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348053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8BDD-BAF5-4F5B-BF6A-DCA99E978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B0B67-EAF9-41D1-8952-1C43DFB12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7E75F-BC8F-481B-B34B-7C1A48BA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6968-7FBB-4F86-A4D6-E050E11E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3CA19-6DCB-424F-85E8-909AB4BE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2B64-6516-4873-ADFC-9283AF29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62490-23AD-410D-A6ED-D4E61DC09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D6F91-2B39-481B-800E-3E068DFA7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D6DC9-4E4B-44D1-96B5-E1FFD055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C2F4C-6E28-4394-80DA-16F1F886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9CC41-EAE5-4EF8-A605-BB5F529D2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CEC48-C9FA-46EA-BEB1-0536F2B70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2918-1602-4A68-B262-64939A2C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DAC43-AC87-428B-9A99-F6920A26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67E32-BC45-431B-96CE-69225846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C68D-22B4-4EFE-886C-03E502D2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E88D9-821C-415A-9004-E2FDBB16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4480-DE92-483D-8EB2-09B938F3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13F5F-ACF5-4AE0-BD1B-67875273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E1B0B-3031-46B3-B971-BEF2CD56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3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28DE-B563-4ED3-886A-8EA00685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D8090-967E-4020-BEEA-D27517E4E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15E4F-BEE0-4C38-8E76-EDFA0934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8C7E-C100-499F-8201-C79AF54D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5321E-BC2E-415B-9DBD-87DCEA49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E0CE-6567-4F13-B410-12404B95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D1BC-C29D-4E22-8289-78F9ECA84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F6C7B-E2B0-40B3-A9E0-A5FB1B1A3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DB70A-9FE9-4475-802B-2955C785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81038-2132-4806-B9C3-889F88E3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C0B63-BD24-4F93-9F9E-81F79EA5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97DA-BAB8-44A8-9203-6182146F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BBDDA-DF58-4959-8F05-E08C448CF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9376B-0AAA-4121-983D-B4381F011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282DB-18E6-46F6-A330-DD5C73D6D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E1301-EC63-4C9E-9B54-DC27AF558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215DB-2083-4E6E-9E25-533C5793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DC0F8-A0B7-4A97-A7AC-9F72A9FC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B4538-0A35-4DEE-81E7-A933BD9E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7BD2-3B3F-4278-A5CE-69329162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9305-0F12-4AF6-8EB2-938E59FC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0C572-66CC-4895-BE76-649470E5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5CFC5-11EB-42CF-AAD4-88DFAAC8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2D75A-8B3F-46E9-B669-33135828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AAAFC-6B29-4C71-98E5-EAAB58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41F2-04DC-4957-A285-1015EFC5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3C8A-A4B8-4844-8588-9D341FEE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8A9A2-5959-4295-A819-A8AE4E570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CB312-BE2D-464E-A7F1-BB76F658F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0C57C-E75D-4ABB-AF50-01D90B70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8F51-785C-44A2-A7BD-3D6EE359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BCBA0-1506-47D1-9196-F8B08E9A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17F9-7338-4B86-AD1C-B15C26BA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08C3E-854E-4CF9-A5F1-F343DC83D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884B7-D9FE-4B87-B8E7-7A6EE5C2B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64BBA-AD3D-4F4A-9988-CA6EDD1C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F3EB5-1243-4F08-AAB1-BB0E74A4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6676-C503-4E86-A564-9B64EC6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6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5A849-8067-4671-AE22-CD3BFF7F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9B12-577D-43EB-B83B-811D3789F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1FAD0-C6D7-4ECE-AF26-B99CBB2D2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DCB8-A62E-4816-9BF8-D354B0C9E5D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9466A-BDCB-4920-8C58-8B9329B12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054C-8B87-454C-8CB8-87FDA2A1A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ABF1-885D-46E3-8E89-898A36B4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artner.microsoft.com/en-no/surface/assets/collection/imagery-collection-enable-remote-work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partner.microsoft.com/en-us/surface/assets" TargetMode="External"/><Relationship Id="rId7" Type="http://schemas.openxmlformats.org/officeDocument/2006/relationships/hyperlink" Target="https://portal.cnetcontent.com/de607cf1/en-us/Account/RegisterByRef?refId=de607cf1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partner.microsoft.com/en-us/surface/images" TargetMode="Externa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sdccn.com/Account/Login?ReturnUrl=%2F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assetsprod.microsoft.com/mpn/en-us/showcase-surface-on-your-site-platinum.pdf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partner.microsoft.com/en-us/surface/assets/collection/imagery-collection-education" TargetMode="External"/><Relationship Id="rId4" Type="http://schemas.openxmlformats.org/officeDocument/2006/relationships/hyperlink" Target="https://assetsprod.microsoft.com/mpn/en-us/microsoft-surface-authorized-reseller-badge.zip" TargetMode="External"/><Relationship Id="rId9" Type="http://schemas.openxmlformats.org/officeDocument/2006/relationships/hyperlink" Target="https://partner.microsoft.com/en-no/surface/assets/collection/imagery-collection-security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5">
            <a:extLst>
              <a:ext uri="{FF2B5EF4-FFF2-40B4-BE49-F238E27FC236}">
                <a16:creationId xmlns:a16="http://schemas.microsoft.com/office/drawing/2014/main" id="{C3A581B0-BB17-4D55-A5E7-908E80D05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935730"/>
              </p:ext>
            </p:extLst>
          </p:nvPr>
        </p:nvGraphicFramePr>
        <p:xfrm>
          <a:off x="584201" y="1130211"/>
          <a:ext cx="11191032" cy="5683731"/>
        </p:xfrm>
        <a:graphic>
          <a:graphicData uri="http://schemas.openxmlformats.org/drawingml/2006/table">
            <a:tbl>
              <a:tblPr firstRow="1" bandRow="1"/>
              <a:tblGrid>
                <a:gridCol w="2436706">
                  <a:extLst>
                    <a:ext uri="{9D8B030D-6E8A-4147-A177-3AD203B41FA5}">
                      <a16:colId xmlns:a16="http://schemas.microsoft.com/office/drawing/2014/main" val="752171760"/>
                    </a:ext>
                  </a:extLst>
                </a:gridCol>
                <a:gridCol w="3158810">
                  <a:extLst>
                    <a:ext uri="{9D8B030D-6E8A-4147-A177-3AD203B41FA5}">
                      <a16:colId xmlns:a16="http://schemas.microsoft.com/office/drawing/2014/main" val="2081534347"/>
                    </a:ext>
                  </a:extLst>
                </a:gridCol>
                <a:gridCol w="2797758">
                  <a:extLst>
                    <a:ext uri="{9D8B030D-6E8A-4147-A177-3AD203B41FA5}">
                      <a16:colId xmlns:a16="http://schemas.microsoft.com/office/drawing/2014/main" val="1407762758"/>
                    </a:ext>
                  </a:extLst>
                </a:gridCol>
                <a:gridCol w="2797758">
                  <a:extLst>
                    <a:ext uri="{9D8B030D-6E8A-4147-A177-3AD203B41FA5}">
                      <a16:colId xmlns:a16="http://schemas.microsoft.com/office/drawing/2014/main" val="883134190"/>
                    </a:ext>
                  </a:extLst>
                </a:gridCol>
              </a:tblGrid>
              <a:tr h="457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pt-BR" b="0"/>
                        <a:t>Item</a:t>
                      </a:r>
                      <a:endParaRPr 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b="0"/>
                        <a:t>Description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pt-BR" b="0"/>
                        <a:t>Thumbnail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pt-BR" b="0" err="1"/>
                        <a:t>Resources</a:t>
                      </a:r>
                      <a:endParaRPr lang="en-US" b="0" err="1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61869"/>
                  </a:ext>
                </a:extLst>
              </a:tr>
              <a:tr h="100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400" b="1"/>
                        <a:t>Surface on the Homepage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/>
                    </a:p>
                    <a:p>
                      <a:endParaRPr lang="en-US" sz="1400" b="1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/>
                          <a:ea typeface="+mn-ea"/>
                          <a:cs typeface="+mn-cs"/>
                        </a:rPr>
                        <a:t>Surface mentioned on Reseller homepage with enough prominence that a visitor will see this. 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57150" lvl="0" indent="0" defTabSz="9144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buClr>
                          <a:srgbClr val="282828"/>
                        </a:buClr>
                        <a:buSzPts val="900"/>
                        <a:buFont typeface="Wingdings" panose="05000000000000000000" pitchFamily="2" charset="2"/>
                        <a:buNone/>
                        <a:defRPr/>
                      </a:pPr>
                      <a:endParaRPr lang="en-US" sz="1400">
                        <a:solidFill>
                          <a:srgbClr val="282828"/>
                        </a:solidFill>
                        <a:uFill>
                          <a:solidFill>
                            <a:srgbClr val="000000"/>
                          </a:solidFill>
                        </a:uFill>
                        <a:ea typeface="Segoe UI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/>
                          <a:ea typeface="+mn-ea"/>
                          <a:cs typeface="+mn-cs"/>
                        </a:rPr>
                        <a:t>Find </a:t>
                      </a:r>
                      <a:r>
                        <a:rPr lang="en-US" sz="1200" dirty="0">
                          <a:latin typeface="+mn-lt"/>
                          <a:hlinkClick r:id="rId2"/>
                        </a:rPr>
                        <a:t>imagery</a:t>
                      </a:r>
                      <a:endParaRPr lang="en-US" sz="1200" dirty="0">
                        <a:latin typeface="+mn-lt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/>
                          <a:ea typeface="+mn-ea"/>
                          <a:cs typeface="+mn-cs"/>
                        </a:rPr>
                        <a:t>Find </a:t>
                      </a:r>
                      <a:r>
                        <a:rPr lang="en-US" sz="1200" dirty="0">
                          <a:latin typeface="+mn-lt"/>
                          <a:hlinkClick r:id="rId3"/>
                        </a:rPr>
                        <a:t>logos</a:t>
                      </a:r>
                      <a:endParaRPr lang="en-US" sz="1200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+mn-lt"/>
                        </a:rPr>
                        <a:t>Download </a:t>
                      </a:r>
                      <a:r>
                        <a:rPr lang="en-US" sz="1200" dirty="0">
                          <a:latin typeface="+mn-lt"/>
                          <a:hlinkClick r:id="rId4"/>
                        </a:rPr>
                        <a:t>Authorized Reseller Badge</a:t>
                      </a:r>
                      <a:endParaRPr lang="en-US" sz="1200" dirty="0">
                        <a:latin typeface="+mn-lt"/>
                      </a:endParaRPr>
                    </a:p>
                    <a:p>
                      <a:endParaRPr lang="en-US" sz="1400" dirty="0"/>
                    </a:p>
                    <a:p>
                      <a:endParaRPr lang="pt-BR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24158"/>
                  </a:ext>
                </a:extLst>
              </a:tr>
              <a:tr h="1390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400" b="1"/>
                        <a:t>Surface Landing Pages </a:t>
                      </a:r>
                    </a:p>
                    <a:p>
                      <a:r>
                        <a:rPr lang="en-US" sz="1400" b="1"/>
                        <a:t>Syndication </a:t>
                      </a:r>
                      <a:endParaRPr lang="en-US" sz="1400"/>
                    </a:p>
                    <a:p>
                      <a:endParaRPr lang="en-US" sz="14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/>
                        <a:t>The Digital Commerce Web and Campaign Network (DCCN) is a web-based portal offering two customized Surface landing pages that easily integrate product imagery and specifications into your webpage: Surface portfolio and Surface Hub. 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>
                          <a:hlinkClick r:id="rId5"/>
                        </a:rPr>
                        <a:t>Showcase Surface on your site</a:t>
                      </a:r>
                      <a:endParaRPr lang="pt-BR" sz="1200"/>
                    </a:p>
                    <a:p>
                      <a:r>
                        <a:rPr lang="en-US" sz="1200"/>
                        <a:t>Go to the </a:t>
                      </a:r>
                      <a:r>
                        <a:rPr lang="en-US" sz="1200">
                          <a:hlinkClick r:id="rId6"/>
                        </a:rPr>
                        <a:t>Microsoft DCCN </a:t>
                      </a:r>
                      <a:r>
                        <a:rPr lang="en-US" sz="1200"/>
                        <a:t>home page to create an account and choose the Surface portfolio or Surface Hub landing page to integrate into your website. </a:t>
                      </a:r>
                      <a:endParaRPr lang="pt-BR" sz="12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57933"/>
                  </a:ext>
                </a:extLst>
              </a:tr>
              <a:tr h="1120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400" b="1"/>
                        <a:t>Surface Product Specific Content Syndication</a:t>
                      </a:r>
                      <a:endParaRPr lang="en-US" sz="14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/>
                        <a:t>In partnership with Microsoft, the CNET Inline Content Syndication program provides free syndicated Surface product specific content, including Surface device images and tech specifications. 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indent="0" fontAlgn="base">
                        <a:buFont typeface="Wingdings" panose="05000000000000000000" pitchFamily="2" charset="2"/>
                        <a:buNone/>
                      </a:pP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hlinkClick r:id="rId5"/>
                        </a:rPr>
                        <a:t>Showcase Surface on your site</a:t>
                      </a:r>
                      <a:endParaRPr lang="pt-BR" sz="1200"/>
                    </a:p>
                    <a:p>
                      <a:r>
                        <a:rPr lang="en-US" sz="1200"/>
                        <a:t>Register on the </a:t>
                      </a:r>
                      <a:r>
                        <a:rPr lang="en-US" sz="1200">
                          <a:hlinkClick r:id="rId7"/>
                        </a:rPr>
                        <a:t>CNET portal </a:t>
                      </a:r>
                      <a:r>
                        <a:rPr lang="en-US" sz="1200"/>
                        <a:t>to get started with syndicated content and receive pre-generated JavaScript code that you can apply to your product page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17171"/>
                  </a:ext>
                </a:extLst>
              </a:tr>
              <a:tr h="158017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Segoe UI"/>
                          <a:ea typeface="+mn-ea"/>
                          <a:cs typeface="+mn-cs"/>
                        </a:rPr>
                        <a:t>Web design comp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/>
                          <a:ea typeface="+mn-ea"/>
                          <a:cs typeface="+mn-cs"/>
                        </a:rPr>
                        <a:t>The web design comp is a visualization of web components, messaging and imagery to provide inspiration on how to build your own Surface website.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buFont typeface="Wingdings" panose="05000000000000000000" pitchFamily="2" charset="2"/>
                        <a:buNone/>
                      </a:pP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Find imagery by theme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hlinkClick r:id="rId2"/>
                        </a:rPr>
                        <a:t>Devices</a:t>
                      </a:r>
                      <a:endParaRPr lang="en-U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/>
                          <a:ea typeface="+mn-ea"/>
                          <a:cs typeface="+mn-cs"/>
                          <a:hlinkClick r:id="rId8"/>
                        </a:rPr>
                        <a:t>Enable remote work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/>
                          <a:ea typeface="+mn-ea"/>
                          <a:cs typeface="+mn-cs"/>
                          <a:hlinkClick r:id="rId9"/>
                        </a:rPr>
                        <a:t>Security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Segoe UI"/>
                          <a:ea typeface="+mn-ea"/>
                          <a:cs typeface="+mn-cs"/>
                          <a:hlinkClick r:id="rId10"/>
                        </a:rPr>
                        <a:t>Education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20820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F9FC0B-69AA-491B-8D4F-6E038FBB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3" y="172354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/>
              <a:t>Partner Marketing Guidance - Web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E7585-9B77-4DFA-A981-43AC3F5652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5485" b="19376"/>
          <a:stretch/>
        </p:blipFill>
        <p:spPr>
          <a:xfrm>
            <a:off x="6844276" y="4141284"/>
            <a:ext cx="1407425" cy="976286"/>
          </a:xfrm>
          <a:prstGeom prst="rect">
            <a:avLst/>
          </a:prstGeom>
        </p:spPr>
      </p:pic>
      <p:pic>
        <p:nvPicPr>
          <p:cNvPr id="6" name="Picture 6" descr="A computer sitting on top of each other&#10;&#10;Description automatically generated">
            <a:extLst>
              <a:ext uri="{FF2B5EF4-FFF2-40B4-BE49-F238E27FC236}">
                <a16:creationId xmlns:a16="http://schemas.microsoft.com/office/drawing/2014/main" id="{D3B12749-A332-4414-AA50-99EEDC4DEB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400" y="5331580"/>
            <a:ext cx="1205948" cy="687325"/>
          </a:xfrm>
          <a:prstGeom prst="rect">
            <a:avLst/>
          </a:prstGeom>
        </p:spPr>
      </p:pic>
      <p:pic>
        <p:nvPicPr>
          <p:cNvPr id="7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F5BDA5DA-37F5-420A-8E0D-7C6623419D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0399" y="6012007"/>
            <a:ext cx="1205949" cy="678193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0A2A4A1-76EC-4AC0-A1FC-A54297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23" r="909" b="7882"/>
          <a:stretch/>
        </p:blipFill>
        <p:spPr>
          <a:xfrm>
            <a:off x="6650278" y="2695268"/>
            <a:ext cx="779465" cy="1340673"/>
          </a:xfrm>
          <a:prstGeom prst="rect">
            <a:avLst/>
          </a:prstGeom>
        </p:spPr>
      </p:pic>
      <p:pic>
        <p:nvPicPr>
          <p:cNvPr id="9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4C87626-A32B-431C-A5AD-0A8EE23085D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52" r="-758" b="22530"/>
          <a:stretch/>
        </p:blipFill>
        <p:spPr>
          <a:xfrm>
            <a:off x="7741787" y="2696095"/>
            <a:ext cx="882875" cy="1292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F0403-E7EF-446B-A52E-DB7DA56CE1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7276" y="1661020"/>
            <a:ext cx="1601423" cy="8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209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Partner Marketing Guidance -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 Partner Marketing Guidance - Web</dc:title>
  <dc:creator>Andrea Pyle</dc:creator>
  <cp:lastModifiedBy>Andrea Pyle</cp:lastModifiedBy>
  <cp:revision>4</cp:revision>
  <dcterms:created xsi:type="dcterms:W3CDTF">2020-09-29T19:47:43Z</dcterms:created>
  <dcterms:modified xsi:type="dcterms:W3CDTF">2020-10-30T17:35:19Z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2020-09-29T19:47:42Z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b29ecb01-f6cb-4abb-bf26-1d2b6a95764e</vt:lpwstr>
  </property>
  <property fmtid="{D5CDD505-2E9C-101B-9397-08002B2CF9AE}" pid="8" name="MSIP_Label_f42aa342-8706-4288-bd11-ebb85995028c_ContentBits">
    <vt:lpwstr>0</vt:lpwstr>
  </property>
</Properties>
</file>