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97" r:id="rId5"/>
    <p:sldMasterId id="2147483735" r:id="rId6"/>
    <p:sldMasterId id="2147483770" r:id="rId7"/>
    <p:sldMasterId id="2147483784" r:id="rId8"/>
  </p:sldMasterIdLst>
  <p:notesMasterIdLst>
    <p:notesMasterId r:id="rId28"/>
  </p:notesMasterIdLst>
  <p:sldIdLst>
    <p:sldId id="402" r:id="rId9"/>
    <p:sldId id="2147481143" r:id="rId10"/>
    <p:sldId id="2147481154" r:id="rId11"/>
    <p:sldId id="2147481182" r:id="rId12"/>
    <p:sldId id="2147481179" r:id="rId13"/>
    <p:sldId id="2147481176" r:id="rId14"/>
    <p:sldId id="2147481183" r:id="rId15"/>
    <p:sldId id="2147481155" r:id="rId16"/>
    <p:sldId id="2147481156" r:id="rId17"/>
    <p:sldId id="2147481177" r:id="rId18"/>
    <p:sldId id="2147481142" r:id="rId19"/>
    <p:sldId id="2147470778" r:id="rId20"/>
    <p:sldId id="2147469482" r:id="rId21"/>
    <p:sldId id="2147481144" r:id="rId22"/>
    <p:sldId id="2147481159" r:id="rId23"/>
    <p:sldId id="2147481162" r:id="rId24"/>
    <p:sldId id="2147481163" r:id="rId25"/>
    <p:sldId id="2147481145" r:id="rId26"/>
    <p:sldId id="21474811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Protection Plans" id="{798ABCAB-0DC8-4185-8956-C35D663885E1}">
          <p14:sldIdLst>
            <p14:sldId id="402"/>
            <p14:sldId id="2147481143"/>
            <p14:sldId id="2147481154"/>
            <p14:sldId id="2147481182"/>
            <p14:sldId id="2147481179"/>
            <p14:sldId id="2147481176"/>
            <p14:sldId id="2147481183"/>
            <p14:sldId id="2147481155"/>
            <p14:sldId id="2147481156"/>
            <p14:sldId id="2147481177"/>
            <p14:sldId id="2147481142"/>
            <p14:sldId id="2147470778"/>
            <p14:sldId id="2147469482"/>
            <p14:sldId id="2147481144"/>
            <p14:sldId id="2147481159"/>
            <p14:sldId id="2147481162"/>
            <p14:sldId id="2147481163"/>
            <p14:sldId id="2147481145"/>
            <p14:sldId id="2147481186"/>
          </p14:sldIdLst>
        </p14:section>
      </p14:sectionLst>
    </p:ex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7296" userDrawn="1">
          <p15:clr>
            <a:srgbClr val="A4A3A4"/>
          </p15:clr>
        </p15:guide>
        <p15:guide id="4" pos="192" userDrawn="1">
          <p15:clr>
            <a:srgbClr val="A4A3A4"/>
          </p15:clr>
        </p15:guide>
        <p15:guide id="5" pos="7488" userDrawn="1">
          <p15:clr>
            <a:srgbClr val="A4A3A4"/>
          </p15:clr>
        </p15:guide>
        <p15:guide id="7" pos="29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0E1328-DC96-BE15-7C27-40D7F284C93D}" name="Brett Boyovich" initials="BB" userId="S::brettbo@microsoft.com::754f4f97-3746-4044-bfaf-2c1970bee131" providerId="AD"/>
  <p188:author id="{C9539B2A-C980-839A-F0A1-4915AB757670}" name="Srilatha Srinivasan" initials="SS" userId="S::Srilatha.Srinivasan@gds.ey.com::68958369-b30e-46ef-928e-0addd84d666d" providerId="AD"/>
  <p188:author id="{7AD853AE-5E18-CD54-6711-00303CD64FAB}" name="Dolores Schoenmakers" initials="DS" userId="S::v-doloress@microsoft.com::37be9e83-8a16-4de8-ac22-8344419de637" providerId="AD"/>
  <p188:author id="{00380AC1-72B8-B52B-6D8D-E392602BDE2A}" name="Alex Yee" initials="AY" userId="S::alyee@microsoft.com::98303740-2f5d-4945-879f-ae8b008b308b" providerId="AD"/>
  <p188:author id="{33EA6FE3-1EDE-B11D-CDE0-BFFC79C2590C}" name="Anindia Mukherjee" initials="AM" userId="S::Anindia.Mukherjee@gds.ey.com::d2004407-ff46-497d-9722-348f6d9f73a0" providerId="AD"/>
  <p188:author id="{FCF6E0F5-844F-37C2-6327-8A36B5C8ABF1}" name="Srilatha Srinivasan (Ernst &amp; Young LLP)" initials="" userId="S::v-srilathas@microsoft.com::452f1843-9edd-4498-aa90-01ee391d4f9a" providerId="AD"/>
  <p188:author id="{CB4B0EFE-27BB-A6ED-731A-AA529E799148}" name="Katy Minahan" initials="KM" userId="S::v-katminahan@microsoft.com::18f8ef59-8e9a-4955-b1bc-11f5d863753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imani Gupta" initials="HG" lastIdx="1" clrIdx="0">
    <p:extLst>
      <p:ext uri="{19B8F6BF-5375-455C-9EA6-DF929625EA0E}">
        <p15:presenceInfo xmlns:p15="http://schemas.microsoft.com/office/powerpoint/2012/main" userId="S::Himani.Gupta1@gds.ey.com::795efeeb-8d99-45ba-8f6e-16e5adc40f4c" providerId="AD"/>
      </p:ext>
    </p:extLst>
  </p:cmAuthor>
  <p:cmAuthor id="2" name="Anindia Mukherjee" initials="AM" lastIdx="6" clrIdx="1">
    <p:extLst>
      <p:ext uri="{19B8F6BF-5375-455C-9EA6-DF929625EA0E}">
        <p15:presenceInfo xmlns:p15="http://schemas.microsoft.com/office/powerpoint/2012/main" userId="S::Anindia.Mukherjee@gds.ey.com::d2004407-ff46-497d-9722-348f6d9f73a0" providerId="AD"/>
      </p:ext>
    </p:extLst>
  </p:cmAuthor>
  <p:cmAuthor id="3" name="Dolores Schoenmakers (Unify Consulting LLC)" initials="DL" lastIdx="23" clrIdx="2">
    <p:extLst>
      <p:ext uri="{19B8F6BF-5375-455C-9EA6-DF929625EA0E}">
        <p15:presenceInfo xmlns:p15="http://schemas.microsoft.com/office/powerpoint/2012/main" userId="S::v-doloress@microsoft.com::37be9e83-8a16-4de8-ac22-8344419de637" providerId="AD"/>
      </p:ext>
    </p:extLst>
  </p:cmAuthor>
  <p:cmAuthor id="4" name="Brett Boyovich" initials="BB" lastIdx="8" clrIdx="3">
    <p:extLst>
      <p:ext uri="{19B8F6BF-5375-455C-9EA6-DF929625EA0E}">
        <p15:presenceInfo xmlns:p15="http://schemas.microsoft.com/office/powerpoint/2012/main" userId="S::brettbo@microsoft.com::754f4f97-3746-4044-bfaf-2c1970bee131" providerId="AD"/>
      </p:ext>
    </p:extLst>
  </p:cmAuthor>
  <p:cmAuthor id="5" name="Becky Snyder" initials="BS" lastIdx="9" clrIdx="4">
    <p:extLst>
      <p:ext uri="{19B8F6BF-5375-455C-9EA6-DF929625EA0E}">
        <p15:presenceInfo xmlns:p15="http://schemas.microsoft.com/office/powerpoint/2012/main" userId="S::bsnyder@microsoft.com::3fb50268-6d8b-4819-b9b7-0b20aea9429a" providerId="AD"/>
      </p:ext>
    </p:extLst>
  </p:cmAuthor>
  <p:cmAuthor id="6" name="Renee Yoshimura (CELA)" initials="R(" lastIdx="9" clrIdx="5">
    <p:extLst>
      <p:ext uri="{19B8F6BF-5375-455C-9EA6-DF929625EA0E}">
        <p15:presenceInfo xmlns:p15="http://schemas.microsoft.com/office/powerpoint/2012/main" userId="S::reneeyo@microsoft.com::01bcd5a7-dc15-4e7d-ab77-e37e81321b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CECEC"/>
    <a:srgbClr val="156082"/>
    <a:srgbClr val="FFFF99"/>
    <a:srgbClr val="56EBF6"/>
    <a:srgbClr val="005EA4"/>
    <a:srgbClr val="E8E8E8"/>
    <a:srgbClr val="737373"/>
    <a:srgbClr val="9B8E7E"/>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DBC434-1125-4FF5-AC4E-E94FEC5D421C}" v="7" dt="2024-03-21T15:38:58.9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548" y="368"/>
      </p:cViewPr>
      <p:guideLst>
        <p:guide orient="horz" pos="2160"/>
        <p:guide pos="3864"/>
        <p:guide pos="7296"/>
        <p:guide pos="192"/>
        <p:guide pos="7488"/>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DB754-13DE-413C-983E-26992D85694B}" type="datetimeFigureOut">
              <a:rPr lang="en-IN" smtClean="0"/>
              <a:t>27-03-2024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33C3E-884C-4C36-B4D6-4119E4DC7171}" type="slidenum">
              <a:rPr lang="en-IN" smtClean="0"/>
              <a:t>‹#›</a:t>
            </a:fld>
            <a:endParaRPr lang="en-IN"/>
          </a:p>
        </p:txBody>
      </p:sp>
    </p:spTree>
    <p:extLst>
      <p:ext uri="{BB962C8B-B14F-4D97-AF65-F5344CB8AC3E}">
        <p14:creationId xmlns:p14="http://schemas.microsoft.com/office/powerpoint/2010/main" val="1416067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8CCEB-9B74-4B06-A035-26CD3C1A745F}" type="slidenum">
              <a:rPr lang="en-US" smtClean="0"/>
              <a:t>1</a:t>
            </a:fld>
            <a:endParaRPr lang="en-US"/>
          </a:p>
        </p:txBody>
      </p:sp>
    </p:spTree>
    <p:extLst>
      <p:ext uri="{BB962C8B-B14F-4D97-AF65-F5344CB8AC3E}">
        <p14:creationId xmlns:p14="http://schemas.microsoft.com/office/powerpoint/2010/main" val="1441188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8F66925-4CC8-4434-B54A-F078512421B8}" type="slidenum">
              <a:rPr lang="en-US" smtClean="0"/>
              <a:t>2</a:t>
            </a:fld>
            <a:endParaRPr lang="en-US"/>
          </a:p>
        </p:txBody>
      </p:sp>
    </p:spTree>
    <p:extLst>
      <p:ext uri="{BB962C8B-B14F-4D97-AF65-F5344CB8AC3E}">
        <p14:creationId xmlns:p14="http://schemas.microsoft.com/office/powerpoint/2010/main" val="380766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1200"/>
              </a:spcAft>
              <a:buClrTx/>
              <a:buSzPts val="900"/>
              <a:buFontTx/>
              <a:buNone/>
              <a:tabLst/>
              <a:defRPr/>
            </a:pPr>
            <a:r>
              <a:rPr kumimoji="0" lang="en-US" sz="1200" b="0" i="0" u="none" strike="noStrike" kern="100" cap="none" spc="0" normalizeH="0" baseline="0" noProof="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If something goes wrong, customers are covered with accidental damage protection</a:t>
            </a:r>
            <a:r>
              <a:rPr kumimoji="0" lang="en-US" sz="1200" b="0" i="0" u="none" strike="noStrike" kern="100" cap="none" spc="0" normalizeH="0" baseline="30000" noProof="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2</a:t>
            </a:r>
            <a:r>
              <a:rPr kumimoji="0" lang="en-US" sz="1200" b="0" i="0" u="none" strike="noStrike" kern="100" cap="none" spc="0" normalizeH="0" baseline="0" noProof="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 from drops, spills, and cracked screens. With Microsoft’s Drive (SSD) Retention feature you can retain your SSD during a service event and receive your repaired device with a new</a:t>
            </a:r>
            <a:r>
              <a:rPr kumimoji="0" lang="en-US" sz="1050" b="0" i="0" u="none" strike="noStrike" kern="100" cap="none" spc="0" normalizeH="0" baseline="0" noProof="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  </a:t>
            </a:r>
            <a:r>
              <a:rPr kumimoji="0" lang="en-US" sz="1200" b="0" i="0" u="none" strike="noStrike" kern="100" cap="none" spc="0" normalizeH="0" baseline="0" noProof="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 SSD free of charge.</a:t>
            </a:r>
            <a:endParaRPr kumimoji="0" lang="en-US" sz="1600" b="0" i="0" u="none" strike="noStrike" kern="100" cap="none" spc="0" normalizeH="0" baseline="0" noProof="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endParaRPr>
          </a:p>
          <a:p>
            <a:pPr marL="0" marR="0" lvl="0" indent="0" algn="l" defTabSz="914400" rtl="0" eaLnBrk="1" fontAlgn="auto" latinLnBrk="0" hangingPunct="1">
              <a:lnSpc>
                <a:spcPct val="125000"/>
              </a:lnSpc>
              <a:spcBef>
                <a:spcPts val="0"/>
              </a:spcBef>
              <a:spcAft>
                <a:spcPts val="1200"/>
              </a:spcAft>
              <a:buClrTx/>
              <a:buSzPts val="900"/>
              <a:buFontTx/>
              <a:buNone/>
              <a:tabLst/>
              <a:defRPr/>
            </a:pPr>
            <a:r>
              <a:rPr kumimoji="0" lang="en-US" sz="1200" b="0" i="0" u="none" strike="noStrike" kern="100" cap="none" spc="0" normalizeH="0" baseline="0" noProof="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Surface continues to innovate on repairable features that help customers stay productive by allowing them to choose from our growing network of trusted Authorized Service Providers that deliver effective, safe and secure repair services. </a:t>
            </a:r>
            <a:endParaRPr kumimoji="0" lang="en-US" sz="1600" b="0" i="0" u="none" strike="noStrike" kern="100" cap="none" spc="0" normalizeH="0" baseline="0" noProof="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D9EE-4B9A-460A-9A8F-0EE48A7E5C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719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33C3E-884C-4C36-B4D6-4119E4DC717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8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5533C3E-884C-4C36-B4D6-4119E4DC7171}" type="slidenum">
              <a:rPr lang="en-IN" smtClean="0"/>
              <a:t>13</a:t>
            </a:fld>
            <a:endParaRPr lang="en-IN"/>
          </a:p>
        </p:txBody>
      </p:sp>
    </p:spTree>
    <p:extLst>
      <p:ext uri="{BB962C8B-B14F-4D97-AF65-F5344CB8AC3E}">
        <p14:creationId xmlns:p14="http://schemas.microsoft.com/office/powerpoint/2010/main" val="3876555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5533C3E-884C-4C36-B4D6-4119E4DC7171}" type="slidenum">
              <a:rPr lang="en-IN" smtClean="0"/>
              <a:t>14</a:t>
            </a:fld>
            <a:endParaRPr lang="en-IN"/>
          </a:p>
        </p:txBody>
      </p:sp>
    </p:spTree>
    <p:extLst>
      <p:ext uri="{BB962C8B-B14F-4D97-AF65-F5344CB8AC3E}">
        <p14:creationId xmlns:p14="http://schemas.microsoft.com/office/powerpoint/2010/main" val="345216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8A57-11EF-4D00-BE6A-37D36C06AF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206EAD4-3C64-4110-A4A5-444F8A33A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72F9AEB-4988-4EE7-BF26-20A68BA7B1C5}"/>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450BD4F3-5DF1-48C5-BBD3-69709D4B907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C916921-1863-4C47-B384-FD58322D6578}"/>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60238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2D8D-4E6A-427C-A7C5-20FD5A7AFB5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62CF06F-3278-472F-B6C6-AD37E291E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966A6-62B9-4CF3-BE26-98087773C6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8E16598-9314-4271-930B-3F7FCC358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5ED984-B241-4523-8D12-CA526CF67C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8095463-E8A3-4C9F-A28D-1CD16C109472}"/>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8" name="Footer Placeholder 7">
            <a:extLst>
              <a:ext uri="{FF2B5EF4-FFF2-40B4-BE49-F238E27FC236}">
                <a16:creationId xmlns:a16="http://schemas.microsoft.com/office/drawing/2014/main" id="{9B72AFCA-5CC9-431E-B632-2FF3E3F67E4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6DD94EA-CF42-4004-ACA6-CA5F86922C2B}"/>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17949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32A9-1297-4D84-A2F7-6B31F71AA1C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76A4EEA-6FED-4DCE-A97E-30EB0454099C}"/>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4" name="Footer Placeholder 3">
            <a:extLst>
              <a:ext uri="{FF2B5EF4-FFF2-40B4-BE49-F238E27FC236}">
                <a16:creationId xmlns:a16="http://schemas.microsoft.com/office/drawing/2014/main" id="{6ABAE36D-F1C6-4812-8D6A-F8EA0004A3E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31D18E1-0ECF-4F95-B9E0-ADBAA1B15119}"/>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3434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83023-10F2-49FA-811C-FE319145E0C2}"/>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3" name="Footer Placeholder 2">
            <a:extLst>
              <a:ext uri="{FF2B5EF4-FFF2-40B4-BE49-F238E27FC236}">
                <a16:creationId xmlns:a16="http://schemas.microsoft.com/office/drawing/2014/main" id="{D3FAB247-7125-45C7-B32A-4F1B2EEDAFE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5FE8C4C-C910-4799-AD8D-50084A4356E9}"/>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646167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C91F-5C65-4EF2-B8BB-19574A20B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69DC274-3348-463A-8AAA-E32F7E1C36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F9440D1-29DE-42BF-B220-79DCEBA28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D26CA-44FF-4757-8872-29883C579F2C}"/>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6" name="Footer Placeholder 5">
            <a:extLst>
              <a:ext uri="{FF2B5EF4-FFF2-40B4-BE49-F238E27FC236}">
                <a16:creationId xmlns:a16="http://schemas.microsoft.com/office/drawing/2014/main" id="{06AC0E33-DE12-45ED-9124-49B54DBAF98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7617E7-B1AC-48E6-99C3-04C3D7DFBAD7}"/>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4131367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1C5A-011B-497E-B960-EFB7676D4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522215D-DF1C-4B6E-B98C-10559D3529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3F738A-1044-4C14-859E-B981F3D34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B0BE79-1CA8-4973-ACE3-6E72F224A848}"/>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6" name="Footer Placeholder 5">
            <a:extLst>
              <a:ext uri="{FF2B5EF4-FFF2-40B4-BE49-F238E27FC236}">
                <a16:creationId xmlns:a16="http://schemas.microsoft.com/office/drawing/2014/main" id="{28F4757D-71F0-463B-86F8-007B111CBD5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24D4E7E-0D05-4EFA-94A8-8E06D061ECE5}"/>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3680429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3245-918D-4276-BB2F-FF0BFE251B8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BAB4002-C64F-40D3-B3C2-301A93CAB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166ED01-CD63-4C20-9763-CF9AC48E4D89}"/>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D46D76FE-D5E5-4E00-A08B-B2CEF18DAD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F3B68F-5ED7-4A55-8A62-F988A4DBDC3E}"/>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007500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A90B7-62B5-456C-8AEF-A511EF4F79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FFE7D02-E7CE-46C4-B56F-B92651000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C2273F-9391-4824-8723-B4226C6DBD75}"/>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505F9B89-DD6D-40E4-8C7D-69057FE78F6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035556-0E34-4716-8D98-7F4DD434804E}"/>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919169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05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8A57-11EF-4D00-BE6A-37D36C06AF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206EAD4-3C64-4110-A4A5-444F8A33A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72F9AEB-4988-4EE7-BF26-20A68BA7B1C5}"/>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450BD4F3-5DF1-48C5-BBD3-69709D4B907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C916921-1863-4C47-B384-FD58322D6578}"/>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070689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a:xfrm>
            <a:off x="304799" y="217390"/>
            <a:ext cx="11572239" cy="757130"/>
          </a:xfrm>
        </p:spPr>
        <p:txBody>
          <a:bodyPr>
            <a:normAutofit/>
          </a:bodyPr>
          <a:lstStyle>
            <a:lvl1pPr>
              <a:defRPr sz="2400">
                <a:solidFill>
                  <a:schemeClr val="tx1">
                    <a:lumMod val="50000"/>
                    <a:lumOff val="50000"/>
                  </a:schemeClr>
                </a:solidFill>
                <a:latin typeface="Segoe UI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a:xfrm>
            <a:off x="304799" y="1216241"/>
            <a:ext cx="11572239" cy="4960722"/>
          </a:xfrm>
        </p:spPr>
        <p:txBody>
          <a:bodyPr>
            <a:normAutofit/>
          </a:bodyPr>
          <a:lstStyle>
            <a:lvl1pPr>
              <a:defRPr sz="1800">
                <a:solidFill>
                  <a:schemeClr val="tx1">
                    <a:lumMod val="50000"/>
                    <a:lumOff val="50000"/>
                  </a:schemeClr>
                </a:solidFill>
                <a:latin typeface="Segoe UI "/>
              </a:defRPr>
            </a:lvl1pPr>
            <a:lvl2pPr>
              <a:defRPr sz="1600">
                <a:solidFill>
                  <a:schemeClr val="tx1">
                    <a:lumMod val="50000"/>
                    <a:lumOff val="50000"/>
                  </a:schemeClr>
                </a:solidFill>
                <a:latin typeface="Segoe UI "/>
              </a:defRPr>
            </a:lvl2pPr>
            <a:lvl3pPr>
              <a:defRPr sz="1400">
                <a:solidFill>
                  <a:schemeClr val="tx1">
                    <a:lumMod val="50000"/>
                    <a:lumOff val="50000"/>
                  </a:schemeClr>
                </a:solidFill>
                <a:latin typeface="Segoe UI "/>
              </a:defRPr>
            </a:lvl3pPr>
            <a:lvl4pPr>
              <a:defRPr sz="1200">
                <a:solidFill>
                  <a:schemeClr val="tx1">
                    <a:lumMod val="50000"/>
                    <a:lumOff val="50000"/>
                  </a:schemeClr>
                </a:solidFill>
                <a:latin typeface="Segoe UI "/>
              </a:defRPr>
            </a:lvl4pPr>
            <a:lvl5pPr>
              <a:defRPr sz="1200">
                <a:solidFill>
                  <a:schemeClr val="tx1">
                    <a:lumMod val="50000"/>
                    <a:lumOff val="50000"/>
                  </a:schemeClr>
                </a:solidFill>
                <a:latin typeface="Segoe UI "/>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737583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a:xfrm>
            <a:off x="304799" y="217390"/>
            <a:ext cx="11572239" cy="757130"/>
          </a:xfrm>
        </p:spPr>
        <p:txBody>
          <a:bodyPr>
            <a:normAutofit/>
          </a:bodyPr>
          <a:lstStyle>
            <a:lvl1pPr>
              <a:defRPr sz="2400">
                <a:solidFill>
                  <a:schemeClr val="tx1">
                    <a:lumMod val="50000"/>
                    <a:lumOff val="50000"/>
                  </a:schemeClr>
                </a:solidFill>
                <a:latin typeface="Segoe UI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a:xfrm>
            <a:off x="304799" y="1216241"/>
            <a:ext cx="11572239" cy="4960722"/>
          </a:xfrm>
        </p:spPr>
        <p:txBody>
          <a:bodyPr>
            <a:normAutofit/>
          </a:bodyPr>
          <a:lstStyle>
            <a:lvl1pPr>
              <a:defRPr sz="1800">
                <a:solidFill>
                  <a:schemeClr val="tx1">
                    <a:lumMod val="50000"/>
                    <a:lumOff val="50000"/>
                  </a:schemeClr>
                </a:solidFill>
                <a:latin typeface="Segoe UI "/>
              </a:defRPr>
            </a:lvl1pPr>
            <a:lvl2pPr>
              <a:defRPr sz="1600">
                <a:solidFill>
                  <a:schemeClr val="tx1">
                    <a:lumMod val="50000"/>
                    <a:lumOff val="50000"/>
                  </a:schemeClr>
                </a:solidFill>
                <a:latin typeface="Segoe UI "/>
              </a:defRPr>
            </a:lvl2pPr>
            <a:lvl3pPr>
              <a:defRPr sz="1400">
                <a:solidFill>
                  <a:schemeClr val="tx1">
                    <a:lumMod val="50000"/>
                    <a:lumOff val="50000"/>
                  </a:schemeClr>
                </a:solidFill>
                <a:latin typeface="Segoe UI "/>
              </a:defRPr>
            </a:lvl3pPr>
            <a:lvl4pPr>
              <a:defRPr sz="1200">
                <a:solidFill>
                  <a:schemeClr val="tx1">
                    <a:lumMod val="50000"/>
                    <a:lumOff val="50000"/>
                  </a:schemeClr>
                </a:solidFill>
                <a:latin typeface="Segoe UI "/>
              </a:defRPr>
            </a:lvl4pPr>
            <a:lvl5pPr>
              <a:defRPr sz="1200">
                <a:solidFill>
                  <a:schemeClr val="tx1">
                    <a:lumMod val="50000"/>
                    <a:lumOff val="50000"/>
                  </a:schemeClr>
                </a:solidFill>
                <a:latin typeface="Segoe UI "/>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4187911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5-CEB3-461A-B18D-85BA513FE2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0D2A7BC-E717-4535-BF68-2ECB1B293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78A69-93AA-4F9C-9ED3-2C130790762D}"/>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D7A9E652-9B39-443A-BDFF-A0D85F8D521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117631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a:xfrm>
            <a:off x="304799" y="217389"/>
            <a:ext cx="11572239" cy="757130"/>
          </a:xfrm>
        </p:spPr>
        <p:txBody>
          <a:bodyPr>
            <a:normAutofit/>
          </a:bodyPr>
          <a:lstStyle>
            <a:lvl1pPr>
              <a:defRPr sz="2400">
                <a:solidFill>
                  <a:schemeClr val="tx1">
                    <a:lumMod val="50000"/>
                    <a:lumOff val="50000"/>
                  </a:schemeClr>
                </a:solidFill>
                <a:latin typeface="Segoe UI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a:xfrm>
            <a:off x="304799" y="1253331"/>
            <a:ext cx="11572239" cy="4351338"/>
          </a:xfrm>
        </p:spPr>
        <p:txBody>
          <a:bodyPr>
            <a:normAutofit/>
          </a:bodyPr>
          <a:lstStyle>
            <a:lvl1pPr>
              <a:defRPr sz="1800">
                <a:solidFill>
                  <a:schemeClr val="tx1">
                    <a:lumMod val="50000"/>
                    <a:lumOff val="50000"/>
                  </a:schemeClr>
                </a:solidFill>
                <a:latin typeface="Segoe UI "/>
              </a:defRPr>
            </a:lvl1pPr>
            <a:lvl2pPr>
              <a:defRPr sz="1600">
                <a:solidFill>
                  <a:schemeClr val="tx1">
                    <a:lumMod val="50000"/>
                    <a:lumOff val="50000"/>
                  </a:schemeClr>
                </a:solidFill>
                <a:latin typeface="Segoe UI "/>
              </a:defRPr>
            </a:lvl2pPr>
            <a:lvl3pPr>
              <a:defRPr sz="1400">
                <a:solidFill>
                  <a:schemeClr val="tx1">
                    <a:lumMod val="50000"/>
                    <a:lumOff val="50000"/>
                  </a:schemeClr>
                </a:solidFill>
                <a:latin typeface="Segoe UI "/>
              </a:defRPr>
            </a:lvl3pPr>
            <a:lvl4pPr>
              <a:defRPr sz="1200">
                <a:solidFill>
                  <a:schemeClr val="tx1">
                    <a:lumMod val="50000"/>
                    <a:lumOff val="50000"/>
                  </a:schemeClr>
                </a:solidFill>
                <a:latin typeface="Segoe UI "/>
              </a:defRPr>
            </a:lvl4pPr>
            <a:lvl5pPr>
              <a:defRPr sz="1200">
                <a:solidFill>
                  <a:schemeClr val="tx1">
                    <a:lumMod val="50000"/>
                    <a:lumOff val="50000"/>
                  </a:schemeClr>
                </a:solidFill>
                <a:latin typeface="Segoe UI "/>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298648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pic>
        <p:nvPicPr>
          <p:cNvPr id="9" name="Picture 8">
            <a:extLst>
              <a:ext uri="{FF2B5EF4-FFF2-40B4-BE49-F238E27FC236}">
                <a16:creationId xmlns:a16="http://schemas.microsoft.com/office/drawing/2014/main" id="{D4FAF758-53F9-483E-B524-4127C5D5B0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647694" cy="513567"/>
          </a:xfrm>
          <a:prstGeom prst="rect">
            <a:avLst/>
          </a:prstGeom>
        </p:spPr>
      </p:pic>
      <p:sp>
        <p:nvSpPr>
          <p:cNvPr id="3" name="Right Triangle 2">
            <a:extLst>
              <a:ext uri="{FF2B5EF4-FFF2-40B4-BE49-F238E27FC236}">
                <a16:creationId xmlns:a16="http://schemas.microsoft.com/office/drawing/2014/main" id="{B5863CE2-47E2-097F-09EF-BF3D14951146}"/>
              </a:ext>
            </a:extLst>
          </p:cNvPr>
          <p:cNvSpPr/>
          <p:nvPr userDrawn="1"/>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1570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EA6826E-8075-49F1-B756-B2F693AA0526}"/>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9A214AD7-F9A9-4BE3-A858-8CFC75DCCB0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435019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tection plan benefits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
        <p:nvSpPr>
          <p:cNvPr id="8" name="Rectangle 7">
            <a:extLst>
              <a:ext uri="{FF2B5EF4-FFF2-40B4-BE49-F238E27FC236}">
                <a16:creationId xmlns:a16="http://schemas.microsoft.com/office/drawing/2014/main" id="{F67A8AA4-F963-E93B-ECE5-59C826CD6070}"/>
              </a:ext>
            </a:extLst>
          </p:cNvPr>
          <p:cNvSpPr/>
          <p:nvPr userDrawn="1"/>
        </p:nvSpPr>
        <p:spPr>
          <a:xfrm>
            <a:off x="4989702" y="1"/>
            <a:ext cx="7202298" cy="830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B1E213BB-4F30-197D-1A73-D1F3149598C2}"/>
              </a:ext>
            </a:extLst>
          </p:cNvPr>
          <p:cNvSpPr/>
          <p:nvPr userDrawn="1"/>
        </p:nvSpPr>
        <p:spPr>
          <a:xfrm>
            <a:off x="-15702" y="-1"/>
            <a:ext cx="5005404" cy="5770055"/>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11">
            <a:extLst>
              <a:ext uri="{FF2B5EF4-FFF2-40B4-BE49-F238E27FC236}">
                <a16:creationId xmlns:a16="http://schemas.microsoft.com/office/drawing/2014/main" id="{E3609A30-4FEA-5A2C-3C63-A51192530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 y="342900"/>
            <a:ext cx="2482639" cy="326892"/>
          </a:xfrm>
          <a:prstGeom prst="rect">
            <a:avLst/>
          </a:prstGeom>
        </p:spPr>
      </p:pic>
      <p:sp>
        <p:nvSpPr>
          <p:cNvPr id="14" name="Rectangle 13">
            <a:extLst>
              <a:ext uri="{FF2B5EF4-FFF2-40B4-BE49-F238E27FC236}">
                <a16:creationId xmlns:a16="http://schemas.microsoft.com/office/drawing/2014/main" id="{75E21BAF-3521-8E7F-21F6-66B294713E84}"/>
              </a:ext>
            </a:extLst>
          </p:cNvPr>
          <p:cNvSpPr/>
          <p:nvPr userDrawn="1"/>
        </p:nvSpPr>
        <p:spPr>
          <a:xfrm>
            <a:off x="-15702" y="5770055"/>
            <a:ext cx="12207702" cy="108794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69798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5-CEB3-461A-B18D-85BA513FE224}"/>
              </a:ext>
            </a:extLst>
          </p:cNvPr>
          <p:cNvSpPr>
            <a:spLocks noGrp="1"/>
          </p:cNvSpPr>
          <p:nvPr>
            <p:ph type="title"/>
          </p:nvPr>
        </p:nvSpPr>
        <p:spPr>
          <a:xfrm>
            <a:off x="630936" y="2350008"/>
            <a:ext cx="6519672" cy="2044439"/>
          </a:xfrm>
        </p:spPr>
        <p:txBody>
          <a:bodyPr anchor="ctr" anchorCtr="0">
            <a:normAutofit/>
          </a:bodyPr>
          <a:lstStyle>
            <a:lvl1pPr>
              <a:defRPr sz="3200">
                <a:solidFill>
                  <a:schemeClr val="tx1">
                    <a:lumMod val="50000"/>
                    <a:lumOff val="50000"/>
                  </a:schemeClr>
                </a:solidFill>
                <a:latin typeface="Segoe UI "/>
              </a:defRPr>
            </a:lvl1pPr>
          </a:lstStyle>
          <a:p>
            <a:r>
              <a:rPr lang="en-US"/>
              <a:t>Click to edit Master title style</a:t>
            </a:r>
            <a:endParaRPr lang="en-IN"/>
          </a:p>
        </p:txBody>
      </p:sp>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cxnSp>
        <p:nvCxnSpPr>
          <p:cNvPr id="7" name="Straight Connector 6">
            <a:extLst>
              <a:ext uri="{FF2B5EF4-FFF2-40B4-BE49-F238E27FC236}">
                <a16:creationId xmlns:a16="http://schemas.microsoft.com/office/drawing/2014/main" id="{A715D5DE-A574-497D-B57A-A511643572CD}"/>
              </a:ext>
            </a:extLst>
          </p:cNvPr>
          <p:cNvCxnSpPr>
            <a:cxnSpLocks/>
          </p:cNvCxnSpPr>
          <p:nvPr userDrawn="1"/>
        </p:nvCxnSpPr>
        <p:spPr>
          <a:xfrm>
            <a:off x="304800" y="1065934"/>
            <a:ext cx="0" cy="4726132"/>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9E36391-C51D-4808-B674-D61C343E52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62" y="17651"/>
            <a:ext cx="3113934" cy="970577"/>
          </a:xfrm>
          <a:prstGeom prst="rect">
            <a:avLst/>
          </a:prstGeom>
        </p:spPr>
      </p:pic>
    </p:spTree>
    <p:extLst>
      <p:ext uri="{BB962C8B-B14F-4D97-AF65-F5344CB8AC3E}">
        <p14:creationId xmlns:p14="http://schemas.microsoft.com/office/powerpoint/2010/main" val="1583487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E02E-EA70-49A9-9F3E-95A3B8311CB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F021E11-5FE7-4738-8ACB-1E285C493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1A1C02C-933A-461E-B386-58E29F4F4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52D065F-B7C1-4E3F-A86F-3227B335B9E3}"/>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6" name="Footer Placeholder 5">
            <a:extLst>
              <a:ext uri="{FF2B5EF4-FFF2-40B4-BE49-F238E27FC236}">
                <a16:creationId xmlns:a16="http://schemas.microsoft.com/office/drawing/2014/main" id="{AAC44216-512E-4E88-906D-5C5D1847E4D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9E9FC8E-4868-4D14-9977-48CF3068A4AB}"/>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874454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2D8D-4E6A-427C-A7C5-20FD5A7AFB5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62CF06F-3278-472F-B6C6-AD37E291E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966A6-62B9-4CF3-BE26-98087773C6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8E16598-9314-4271-930B-3F7FCC358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5ED984-B241-4523-8D12-CA526CF67C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8095463-E8A3-4C9F-A28D-1CD16C109472}"/>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8" name="Footer Placeholder 7">
            <a:extLst>
              <a:ext uri="{FF2B5EF4-FFF2-40B4-BE49-F238E27FC236}">
                <a16:creationId xmlns:a16="http://schemas.microsoft.com/office/drawing/2014/main" id="{9B72AFCA-5CC9-431E-B632-2FF3E3F67E4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6DD94EA-CF42-4004-ACA6-CA5F86922C2B}"/>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128005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32A9-1297-4D84-A2F7-6B31F71AA1C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76A4EEA-6FED-4DCE-A97E-30EB0454099C}"/>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4" name="Footer Placeholder 3">
            <a:extLst>
              <a:ext uri="{FF2B5EF4-FFF2-40B4-BE49-F238E27FC236}">
                <a16:creationId xmlns:a16="http://schemas.microsoft.com/office/drawing/2014/main" id="{6ABAE36D-F1C6-4812-8D6A-F8EA0004A3E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31D18E1-0ECF-4F95-B9E0-ADBAA1B15119}"/>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3819425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83023-10F2-49FA-811C-FE319145E0C2}"/>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3" name="Footer Placeholder 2">
            <a:extLst>
              <a:ext uri="{FF2B5EF4-FFF2-40B4-BE49-F238E27FC236}">
                <a16:creationId xmlns:a16="http://schemas.microsoft.com/office/drawing/2014/main" id="{D3FAB247-7125-45C7-B32A-4F1B2EEDAFE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5FE8C4C-C910-4799-AD8D-50084A4356E9}"/>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741921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EA6826E-8075-49F1-B756-B2F693AA0526}"/>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9A214AD7-F9A9-4BE3-A858-8CFC75DCCB0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418791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C91F-5C65-4EF2-B8BB-19574A20B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69DC274-3348-463A-8AAA-E32F7E1C36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F9440D1-29DE-42BF-B220-79DCEBA28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D26CA-44FF-4757-8872-29883C579F2C}"/>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6" name="Footer Placeholder 5">
            <a:extLst>
              <a:ext uri="{FF2B5EF4-FFF2-40B4-BE49-F238E27FC236}">
                <a16:creationId xmlns:a16="http://schemas.microsoft.com/office/drawing/2014/main" id="{06AC0E33-DE12-45ED-9124-49B54DBAF98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7617E7-B1AC-48E6-99C3-04C3D7DFBAD7}"/>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52393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1C5A-011B-497E-B960-EFB7676D4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522215D-DF1C-4B6E-B98C-10559D3529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3F738A-1044-4C14-859E-B981F3D34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B0BE79-1CA8-4973-ACE3-6E72F224A848}"/>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6" name="Footer Placeholder 5">
            <a:extLst>
              <a:ext uri="{FF2B5EF4-FFF2-40B4-BE49-F238E27FC236}">
                <a16:creationId xmlns:a16="http://schemas.microsoft.com/office/drawing/2014/main" id="{28F4757D-71F0-463B-86F8-007B111CBD5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24D4E7E-0D05-4EFA-94A8-8E06D061ECE5}"/>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622974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3245-918D-4276-BB2F-FF0BFE251B8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BAB4002-C64F-40D3-B3C2-301A93CAB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166ED01-CD63-4C20-9763-CF9AC48E4D89}"/>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D46D76FE-D5E5-4E00-A08B-B2CEF18DAD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F3B68F-5ED7-4A55-8A62-F988A4DBDC3E}"/>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40674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A90B7-62B5-456C-8AEF-A511EF4F79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FFE7D02-E7CE-46C4-B56F-B92651000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C2273F-9391-4824-8723-B4226C6DBD75}"/>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505F9B89-DD6D-40E4-8C7D-69057FE78F6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035556-0E34-4716-8D98-7F4DD434804E}"/>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954689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98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8A8B-CE1C-7940-9F43-BB03A2A477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69AD5E-2C53-3044-8A30-541012F164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A3E24C-F21B-0E46-8BBC-DE567ADC4AB4}"/>
              </a:ext>
            </a:extLst>
          </p:cNvPr>
          <p:cNvSpPr>
            <a:spLocks noGrp="1"/>
          </p:cNvSpPr>
          <p:nvPr>
            <p:ph type="dt" sz="half" idx="10"/>
          </p:nvPr>
        </p:nvSpPr>
        <p:spPr/>
        <p:txBody>
          <a:bodyPr/>
          <a:lstStyle/>
          <a:p>
            <a:fld id="{E4206377-AAE2-BB4B-A51C-12678924DAAF}" type="datetimeFigureOut">
              <a:rPr lang="en-US" smtClean="0"/>
              <a:t>3/27/2024</a:t>
            </a:fld>
            <a:endParaRPr lang="en-US"/>
          </a:p>
        </p:txBody>
      </p:sp>
      <p:sp>
        <p:nvSpPr>
          <p:cNvPr id="5" name="Footer Placeholder 4">
            <a:extLst>
              <a:ext uri="{FF2B5EF4-FFF2-40B4-BE49-F238E27FC236}">
                <a16:creationId xmlns:a16="http://schemas.microsoft.com/office/drawing/2014/main" id="{D50D712E-9594-DB4F-A91B-B0A0CFF32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D6C90-5ADA-1E40-88DD-108A28C661B2}"/>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2474555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9DD2-8D91-344C-B38F-2505C8B62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DF9B8-9397-5744-954F-64BAF7C22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2C11F-A106-5D41-A7ED-CBC8EB0EB93F}"/>
              </a:ext>
            </a:extLst>
          </p:cNvPr>
          <p:cNvSpPr>
            <a:spLocks noGrp="1"/>
          </p:cNvSpPr>
          <p:nvPr>
            <p:ph type="dt" sz="half" idx="10"/>
          </p:nvPr>
        </p:nvSpPr>
        <p:spPr/>
        <p:txBody>
          <a:bodyPr/>
          <a:lstStyle/>
          <a:p>
            <a:fld id="{E4206377-AAE2-BB4B-A51C-12678924DAAF}" type="datetimeFigureOut">
              <a:rPr lang="en-US" smtClean="0"/>
              <a:t>3/27/2024</a:t>
            </a:fld>
            <a:endParaRPr lang="en-US"/>
          </a:p>
        </p:txBody>
      </p:sp>
      <p:sp>
        <p:nvSpPr>
          <p:cNvPr id="5" name="Footer Placeholder 4">
            <a:extLst>
              <a:ext uri="{FF2B5EF4-FFF2-40B4-BE49-F238E27FC236}">
                <a16:creationId xmlns:a16="http://schemas.microsoft.com/office/drawing/2014/main" id="{BF8363AB-6F58-6445-9E99-5DACA4D17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087A7-8F2F-2F4C-9F40-5D274CAA705D}"/>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866858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EA0AE-BF25-EE40-8D9E-1EE9E3321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508DF6-3428-114F-B474-695FDA42F9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1EF5E-B332-D84E-B90E-E6A118668D06}"/>
              </a:ext>
            </a:extLst>
          </p:cNvPr>
          <p:cNvSpPr>
            <a:spLocks noGrp="1"/>
          </p:cNvSpPr>
          <p:nvPr>
            <p:ph type="dt" sz="half" idx="10"/>
          </p:nvPr>
        </p:nvSpPr>
        <p:spPr/>
        <p:txBody>
          <a:bodyPr/>
          <a:lstStyle/>
          <a:p>
            <a:fld id="{E4206377-AAE2-BB4B-A51C-12678924DAAF}" type="datetimeFigureOut">
              <a:rPr lang="en-US" smtClean="0"/>
              <a:t>3/27/2024</a:t>
            </a:fld>
            <a:endParaRPr lang="en-US"/>
          </a:p>
        </p:txBody>
      </p:sp>
      <p:sp>
        <p:nvSpPr>
          <p:cNvPr id="5" name="Footer Placeholder 4">
            <a:extLst>
              <a:ext uri="{FF2B5EF4-FFF2-40B4-BE49-F238E27FC236}">
                <a16:creationId xmlns:a16="http://schemas.microsoft.com/office/drawing/2014/main" id="{F6CDA0C2-2768-7848-A548-FD6B5EFB0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02353-87E9-1D41-BC1F-923B4F076C83}"/>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1961769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6119-C82A-A44D-91BA-0BC69F3D15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345EC-648C-324B-8E2A-50347AAC4C83}"/>
              </a:ext>
            </a:extLst>
          </p:cNvPr>
          <p:cNvSpPr>
            <a:spLocks noGrp="1"/>
          </p:cNvSpPr>
          <p:nvPr>
            <p:ph type="dt" sz="half" idx="10"/>
          </p:nvPr>
        </p:nvSpPr>
        <p:spPr/>
        <p:txBody>
          <a:bodyPr/>
          <a:lstStyle/>
          <a:p>
            <a:fld id="{E4206377-AAE2-BB4B-A51C-12678924DAAF}" type="datetimeFigureOut">
              <a:rPr lang="en-US" smtClean="0"/>
              <a:t>3/27/2024</a:t>
            </a:fld>
            <a:endParaRPr lang="en-US"/>
          </a:p>
        </p:txBody>
      </p:sp>
      <p:sp>
        <p:nvSpPr>
          <p:cNvPr id="4" name="Footer Placeholder 3">
            <a:extLst>
              <a:ext uri="{FF2B5EF4-FFF2-40B4-BE49-F238E27FC236}">
                <a16:creationId xmlns:a16="http://schemas.microsoft.com/office/drawing/2014/main" id="{732F3225-5370-E24E-B42E-56E7A7ECC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BCEC53-F198-104A-8701-55CC2A553B00}"/>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3409792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pendix // Featur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8C66F-BF92-9A43-946A-3FA882E9AA11}"/>
              </a:ext>
            </a:extLst>
          </p:cNvPr>
          <p:cNvSpPr/>
          <p:nvPr userDrawn="1"/>
        </p:nvSpPr>
        <p:spPr>
          <a:xfrm>
            <a:off x="7908966" y="0"/>
            <a:ext cx="428303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Light"/>
              <a:ea typeface="+mn-ea"/>
              <a:cs typeface="Segoe UI Light"/>
            </a:endParaRPr>
          </a:p>
        </p:txBody>
      </p:sp>
      <p:pic>
        <p:nvPicPr>
          <p:cNvPr id="10" name="Picture 9" descr="Graphical user interface&#10;&#10;Description automatically generated with medium confidence">
            <a:extLst>
              <a:ext uri="{FF2B5EF4-FFF2-40B4-BE49-F238E27FC236}">
                <a16:creationId xmlns:a16="http://schemas.microsoft.com/office/drawing/2014/main" id="{1AFCB57D-64D8-FB47-90A3-EB2FF2F8D6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896" y="66547"/>
            <a:ext cx="2339337" cy="729144"/>
          </a:xfrm>
          <a:prstGeom prst="rect">
            <a:avLst/>
          </a:prstGeom>
        </p:spPr>
      </p:pic>
      <p:sp>
        <p:nvSpPr>
          <p:cNvPr id="13" name="Text Placeholder 12">
            <a:extLst>
              <a:ext uri="{FF2B5EF4-FFF2-40B4-BE49-F238E27FC236}">
                <a16:creationId xmlns:a16="http://schemas.microsoft.com/office/drawing/2014/main" id="{77987A1D-A077-3141-9D23-7A2CE3A391DD}"/>
              </a:ext>
            </a:extLst>
          </p:cNvPr>
          <p:cNvSpPr>
            <a:spLocks noGrp="1"/>
          </p:cNvSpPr>
          <p:nvPr>
            <p:ph type="body" sz="quarter" idx="10"/>
          </p:nvPr>
        </p:nvSpPr>
        <p:spPr>
          <a:xfrm>
            <a:off x="482600" y="1062178"/>
            <a:ext cx="3920958" cy="1163980"/>
          </a:xfrm>
          <a:prstGeom prst="rect">
            <a:avLst/>
          </a:prstGeom>
        </p:spPr>
        <p:txBody>
          <a:bodyPr>
            <a:noAutofit/>
          </a:bodyPr>
          <a:lstStyle>
            <a:lvl1pPr marL="0" indent="0">
              <a:spcBef>
                <a:spcPts val="0"/>
              </a:spcBef>
              <a:buNone/>
              <a:defRPr kumimoji="0" lang="en-US" sz="3600" b="1" i="0" u="none" strike="noStrike" kern="1200" cap="none" spc="0" normalizeH="0" baseline="0" dirty="0" smtClean="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r>
              <a:rPr lang="en-US"/>
              <a:t>Click to edit Master text styles</a:t>
            </a:r>
          </a:p>
        </p:txBody>
      </p:sp>
      <p:sp>
        <p:nvSpPr>
          <p:cNvPr id="14" name="Text Placeholder 12">
            <a:extLst>
              <a:ext uri="{FF2B5EF4-FFF2-40B4-BE49-F238E27FC236}">
                <a16:creationId xmlns:a16="http://schemas.microsoft.com/office/drawing/2014/main" id="{6BC042EA-CB91-8444-8B2C-CF397CC386C2}"/>
              </a:ext>
            </a:extLst>
          </p:cNvPr>
          <p:cNvSpPr>
            <a:spLocks noGrp="1"/>
          </p:cNvSpPr>
          <p:nvPr>
            <p:ph type="body" sz="quarter" idx="11"/>
          </p:nvPr>
        </p:nvSpPr>
        <p:spPr>
          <a:xfrm>
            <a:off x="482600" y="2236774"/>
            <a:ext cx="3920958" cy="1981805"/>
          </a:xfrm>
          <a:prstGeom prst="rect">
            <a:avLst/>
          </a:prstGeom>
        </p:spPr>
        <p:txBody>
          <a:bodyPr>
            <a:normAutofit/>
          </a:bodyPr>
          <a:lstStyle>
            <a:lvl1pPr marL="0" indent="0">
              <a:lnSpc>
                <a:spcPct val="100000"/>
              </a:lnSpc>
              <a:buNone/>
              <a:defRPr kumimoji="0" lang="en-US" sz="1200" b="0" i="0" u="none" strike="noStrike" kern="1200" cap="none" spc="0" normalizeH="0" baseline="0" dirty="0" smtClean="0">
                <a:ln>
                  <a:noFill/>
                </a:ln>
                <a:solidFill>
                  <a:srgbClr val="505050"/>
                </a:solidFill>
                <a:effectLst/>
                <a:uLnTx/>
                <a:uFillTx/>
                <a:latin typeface="Segoe UI" panose="020B0502040204020203" pitchFamily="34" charset="0"/>
                <a:ea typeface="+mn-ea"/>
                <a:cs typeface="Segoe UI" panose="020B0502040204020203" pitchFamily="34" charset="0"/>
              </a:defRPr>
            </a:lvl1pPr>
          </a:lstStyle>
          <a:p>
            <a:pPr lvl="0"/>
            <a:r>
              <a:rPr lang="en-US"/>
              <a:t>Click to edit Master text styles</a:t>
            </a:r>
          </a:p>
        </p:txBody>
      </p:sp>
      <p:sp>
        <p:nvSpPr>
          <p:cNvPr id="19" name="Text Placeholder 12">
            <a:extLst>
              <a:ext uri="{FF2B5EF4-FFF2-40B4-BE49-F238E27FC236}">
                <a16:creationId xmlns:a16="http://schemas.microsoft.com/office/drawing/2014/main" id="{1E30857F-1403-2A4C-9AF2-3E035FE5DCCE}"/>
              </a:ext>
            </a:extLst>
          </p:cNvPr>
          <p:cNvSpPr>
            <a:spLocks noGrp="1"/>
          </p:cNvSpPr>
          <p:nvPr>
            <p:ph type="body" sz="quarter" idx="13" hasCustomPrompt="1"/>
          </p:nvPr>
        </p:nvSpPr>
        <p:spPr>
          <a:xfrm>
            <a:off x="8344635" y="968335"/>
            <a:ext cx="3542565" cy="55848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600"/>
              </a:spcAft>
              <a:buClrTx/>
              <a:buSzTx/>
              <a:buFontTx/>
              <a:buNone/>
              <a:tabLst/>
              <a:defRPr kumimoji="0" lang="en-US" sz="1200" b="0" i="0" u="none" strike="noStrike" kern="1200" cap="none" spc="0" normalizeH="0" baseline="0">
                <a:ln>
                  <a:noFill/>
                </a:ln>
                <a:solidFill>
                  <a:srgbClr val="505050"/>
                </a:solidFill>
                <a:effectLst/>
                <a:uLnTx/>
                <a:uFillTx/>
                <a:latin typeface="Segoe UI" panose="020B0502040204020203" pitchFamily="34" charset="0"/>
                <a:ea typeface="+mn-ea"/>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505050"/>
                </a:solidFill>
                <a:effectLst/>
                <a:uLnTx/>
                <a:uFillTx/>
                <a:latin typeface="Segoe UI Semibold"/>
                <a:ea typeface="+mn-ea"/>
                <a:cs typeface="Segoe UI Semibold"/>
              </a:rPr>
              <a:t>Lorem ipsum </a:t>
            </a:r>
            <a:r>
              <a:rPr kumimoji="0" lang="en-US" sz="1050" b="0" i="0" u="none" strike="noStrike" kern="1200" cap="none" spc="0" normalizeH="0" baseline="0" noProof="0" err="1">
                <a:ln>
                  <a:noFill/>
                </a:ln>
                <a:solidFill>
                  <a:srgbClr val="505050"/>
                </a:solidFill>
                <a:effectLst/>
                <a:uLnTx/>
                <a:uFillTx/>
                <a:latin typeface="Segoe UI"/>
                <a:ea typeface="+mn-ea"/>
                <a:cs typeface="Segoe UI"/>
              </a:rPr>
              <a:t>Praesent</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commodo</a:t>
            </a:r>
            <a:r>
              <a:rPr kumimoji="0" lang="en-US" sz="1050" b="0" i="0" u="none" strike="noStrike" kern="1200" cap="none" spc="0" normalizeH="0" baseline="0" noProof="0">
                <a:ln>
                  <a:noFill/>
                </a:ln>
                <a:solidFill>
                  <a:srgbClr val="505050"/>
                </a:solidFill>
                <a:effectLst/>
                <a:uLnTx/>
                <a:uFillTx/>
                <a:latin typeface="Segoe UI"/>
                <a:ea typeface="+mn-ea"/>
                <a:cs typeface="Segoe UI"/>
              </a:rPr>
              <a:t> cursus magna, vel </a:t>
            </a:r>
            <a:r>
              <a:rPr kumimoji="0" lang="en-US" sz="1050" b="0" i="0" u="none" strike="noStrike" kern="1200" cap="none" spc="0" normalizeH="0" baseline="0" noProof="0" err="1">
                <a:ln>
                  <a:noFill/>
                </a:ln>
                <a:solidFill>
                  <a:srgbClr val="505050"/>
                </a:solidFill>
                <a:effectLst/>
                <a:uLnTx/>
                <a:uFillTx/>
                <a:latin typeface="Segoe UI"/>
                <a:ea typeface="+mn-ea"/>
                <a:cs typeface="Segoe UI"/>
              </a:rPr>
              <a:t>scelerisque</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nisl</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consectetur</a:t>
            </a:r>
            <a:r>
              <a:rPr kumimoji="0" lang="en-US" sz="1050" b="0" i="0" u="none" strike="noStrike" kern="1200" cap="none" spc="0" normalizeH="0" baseline="0" noProof="0">
                <a:ln>
                  <a:noFill/>
                </a:ln>
                <a:solidFill>
                  <a:srgbClr val="505050"/>
                </a:solidFill>
                <a:effectLst/>
                <a:uLnTx/>
                <a:uFillTx/>
                <a:latin typeface="Segoe UI"/>
                <a:ea typeface="+mn-ea"/>
                <a:cs typeface="Segoe UI"/>
              </a:rPr>
              <a:t> et.</a:t>
            </a:r>
            <a:endParaRPr kumimoji="0" lang="en-US" sz="1050" b="1" i="0" u="none" strike="noStrike" kern="1200" cap="none" spc="0" normalizeH="0" baseline="0" noProof="0">
              <a:ln>
                <a:noFill/>
              </a:ln>
              <a:solidFill>
                <a:srgbClr val="505050"/>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505050"/>
                </a:solidFill>
                <a:effectLst/>
                <a:uLnTx/>
                <a:uFillTx/>
                <a:latin typeface="Segoe UI Semibold"/>
                <a:ea typeface="+mn-ea"/>
                <a:cs typeface="Segoe UI Semibold"/>
              </a:rPr>
              <a:t>Lorem ipsum </a:t>
            </a:r>
            <a:r>
              <a:rPr kumimoji="0" lang="en-US" sz="1050" b="0" i="0" u="none" strike="noStrike" kern="1200" cap="none" spc="0" normalizeH="0" baseline="0" noProof="0" err="1">
                <a:ln>
                  <a:noFill/>
                </a:ln>
                <a:solidFill>
                  <a:srgbClr val="505050"/>
                </a:solidFill>
                <a:effectLst/>
                <a:uLnTx/>
                <a:uFillTx/>
                <a:latin typeface="Segoe UI"/>
                <a:ea typeface="+mn-ea"/>
                <a:cs typeface="Segoe UI"/>
              </a:rPr>
              <a:t>Praesent</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commodo</a:t>
            </a:r>
            <a:r>
              <a:rPr kumimoji="0" lang="en-US" sz="1050" b="0" i="0" u="none" strike="noStrike" kern="1200" cap="none" spc="0" normalizeH="0" baseline="0" noProof="0">
                <a:ln>
                  <a:noFill/>
                </a:ln>
                <a:solidFill>
                  <a:srgbClr val="505050"/>
                </a:solidFill>
                <a:effectLst/>
                <a:uLnTx/>
                <a:uFillTx/>
                <a:latin typeface="Segoe UI"/>
                <a:ea typeface="+mn-ea"/>
                <a:cs typeface="Segoe UI"/>
              </a:rPr>
              <a:t> cursus magna, vel </a:t>
            </a:r>
            <a:r>
              <a:rPr kumimoji="0" lang="en-US" sz="1050" b="0" i="0" u="none" strike="noStrike" kern="1200" cap="none" spc="0" normalizeH="0" baseline="0" noProof="0" err="1">
                <a:ln>
                  <a:noFill/>
                </a:ln>
                <a:solidFill>
                  <a:srgbClr val="505050"/>
                </a:solidFill>
                <a:effectLst/>
                <a:uLnTx/>
                <a:uFillTx/>
                <a:latin typeface="Segoe UI"/>
                <a:ea typeface="+mn-ea"/>
                <a:cs typeface="Segoe UI"/>
              </a:rPr>
              <a:t>scelerisque</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nisl</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consectetur</a:t>
            </a:r>
            <a:r>
              <a:rPr kumimoji="0" lang="en-US" sz="1050" b="0" i="0" u="none" strike="noStrike" kern="1200" cap="none" spc="0" normalizeH="0" baseline="0" noProof="0">
                <a:ln>
                  <a:noFill/>
                </a:ln>
                <a:solidFill>
                  <a:srgbClr val="505050"/>
                </a:solidFill>
                <a:effectLst/>
                <a:uLnTx/>
                <a:uFillTx/>
                <a:latin typeface="Segoe UI"/>
                <a:ea typeface="+mn-ea"/>
                <a:cs typeface="Segoe UI"/>
              </a:rPr>
              <a:t> et.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505050"/>
                </a:solidFill>
                <a:effectLst/>
                <a:uLnTx/>
                <a:uFillTx/>
                <a:latin typeface="Segoe UI Semibold"/>
                <a:ea typeface="+mn-ea"/>
                <a:cs typeface="Segoe UI Semibold"/>
              </a:rPr>
              <a:t>Lorem ipsum </a:t>
            </a:r>
            <a:r>
              <a:rPr kumimoji="0" lang="en-US" sz="1050" b="0" i="0" u="none" strike="noStrike" kern="1200" cap="none" spc="0" normalizeH="0" baseline="0" noProof="0" err="1">
                <a:ln>
                  <a:noFill/>
                </a:ln>
                <a:solidFill>
                  <a:srgbClr val="505050"/>
                </a:solidFill>
                <a:effectLst/>
                <a:uLnTx/>
                <a:uFillTx/>
                <a:latin typeface="Segoe UI"/>
                <a:ea typeface="+mn-ea"/>
                <a:cs typeface="Segoe UI"/>
              </a:rPr>
              <a:t>Praesent</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commodo</a:t>
            </a:r>
            <a:r>
              <a:rPr kumimoji="0" lang="en-US" sz="1050" b="0" i="0" u="none" strike="noStrike" kern="1200" cap="none" spc="0" normalizeH="0" baseline="0" noProof="0">
                <a:ln>
                  <a:noFill/>
                </a:ln>
                <a:solidFill>
                  <a:srgbClr val="505050"/>
                </a:solidFill>
                <a:effectLst/>
                <a:uLnTx/>
                <a:uFillTx/>
                <a:latin typeface="Segoe UI"/>
                <a:ea typeface="+mn-ea"/>
                <a:cs typeface="Segoe UI"/>
              </a:rPr>
              <a:t> cursus magna, vel </a:t>
            </a:r>
            <a:r>
              <a:rPr kumimoji="0" lang="en-US" sz="1050" b="0" i="0" u="none" strike="noStrike" kern="1200" cap="none" spc="0" normalizeH="0" baseline="0" noProof="0" err="1">
                <a:ln>
                  <a:noFill/>
                </a:ln>
                <a:solidFill>
                  <a:srgbClr val="505050"/>
                </a:solidFill>
                <a:effectLst/>
                <a:uLnTx/>
                <a:uFillTx/>
                <a:latin typeface="Segoe UI"/>
                <a:ea typeface="+mn-ea"/>
                <a:cs typeface="Segoe UI"/>
              </a:rPr>
              <a:t>scelerisque</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nisl</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consectetur</a:t>
            </a:r>
            <a:r>
              <a:rPr kumimoji="0" lang="en-US" sz="1050" b="0" i="0" u="none" strike="noStrike" kern="1200" cap="none" spc="0" normalizeH="0" baseline="0" noProof="0">
                <a:ln>
                  <a:noFill/>
                </a:ln>
                <a:solidFill>
                  <a:srgbClr val="505050"/>
                </a:solidFill>
                <a:effectLst/>
                <a:uLnTx/>
                <a:uFillTx/>
                <a:latin typeface="Segoe UI"/>
                <a:ea typeface="+mn-ea"/>
                <a:cs typeface="Segoe UI"/>
              </a:rPr>
              <a:t> et.</a:t>
            </a:r>
            <a:endParaRPr kumimoji="0" lang="en-US" sz="1050" b="1" i="0" u="none" strike="noStrike" kern="1200" cap="none" spc="0" normalizeH="0" baseline="0" noProof="0">
              <a:ln>
                <a:noFill/>
              </a:ln>
              <a:solidFill>
                <a:srgbClr val="505050"/>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505050"/>
              </a:solidFill>
              <a:effectLst/>
              <a:uLnTx/>
              <a:uFillTx/>
              <a:latin typeface="Segoe UI Semibold"/>
              <a:ea typeface="+mn-ea"/>
              <a:cs typeface="Segoe UI Semibold"/>
            </a:endParaRPr>
          </a:p>
        </p:txBody>
      </p:sp>
      <p:sp>
        <p:nvSpPr>
          <p:cNvPr id="20" name="Text Placeholder 12">
            <a:extLst>
              <a:ext uri="{FF2B5EF4-FFF2-40B4-BE49-F238E27FC236}">
                <a16:creationId xmlns:a16="http://schemas.microsoft.com/office/drawing/2014/main" id="{0D88FAAC-B8D9-BA41-95BB-26827AED22A5}"/>
              </a:ext>
            </a:extLst>
          </p:cNvPr>
          <p:cNvSpPr>
            <a:spLocks noGrp="1"/>
          </p:cNvSpPr>
          <p:nvPr>
            <p:ph type="body" sz="quarter" idx="14" hasCustomPrompt="1"/>
          </p:nvPr>
        </p:nvSpPr>
        <p:spPr>
          <a:xfrm>
            <a:off x="8344635" y="535404"/>
            <a:ext cx="2457324" cy="284351"/>
          </a:xfrm>
          <a:prstGeom prst="rect">
            <a:avLst/>
          </a:prstGeom>
        </p:spPr>
        <p:txBody>
          <a:bodyPr>
            <a:noAutofit/>
          </a:bodyPr>
          <a:lstStyle>
            <a:lvl1pPr marL="0" indent="0">
              <a:spcBef>
                <a:spcPts val="0"/>
              </a:spcBef>
              <a:buNone/>
              <a:defRPr kumimoji="0" lang="en-US" sz="1200" b="1" i="0" u="none" strike="noStrike" kern="1200" cap="none" spc="0" normalizeH="0" baseline="0" dirty="0" smtClean="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r>
              <a:rPr lang="en-US"/>
              <a:t>FEATURES:</a:t>
            </a:r>
          </a:p>
        </p:txBody>
      </p:sp>
    </p:spTree>
    <p:extLst>
      <p:ext uri="{BB962C8B-B14F-4D97-AF65-F5344CB8AC3E}">
        <p14:creationId xmlns:p14="http://schemas.microsoft.com/office/powerpoint/2010/main" val="142884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tection plan benefits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
        <p:nvSpPr>
          <p:cNvPr id="8" name="Rectangle 7">
            <a:extLst>
              <a:ext uri="{FF2B5EF4-FFF2-40B4-BE49-F238E27FC236}">
                <a16:creationId xmlns:a16="http://schemas.microsoft.com/office/drawing/2014/main" id="{F67A8AA4-F963-E93B-ECE5-59C826CD6070}"/>
              </a:ext>
            </a:extLst>
          </p:cNvPr>
          <p:cNvSpPr/>
          <p:nvPr userDrawn="1"/>
        </p:nvSpPr>
        <p:spPr>
          <a:xfrm>
            <a:off x="4989702" y="1"/>
            <a:ext cx="7202298" cy="830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B1E213BB-4F30-197D-1A73-D1F3149598C2}"/>
              </a:ext>
            </a:extLst>
          </p:cNvPr>
          <p:cNvSpPr/>
          <p:nvPr userDrawn="1"/>
        </p:nvSpPr>
        <p:spPr>
          <a:xfrm>
            <a:off x="-15702" y="-1"/>
            <a:ext cx="5005404" cy="5770055"/>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11">
            <a:extLst>
              <a:ext uri="{FF2B5EF4-FFF2-40B4-BE49-F238E27FC236}">
                <a16:creationId xmlns:a16="http://schemas.microsoft.com/office/drawing/2014/main" id="{E3609A30-4FEA-5A2C-3C63-A51192530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 y="342900"/>
            <a:ext cx="2482639" cy="326892"/>
          </a:xfrm>
          <a:prstGeom prst="rect">
            <a:avLst/>
          </a:prstGeom>
        </p:spPr>
      </p:pic>
      <p:sp>
        <p:nvSpPr>
          <p:cNvPr id="14" name="Rectangle 13">
            <a:extLst>
              <a:ext uri="{FF2B5EF4-FFF2-40B4-BE49-F238E27FC236}">
                <a16:creationId xmlns:a16="http://schemas.microsoft.com/office/drawing/2014/main" id="{75E21BAF-3521-8E7F-21F6-66B294713E84}"/>
              </a:ext>
            </a:extLst>
          </p:cNvPr>
          <p:cNvSpPr/>
          <p:nvPr userDrawn="1"/>
        </p:nvSpPr>
        <p:spPr>
          <a:xfrm>
            <a:off x="-15702" y="5770055"/>
            <a:ext cx="12207702" cy="108794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32085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ppendix // Tech Spe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CC7C1A-0857-6B4D-B9FB-6393F27D7EDE}"/>
              </a:ext>
            </a:extLst>
          </p:cNvPr>
          <p:cNvSpPr/>
          <p:nvPr userDrawn="1"/>
        </p:nvSpPr>
        <p:spPr>
          <a:xfrm>
            <a:off x="0" y="885807"/>
            <a:ext cx="12192000" cy="597219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2">
            <a:extLst>
              <a:ext uri="{FF2B5EF4-FFF2-40B4-BE49-F238E27FC236}">
                <a16:creationId xmlns:a16="http://schemas.microsoft.com/office/drawing/2014/main" id="{C442D2F6-9FEB-6D44-A8E8-2EE2347127A9}"/>
              </a:ext>
            </a:extLst>
          </p:cNvPr>
          <p:cNvSpPr>
            <a:spLocks noGrp="1"/>
          </p:cNvSpPr>
          <p:nvPr>
            <p:ph type="body" sz="quarter" idx="11" hasCustomPrompt="1"/>
          </p:nvPr>
        </p:nvSpPr>
        <p:spPr>
          <a:xfrm>
            <a:off x="4006515" y="214806"/>
            <a:ext cx="5961647" cy="441953"/>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defRPr/>
            </a:pPr>
            <a:r>
              <a:rPr lang="en-US" sz="2400" b="1">
                <a:solidFill>
                  <a:srgbClr val="505050"/>
                </a:solidFill>
                <a:latin typeface="Segoe UI Semibold" panose="020B0502040204020203" pitchFamily="34" charset="0"/>
                <a:cs typeface="Segoe UI Semibold" panose="020B0502040204020203" pitchFamily="34" charset="0"/>
              </a:rPr>
              <a:t>Name of product here</a:t>
            </a:r>
            <a:endParaRPr kumimoji="0" lang="en-US" sz="2400" b="0" i="0" u="none" strike="noStrike" kern="1200" cap="none" spc="0" normalizeH="0" baseline="0" noProof="0">
              <a:ln>
                <a:noFill/>
              </a:ln>
              <a:solidFill>
                <a:srgbClr val="EEEEEE">
                  <a:lumMod val="10000"/>
                </a:srgbClr>
              </a:solidFill>
              <a:effectLst/>
              <a:uLnTx/>
              <a:uFillTx/>
              <a:latin typeface="Segoe UI Semibold" panose="020B0702040204020203" pitchFamily="34" charset="0"/>
              <a:ea typeface="+mn-ea"/>
              <a:cs typeface="Segoe UI Semibold" panose="020B0702040204020203" pitchFamily="34" charset="0"/>
            </a:endParaRPr>
          </a:p>
        </p:txBody>
      </p:sp>
      <p:sp>
        <p:nvSpPr>
          <p:cNvPr id="13" name="TextBox 12">
            <a:extLst>
              <a:ext uri="{FF2B5EF4-FFF2-40B4-BE49-F238E27FC236}">
                <a16:creationId xmlns:a16="http://schemas.microsoft.com/office/drawing/2014/main" id="{987072AB-9CF2-DB43-ADB2-AEEEE7065F3C}"/>
              </a:ext>
            </a:extLst>
          </p:cNvPr>
          <p:cNvSpPr txBox="1"/>
          <p:nvPr userDrawn="1"/>
        </p:nvSpPr>
        <p:spPr>
          <a:xfrm>
            <a:off x="499308" y="214806"/>
            <a:ext cx="35072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Technical specifications | </a:t>
            </a:r>
            <a:endParaRPr kumimoji="0" lang="en-US" sz="2400" b="0" i="0" u="none" strike="noStrike" kern="1200" cap="none" spc="0" normalizeH="0" baseline="0" noProof="0">
              <a:ln>
                <a:noFill/>
              </a:ln>
              <a:solidFill>
                <a:srgbClr val="EEEEEE">
                  <a:lumMod val="10000"/>
                </a:srgb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009724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ppendix // Title Only">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F7B92E5-0D83-4040-A705-733A61821204}"/>
              </a:ext>
            </a:extLst>
          </p:cNvPr>
          <p:cNvSpPr>
            <a:spLocks noGrp="1"/>
          </p:cNvSpPr>
          <p:nvPr>
            <p:ph type="body" sz="quarter" idx="13"/>
          </p:nvPr>
        </p:nvSpPr>
        <p:spPr>
          <a:xfrm>
            <a:off x="482599" y="255978"/>
            <a:ext cx="11137901" cy="598180"/>
          </a:xfrm>
          <a:prstGeom prst="rect">
            <a:avLst/>
          </a:prstGeom>
        </p:spPr>
        <p:txBody>
          <a:bodyPr>
            <a:noAutofit/>
          </a:bodyPr>
          <a:lstStyle>
            <a:lvl1pPr marL="0" indent="0">
              <a:spcBef>
                <a:spcPts val="0"/>
              </a:spcBef>
              <a:buNone/>
              <a:defRPr kumimoji="0" lang="en-US" sz="2400" b="1" i="0" u="none" strike="noStrike" kern="1200" cap="none" spc="0" normalizeH="0" baseline="0" dirty="0" smtClean="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789002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92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84C5-8066-AA40-A84D-5C04A53328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7F633F-7767-B7B4-CCB7-BA3CEF028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84BEC7-A4CC-1358-0930-D20FA7C6E174}"/>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D8990DD9-84B4-0948-E9E6-EEAE1B261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48ACB-E92B-375B-4E86-02ABD3D942A3}"/>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2887677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11DC-1987-B423-F9B6-2A53786E8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33759-6A28-706C-D847-479FDEBD0D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117F1-C057-0EEC-CA93-08040E6246DB}"/>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5E3DA9EB-C83D-10A8-311C-F0EEA2B7D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C2418-3B89-625E-6208-2075F44EE3AF}"/>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378987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020E5-1515-9C37-0789-05A49161B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B23D9E-A3A4-71BE-34CE-617DF6CC64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5EC8F9-CE79-97D3-15FB-742AA38FF102}"/>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1118FD5E-D266-8193-04BC-70B3660B2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FD7E0-8FC6-62F7-557C-D4A744C2142E}"/>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2090843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E3DA-14A8-ACE3-C990-D9CA202D2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B24B14-8EC5-6F0B-83F1-5DC4B06B22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4B54D-3E29-58F1-FF68-553186044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94EC0C-DD62-D4D9-48CB-3F9F06031DBB}"/>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6" name="Footer Placeholder 5">
            <a:extLst>
              <a:ext uri="{FF2B5EF4-FFF2-40B4-BE49-F238E27FC236}">
                <a16:creationId xmlns:a16="http://schemas.microsoft.com/office/drawing/2014/main" id="{23BB76D7-676F-24F0-DAF9-A84167754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13520-003E-DDB4-9BE5-781E2779337C}"/>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1513233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76A3-0AB6-A255-42DA-88F89CBCBE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746230-7934-6C88-EB58-2A207BD81D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4BC790-E634-A956-EA94-5DCE919834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6F7B74-218D-9698-3033-131F5A4C88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2D9567-0FBE-25BA-1BFF-ACB3C1A621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2F86D8-6182-CE0C-3640-FE815D74238E}"/>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8" name="Footer Placeholder 7">
            <a:extLst>
              <a:ext uri="{FF2B5EF4-FFF2-40B4-BE49-F238E27FC236}">
                <a16:creationId xmlns:a16="http://schemas.microsoft.com/office/drawing/2014/main" id="{AB84008D-E27D-DC7B-BDA2-A4C4F3A2E3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45EDAB-55F7-8B19-4B81-7BF788D33474}"/>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176904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161AF-E109-8718-2349-599078594E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31289-9114-A10E-4E72-195B308E07ED}"/>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4" name="Footer Placeholder 3">
            <a:extLst>
              <a:ext uri="{FF2B5EF4-FFF2-40B4-BE49-F238E27FC236}">
                <a16:creationId xmlns:a16="http://schemas.microsoft.com/office/drawing/2014/main" id="{F7D59A16-552D-7E2E-36F0-C8F91DA798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748FED-CB82-F44A-7A00-50EBACDCE0DC}"/>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1493729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5FD68E-267E-249A-7BF3-0AE680898141}"/>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3" name="Footer Placeholder 2">
            <a:extLst>
              <a:ext uri="{FF2B5EF4-FFF2-40B4-BE49-F238E27FC236}">
                <a16:creationId xmlns:a16="http://schemas.microsoft.com/office/drawing/2014/main" id="{BD10D7B3-76A6-39DB-6765-51A0968424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43621-795F-DCED-4B30-8AA4179654AB}"/>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299228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5-CEB3-461A-B18D-85BA513FE224}"/>
              </a:ext>
            </a:extLst>
          </p:cNvPr>
          <p:cNvSpPr>
            <a:spLocks noGrp="1"/>
          </p:cNvSpPr>
          <p:nvPr>
            <p:ph type="title"/>
          </p:nvPr>
        </p:nvSpPr>
        <p:spPr>
          <a:xfrm>
            <a:off x="630936" y="2350008"/>
            <a:ext cx="6519672" cy="2044439"/>
          </a:xfrm>
        </p:spPr>
        <p:txBody>
          <a:bodyPr anchor="ctr" anchorCtr="0">
            <a:normAutofit/>
          </a:bodyPr>
          <a:lstStyle>
            <a:lvl1pPr>
              <a:defRPr sz="3200">
                <a:solidFill>
                  <a:schemeClr val="tx1">
                    <a:lumMod val="50000"/>
                    <a:lumOff val="50000"/>
                  </a:schemeClr>
                </a:solidFill>
                <a:latin typeface="Segoe UI "/>
              </a:defRPr>
            </a:lvl1pPr>
          </a:lstStyle>
          <a:p>
            <a:r>
              <a:rPr lang="en-US"/>
              <a:t>Click to edit Master title style</a:t>
            </a:r>
            <a:endParaRPr lang="en-IN"/>
          </a:p>
        </p:txBody>
      </p:sp>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cxnSp>
        <p:nvCxnSpPr>
          <p:cNvPr id="7" name="Straight Connector 6">
            <a:extLst>
              <a:ext uri="{FF2B5EF4-FFF2-40B4-BE49-F238E27FC236}">
                <a16:creationId xmlns:a16="http://schemas.microsoft.com/office/drawing/2014/main" id="{A715D5DE-A574-497D-B57A-A511643572CD}"/>
              </a:ext>
            </a:extLst>
          </p:cNvPr>
          <p:cNvCxnSpPr>
            <a:cxnSpLocks/>
          </p:cNvCxnSpPr>
          <p:nvPr userDrawn="1"/>
        </p:nvCxnSpPr>
        <p:spPr>
          <a:xfrm>
            <a:off x="304800" y="1065934"/>
            <a:ext cx="0" cy="4726132"/>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9E36391-C51D-4808-B674-D61C343E52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62" y="17651"/>
            <a:ext cx="3113934" cy="970577"/>
          </a:xfrm>
          <a:prstGeom prst="rect">
            <a:avLst/>
          </a:prstGeom>
        </p:spPr>
      </p:pic>
    </p:spTree>
    <p:extLst>
      <p:ext uri="{BB962C8B-B14F-4D97-AF65-F5344CB8AC3E}">
        <p14:creationId xmlns:p14="http://schemas.microsoft.com/office/powerpoint/2010/main" val="18617537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0B11-015E-C188-BC9A-B30F525E8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C6B630-8C22-DF6F-6EC1-289817127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BA5B60-E5C1-C5E9-7599-047713C43A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54DC6-76EF-EFA7-D947-DCB0B8CA6310}"/>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6" name="Footer Placeholder 5">
            <a:extLst>
              <a:ext uri="{FF2B5EF4-FFF2-40B4-BE49-F238E27FC236}">
                <a16:creationId xmlns:a16="http://schemas.microsoft.com/office/drawing/2014/main" id="{D0C7424E-1AE1-6437-A64C-D82F7E7E7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E2BA9-B040-99E5-3218-A84ADA1AC283}"/>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3594805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DD73-F086-1782-C907-D592DB945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20F205-C6DC-2BAC-ABF6-A67314905B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367393-DAC1-FE4C-9B4A-B902BDAD0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44486-9BE6-08C6-256D-71E3A3C8534E}"/>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6" name="Footer Placeholder 5">
            <a:extLst>
              <a:ext uri="{FF2B5EF4-FFF2-40B4-BE49-F238E27FC236}">
                <a16:creationId xmlns:a16="http://schemas.microsoft.com/office/drawing/2014/main" id="{A36AE7BF-4196-BF10-49D3-C35AAD89E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F81B5E-9145-F6FC-5524-3A92CA5262C5}"/>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3076556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A789-A748-7D4E-7810-559DCCABB3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0AC6C9-F8A1-C140-96C0-702289AEE6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6D424-C8D7-3C6A-CBBE-5D2617C5E08C}"/>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A27471A0-5B1D-4DF5-A11A-DB1E2E1FC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CCFAE-EE24-33EC-C2BC-10C2FD08BED8}"/>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20026658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142A3-CD26-DEC4-286B-6EA201BDFA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274527-372B-06CD-DA47-9EB920498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62CD3-2A65-73F4-3506-D3193DD2B5B9}"/>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5B046533-E286-9D4C-4A4F-B8AA3AFFE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82510-E22E-CC7E-8700-DF18A57FF334}"/>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3873414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59893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1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hero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4305852" cy="1292662"/>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305852"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pic>
        <p:nvPicPr>
          <p:cNvPr id="3" name="Picture 2">
            <a:extLst>
              <a:ext uri="{FF2B5EF4-FFF2-40B4-BE49-F238E27FC236}">
                <a16:creationId xmlns:a16="http://schemas.microsoft.com/office/drawing/2014/main" id="{FD8CD30D-02B2-4DFC-BF3E-A18747BCF74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784666" y="512"/>
            <a:ext cx="9864078" cy="6856975"/>
          </a:xfrm>
          <a:prstGeom prst="rect">
            <a:avLst/>
          </a:prstGeom>
        </p:spPr>
      </p:pic>
    </p:spTree>
    <p:extLst>
      <p:ext uri="{BB962C8B-B14F-4D97-AF65-F5344CB8AC3E}">
        <p14:creationId xmlns:p14="http://schemas.microsoft.com/office/powerpoint/2010/main" val="2429271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out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4094904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without image">
    <p:bg bwMode="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89528-5CDB-B4C7-35A4-B9277DDB38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80"/>
          <a:stretch/>
        </p:blipFill>
        <p:spPr>
          <a:xfrm>
            <a:off x="0" y="1023505"/>
            <a:ext cx="12228019" cy="5834495"/>
          </a:xfrm>
          <a:prstGeom prst="rect">
            <a:avLst/>
          </a:prstGeom>
        </p:spPr>
      </p:pic>
      <p:sp>
        <p:nvSpPr>
          <p:cNvPr id="9" name="Title 1"/>
          <p:cNvSpPr>
            <a:spLocks noGrp="1"/>
          </p:cNvSpPr>
          <p:nvPr>
            <p:ph type="title" hasCustomPrompt="1"/>
          </p:nvPr>
        </p:nvSpPr>
        <p:spPr>
          <a:xfrm>
            <a:off x="584200" y="1314014"/>
            <a:ext cx="6692900" cy="1292662"/>
          </a:xfrm>
          <a:noFill/>
        </p:spPr>
        <p:txBody>
          <a:bodyPr wrap="square" lIns="0" tIns="0" rIns="0" bIns="0" anchor="b" anchorCtr="0">
            <a:spAutoFit/>
          </a:bodyPr>
          <a:lstStyle>
            <a:lvl1pPr>
              <a:defRPr sz="4200" spc="-50" baseline="0">
                <a:solidFill>
                  <a:schemeClr val="accent5"/>
                </a:solidFill>
                <a:latin typeface="Segoe UI Light" panose="020B0502040204020203" pitchFamily="34" charset="0"/>
                <a:cs typeface="Segoe UI Light" panose="020B0502040204020203" pitchFamily="34" charset="0"/>
              </a:defRPr>
            </a:lvl1pPr>
          </a:lstStyle>
          <a:p>
            <a:r>
              <a:rPr lang="en-US"/>
              <a:t>Event name or presentation title</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3237351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056448"/>
            <a:ext cx="4179888" cy="1477328"/>
          </a:xfrm>
          <a:noFill/>
        </p:spPr>
        <p:txBody>
          <a:bodyPr wrap="square" lIns="0" tIns="0" rIns="0" bIns="0" anchor="b" anchorCtr="0">
            <a:spAutoFit/>
          </a:bodyPr>
          <a:lstStyle>
            <a:lvl1pPr>
              <a:defRPr sz="4800" spc="-50" baseline="0">
                <a:solidFill>
                  <a:schemeClr val="accent5"/>
                </a:solidFill>
                <a:latin typeface="Segoe UI Light" panose="020B0502040204020203" pitchFamily="34" charset="0"/>
                <a:cs typeface="Segoe UI Light"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179888"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a:t>Speaker name or subtitle</a:t>
            </a:r>
          </a:p>
        </p:txBody>
      </p:sp>
      <p:sp>
        <p:nvSpPr>
          <p:cNvPr id="11" name="Picture Placeholder 4">
            <a:extLst>
              <a:ext uri="{FF2B5EF4-FFF2-40B4-BE49-F238E27FC236}">
                <a16:creationId xmlns:a16="http://schemas.microsoft.com/office/drawing/2014/main" id="{13919922-9FA1-8145-B509-76E8730333CE}"/>
              </a:ext>
            </a:extLst>
          </p:cNvPr>
          <p:cNvSpPr>
            <a:spLocks noGrp="1"/>
          </p:cNvSpPr>
          <p:nvPr>
            <p:ph type="pic" sz="quarter" idx="11" hasCustomPrompt="1"/>
          </p:nvPr>
        </p:nvSpPr>
        <p:spPr>
          <a:xfrm>
            <a:off x="5334000" y="0"/>
            <a:ext cx="6858000" cy="6858000"/>
          </a:xfrm>
          <a:blipFill>
            <a:blip r:embed="rId2">
              <a:extLst>
                <a:ext uri="{28A0092B-C50C-407E-A947-70E740481C1C}">
                  <a14:useLocalDpi xmlns:a14="http://schemas.microsoft.com/office/drawing/2010/main"/>
                </a:ext>
              </a:extLst>
            </a:blip>
            <a:stretch>
              <a:fillRect/>
            </a:stretch>
          </a:blipFill>
        </p:spPr>
        <p:txBody>
          <a:bodyPr vert="horz" wrap="square" lIns="0" tIns="2103120" rIns="0" bIns="0" rtlCol="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b="1" dirty="0">
                <a:solidFill>
                  <a:srgbClr val="FFFFFF"/>
                </a:solidFill>
                <a:latin typeface="+mn-lt"/>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669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3298825" y="403860"/>
            <a:ext cx="1651000" cy="654314"/>
          </a:xfrm>
        </p:spPr>
        <p:txBody>
          <a:bodyPr anchor="ctr">
            <a:noAutofit/>
          </a:bodyPr>
          <a:lstStyle>
            <a:lvl1pPr marL="0" indent="0" algn="ctr">
              <a:buNone/>
              <a:defRPr sz="2000">
                <a:solidFill>
                  <a:schemeClr val="accent5"/>
                </a:solidFill>
                <a:latin typeface="+mj-lt"/>
              </a:defRPr>
            </a:lvl1pPr>
          </a:lstStyle>
          <a:p>
            <a:r>
              <a:rPr lang="en-IN"/>
              <a:t>Partner logo</a:t>
            </a:r>
          </a:p>
        </p:txBody>
      </p:sp>
    </p:spTree>
    <p:extLst>
      <p:ext uri="{BB962C8B-B14F-4D97-AF65-F5344CB8AC3E}">
        <p14:creationId xmlns:p14="http://schemas.microsoft.com/office/powerpoint/2010/main" val="3515736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364">
          <p15:clr>
            <a:srgbClr val="FBAE40"/>
          </p15:clr>
        </p15:guide>
        <p15:guide id="4" orient="horz" pos="2160">
          <p15:clr>
            <a:srgbClr val="FBAE40"/>
          </p15:clr>
        </p15:guide>
        <p15:guide id="5" pos="300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5-CEB3-461A-B18D-85BA513FE2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0D2A7BC-E717-4535-BF68-2ECB1B293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78A69-93AA-4F9C-9ED3-2C130790762D}"/>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D7A9E652-9B39-443A-BDFF-A0D85F8D521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8617537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with split photo">
    <p:bg>
      <p:bgPr>
        <a:solidFill>
          <a:schemeClr val="bg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199" y="4932471"/>
            <a:ext cx="11023601" cy="677108"/>
          </a:xfrm>
          <a:noFill/>
        </p:spPr>
        <p:txBody>
          <a:bodyPr wrap="square" lIns="0" tIns="0" rIns="0" bIns="0" anchor="b" anchorCtr="0">
            <a:spAutoFit/>
          </a:bodyPr>
          <a:lstStyle>
            <a:lvl1pPr>
              <a:defRPr sz="4400" spc="-50" baseline="0">
                <a:solidFill>
                  <a:schemeClr val="accent5"/>
                </a:solidFill>
                <a:latin typeface="Segoe UI Light" panose="020B0502040204020203" pitchFamily="34" charset="0"/>
                <a:cs typeface="Segoe UI Light"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199" y="5728624"/>
            <a:ext cx="11023601"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a:t>Speaker name or subtitle</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393565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3298825" y="3752820"/>
            <a:ext cx="1651000" cy="654314"/>
          </a:xfrm>
        </p:spPr>
        <p:txBody>
          <a:bodyPr anchor="ctr">
            <a:noAutofit/>
          </a:bodyPr>
          <a:lstStyle>
            <a:lvl1pPr marL="0" indent="0" algn="ctr">
              <a:buNone/>
              <a:defRPr sz="2000">
                <a:solidFill>
                  <a:schemeClr val="accent5"/>
                </a:solidFill>
                <a:latin typeface="+mj-lt"/>
              </a:defRPr>
            </a:lvl1pPr>
          </a:lstStyle>
          <a:p>
            <a:r>
              <a:rPr lang="en-IN"/>
              <a:t>Partner logo</a:t>
            </a:r>
          </a:p>
        </p:txBody>
      </p:sp>
      <p:cxnSp>
        <p:nvCxnSpPr>
          <p:cNvPr id="7" name="Straight Connector 6">
            <a:extLst>
              <a:ext uri="{FF2B5EF4-FFF2-40B4-BE49-F238E27FC236}">
                <a16:creationId xmlns:a16="http://schemas.microsoft.com/office/drawing/2014/main" id="{1E260FD3-A8CB-319B-D324-71C33788E710}"/>
              </a:ext>
            </a:extLst>
          </p:cNvPr>
          <p:cNvCxnSpPr>
            <a:cxnSpLocks/>
          </p:cNvCxnSpPr>
          <p:nvPr userDrawn="1"/>
        </p:nvCxnSpPr>
        <p:spPr>
          <a:xfrm>
            <a:off x="3041746" y="3705052"/>
            <a:ext cx="0" cy="749851"/>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62D6553-C565-E6D1-2EFE-132D7AA1EF32}"/>
              </a:ext>
            </a:extLst>
          </p:cNvPr>
          <p:cNvSpPr>
            <a:spLocks noGrp="1"/>
          </p:cNvSpPr>
          <p:nvPr>
            <p:ph type="pic" sz="quarter" idx="14" hasCustomPrompt="1"/>
          </p:nvPr>
        </p:nvSpPr>
        <p:spPr>
          <a:xfrm>
            <a:off x="0" y="0"/>
            <a:ext cx="12192000" cy="3536950"/>
          </a:xfrm>
          <a:solidFill>
            <a:schemeClr val="bg1"/>
          </a:solidFill>
        </p:spPr>
        <p:txBody>
          <a:bodyPr anchor="ctr">
            <a:noAutofit/>
          </a:bodyPr>
          <a:lstStyle>
            <a:lvl1pPr marL="0" indent="0" algn="ctr">
              <a:buNone/>
              <a:defRPr sz="4000"/>
            </a:lvl1pPr>
          </a:lstStyle>
          <a:p>
            <a:r>
              <a:rPr lang="en-IN"/>
              <a:t>Insert picture</a:t>
            </a:r>
          </a:p>
        </p:txBody>
      </p:sp>
    </p:spTree>
    <p:extLst>
      <p:ext uri="{BB962C8B-B14F-4D97-AF65-F5344CB8AC3E}">
        <p14:creationId xmlns:p14="http://schemas.microsoft.com/office/powerpoint/2010/main" val="7548679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4320">
          <p15:clr>
            <a:srgbClr val="FBAE4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with split photo">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1615CF-CDA0-7B46-974B-4777B253BA13}"/>
              </a:ext>
            </a:extLst>
          </p:cNvPr>
          <p:cNvSpPr/>
          <p:nvPr userDrawn="1"/>
        </p:nvSpPr>
        <p:spPr bwMode="auto">
          <a:xfrm>
            <a:off x="0" y="3302000"/>
            <a:ext cx="12192000" cy="30983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84199" y="1991075"/>
            <a:ext cx="11023601" cy="738664"/>
          </a:xfrm>
          <a:noFill/>
        </p:spPr>
        <p:txBody>
          <a:bodyPr wrap="square" lIns="0" tIns="0" rIns="0" bIns="0" anchor="b" anchorCtr="0">
            <a:spAutoFit/>
          </a:bodyPr>
          <a:lstStyle>
            <a:lvl1pPr>
              <a:defRPr sz="4800" spc="-50" baseline="0">
                <a:solidFill>
                  <a:schemeClr val="accent5"/>
                </a:solidFill>
                <a:latin typeface="Segoe UI Light" panose="020B0502040204020203" pitchFamily="34" charset="0"/>
                <a:cs typeface="Segoe UI Light"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199" y="2848784"/>
            <a:ext cx="11023601"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a:t>Speaker name or subtitle</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7198"/>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9950450" y="404359"/>
            <a:ext cx="1651000" cy="654314"/>
          </a:xfrm>
        </p:spPr>
        <p:txBody>
          <a:bodyPr anchor="ctr">
            <a:noAutofit/>
          </a:bodyPr>
          <a:lstStyle>
            <a:lvl1pPr marL="0" indent="0" algn="ctr">
              <a:buNone/>
              <a:defRPr sz="2000">
                <a:solidFill>
                  <a:schemeClr val="accent5"/>
                </a:solidFill>
                <a:latin typeface="+mj-lt"/>
              </a:defRPr>
            </a:lvl1pPr>
          </a:lstStyle>
          <a:p>
            <a:r>
              <a:rPr lang="en-IN"/>
              <a:t>Partner logo</a:t>
            </a:r>
          </a:p>
        </p:txBody>
      </p:sp>
      <p:sp>
        <p:nvSpPr>
          <p:cNvPr id="10" name="Picture Placeholder 9">
            <a:extLst>
              <a:ext uri="{FF2B5EF4-FFF2-40B4-BE49-F238E27FC236}">
                <a16:creationId xmlns:a16="http://schemas.microsoft.com/office/drawing/2014/main" id="{E62D6553-C565-E6D1-2EFE-132D7AA1EF32}"/>
              </a:ext>
            </a:extLst>
          </p:cNvPr>
          <p:cNvSpPr>
            <a:spLocks noGrp="1"/>
          </p:cNvSpPr>
          <p:nvPr>
            <p:ph type="pic" sz="quarter" idx="14" hasCustomPrompt="1"/>
          </p:nvPr>
        </p:nvSpPr>
        <p:spPr>
          <a:xfrm>
            <a:off x="0" y="3429000"/>
            <a:ext cx="12192000" cy="3429000"/>
          </a:xfrm>
          <a:solidFill>
            <a:schemeClr val="bg1"/>
          </a:solidFill>
        </p:spPr>
        <p:txBody>
          <a:bodyPr anchor="ctr">
            <a:noAutofit/>
          </a:bodyPr>
          <a:lstStyle>
            <a:lvl1pPr marL="0" indent="0" algn="ctr">
              <a:buNone/>
              <a:defRPr sz="4000"/>
            </a:lvl1pPr>
          </a:lstStyle>
          <a:p>
            <a:r>
              <a:rPr lang="en-IN"/>
              <a:t>Insert picture</a:t>
            </a:r>
          </a:p>
        </p:txBody>
      </p:sp>
    </p:spTree>
    <p:extLst>
      <p:ext uri="{BB962C8B-B14F-4D97-AF65-F5344CB8AC3E}">
        <p14:creationId xmlns:p14="http://schemas.microsoft.com/office/powerpoint/2010/main" val="3803618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97">
          <p15:clr>
            <a:srgbClr val="5ACBF0"/>
          </p15:clr>
        </p15:guide>
        <p15:guide id="2" orient="horz" pos="2496">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3898900"/>
          </a:xfrm>
          <a:blipFill>
            <a:blip r:embed="rId2"/>
            <a:stretch>
              <a:fillRect t="-7492" b="-9772"/>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773314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Slide">
    <p:bg bwMode="gray">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4009AD-45BE-7662-A40E-0F94DA8E9DA7}"/>
              </a:ext>
            </a:extLst>
          </p:cNvPr>
          <p:cNvPicPr>
            <a:picLocks noChangeAspect="1"/>
          </p:cNvPicPr>
          <p:nvPr userDrawn="1"/>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856668"/>
            <a:ext cx="9144000" cy="677108"/>
          </a:xfrm>
          <a:noFill/>
        </p:spPr>
        <p:txBody>
          <a:bodyPr lIns="0" tIns="0" rIns="0" bIns="0" anchor="b" anchorCtr="0">
            <a:spAutoFit/>
          </a:bodyPr>
          <a:lstStyle>
            <a:lvl1pPr>
              <a:defRPr sz="4400" spc="-50" baseline="0">
                <a:solidFill>
                  <a:srgbClr val="505050"/>
                </a:solidFill>
                <a:latin typeface="Segoe UI Light" panose="020B0502040204020203" pitchFamily="34" charset="0"/>
                <a:cs typeface="Segoe UI Light" panose="020B0502040204020203" pitchFamily="34" charset="0"/>
              </a:defRPr>
            </a:lvl1pPr>
          </a:lstStyle>
          <a:p>
            <a:r>
              <a:rPr lang="en-US"/>
              <a:t>Section slide</a:t>
            </a:r>
          </a:p>
        </p:txBody>
      </p:sp>
      <p:grpSp>
        <p:nvGrpSpPr>
          <p:cNvPr id="2" name="Picture 6">
            <a:extLst>
              <a:ext uri="{FF2B5EF4-FFF2-40B4-BE49-F238E27FC236}">
                <a16:creationId xmlns:a16="http://schemas.microsoft.com/office/drawing/2014/main" id="{54E65203-0129-B989-A3D8-8E8965544A88}"/>
              </a:ext>
            </a:extLst>
          </p:cNvPr>
          <p:cNvGrpSpPr/>
          <p:nvPr userDrawn="1"/>
        </p:nvGrpSpPr>
        <p:grpSpPr bwMode="black">
          <a:xfrm>
            <a:off x="596802" y="866775"/>
            <a:ext cx="2768601" cy="363160"/>
            <a:chOff x="584200" y="586699"/>
            <a:chExt cx="2200466" cy="288637"/>
          </a:xfrm>
        </p:grpSpPr>
        <p:sp>
          <p:nvSpPr>
            <p:cNvPr id="3" name="Freeform: Shape 2">
              <a:extLst>
                <a:ext uri="{FF2B5EF4-FFF2-40B4-BE49-F238E27FC236}">
                  <a16:creationId xmlns:a16="http://schemas.microsoft.com/office/drawing/2014/main" id="{9139647C-F1E7-A49D-A532-D77AB5B9D3B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4" name="Freeform: Shape 3">
              <a:extLst>
                <a:ext uri="{FF2B5EF4-FFF2-40B4-BE49-F238E27FC236}">
                  <a16:creationId xmlns:a16="http://schemas.microsoft.com/office/drawing/2014/main" id="{20661E3A-4222-63F6-DE86-32A19F56D0E9}"/>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5" name="Freeform: Shape 4">
              <a:extLst>
                <a:ext uri="{FF2B5EF4-FFF2-40B4-BE49-F238E27FC236}">
                  <a16:creationId xmlns:a16="http://schemas.microsoft.com/office/drawing/2014/main" id="{3D92C21F-D3F7-0D9C-D088-BAC20F1E856A}"/>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6" name="Freeform: Shape 5">
              <a:extLst>
                <a:ext uri="{FF2B5EF4-FFF2-40B4-BE49-F238E27FC236}">
                  <a16:creationId xmlns:a16="http://schemas.microsoft.com/office/drawing/2014/main" id="{4DBFE20A-41DB-F421-21DE-6655F9F7CE41}"/>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0AE1E89-F2EF-2C1A-D83D-E7D2637E760B}"/>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3573250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34277466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369332"/>
          </a:xfrm>
        </p:spPr>
        <p:txBody>
          <a:bodyPr/>
          <a:lstStyle>
            <a:lvl1pPr>
              <a:defRPr sz="2400">
                <a:solidFill>
                  <a:srgbClr val="505050"/>
                </a:solidFill>
              </a:defRPr>
            </a:lvl1pPr>
          </a:lstStyle>
          <a:p>
            <a:r>
              <a:rPr lang="en-US"/>
              <a:t>Title (Segoe UI, size 24 </a:t>
            </a:r>
            <a:r>
              <a:rPr lang="en-US" err="1"/>
              <a:t>pt</a:t>
            </a:r>
            <a:r>
              <a:rPr lang="en-US"/>
              <a:t>)</a:t>
            </a:r>
          </a:p>
        </p:txBody>
      </p:sp>
    </p:spTree>
    <p:extLst>
      <p:ext uri="{BB962C8B-B14F-4D97-AF65-F5344CB8AC3E}">
        <p14:creationId xmlns:p14="http://schemas.microsoft.com/office/powerpoint/2010/main" val="13766943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7"/>
            <a:ext cx="536514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6242050" y="1472037"/>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1134981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5863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43582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812800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4254772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92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ing &amp; subheading with Partn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02313308-19C9-BF28-629D-B2DB6E82A13A}"/>
              </a:ext>
            </a:extLst>
          </p:cNvPr>
          <p:cNvSpPr>
            <a:spLocks noGrp="1"/>
          </p:cNvSpPr>
          <p:nvPr>
            <p:ph type="body" sz="quarter" idx="10" hasCustomPrompt="1"/>
          </p:nvPr>
        </p:nvSpPr>
        <p:spPr>
          <a:xfrm>
            <a:off x="586389" y="1436148"/>
            <a:ext cx="11013187" cy="246221"/>
          </a:xfrm>
        </p:spPr>
        <p:txBody>
          <a:bodyPr wrap="square">
            <a:spAutoFit/>
          </a:bodyPr>
          <a:lstStyle>
            <a:lvl1pPr marL="0" indent="0">
              <a:buNone/>
              <a:defRPr sz="1600">
                <a:solidFill>
                  <a:schemeClr val="accent5"/>
                </a:solidFill>
                <a:latin typeface="+mn-lt"/>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Subheading goes here</a:t>
            </a:r>
          </a:p>
        </p:txBody>
      </p:sp>
    </p:spTree>
    <p:extLst>
      <p:ext uri="{BB962C8B-B14F-4D97-AF65-F5344CB8AC3E}">
        <p14:creationId xmlns:p14="http://schemas.microsoft.com/office/powerpoint/2010/main" val="4278316354"/>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Heading &amp; subhead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6" name="Text Placeholder 3">
            <a:extLst>
              <a:ext uri="{FF2B5EF4-FFF2-40B4-BE49-F238E27FC236}">
                <a16:creationId xmlns:a16="http://schemas.microsoft.com/office/drawing/2014/main" id="{02313308-19C9-BF28-629D-B2DB6E82A13A}"/>
              </a:ext>
            </a:extLst>
          </p:cNvPr>
          <p:cNvSpPr>
            <a:spLocks noGrp="1"/>
          </p:cNvSpPr>
          <p:nvPr>
            <p:ph type="body" sz="quarter" idx="10" hasCustomPrompt="1"/>
          </p:nvPr>
        </p:nvSpPr>
        <p:spPr>
          <a:xfrm>
            <a:off x="586389" y="1436148"/>
            <a:ext cx="11013187" cy="246221"/>
          </a:xfrm>
        </p:spPr>
        <p:txBody>
          <a:bodyPr wrap="square">
            <a:spAutoFit/>
          </a:bodyPr>
          <a:lstStyle>
            <a:lvl1pPr marL="0" indent="0">
              <a:buNone/>
              <a:defRPr sz="1600">
                <a:solidFill>
                  <a:schemeClr val="accent5"/>
                </a:solidFill>
                <a:latin typeface="+mn-lt"/>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Subheading goes here</a:t>
            </a:r>
          </a:p>
        </p:txBody>
      </p:sp>
    </p:spTree>
    <p:extLst>
      <p:ext uri="{BB962C8B-B14F-4D97-AF65-F5344CB8AC3E}">
        <p14:creationId xmlns:p14="http://schemas.microsoft.com/office/powerpoint/2010/main" val="959783377"/>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a:xfrm>
            <a:off x="304799" y="217389"/>
            <a:ext cx="11572239" cy="757130"/>
          </a:xfrm>
        </p:spPr>
        <p:txBody>
          <a:bodyPr>
            <a:normAutofit/>
          </a:bodyPr>
          <a:lstStyle>
            <a:lvl1pPr>
              <a:defRPr sz="2400">
                <a:solidFill>
                  <a:schemeClr val="tx1">
                    <a:lumMod val="50000"/>
                    <a:lumOff val="50000"/>
                  </a:schemeClr>
                </a:solidFill>
                <a:latin typeface="Segoe UI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a:xfrm>
            <a:off x="304799" y="1253331"/>
            <a:ext cx="11572239" cy="4351338"/>
          </a:xfrm>
        </p:spPr>
        <p:txBody>
          <a:bodyPr>
            <a:normAutofit/>
          </a:bodyPr>
          <a:lstStyle>
            <a:lvl1pPr>
              <a:defRPr sz="1800">
                <a:solidFill>
                  <a:schemeClr val="tx1">
                    <a:lumMod val="50000"/>
                    <a:lumOff val="50000"/>
                  </a:schemeClr>
                </a:solidFill>
                <a:latin typeface="Segoe UI "/>
              </a:defRPr>
            </a:lvl1pPr>
            <a:lvl2pPr>
              <a:defRPr sz="1600">
                <a:solidFill>
                  <a:schemeClr val="tx1">
                    <a:lumMod val="50000"/>
                    <a:lumOff val="50000"/>
                  </a:schemeClr>
                </a:solidFill>
                <a:latin typeface="Segoe UI "/>
              </a:defRPr>
            </a:lvl2pPr>
            <a:lvl3pPr>
              <a:defRPr sz="1400">
                <a:solidFill>
                  <a:schemeClr val="tx1">
                    <a:lumMod val="50000"/>
                    <a:lumOff val="50000"/>
                  </a:schemeClr>
                </a:solidFill>
                <a:latin typeface="Segoe UI "/>
              </a:defRPr>
            </a:lvl3pPr>
            <a:lvl4pPr>
              <a:defRPr sz="1200">
                <a:solidFill>
                  <a:schemeClr val="tx1">
                    <a:lumMod val="50000"/>
                    <a:lumOff val="50000"/>
                  </a:schemeClr>
                </a:solidFill>
                <a:latin typeface="Segoe UI "/>
              </a:defRPr>
            </a:lvl4pPr>
            <a:lvl5pPr>
              <a:defRPr sz="1200">
                <a:solidFill>
                  <a:schemeClr val="tx1">
                    <a:lumMod val="50000"/>
                    <a:lumOff val="50000"/>
                  </a:schemeClr>
                </a:solidFill>
                <a:latin typeface="Segoe UI "/>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4187911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ith partner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257163"/>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Tree>
    <p:extLst>
      <p:ext uri="{BB962C8B-B14F-4D97-AF65-F5344CB8AC3E}">
        <p14:creationId xmlns:p14="http://schemas.microsoft.com/office/powerpoint/2010/main" val="1648806276"/>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guide id="3" pos="290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ing with image &amp; partner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a:t>Insert picture</a:t>
            </a:r>
          </a:p>
        </p:txBody>
      </p:sp>
    </p:spTree>
    <p:extLst>
      <p:ext uri="{BB962C8B-B14F-4D97-AF65-F5344CB8AC3E}">
        <p14:creationId xmlns:p14="http://schemas.microsoft.com/office/powerpoint/2010/main" val="2330632033"/>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ing with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a:t>Insert picture</a:t>
            </a:r>
          </a:p>
        </p:txBody>
      </p:sp>
    </p:spTree>
    <p:extLst>
      <p:ext uri="{BB962C8B-B14F-4D97-AF65-F5344CB8AC3E}">
        <p14:creationId xmlns:p14="http://schemas.microsoft.com/office/powerpoint/2010/main" val="1290517438"/>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52708"/>
            <a:ext cx="9144000" cy="581698"/>
          </a:xfr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rgbClr val="505050"/>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505050"/>
                </a:solidFill>
                <a:latin typeface="+mn-lt"/>
              </a:defRPr>
            </a:lvl1pPr>
          </a:lstStyle>
          <a:p>
            <a:pPr lvl="0"/>
            <a:r>
              <a:rPr lang="en-US"/>
              <a:t>Subhead</a:t>
            </a:r>
          </a:p>
        </p:txBody>
      </p:sp>
      <p:grpSp>
        <p:nvGrpSpPr>
          <p:cNvPr id="5" name="Picture 6">
            <a:extLst>
              <a:ext uri="{FF2B5EF4-FFF2-40B4-BE49-F238E27FC236}">
                <a16:creationId xmlns:a16="http://schemas.microsoft.com/office/drawing/2014/main" id="{D2D8176C-3A1D-4C8C-AB7C-46CC30533AD9}"/>
              </a:ext>
            </a:extLst>
          </p:cNvPr>
          <p:cNvGrpSpPr/>
          <p:nvPr userDrawn="1"/>
        </p:nvGrpSpPr>
        <p:grpSpPr bwMode="black">
          <a:xfrm>
            <a:off x="584200" y="586699"/>
            <a:ext cx="2806206" cy="288638"/>
            <a:chOff x="584200" y="586699"/>
            <a:chExt cx="2806206" cy="288638"/>
          </a:xfrm>
        </p:grpSpPr>
        <p:sp>
          <p:nvSpPr>
            <p:cNvPr id="6" name="Freeform: Shape 5">
              <a:extLst>
                <a:ext uri="{FF2B5EF4-FFF2-40B4-BE49-F238E27FC236}">
                  <a16:creationId xmlns:a16="http://schemas.microsoft.com/office/drawing/2014/main" id="{396ECC0A-D66C-4332-820E-F98F87ED763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63FF7D3-8EAE-415E-AFF2-4A0E7E44CDFD}"/>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8" name="Freeform: Shape 7">
              <a:extLst>
                <a:ext uri="{FF2B5EF4-FFF2-40B4-BE49-F238E27FC236}">
                  <a16:creationId xmlns:a16="http://schemas.microsoft.com/office/drawing/2014/main" id="{9EE43575-64D0-459E-9FED-6A88E4758261}"/>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7E5EAAAE-677E-40BE-AEB8-26CB1C8EFDAD}"/>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B23F96E0-CA4D-4036-AFD4-4437485A3C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4197276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descr="Microsoft Surface logo">
            <a:extLst>
              <a:ext uri="{FF2B5EF4-FFF2-40B4-BE49-F238E27FC236}">
                <a16:creationId xmlns:a16="http://schemas.microsoft.com/office/drawing/2014/main" id="{2CFF4832-AA90-FBC0-7A86-B866DF855B0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86464"/>
            <a:ext cx="1984478" cy="618538"/>
          </a:xfrm>
          <a:prstGeom prst="rect">
            <a:avLst/>
          </a:prstGeom>
        </p:spPr>
      </p:pic>
      <p:sp>
        <p:nvSpPr>
          <p:cNvPr id="3" name="Picture Placeholder 3">
            <a:extLst>
              <a:ext uri="{FF2B5EF4-FFF2-40B4-BE49-F238E27FC236}">
                <a16:creationId xmlns:a16="http://schemas.microsoft.com/office/drawing/2014/main" id="{3565F299-0AAD-032B-C7A5-19E8FBA2C58A}"/>
              </a:ext>
            </a:extLst>
          </p:cNvPr>
          <p:cNvSpPr>
            <a:spLocks noGrp="1"/>
          </p:cNvSpPr>
          <p:nvPr>
            <p:ph type="pic" sz="quarter" idx="13" hasCustomPrompt="1"/>
          </p:nvPr>
        </p:nvSpPr>
        <p:spPr>
          <a:xfrm>
            <a:off x="2536910" y="177103"/>
            <a:ext cx="1206415" cy="437260"/>
          </a:xfrm>
        </p:spPr>
        <p:txBody>
          <a:bodyPr anchor="ctr">
            <a:noAutofit/>
          </a:bodyPr>
          <a:lstStyle>
            <a:lvl1pPr marL="0" indent="0" algn="ctr">
              <a:buNone/>
              <a:defRPr sz="1400">
                <a:solidFill>
                  <a:schemeClr val="accent5"/>
                </a:solidFill>
                <a:latin typeface="+mj-lt"/>
              </a:defRPr>
            </a:lvl1pPr>
          </a:lstStyle>
          <a:p>
            <a:r>
              <a:rPr lang="en-IN"/>
              <a:t>Partner logo</a:t>
            </a:r>
          </a:p>
        </p:txBody>
      </p:sp>
      <p:cxnSp>
        <p:nvCxnSpPr>
          <p:cNvPr id="5" name="Straight Connector 4">
            <a:extLst>
              <a:ext uri="{FF2B5EF4-FFF2-40B4-BE49-F238E27FC236}">
                <a16:creationId xmlns:a16="http://schemas.microsoft.com/office/drawing/2014/main" id="{6EC206A6-9736-3707-579F-CC214FAB4FC6}"/>
              </a:ext>
            </a:extLst>
          </p:cNvPr>
          <p:cNvCxnSpPr>
            <a:cxnSpLocks/>
          </p:cNvCxnSpPr>
          <p:nvPr userDrawn="1"/>
        </p:nvCxnSpPr>
        <p:spPr>
          <a:xfrm>
            <a:off x="2347915" y="219521"/>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0971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945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5-CEB3-461A-B18D-85BA513FE224}"/>
              </a:ext>
            </a:extLst>
          </p:cNvPr>
          <p:cNvSpPr>
            <a:spLocks noGrp="1"/>
          </p:cNvSpPr>
          <p:nvPr>
            <p:ph type="title"/>
          </p:nvPr>
        </p:nvSpPr>
        <p:spPr>
          <a:xfrm>
            <a:off x="624848" y="2319338"/>
            <a:ext cx="6523605" cy="2243137"/>
          </a:xfrm>
        </p:spPr>
        <p:txBody>
          <a:bodyPr anchor="ctr" anchorCtr="0">
            <a:normAutofit/>
          </a:bodyPr>
          <a:lstStyle>
            <a:lvl1pPr>
              <a:defRPr sz="3200">
                <a:solidFill>
                  <a:schemeClr val="tx1">
                    <a:lumMod val="50000"/>
                    <a:lumOff val="50000"/>
                  </a:schemeClr>
                </a:solidFill>
                <a:latin typeface="Segoe UI "/>
              </a:defRPr>
            </a:lvl1pPr>
          </a:lstStyle>
          <a:p>
            <a:r>
              <a:rPr lang="en-US"/>
              <a:t>Click to edit Master title style</a:t>
            </a:r>
            <a:endParaRPr lang="en-IN"/>
          </a:p>
        </p:txBody>
      </p:sp>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cxnSp>
        <p:nvCxnSpPr>
          <p:cNvPr id="8" name="Straight Connector 7">
            <a:extLst>
              <a:ext uri="{FF2B5EF4-FFF2-40B4-BE49-F238E27FC236}">
                <a16:creationId xmlns:a16="http://schemas.microsoft.com/office/drawing/2014/main" id="{E1A8CCB1-F8D2-47D8-AF99-77DDE047688C}"/>
              </a:ext>
            </a:extLst>
          </p:cNvPr>
          <p:cNvCxnSpPr>
            <a:cxnSpLocks/>
          </p:cNvCxnSpPr>
          <p:nvPr userDrawn="1"/>
        </p:nvCxnSpPr>
        <p:spPr>
          <a:xfrm>
            <a:off x="304800" y="1065934"/>
            <a:ext cx="0" cy="4726132"/>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FAF758-53F9-483E-B524-4127C5D5B0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62" y="17651"/>
            <a:ext cx="3113934" cy="970577"/>
          </a:xfrm>
          <a:prstGeom prst="rect">
            <a:avLst/>
          </a:prstGeom>
        </p:spPr>
      </p:pic>
    </p:spTree>
    <p:extLst>
      <p:ext uri="{BB962C8B-B14F-4D97-AF65-F5344CB8AC3E}">
        <p14:creationId xmlns:p14="http://schemas.microsoft.com/office/powerpoint/2010/main" val="186175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E02E-EA70-49A9-9F3E-95A3B8311CB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F021E11-5FE7-4738-8ACB-1E285C493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1A1C02C-933A-461E-B386-58E29F4F4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52D065F-B7C1-4E3F-A86F-3227B335B9E3}"/>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6" name="Footer Placeholder 5">
            <a:extLst>
              <a:ext uri="{FF2B5EF4-FFF2-40B4-BE49-F238E27FC236}">
                <a16:creationId xmlns:a16="http://schemas.microsoft.com/office/drawing/2014/main" id="{AAC44216-512E-4E88-906D-5C5D1847E4D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9E9FC8E-4868-4D14-9977-48CF3068A4AB}"/>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3063189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3AA84-ED75-4535-8967-A5B00CB08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CE61DB4-930A-47EC-AC1C-0183CA392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29EEA5-46A1-4C45-A353-B2145A02A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E7FF2C9A-7FF9-4228-ABB4-751E382EE9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2C60C82-832E-4C89-910A-594552629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204E3-479B-4CB6-8490-617D6814A247}" type="slidenum">
              <a:rPr lang="en-IN" smtClean="0"/>
              <a:t>‹#›</a:t>
            </a:fld>
            <a:endParaRPr lang="en-IN"/>
          </a:p>
        </p:txBody>
      </p:sp>
    </p:spTree>
    <p:extLst>
      <p:ext uri="{BB962C8B-B14F-4D97-AF65-F5344CB8AC3E}">
        <p14:creationId xmlns:p14="http://schemas.microsoft.com/office/powerpoint/2010/main" val="3658970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6" r:id="rId3"/>
    <p:sldLayoutId id="2147483679" r:id="rId4"/>
    <p:sldLayoutId id="2147483685" r:id="rId5"/>
    <p:sldLayoutId id="2147483651" r:id="rId6"/>
    <p:sldLayoutId id="2147483675" r:id="rId7"/>
    <p:sldLayoutId id="2147483676"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3AA84-ED75-4535-8967-A5B00CB08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CE61DB4-930A-47EC-AC1C-0183CA392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29EEA5-46A1-4C45-A353-B2145A02A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E7FF2C9A-7FF9-4228-ABB4-751E382EE9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2C60C82-832E-4C89-910A-594552629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204E3-479B-4CB6-8490-617D6814A247}" type="slidenum">
              <a:rPr lang="en-IN" smtClean="0"/>
              <a:t>‹#›</a:t>
            </a:fld>
            <a:endParaRPr lang="en-IN"/>
          </a:p>
        </p:txBody>
      </p:sp>
    </p:spTree>
    <p:extLst>
      <p:ext uri="{BB962C8B-B14F-4D97-AF65-F5344CB8AC3E}">
        <p14:creationId xmlns:p14="http://schemas.microsoft.com/office/powerpoint/2010/main" val="2285178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0F9DB-F60E-514A-A65A-5070B5B61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078CC-B4E9-B548-AFBB-C5B9CF779F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A6975-3E50-D140-B0EC-9D3D063367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06377-AAE2-BB4B-A51C-12678924DAAF}" type="datetimeFigureOut">
              <a:rPr lang="en-US" smtClean="0"/>
              <a:t>3/27/2024</a:t>
            </a:fld>
            <a:endParaRPr lang="en-US"/>
          </a:p>
        </p:txBody>
      </p:sp>
      <p:sp>
        <p:nvSpPr>
          <p:cNvPr id="5" name="Footer Placeholder 4">
            <a:extLst>
              <a:ext uri="{FF2B5EF4-FFF2-40B4-BE49-F238E27FC236}">
                <a16:creationId xmlns:a16="http://schemas.microsoft.com/office/drawing/2014/main" id="{CD947BAE-817B-EC4F-B06E-52979EEC59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C6795C-0DF6-7441-A9A5-0222C95A4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2DEE0-393B-214E-9594-77B533CBC027}" type="slidenum">
              <a:rPr lang="en-US" smtClean="0"/>
              <a:t>‹#›</a:t>
            </a:fld>
            <a:endParaRPr lang="en-US"/>
          </a:p>
        </p:txBody>
      </p:sp>
    </p:spTree>
    <p:extLst>
      <p:ext uri="{BB962C8B-B14F-4D97-AF65-F5344CB8AC3E}">
        <p14:creationId xmlns:p14="http://schemas.microsoft.com/office/powerpoint/2010/main" val="162568594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360">
          <p15:clr>
            <a:srgbClr val="F26B43"/>
          </p15:clr>
        </p15:guide>
        <p15:guide id="3" pos="7320">
          <p15:clr>
            <a:srgbClr val="F26B43"/>
          </p15:clr>
        </p15:guide>
        <p15:guide id="4" pos="7488">
          <p15:clr>
            <a:srgbClr val="F26B43"/>
          </p15:clr>
        </p15:guide>
        <p15:guide id="5" orient="horz" pos="192">
          <p15:clr>
            <a:srgbClr val="F26B43"/>
          </p15:clr>
        </p15:guide>
        <p15:guide id="6" orient="horz" pos="360">
          <p15:clr>
            <a:srgbClr val="F26B43"/>
          </p15:clr>
        </p15:guide>
        <p15:guide id="7" orient="horz" pos="4128">
          <p15:clr>
            <a:srgbClr val="F26B43"/>
          </p15:clr>
        </p15:guide>
        <p15:guide id="8" orient="horz" pos="39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24C2B-E25E-3FBB-80CF-3C17540D98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B007E-FB24-CCFD-702E-99917A32BD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4559B-621D-2A38-146E-D390116527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9BC3AB15-7F98-45E0-9B5F-18C36247F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87E3DA-6839-8DD4-09B5-CCB7A6871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552FAD-13C8-41EE-B2F8-250F8D2A362F}" type="slidenum">
              <a:rPr lang="en-US" smtClean="0"/>
              <a:t>‹#›</a:t>
            </a:fld>
            <a:endParaRPr lang="en-US"/>
          </a:p>
        </p:txBody>
      </p:sp>
    </p:spTree>
    <p:extLst>
      <p:ext uri="{BB962C8B-B14F-4D97-AF65-F5344CB8AC3E}">
        <p14:creationId xmlns:p14="http://schemas.microsoft.com/office/powerpoint/2010/main" val="200638417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24622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0426700" cy="72635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98969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6">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hyperlink" Target="https://partner.microsoft.com/en-us/surface/assets/collection/surface-warranty-and-protection-plan-collec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s://docs.microsoft.com/en-us/surface/surface-next-business-day-replacement" TargetMode="External"/><Relationship Id="rId2" Type="http://schemas.openxmlformats.org/officeDocument/2006/relationships/hyperlink" Target="https://support.microsoft.com/en-us/windows/warranty-and-protection-plan-terms-conditions-eedf7a23-84a7-1a47-480b-0e10503eedf5" TargetMode="Externa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support.microsoft.com/en-us/help/4493926/warranties-extended-service-plans-and-terms-conditions-for-your-device"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4.xml"/><Relationship Id="rId5" Type="http://schemas.openxmlformats.org/officeDocument/2006/relationships/hyperlink" Target="https://support.microsoft.com/en-us/topic/warranty-and-protection-plan-terms-conditions-eedf7a23-84a7-1a47-480b-0e10503eedf5"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support.microsoft.com/topic/warranty-and-protection-plan-terms-conditions-eedf7a23-84a7-1a47-480b-0e10503eedf5" TargetMode="External"/><Relationship Id="rId2" Type="http://schemas.openxmlformats.org/officeDocument/2006/relationships/hyperlink" Target="https://www.microsoft.com/surface/business/warranty-protection-plans-and-support" TargetMode="Externa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support.microsoft.com/topic/warranty-and-protection-plan-terms-conditions-eedf7a23-84a7-1a47-480b-0e10503eedf5" TargetMode="External"/><Relationship Id="rId2" Type="http://schemas.openxmlformats.org/officeDocument/2006/relationships/hyperlink" Target="https://www.microsoft.com/surface/business/warranty-protection-plans-and-support"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microsoft.com/topic/warranty-and-protection-plan-terms-conditions-eedf7a23-84a7-1a47-480b-0e10503eedf5" TargetMode="External"/><Relationship Id="rId2" Type="http://schemas.openxmlformats.org/officeDocument/2006/relationships/hyperlink" Target="https://www.microsoft.com/surface/business/warranty-protection-plans-and-support" TargetMode="Externa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hyperlink" Target="https://support.microsoft.com/topic/warranty-and-protection-plan-terms-conditions-eedf7a23-84a7-1a47-480b-0e10503eedf5" TargetMode="External"/><Relationship Id="rId2" Type="http://schemas.openxmlformats.org/officeDocument/2006/relationships/hyperlink" Target="https://www.microsoft.com/surface/business/warranty-protection-plans-and-support" TargetMode="Externa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microsoft.com/en-us/surface/business/warranty-protection-plans-and-support" TargetMode="External"/><Relationship Id="rId1" Type="http://schemas.openxmlformats.org/officeDocument/2006/relationships/slideLayout" Target="../slideLayouts/slideLayout5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learn.microsoft.com/en-us/surface/surface-next-business-day-replacement" TargetMode="External"/><Relationship Id="rId1" Type="http://schemas.openxmlformats.org/officeDocument/2006/relationships/slideLayout" Target="../slideLayouts/slideLayout5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45F715-0E55-4047-A53C-B496A990A163}"/>
              </a:ext>
            </a:extLst>
          </p:cNvPr>
          <p:cNvSpPr txBox="1">
            <a:spLocks/>
          </p:cNvSpPr>
          <p:nvPr/>
        </p:nvSpPr>
        <p:spPr>
          <a:xfrm>
            <a:off x="1148973" y="2384557"/>
            <a:ext cx="4117482" cy="1661993"/>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pc="0">
                <a:solidFill>
                  <a:schemeClr val="bg2"/>
                </a:solidFill>
                <a:latin typeface="Segoe UI Semilight" panose="020B0402040204020203" pitchFamily="34" charset="0"/>
                <a:cs typeface="Segoe UI Semilight" panose="020B0402040204020203" pitchFamily="34" charset="0"/>
              </a:rPr>
              <a:t>Microsoft Warranty &amp; Protection Plans </a:t>
            </a:r>
            <a:endParaRPr lang="en-US">
              <a:solidFill>
                <a:schemeClr val="bg2"/>
              </a:solidFill>
              <a:latin typeface="Segoe UI Semilight" panose="020B0402040204020203" pitchFamily="34" charset="0"/>
              <a:cs typeface="Segoe UI Semilight" panose="020B0402040204020203" pitchFamily="34" charset="0"/>
            </a:endParaRPr>
          </a:p>
        </p:txBody>
      </p:sp>
      <p:pic>
        <p:nvPicPr>
          <p:cNvPr id="10" name="Picture 9">
            <a:extLst>
              <a:ext uri="{FF2B5EF4-FFF2-40B4-BE49-F238E27FC236}">
                <a16:creationId xmlns:a16="http://schemas.microsoft.com/office/drawing/2014/main" id="{4B7DAFC0-1328-47E3-86CB-DABAD17C5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2264222" cy="705732"/>
          </a:xfrm>
          <a:prstGeom prst="rect">
            <a:avLst/>
          </a:prstGeom>
        </p:spPr>
      </p:pic>
      <p:sp>
        <p:nvSpPr>
          <p:cNvPr id="8" name="TextBox 7">
            <a:extLst>
              <a:ext uri="{FF2B5EF4-FFF2-40B4-BE49-F238E27FC236}">
                <a16:creationId xmlns:a16="http://schemas.microsoft.com/office/drawing/2014/main" id="{96A0DD19-EE34-4825-DFFD-A8CBE631BA6E}"/>
              </a:ext>
            </a:extLst>
          </p:cNvPr>
          <p:cNvSpPr txBox="1"/>
          <p:nvPr/>
        </p:nvSpPr>
        <p:spPr>
          <a:xfrm>
            <a:off x="1148973" y="5052533"/>
            <a:ext cx="2920531" cy="584775"/>
          </a:xfrm>
          <a:prstGeom prst="rect">
            <a:avLst/>
          </a:prstGeom>
          <a:noFill/>
        </p:spPr>
        <p:txBody>
          <a:bodyPr wrap="square">
            <a:spAutoFit/>
          </a:bodyPr>
          <a:lstStyle/>
          <a:p>
            <a:r>
              <a:rPr kumimoji="0" lang="en-US" sz="3200" b="0" i="0" u="none" strike="noStrike" kern="120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Europe</a:t>
            </a:r>
            <a:endParaRPr lang="en-US" sz="3200"/>
          </a:p>
        </p:txBody>
      </p:sp>
      <p:pic>
        <p:nvPicPr>
          <p:cNvPr id="5" name="Picture 4" descr="A person standing in front of a screen&#10;&#10;Description automatically generated">
            <a:extLst>
              <a:ext uri="{FF2B5EF4-FFF2-40B4-BE49-F238E27FC236}">
                <a16:creationId xmlns:a16="http://schemas.microsoft.com/office/drawing/2014/main" id="{6729889C-0C7B-66AD-4281-2EAC6262D657}"/>
              </a:ext>
            </a:extLst>
          </p:cNvPr>
          <p:cNvPicPr>
            <a:picLocks noChangeAspect="1"/>
          </p:cNvPicPr>
          <p:nvPr/>
        </p:nvPicPr>
        <p:blipFill rotWithShape="1">
          <a:blip r:embed="rId4">
            <a:extLst>
              <a:ext uri="{28A0092B-C50C-407E-A947-70E740481C1C}">
                <a14:useLocalDpi xmlns:a14="http://schemas.microsoft.com/office/drawing/2010/main" val="0"/>
              </a:ext>
            </a:extLst>
          </a:blip>
          <a:srcRect l="42365" t="3881" r="3779"/>
          <a:stretch/>
        </p:blipFill>
        <p:spPr>
          <a:xfrm>
            <a:off x="6384361" y="6894"/>
            <a:ext cx="5801535" cy="6868045"/>
          </a:xfrm>
          <a:prstGeom prst="rect">
            <a:avLst/>
          </a:prstGeom>
        </p:spPr>
      </p:pic>
    </p:spTree>
    <p:extLst>
      <p:ext uri="{BB962C8B-B14F-4D97-AF65-F5344CB8AC3E}">
        <p14:creationId xmlns:p14="http://schemas.microsoft.com/office/powerpoint/2010/main" val="427847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9294E1-DF2C-0868-5092-1FFDBEBB5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1"/>
            <a:ext cx="2028248" cy="632181"/>
          </a:xfrm>
          <a:prstGeom prst="rect">
            <a:avLst/>
          </a:prstGeom>
        </p:spPr>
      </p:pic>
      <p:sp>
        <p:nvSpPr>
          <p:cNvPr id="5" name="Title 3">
            <a:extLst>
              <a:ext uri="{FF2B5EF4-FFF2-40B4-BE49-F238E27FC236}">
                <a16:creationId xmlns:a16="http://schemas.microsoft.com/office/drawing/2014/main" id="{B869F9E5-4E5D-ED99-4C0A-FB926BE8ED38}"/>
              </a:ext>
            </a:extLst>
          </p:cNvPr>
          <p:cNvSpPr txBox="1">
            <a:spLocks/>
          </p:cNvSpPr>
          <p:nvPr/>
        </p:nvSpPr>
        <p:spPr>
          <a:xfrm>
            <a:off x="525518" y="655693"/>
            <a:ext cx="8592206" cy="430887"/>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marL="0" marR="0" lvl="0" indent="0" algn="l" defTabSz="932182"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50000"/>
                    <a:lumOff val="50000"/>
                  </a:prstClr>
                </a:solidFill>
                <a:effectLst/>
                <a:uLnTx/>
                <a:uFillTx/>
                <a:latin typeface="Segoe Sans Display" pitchFamily="2" charset="0"/>
                <a:cs typeface="Segoe Sans Display" pitchFamily="2" charset="0"/>
              </a:rPr>
              <a:t>Selling Microsoft Protection Plans</a:t>
            </a:r>
            <a:endParaRPr kumimoji="0" lang="en-US" sz="1800" b="0" i="0" u="none" strike="noStrike" kern="1200" cap="none" spc="0" normalizeH="0" baseline="0" noProof="0" dirty="0">
              <a:ln>
                <a:noFill/>
              </a:ln>
              <a:solidFill>
                <a:prstClr val="black">
                  <a:lumMod val="50000"/>
                  <a:lumOff val="50000"/>
                </a:prstClr>
              </a:solidFill>
              <a:effectLst/>
              <a:uLnTx/>
              <a:uFillTx/>
              <a:latin typeface="Segoe Sans Display" pitchFamily="2" charset="0"/>
              <a:cs typeface="Segoe Sans Display" pitchFamily="2" charset="0"/>
            </a:endParaRPr>
          </a:p>
        </p:txBody>
      </p:sp>
      <p:sp>
        <p:nvSpPr>
          <p:cNvPr id="7" name="TextBox 6">
            <a:extLst>
              <a:ext uri="{FF2B5EF4-FFF2-40B4-BE49-F238E27FC236}">
                <a16:creationId xmlns:a16="http://schemas.microsoft.com/office/drawing/2014/main" id="{B8455A4E-67B6-5EDA-4370-E770B873F8A8}"/>
              </a:ext>
            </a:extLst>
          </p:cNvPr>
          <p:cNvSpPr txBox="1"/>
          <p:nvPr/>
        </p:nvSpPr>
        <p:spPr>
          <a:xfrm>
            <a:off x="525518" y="1711973"/>
            <a:ext cx="11048531" cy="4577022"/>
          </a:xfrm>
          <a:prstGeom prst="rect">
            <a:avLst/>
          </a:prstGeom>
          <a:noFill/>
        </p:spPr>
        <p:txBody>
          <a:bodyPr wrap="square" lIns="0" tIns="45720" rIns="0" bIns="45720" rtlCol="0" anchor="t">
            <a:spAutoFit/>
          </a:bodyPr>
          <a:lstStyle/>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Microsoft Protection Plans must be marketed as such and must not be described as warranties.</a:t>
            </a:r>
            <a:r>
              <a:rPr lang="en-US" sz="1200">
                <a:solidFill>
                  <a:srgbClr val="505050"/>
                </a:solidFill>
                <a:latin typeface="Segoe Sans Display Semilight"/>
                <a:cs typeface="Segoe Sans Display Semilight"/>
              </a:rPr>
              <a:t> </a:t>
            </a:r>
            <a:endParaRPr kumimoji="0"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marR="0" lvl="0" indent="-285750" algn="l" defTabSz="914400" rtl="0" eaLnBrk="1" fontAlgn="auto" latinLnBrk="0" hangingPunct="1">
              <a:lnSpc>
                <a:spcPct val="110000"/>
              </a:lnSpc>
              <a:spcBef>
                <a:spcPts val="0"/>
              </a:spcBef>
              <a:spcAft>
                <a:spcPts val="600"/>
              </a:spcAft>
              <a:buClrTx/>
              <a:buSzTx/>
              <a:buFont typeface="Segoe UI Semilight" panose="020B0402040204020203" pitchFamily="34" charset="0"/>
              <a:buChar char="›"/>
              <a:tabLst/>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Microsoft Protection Plans are structured either as Service Contracts (SC) or insurance (INS) products, or sometimes both based on local laws. Insurance products may have different taxation and sales requirements.</a:t>
            </a:r>
            <a:endParaRPr lang="en-US" sz="1200" b="0" i="0" u="none" strike="sngStrike" kern="1200" cap="none" spc="0" normalizeH="0" baseline="0" noProof="0">
              <a:ln>
                <a:noFill/>
              </a:ln>
              <a:solidFill>
                <a:srgbClr val="505050"/>
              </a:solidFill>
              <a:effectLst/>
              <a:highlight>
                <a:srgbClr val="C0C0C0"/>
              </a:highlight>
              <a:uLnTx/>
              <a:uFillTx/>
              <a:latin typeface="Segoe Sans Display Semilight"/>
              <a:cs typeface="Segoe Sans Display Semilight"/>
            </a:endParaRPr>
          </a:p>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Resellers selling any Microsoft Protection Plan, by any method, may only engage in a non-advised sale, meaning the seller may only present objective information and may not provide any recommendation or suggestion that the customer purchase the Protection Plan.</a:t>
            </a:r>
            <a:r>
              <a:rPr lang="en-US" sz="1200">
                <a:solidFill>
                  <a:srgbClr val="505050"/>
                </a:solidFill>
                <a:latin typeface="Segoe Sans Display Semilight"/>
                <a:cs typeface="Segoe Sans Display Semilight"/>
              </a:rPr>
              <a:t> </a:t>
            </a:r>
            <a:endParaRPr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Microsoft Protection Plans must be sold with an eligible device and never as a standalone product.</a:t>
            </a:r>
            <a:r>
              <a:rPr lang="en-US" sz="1200">
                <a:solidFill>
                  <a:srgbClr val="505050"/>
                </a:solidFill>
                <a:latin typeface="Segoe Sans Display Semilight"/>
                <a:cs typeface="Segoe Sans Display Semilight"/>
              </a:rPr>
              <a:t> </a:t>
            </a:r>
            <a:endParaRPr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Ideally, a Microsoft Protection Plan should be sold at time of device sale (for the specific device). If not, it must be within 45 calendar days of the original device purchase as evidenced by the end customer invoice date.</a:t>
            </a:r>
            <a:r>
              <a:rPr lang="en-US" sz="1200">
                <a:solidFill>
                  <a:srgbClr val="505050"/>
                </a:solidFill>
                <a:latin typeface="Segoe Sans Display Semilight"/>
                <a:cs typeface="Segoe Sans Display Semilight"/>
              </a:rPr>
              <a:t> </a:t>
            </a:r>
            <a:endParaRPr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Resellers must purchase Microsoft Protection Plans from Microsoft before the submission of registration/provisioning for the end customer.</a:t>
            </a:r>
            <a:r>
              <a:rPr lang="en-US" sz="1200">
                <a:solidFill>
                  <a:srgbClr val="505050"/>
                </a:solidFill>
                <a:latin typeface="Segoe Sans Display Semilight"/>
                <a:cs typeface="Segoe Sans Display Semilight"/>
              </a:rPr>
              <a:t> </a:t>
            </a:r>
            <a:endParaRPr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Resellers must send the necessary customer and sales information to Microsoft to ensure the Microsoft Protection Plan is registered to a customer and their device within 30 days of the sale of the Protection Plan. For specific details of what is required, please refer to your ADD/ADR Program Guide or Retail Program Letter as applicable.</a:t>
            </a:r>
            <a:r>
              <a:rPr lang="en-US" sz="1200">
                <a:solidFill>
                  <a:srgbClr val="505050"/>
                </a:solidFill>
                <a:latin typeface="Segoe Sans Display Semilight"/>
                <a:cs typeface="Segoe Sans Display Semilight"/>
              </a:rPr>
              <a:t> </a:t>
            </a:r>
            <a:endParaRPr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Commercial plans can be sold to any business legal entity, provided the entity does not qualify as a consumer based on local law. Consumer plans may only be sold to individual retail consumers.</a:t>
            </a:r>
            <a:r>
              <a:rPr lang="en-US" sz="1200">
                <a:solidFill>
                  <a:srgbClr val="505050"/>
                </a:solidFill>
                <a:latin typeface="Segoe Sans Display Semilight"/>
                <a:cs typeface="Segoe Sans Display Semilight"/>
              </a:rPr>
              <a:t> </a:t>
            </a:r>
            <a:endParaRPr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The device described in the Protection Plan must match the device purchased.</a:t>
            </a:r>
            <a:r>
              <a:rPr lang="en-US" sz="1200">
                <a:solidFill>
                  <a:srgbClr val="505050"/>
                </a:solidFill>
                <a:latin typeface="Segoe Sans Display Semilight"/>
                <a:cs typeface="Segoe Sans Display Semilight"/>
              </a:rPr>
              <a:t> </a:t>
            </a:r>
            <a:endParaRPr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The Reseller undertaking the sale of the Microsoft Protection Plan must have sold the original associated device.</a:t>
            </a:r>
            <a:r>
              <a:rPr lang="en-US" sz="1200">
                <a:solidFill>
                  <a:srgbClr val="505050"/>
                </a:solidFill>
                <a:latin typeface="Segoe Sans Display Semilight"/>
                <a:cs typeface="Segoe Sans Display Semilight"/>
              </a:rPr>
              <a:t> </a:t>
            </a:r>
            <a:endParaRPr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indent="-285750">
              <a:lnSpc>
                <a:spcPct val="110000"/>
              </a:lnSpc>
              <a:spcAft>
                <a:spcPts val="600"/>
              </a:spcAft>
              <a:buFont typeface="Segoe UI Semilight" panose="020B0402040204020203" pitchFamily="34" charset="0"/>
              <a:buChar char="›"/>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The customer must be made aware that the purchase of Microsoft Protection Plans is voluntary and not required.</a:t>
            </a:r>
            <a:r>
              <a:rPr lang="en-US" sz="1200">
                <a:solidFill>
                  <a:srgbClr val="505050"/>
                </a:solidFill>
                <a:latin typeface="Segoe Sans Display Semilight"/>
                <a:cs typeface="Segoe Sans Display Semilight"/>
              </a:rPr>
              <a:t> </a:t>
            </a:r>
            <a:endParaRPr lang="en-US" sz="1200" b="0" i="0" u="none" strike="noStrike" kern="1200" cap="none" spc="0" normalizeH="0" baseline="0" noProof="0">
              <a:ln>
                <a:noFill/>
              </a:ln>
              <a:solidFill>
                <a:srgbClr val="505050"/>
              </a:solidFill>
              <a:effectLst/>
              <a:uLnTx/>
              <a:uFillTx/>
              <a:latin typeface="Segoe Sans Display Semilight" pitchFamily="2" charset="0"/>
              <a:cs typeface="Segoe Sans Display Semilight" pitchFamily="2" charset="0"/>
            </a:endParaRPr>
          </a:p>
          <a:p>
            <a:pPr marL="285750" marR="0" lvl="0" indent="-285750" algn="l" defTabSz="914400" rtl="0" eaLnBrk="1" fontAlgn="auto" latinLnBrk="0" hangingPunct="1">
              <a:lnSpc>
                <a:spcPct val="110000"/>
              </a:lnSpc>
              <a:spcBef>
                <a:spcPts val="0"/>
              </a:spcBef>
              <a:spcAft>
                <a:spcPts val="600"/>
              </a:spcAft>
              <a:buClrTx/>
              <a:buSzTx/>
              <a:buFont typeface="Segoe UI Semilight" panose="020B0402040204020203" pitchFamily="34" charset="0"/>
              <a:buChar char="›"/>
              <a:tabLst/>
              <a:defRPr/>
            </a:pPr>
            <a:r>
              <a:rPr kumimoji="0" lang="en-US" sz="1200" b="0" i="0" u="none" strike="noStrike" kern="1200" cap="none" spc="0" normalizeH="0" baseline="0" noProof="0">
                <a:ln>
                  <a:noFill/>
                </a:ln>
                <a:solidFill>
                  <a:srgbClr val="505050"/>
                </a:solidFill>
                <a:effectLst/>
                <a:uLnTx/>
                <a:uFillTx/>
                <a:latin typeface="Segoe Sans Display Semilight"/>
                <a:cs typeface="Segoe Sans Display Semilight"/>
              </a:rPr>
              <a:t>ADP or ADP+ cannot be sold by itself. ADP &amp; ADP+ can only be sold with an EHS or EHS+ plan.</a:t>
            </a:r>
            <a:endParaRPr lang="en-US" sz="1200" b="0" i="0" u="none" strike="noStrike" kern="1200" cap="none" spc="0" normalizeH="0" baseline="0" noProof="0">
              <a:ln>
                <a:noFill/>
              </a:ln>
              <a:solidFill>
                <a:srgbClr val="505050"/>
              </a:solidFill>
              <a:effectLst/>
              <a:uLnTx/>
              <a:uFillTx/>
              <a:latin typeface="Segoe Sans Display Semilight"/>
              <a:cs typeface="Segoe Sans Display Semilight"/>
            </a:endParaRPr>
          </a:p>
        </p:txBody>
      </p:sp>
      <p:sp>
        <p:nvSpPr>
          <p:cNvPr id="11" name="Title 3">
            <a:extLst>
              <a:ext uri="{FF2B5EF4-FFF2-40B4-BE49-F238E27FC236}">
                <a16:creationId xmlns:a16="http://schemas.microsoft.com/office/drawing/2014/main" id="{1F2CA849-74BF-BC72-82D4-9C64A564D989}"/>
              </a:ext>
            </a:extLst>
          </p:cNvPr>
          <p:cNvSpPr txBox="1">
            <a:spLocks/>
          </p:cNvSpPr>
          <p:nvPr/>
        </p:nvSpPr>
        <p:spPr>
          <a:xfrm>
            <a:off x="525518" y="1214610"/>
            <a:ext cx="8865476" cy="369332"/>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marL="0" marR="0" lvl="0" indent="0" algn="l" defTabSz="93218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Sans Display Semilight" pitchFamily="2" charset="0"/>
                <a:cs typeface="Segoe Sans Display Semilight" pitchFamily="2" charset="0"/>
              </a:rPr>
              <a:t>General requirements</a:t>
            </a:r>
            <a:endParaRPr kumimoji="0" lang="en-US" sz="1600" b="0" i="0" u="none" strike="noStrike" kern="1200" cap="none" spc="0" normalizeH="0" baseline="0" noProof="0" dirty="0">
              <a:ln>
                <a:noFill/>
              </a:ln>
              <a:solidFill>
                <a:prstClr val="black">
                  <a:lumMod val="50000"/>
                  <a:lumOff val="50000"/>
                </a:prstClr>
              </a:solidFill>
              <a:effectLst/>
              <a:uLnTx/>
              <a:uFillTx/>
              <a:latin typeface="Segoe Sans Display Semilight" pitchFamily="2" charset="0"/>
              <a:cs typeface="Segoe Sans Display Semilight" pitchFamily="2" charset="0"/>
            </a:endParaRPr>
          </a:p>
        </p:txBody>
      </p:sp>
      <p:sp>
        <p:nvSpPr>
          <p:cNvPr id="14" name="TextBox 13">
            <a:extLst>
              <a:ext uri="{FF2B5EF4-FFF2-40B4-BE49-F238E27FC236}">
                <a16:creationId xmlns:a16="http://schemas.microsoft.com/office/drawing/2014/main" id="{3A5BE14D-7C59-5F1A-01FF-ED1AD405F7D6}"/>
              </a:ext>
            </a:extLst>
          </p:cNvPr>
          <p:cNvSpPr txBox="1"/>
          <p:nvPr/>
        </p:nvSpPr>
        <p:spPr>
          <a:xfrm>
            <a:off x="626127" y="6511028"/>
            <a:ext cx="9217139" cy="276999"/>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Segoe Sans Display Semilight" pitchFamily="2" charset="0"/>
                <a:cs typeface="Segoe Sans Display Semilight" pitchFamily="2" charset="0"/>
              </a:rPr>
              <a:t>See Selling Microsoft Protection Plan Policy Guide at </a:t>
            </a:r>
            <a:r>
              <a:rPr kumimoji="0" lang="en-US" sz="1200" b="0" i="0" u="none" strike="noStrike" kern="1200" cap="none" spc="0" normalizeH="0" baseline="0" noProof="0" dirty="0">
                <a:ln>
                  <a:noFill/>
                </a:ln>
                <a:solidFill>
                  <a:schemeClr val="tx1">
                    <a:lumMod val="50000"/>
                    <a:lumOff val="50000"/>
                  </a:schemeClr>
                </a:solidFill>
                <a:effectLst/>
                <a:uLnTx/>
                <a:uFillTx/>
                <a:latin typeface="Segoe Sans Display Semilight" pitchFamily="2" charset="0"/>
                <a:cs typeface="Segoe Sans Display Semilight" pitchFamily="2" charset="0"/>
                <a:hlinkClick r:id="rId4">
                  <a:extLst>
                    <a:ext uri="{A12FA001-AC4F-418D-AE19-62706E023703}">
                      <ahyp:hlinkClr xmlns:ahyp="http://schemas.microsoft.com/office/drawing/2018/hyperlinkcolor" val="tx"/>
                    </a:ext>
                  </a:extLst>
                </a:hlinkClick>
              </a:rPr>
              <a:t>Surface Warranty &amp; Protection Plan Collection (microsoft.com)</a:t>
            </a:r>
            <a:r>
              <a:rPr kumimoji="0" lang="en-US" sz="1200" b="0" i="0" u="none" strike="noStrike" kern="1200" cap="none" spc="0" normalizeH="0" baseline="0" noProof="0" dirty="0">
                <a:ln>
                  <a:noFill/>
                </a:ln>
                <a:solidFill>
                  <a:schemeClr val="tx1">
                    <a:lumMod val="50000"/>
                    <a:lumOff val="50000"/>
                  </a:schemeClr>
                </a:solidFill>
                <a:effectLst/>
                <a:uLnTx/>
                <a:uFillTx/>
                <a:latin typeface="Segoe Sans Display Semilight" pitchFamily="2" charset="0"/>
                <a:cs typeface="Segoe Sans Display Semilight" pitchFamily="2" charset="0"/>
              </a:rPr>
              <a:t> for complete guidance. </a:t>
            </a:r>
          </a:p>
        </p:txBody>
      </p:sp>
    </p:spTree>
    <p:extLst>
      <p:ext uri="{BB962C8B-B14F-4D97-AF65-F5344CB8AC3E}">
        <p14:creationId xmlns:p14="http://schemas.microsoft.com/office/powerpoint/2010/main" val="14905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EE765-368E-0A73-EBA8-CB71D82D0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642992" cy="823790"/>
          </a:xfrm>
          <a:prstGeom prst="rect">
            <a:avLst/>
          </a:prstGeom>
        </p:spPr>
      </p:pic>
      <p:sp>
        <p:nvSpPr>
          <p:cNvPr id="4" name="Title 1">
            <a:extLst>
              <a:ext uri="{FF2B5EF4-FFF2-40B4-BE49-F238E27FC236}">
                <a16:creationId xmlns:a16="http://schemas.microsoft.com/office/drawing/2014/main" id="{B5C70C54-EFDB-B100-2A52-CFAC198701C9}"/>
              </a:ext>
            </a:extLst>
          </p:cNvPr>
          <p:cNvSpPr txBox="1">
            <a:spLocks/>
          </p:cNvSpPr>
          <p:nvPr/>
        </p:nvSpPr>
        <p:spPr>
          <a:xfrm>
            <a:off x="513796" y="3804744"/>
            <a:ext cx="4226370" cy="26959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rPr>
              <a:t>Microsoft Warranty and Protection Plans </a:t>
            </a:r>
          </a:p>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3600" b="0" i="0" u="none" strike="noStrike" kern="1200" cap="none" spc="0" normalizeH="0" baseline="0" noProof="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10000"/>
              </a:lnSpc>
              <a:spcBef>
                <a:spcPct val="0"/>
              </a:spcBef>
              <a:spcAft>
                <a:spcPts val="0"/>
              </a:spcAft>
              <a:buClrTx/>
              <a:buSzTx/>
              <a:buFontTx/>
              <a:buNone/>
              <a:tabLst/>
              <a:defRPr/>
            </a:pPr>
            <a:r>
              <a:rPr lang="en-US" sz="2400">
                <a:solidFill>
                  <a:prstClr val="black">
                    <a:lumMod val="50000"/>
                    <a:lumOff val="50000"/>
                  </a:prstClr>
                </a:solidFill>
                <a:latin typeface="Segoe UI Light" panose="020B0502040204020203" pitchFamily="34" charset="0"/>
                <a:cs typeface="Segoe UI Light" panose="020B0502040204020203" pitchFamily="34" charset="0"/>
              </a:rPr>
              <a:t>Countries and device type</a:t>
            </a:r>
            <a:r>
              <a:rPr kumimoji="0" lang="en-US" sz="2400" b="0" i="0" u="none" strike="noStrike" kern="1200" cap="none" spc="0" normalizeH="0" baseline="0" noProof="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rPr>
              <a:t> </a:t>
            </a:r>
          </a:p>
        </p:txBody>
      </p:sp>
      <p:pic>
        <p:nvPicPr>
          <p:cNvPr id="2" name="Picture 1" descr="A person holding a clipboard&#10;&#10;Description automatically generated">
            <a:extLst>
              <a:ext uri="{FF2B5EF4-FFF2-40B4-BE49-F238E27FC236}">
                <a16:creationId xmlns:a16="http://schemas.microsoft.com/office/drawing/2014/main" id="{AF42450E-2053-D2F6-5664-00F4D20D927A}"/>
              </a:ext>
            </a:extLst>
          </p:cNvPr>
          <p:cNvPicPr>
            <a:picLocks noChangeAspect="1"/>
          </p:cNvPicPr>
          <p:nvPr/>
        </p:nvPicPr>
        <p:blipFill rotWithShape="1">
          <a:blip r:embed="rId3">
            <a:extLst>
              <a:ext uri="{28A0092B-C50C-407E-A947-70E740481C1C}">
                <a14:useLocalDpi xmlns:a14="http://schemas.microsoft.com/office/drawing/2010/main" val="0"/>
              </a:ext>
            </a:extLst>
          </a:blip>
          <a:srcRect l="41227" t="4989" r="11843" b="16002"/>
          <a:stretch/>
        </p:blipFill>
        <p:spPr>
          <a:xfrm>
            <a:off x="6081823" y="0"/>
            <a:ext cx="6110177" cy="6858001"/>
          </a:xfrm>
          <a:prstGeom prst="rect">
            <a:avLst/>
          </a:prstGeom>
        </p:spPr>
      </p:pic>
    </p:spTree>
    <p:extLst>
      <p:ext uri="{BB962C8B-B14F-4D97-AF65-F5344CB8AC3E}">
        <p14:creationId xmlns:p14="http://schemas.microsoft.com/office/powerpoint/2010/main" val="185857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B35CB99B-20B4-816E-8B07-B928B8DEC76E}"/>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B857195E-2A8D-571C-7F75-16F01EC37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53644" cy="546591"/>
          </a:xfrm>
          <a:prstGeom prst="rect">
            <a:avLst/>
          </a:prstGeom>
        </p:spPr>
      </p:pic>
      <p:graphicFrame>
        <p:nvGraphicFramePr>
          <p:cNvPr id="10" name="Table 9">
            <a:extLst>
              <a:ext uri="{FF2B5EF4-FFF2-40B4-BE49-F238E27FC236}">
                <a16:creationId xmlns:a16="http://schemas.microsoft.com/office/drawing/2014/main" id="{99246CC0-7707-5557-22ED-936953DC0867}"/>
              </a:ext>
            </a:extLst>
          </p:cNvPr>
          <p:cNvGraphicFramePr>
            <a:graphicFrameLocks noGrp="1"/>
          </p:cNvGraphicFramePr>
          <p:nvPr>
            <p:extLst>
              <p:ext uri="{D42A27DB-BD31-4B8C-83A1-F6EECF244321}">
                <p14:modId xmlns:p14="http://schemas.microsoft.com/office/powerpoint/2010/main" val="2154786333"/>
              </p:ext>
            </p:extLst>
          </p:nvPr>
        </p:nvGraphicFramePr>
        <p:xfrm>
          <a:off x="518159" y="1402292"/>
          <a:ext cx="11155680" cy="1867357"/>
        </p:xfrm>
        <a:graphic>
          <a:graphicData uri="http://schemas.openxmlformats.org/drawingml/2006/table">
            <a:tbl>
              <a:tblPr firstRow="1" firstCol="1" bandRow="1"/>
              <a:tblGrid>
                <a:gridCol w="2348564">
                  <a:extLst>
                    <a:ext uri="{9D8B030D-6E8A-4147-A177-3AD203B41FA5}">
                      <a16:colId xmlns:a16="http://schemas.microsoft.com/office/drawing/2014/main" val="3630151082"/>
                    </a:ext>
                  </a:extLst>
                </a:gridCol>
                <a:gridCol w="2201779">
                  <a:extLst>
                    <a:ext uri="{9D8B030D-6E8A-4147-A177-3AD203B41FA5}">
                      <a16:colId xmlns:a16="http://schemas.microsoft.com/office/drawing/2014/main" val="1066005214"/>
                    </a:ext>
                  </a:extLst>
                </a:gridCol>
                <a:gridCol w="2201779">
                  <a:extLst>
                    <a:ext uri="{9D8B030D-6E8A-4147-A177-3AD203B41FA5}">
                      <a16:colId xmlns:a16="http://schemas.microsoft.com/office/drawing/2014/main" val="1408135414"/>
                    </a:ext>
                  </a:extLst>
                </a:gridCol>
                <a:gridCol w="2201779">
                  <a:extLst>
                    <a:ext uri="{9D8B030D-6E8A-4147-A177-3AD203B41FA5}">
                      <a16:colId xmlns:a16="http://schemas.microsoft.com/office/drawing/2014/main" val="528430155"/>
                    </a:ext>
                  </a:extLst>
                </a:gridCol>
                <a:gridCol w="2201779">
                  <a:extLst>
                    <a:ext uri="{9D8B030D-6E8A-4147-A177-3AD203B41FA5}">
                      <a16:colId xmlns:a16="http://schemas.microsoft.com/office/drawing/2014/main" val="1489437956"/>
                    </a:ext>
                  </a:extLst>
                </a:gridCol>
              </a:tblGrid>
              <a:tr h="47140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Austria, Bulgaria, Croatia, Czech Republic, Denmark, Finland, France, Germany, Greece, Hungary, Ireland, Italy, Latvia, Lithuania, Netherlands, Norway, Poland, Portugal, Romania, Slovakia, Spain, Sweden, Switzerland, United Kingdom</a:t>
                      </a: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089448"/>
                  </a:ext>
                </a:extLst>
              </a:tr>
              <a:tr h="314269">
                <a:tc>
                  <a:txBody>
                    <a:bodyPr/>
                    <a:lstStyle/>
                    <a:p>
                      <a:pPr marL="91440" marR="0">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Devices</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Microsoft Extended Hardware Service</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chemeClr val="accent2">
                          <a:lumMod val="90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Microsoft Extended Hardware Service Plus</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chemeClr val="accent2">
                          <a:lumMod val="90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Microsoft Accidental Damage Protection</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Microsoft Accidental Damage Protection Plus</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extLst>
                  <a:ext uri="{0D108BD9-81ED-4DB2-BD59-A6C34878D82A}">
                    <a16:rowId xmlns:a16="http://schemas.microsoft.com/office/drawing/2014/main" val="1537502658"/>
                  </a:ext>
                </a:extLst>
              </a:tr>
              <a:tr h="235702">
                <a:tc>
                  <a:txBody>
                    <a:bodyPr/>
                    <a:lstStyle/>
                    <a:p>
                      <a:pPr marL="91440" marR="0">
                        <a:spcBef>
                          <a:spcPts val="0"/>
                        </a:spcBef>
                        <a:spcAft>
                          <a:spcPts val="0"/>
                        </a:spcAft>
                      </a:pPr>
                      <a:r>
                        <a:rPr lang="en-US" sz="900" b="0">
                          <a:solidFill>
                            <a:schemeClr val="tx1">
                              <a:lumMod val="65000"/>
                              <a:lumOff val="35000"/>
                            </a:schemeClr>
                          </a:solidFill>
                          <a:effectLst/>
                          <a:latin typeface="Segoe UI "/>
                        </a:rPr>
                        <a:t>Surface laptops and 2-in-1s </a:t>
                      </a:r>
                      <a:endParaRPr lang="en-IN" sz="900" b="0">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extLst>
                  <a:ext uri="{0D108BD9-81ED-4DB2-BD59-A6C34878D82A}">
                    <a16:rowId xmlns:a16="http://schemas.microsoft.com/office/drawing/2014/main" val="1357973812"/>
                  </a:ext>
                </a:extLst>
              </a:tr>
              <a:tr h="235702">
                <a:tc>
                  <a:txBody>
                    <a:bodyPr/>
                    <a:lstStyle/>
                    <a:p>
                      <a:pPr marL="91440" marR="0">
                        <a:spcBef>
                          <a:spcPts val="0"/>
                        </a:spcBef>
                        <a:spcAft>
                          <a:spcPts val="0"/>
                        </a:spcAft>
                      </a:pPr>
                      <a:r>
                        <a:rPr lang="en-US" sz="900" b="0">
                          <a:solidFill>
                            <a:schemeClr val="tx1">
                              <a:lumMod val="65000"/>
                              <a:lumOff val="35000"/>
                            </a:schemeClr>
                          </a:solidFill>
                          <a:effectLst/>
                          <a:latin typeface="Segoe UI "/>
                        </a:rPr>
                        <a:t>Surface Studio 2+</a:t>
                      </a:r>
                      <a:endParaRPr lang="en-IN" sz="900" b="0">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50" b="1">
                          <a:solidFill>
                            <a:schemeClr val="tx1">
                              <a:lumMod val="65000"/>
                              <a:lumOff val="35000"/>
                            </a:schemeClr>
                          </a:solidFill>
                          <a:effectLst/>
                          <a:latin typeface="Segoe UI "/>
                        </a:rPr>
                        <a:t> </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extLst>
                  <a:ext uri="{0D108BD9-81ED-4DB2-BD59-A6C34878D82A}">
                    <a16:rowId xmlns:a16="http://schemas.microsoft.com/office/drawing/2014/main" val="679641268"/>
                  </a:ext>
                </a:extLst>
              </a:tr>
              <a:tr h="235702">
                <a:tc>
                  <a:txBody>
                    <a:bodyPr/>
                    <a:lstStyle/>
                    <a:p>
                      <a:pPr marL="91440" marR="0">
                        <a:spcBef>
                          <a:spcPts val="0"/>
                        </a:spcBef>
                        <a:spcAft>
                          <a:spcPts val="0"/>
                        </a:spcAft>
                      </a:pPr>
                      <a:r>
                        <a:rPr lang="en-US" sz="900" b="0">
                          <a:solidFill>
                            <a:schemeClr val="tx1">
                              <a:lumMod val="65000"/>
                              <a:lumOff val="35000"/>
                            </a:schemeClr>
                          </a:solidFill>
                          <a:effectLst/>
                          <a:latin typeface="Segoe UI "/>
                        </a:rPr>
                        <a:t>Surface Hub 2S/3</a:t>
                      </a:r>
                      <a:endParaRPr lang="en-IN" sz="900" b="0">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50" b="1">
                          <a:solidFill>
                            <a:schemeClr val="tx1">
                              <a:lumMod val="65000"/>
                              <a:lumOff val="35000"/>
                            </a:schemeClr>
                          </a:solidFill>
                          <a:effectLst/>
                          <a:latin typeface="Segoe UI "/>
                        </a:rPr>
                        <a:t> </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50" b="1">
                          <a:solidFill>
                            <a:schemeClr val="tx1">
                              <a:lumMod val="65000"/>
                              <a:lumOff val="35000"/>
                            </a:schemeClr>
                          </a:solidFill>
                          <a:effectLst/>
                          <a:latin typeface="Segoe UI "/>
                        </a:rPr>
                        <a:t> </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extLst>
                  <a:ext uri="{0D108BD9-81ED-4DB2-BD59-A6C34878D82A}">
                    <a16:rowId xmlns:a16="http://schemas.microsoft.com/office/drawing/2014/main" val="1766789861"/>
                  </a:ext>
                </a:extLst>
              </a:tr>
              <a:tr h="314269">
                <a:tc>
                  <a:txBody>
                    <a:bodyPr/>
                    <a:lstStyle/>
                    <a:p>
                      <a:pPr marL="91440" marR="0">
                        <a:spcBef>
                          <a:spcPts val="0"/>
                        </a:spcBef>
                        <a:spcAft>
                          <a:spcPts val="0"/>
                        </a:spcAft>
                      </a:pPr>
                      <a:r>
                        <a:rPr lang="en-US" sz="900" b="0">
                          <a:solidFill>
                            <a:schemeClr val="tx1">
                              <a:lumMod val="65000"/>
                              <a:lumOff val="35000"/>
                            </a:schemeClr>
                          </a:solidFill>
                          <a:effectLst/>
                          <a:latin typeface="Segoe UI "/>
                        </a:rPr>
                        <a:t>Surface Type Covers and Signature Keyboards (Available in UK only)</a:t>
                      </a:r>
                      <a:endParaRPr lang="en-IN" sz="900" b="0">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50" b="1">
                          <a:solidFill>
                            <a:schemeClr val="tx1">
                              <a:lumMod val="65000"/>
                              <a:lumOff val="35000"/>
                            </a:schemeClr>
                          </a:solidFill>
                          <a:effectLst/>
                          <a:latin typeface="Segoe UI "/>
                        </a:rPr>
                        <a:t> </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50" b="1" i="0">
                          <a:solidFill>
                            <a:schemeClr val="tx1">
                              <a:lumMod val="65000"/>
                              <a:lumOff val="35000"/>
                            </a:schemeClr>
                          </a:solidFill>
                          <a:effectLst/>
                          <a:latin typeface="Segoe UI "/>
                        </a:rPr>
                        <a:t>✓</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50" b="1">
                          <a:solidFill>
                            <a:schemeClr val="tx1">
                              <a:lumMod val="65000"/>
                              <a:lumOff val="35000"/>
                            </a:schemeClr>
                          </a:solidFill>
                          <a:effectLst/>
                          <a:latin typeface="Segoe UI "/>
                        </a:rPr>
                        <a:t> </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extLst>
                  <a:ext uri="{0D108BD9-81ED-4DB2-BD59-A6C34878D82A}">
                    <a16:rowId xmlns:a16="http://schemas.microsoft.com/office/drawing/2014/main" val="186432375"/>
                  </a:ext>
                </a:extLst>
              </a:tr>
            </a:tbl>
          </a:graphicData>
        </a:graphic>
      </p:graphicFrame>
      <p:graphicFrame>
        <p:nvGraphicFramePr>
          <p:cNvPr id="4" name="Table 3">
            <a:extLst>
              <a:ext uri="{FF2B5EF4-FFF2-40B4-BE49-F238E27FC236}">
                <a16:creationId xmlns:a16="http://schemas.microsoft.com/office/drawing/2014/main" id="{C839FC97-17AB-0DF8-31C5-255282843B93}"/>
              </a:ext>
            </a:extLst>
          </p:cNvPr>
          <p:cNvGraphicFramePr>
            <a:graphicFrameLocks noGrp="1"/>
          </p:cNvGraphicFramePr>
          <p:nvPr>
            <p:extLst>
              <p:ext uri="{D42A27DB-BD31-4B8C-83A1-F6EECF244321}">
                <p14:modId xmlns:p14="http://schemas.microsoft.com/office/powerpoint/2010/main" val="741755720"/>
              </p:ext>
            </p:extLst>
          </p:nvPr>
        </p:nvGraphicFramePr>
        <p:xfrm>
          <a:off x="518159" y="3337151"/>
          <a:ext cx="11155680" cy="1359731"/>
        </p:xfrm>
        <a:graphic>
          <a:graphicData uri="http://schemas.openxmlformats.org/drawingml/2006/table">
            <a:tbl>
              <a:tblPr firstRow="1" firstCol="1" bandRow="1"/>
              <a:tblGrid>
                <a:gridCol w="2348564">
                  <a:extLst>
                    <a:ext uri="{9D8B030D-6E8A-4147-A177-3AD203B41FA5}">
                      <a16:colId xmlns:a16="http://schemas.microsoft.com/office/drawing/2014/main" val="3630151082"/>
                    </a:ext>
                  </a:extLst>
                </a:gridCol>
                <a:gridCol w="2201779">
                  <a:extLst>
                    <a:ext uri="{9D8B030D-6E8A-4147-A177-3AD203B41FA5}">
                      <a16:colId xmlns:a16="http://schemas.microsoft.com/office/drawing/2014/main" val="1066005214"/>
                    </a:ext>
                  </a:extLst>
                </a:gridCol>
                <a:gridCol w="2201779">
                  <a:extLst>
                    <a:ext uri="{9D8B030D-6E8A-4147-A177-3AD203B41FA5}">
                      <a16:colId xmlns:a16="http://schemas.microsoft.com/office/drawing/2014/main" val="1408135414"/>
                    </a:ext>
                  </a:extLst>
                </a:gridCol>
                <a:gridCol w="2201779">
                  <a:extLst>
                    <a:ext uri="{9D8B030D-6E8A-4147-A177-3AD203B41FA5}">
                      <a16:colId xmlns:a16="http://schemas.microsoft.com/office/drawing/2014/main" val="528430155"/>
                    </a:ext>
                  </a:extLst>
                </a:gridCol>
                <a:gridCol w="2201779">
                  <a:extLst>
                    <a:ext uri="{9D8B030D-6E8A-4147-A177-3AD203B41FA5}">
                      <a16:colId xmlns:a16="http://schemas.microsoft.com/office/drawing/2014/main" val="1489437956"/>
                    </a:ext>
                  </a:extLst>
                </a:gridCol>
              </a:tblGrid>
              <a:tr h="243521">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Belgium, Estonia, Luxembourg, Slovenia</a:t>
                      </a:r>
                      <a:r>
                        <a:rPr kumimoji="0" lang="en-US" sz="1100" b="1" i="0" u="none" strike="noStrike" kern="1200" cap="none" spc="0" normalizeH="0" baseline="0" noProof="0">
                          <a:ln>
                            <a:noFill/>
                          </a:ln>
                          <a:solidFill>
                            <a:srgbClr val="FFFFFF"/>
                          </a:solidFill>
                          <a:effectLst/>
                          <a:uLnTx/>
                          <a:uFillTx/>
                          <a:latin typeface="Segoe UI "/>
                          <a:ea typeface="+mn-ea"/>
                          <a:cs typeface="+mn-cs"/>
                        </a:rPr>
                        <a:t> </a:t>
                      </a:r>
                      <a:endParaRPr kumimoji="0" lang="en-IN" sz="1100" b="1" i="0" u="none" strike="noStrike" kern="1200" cap="none" spc="0" normalizeH="0" baseline="0" noProof="0">
                        <a:ln>
                          <a:noFill/>
                        </a:ln>
                        <a:solidFill>
                          <a:srgbClr val="FFFFFF"/>
                        </a:solidFill>
                        <a:effectLst/>
                        <a:uLnTx/>
                        <a:uFillTx/>
                        <a:latin typeface="Segoe UI "/>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089448"/>
                  </a:ext>
                </a:extLst>
              </a:tr>
              <a:tr h="337705">
                <a:tc>
                  <a:txBody>
                    <a:bodyPr/>
                    <a:lstStyle/>
                    <a:p>
                      <a:pPr marL="91440" marR="0">
                        <a:spcBef>
                          <a:spcPts val="0"/>
                        </a:spcBef>
                        <a:spcAft>
                          <a:spcPts val="0"/>
                        </a:spcAft>
                      </a:pPr>
                      <a:r>
                        <a:rPr lang="en-US" sz="1050" b="0">
                          <a:solidFill>
                            <a:schemeClr val="tx2">
                              <a:lumMod val="75000"/>
                            </a:schemeClr>
                          </a:solidFill>
                          <a:effectLst/>
                          <a:latin typeface="Segoe UI Semibold" panose="020B0702040204020203" pitchFamily="34" charset="0"/>
                          <a:cs typeface="Segoe UI Semibold" panose="020B0702040204020203" pitchFamily="34" charset="0"/>
                        </a:rPr>
                        <a:t>Devices</a:t>
                      </a:r>
                      <a:endParaRPr lang="en-IN" sz="105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50" b="0">
                          <a:solidFill>
                            <a:schemeClr val="tx2">
                              <a:lumMod val="75000"/>
                            </a:schemeClr>
                          </a:solidFill>
                          <a:effectLst/>
                          <a:latin typeface="Segoe UI Semibold" panose="020B0702040204020203" pitchFamily="34" charset="0"/>
                          <a:cs typeface="Segoe UI Semibold" panose="020B0702040204020203" pitchFamily="34" charset="0"/>
                        </a:rPr>
                        <a:t>Microsoft Extended Hardware Service</a:t>
                      </a:r>
                      <a:endParaRPr lang="en-IN" sz="105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chemeClr val="accent2">
                          <a:lumMod val="90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50" b="0">
                          <a:solidFill>
                            <a:schemeClr val="tx2">
                              <a:lumMod val="75000"/>
                            </a:schemeClr>
                          </a:solidFill>
                          <a:effectLst/>
                          <a:latin typeface="Segoe UI Semibold" panose="020B0702040204020203" pitchFamily="34" charset="0"/>
                          <a:cs typeface="Segoe UI Semibold" panose="020B0702040204020203" pitchFamily="34" charset="0"/>
                        </a:rPr>
                        <a:t>Microsoft Extended Hardware Service Plus</a:t>
                      </a:r>
                      <a:endParaRPr lang="en-IN" sz="105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chemeClr val="accent2">
                          <a:lumMod val="90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50" b="0">
                          <a:solidFill>
                            <a:schemeClr val="tx2">
                              <a:lumMod val="75000"/>
                            </a:schemeClr>
                          </a:solidFill>
                          <a:effectLst/>
                          <a:latin typeface="Segoe UI Semibold" panose="020B0702040204020203" pitchFamily="34" charset="0"/>
                          <a:cs typeface="Segoe UI Semibold" panose="020B0702040204020203" pitchFamily="34" charset="0"/>
                        </a:rPr>
                        <a:t>Microsoft Accidental Damage Protection</a:t>
                      </a:r>
                      <a:endParaRPr lang="en-IN" sz="105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50" b="0">
                          <a:solidFill>
                            <a:schemeClr val="tx2">
                              <a:lumMod val="75000"/>
                            </a:schemeClr>
                          </a:solidFill>
                          <a:effectLst/>
                          <a:latin typeface="Segoe UI Semibold" panose="020B0702040204020203" pitchFamily="34" charset="0"/>
                          <a:cs typeface="Segoe UI Semibold" panose="020B0702040204020203" pitchFamily="34" charset="0"/>
                        </a:rPr>
                        <a:t>Microsoft Accidental Damage Protection Plus</a:t>
                      </a:r>
                      <a:endParaRPr lang="en-IN" sz="105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extLst>
                  <a:ext uri="{0D108BD9-81ED-4DB2-BD59-A6C34878D82A}">
                    <a16:rowId xmlns:a16="http://schemas.microsoft.com/office/drawing/2014/main" val="1537502658"/>
                  </a:ext>
                </a:extLst>
              </a:tr>
              <a:tr h="247102">
                <a:tc>
                  <a:txBody>
                    <a:bodyPr/>
                    <a:lstStyle/>
                    <a:p>
                      <a:pPr marL="91440" marR="0">
                        <a:spcBef>
                          <a:spcPts val="0"/>
                        </a:spcBef>
                        <a:spcAft>
                          <a:spcPts val="0"/>
                        </a:spcAft>
                      </a:pPr>
                      <a:r>
                        <a:rPr lang="en-US" sz="900" b="0">
                          <a:solidFill>
                            <a:schemeClr val="tx1">
                              <a:lumMod val="65000"/>
                              <a:lumOff val="35000"/>
                            </a:schemeClr>
                          </a:solidFill>
                          <a:effectLst/>
                          <a:latin typeface="Segoe UI "/>
                        </a:rPr>
                        <a:t>Surface laptops and 2-in-1s </a:t>
                      </a:r>
                      <a:endParaRPr lang="en-IN" sz="900" b="0">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extLst>
                  <a:ext uri="{0D108BD9-81ED-4DB2-BD59-A6C34878D82A}">
                    <a16:rowId xmlns:a16="http://schemas.microsoft.com/office/drawing/2014/main" val="1174671479"/>
                  </a:ext>
                </a:extLst>
              </a:tr>
              <a:tr h="247102">
                <a:tc>
                  <a:txBody>
                    <a:bodyPr/>
                    <a:lstStyle/>
                    <a:p>
                      <a:pPr marL="91440" marR="0">
                        <a:spcBef>
                          <a:spcPts val="0"/>
                        </a:spcBef>
                        <a:spcAft>
                          <a:spcPts val="0"/>
                        </a:spcAft>
                      </a:pPr>
                      <a:r>
                        <a:rPr lang="en-US" sz="900" b="0">
                          <a:solidFill>
                            <a:schemeClr val="tx1">
                              <a:lumMod val="65000"/>
                              <a:lumOff val="35000"/>
                            </a:schemeClr>
                          </a:solidFill>
                          <a:effectLst/>
                          <a:latin typeface="Segoe UI "/>
                        </a:rPr>
                        <a:t>Surface Studio 2+</a:t>
                      </a:r>
                      <a:endParaRPr lang="en-IN" sz="900" b="0">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50" b="1">
                          <a:solidFill>
                            <a:schemeClr val="tx1">
                              <a:lumMod val="65000"/>
                              <a:lumOff val="35000"/>
                            </a:schemeClr>
                          </a:solidFill>
                          <a:effectLst/>
                          <a:latin typeface="Segoe UI "/>
                        </a:rPr>
                        <a:t> </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extLst>
                  <a:ext uri="{0D108BD9-81ED-4DB2-BD59-A6C34878D82A}">
                    <a16:rowId xmlns:a16="http://schemas.microsoft.com/office/drawing/2014/main" val="1766789861"/>
                  </a:ext>
                </a:extLst>
              </a:tr>
              <a:tr h="247102">
                <a:tc>
                  <a:txBody>
                    <a:bodyPr/>
                    <a:lstStyle/>
                    <a:p>
                      <a:pPr marL="91440" marR="0">
                        <a:spcBef>
                          <a:spcPts val="0"/>
                        </a:spcBef>
                        <a:spcAft>
                          <a:spcPts val="0"/>
                        </a:spcAft>
                      </a:pPr>
                      <a:r>
                        <a:rPr lang="en-US" sz="900" b="0">
                          <a:solidFill>
                            <a:schemeClr val="tx1">
                              <a:lumMod val="65000"/>
                              <a:lumOff val="35000"/>
                            </a:schemeClr>
                          </a:solidFill>
                          <a:effectLst/>
                          <a:latin typeface="Segoe UI "/>
                        </a:rPr>
                        <a:t>Surface Hub 2S/3</a:t>
                      </a:r>
                      <a:endParaRPr lang="en-IN" sz="900" b="0">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50" b="1">
                          <a:solidFill>
                            <a:schemeClr val="tx1">
                              <a:lumMod val="65000"/>
                              <a:lumOff val="35000"/>
                            </a:schemeClr>
                          </a:solidFill>
                          <a:effectLst/>
                          <a:latin typeface="Segoe UI "/>
                        </a:rPr>
                        <a:t> </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50" b="1">
                          <a:solidFill>
                            <a:schemeClr val="tx1">
                              <a:lumMod val="65000"/>
                              <a:lumOff val="35000"/>
                            </a:schemeClr>
                          </a:solidFill>
                          <a:effectLst/>
                          <a:latin typeface="Segoe UI "/>
                        </a:rPr>
                        <a:t> </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50" b="1">
                          <a:solidFill>
                            <a:schemeClr val="tx1">
                              <a:lumMod val="65000"/>
                              <a:lumOff val="35000"/>
                            </a:schemeClr>
                          </a:solidFill>
                          <a:effectLst/>
                          <a:latin typeface="Segoe UI "/>
                        </a:rPr>
                        <a:t> </a:t>
                      </a:r>
                      <a:endParaRPr lang="en-IN" sz="1050" b="1">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extLst>
                  <a:ext uri="{0D108BD9-81ED-4DB2-BD59-A6C34878D82A}">
                    <a16:rowId xmlns:a16="http://schemas.microsoft.com/office/drawing/2014/main" val="4178454871"/>
                  </a:ext>
                </a:extLst>
              </a:tr>
            </a:tbl>
          </a:graphicData>
        </a:graphic>
      </p:graphicFrame>
      <p:sp>
        <p:nvSpPr>
          <p:cNvPr id="8" name="TextBox 7">
            <a:extLst>
              <a:ext uri="{FF2B5EF4-FFF2-40B4-BE49-F238E27FC236}">
                <a16:creationId xmlns:a16="http://schemas.microsoft.com/office/drawing/2014/main" id="{1A2E2B7C-2849-92CE-7293-F9EDDD469981}"/>
              </a:ext>
            </a:extLst>
          </p:cNvPr>
          <p:cNvSpPr txBox="1"/>
          <p:nvPr/>
        </p:nvSpPr>
        <p:spPr>
          <a:xfrm>
            <a:off x="454529" y="614093"/>
            <a:ext cx="9454056" cy="523220"/>
          </a:xfrm>
          <a:prstGeom prst="rect">
            <a:avLst/>
          </a:prstGeom>
          <a:noFill/>
        </p:spPr>
        <p:txBody>
          <a:bodyPr wrap="square">
            <a:spAutoFit/>
          </a:bodyPr>
          <a:lstStyle/>
          <a:p>
            <a:r>
              <a:rPr kumimoji="0" lang="en-US" sz="2800" b="0" i="0" u="none" strike="noStrike" kern="1200" cap="none" spc="0" normalizeH="0" baseline="0" noProof="0">
                <a:ln>
                  <a:noFill/>
                </a:ln>
                <a:solidFill>
                  <a:schemeClr val="tx1">
                    <a:lumMod val="50000"/>
                    <a:lumOff val="50000"/>
                  </a:schemeClr>
                </a:solidFill>
                <a:effectLst/>
                <a:uLnTx/>
                <a:uFillTx/>
                <a:latin typeface="Segoe Sans Display Light" pitchFamily="2" charset="0"/>
                <a:cs typeface="Segoe Sans Display Light" pitchFamily="2" charset="0"/>
              </a:rPr>
              <a:t>Commercial Protection Plans For Europe by Device Type </a:t>
            </a:r>
            <a:endParaRPr lang="en-US" sz="2800">
              <a:solidFill>
                <a:schemeClr val="tx1">
                  <a:lumMod val="50000"/>
                  <a:lumOff val="50000"/>
                </a:schemeClr>
              </a:solidFill>
              <a:latin typeface="Segoe Sans Display Light" pitchFamily="2" charset="0"/>
              <a:cs typeface="Segoe Sans Display Light" pitchFamily="2" charset="0"/>
            </a:endParaRPr>
          </a:p>
        </p:txBody>
      </p:sp>
      <p:sp>
        <p:nvSpPr>
          <p:cNvPr id="2" name="Title 3">
            <a:extLst>
              <a:ext uri="{FF2B5EF4-FFF2-40B4-BE49-F238E27FC236}">
                <a16:creationId xmlns:a16="http://schemas.microsoft.com/office/drawing/2014/main" id="{CD28CFDE-4141-0924-C920-E7D6FDD965A9}"/>
              </a:ext>
            </a:extLst>
          </p:cNvPr>
          <p:cNvSpPr txBox="1">
            <a:spLocks/>
          </p:cNvSpPr>
          <p:nvPr/>
        </p:nvSpPr>
        <p:spPr>
          <a:xfrm>
            <a:off x="518159" y="5770846"/>
            <a:ext cx="9314270" cy="899644"/>
          </a:xfrm>
          <a:prstGeom prst="rect">
            <a:avLst/>
          </a:prstGeom>
          <a:noFill/>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pPr>
              <a:lnSpc>
                <a:spcPct val="100000"/>
              </a:lnSpc>
              <a:spcAft>
                <a:spcPts val="400"/>
              </a:spcAft>
            </a:pPr>
            <a:r>
              <a:rPr lang="en-US" sz="800" spc="0">
                <a:solidFill>
                  <a:schemeClr val="tx1">
                    <a:lumMod val="65000"/>
                    <a:lumOff val="35000"/>
                  </a:schemeClr>
                </a:solidFill>
                <a:latin typeface="Segoe UI Semibold" panose="020B0702040204020203" pitchFamily="34" charset="0"/>
                <a:cs typeface="Segoe UI Semibold" panose="020B0702040204020203" pitchFamily="34" charset="0"/>
              </a:rPr>
              <a:t>NOTE:</a:t>
            </a:r>
          </a:p>
          <a:p>
            <a:pPr marL="171450" indent="-171450">
              <a:lnSpc>
                <a:spcPct val="100000"/>
              </a:lnSpc>
              <a:spcAft>
                <a:spcPts val="400"/>
              </a:spcAft>
              <a:buFont typeface="Arial" panose="020B0604020202020204" pitchFamily="34" charset="0"/>
              <a:buChar char="•"/>
            </a:pPr>
            <a:r>
              <a:rPr lang="en-US" sz="800" spc="0">
                <a:solidFill>
                  <a:schemeClr val="tx1">
                    <a:lumMod val="65000"/>
                    <a:lumOff val="35000"/>
                  </a:schemeClr>
                </a:solidFill>
                <a:latin typeface="Segoe UI "/>
                <a:cs typeface="Segoe UI Semibold" panose="020B0702040204020203" pitchFamily="34" charset="0"/>
              </a:rPr>
              <a:t>EHS for Surface Hub 2S/3 in Hungary, Romania and Slovakia will be available starting March 15</a:t>
            </a:r>
            <a:r>
              <a:rPr lang="en-US" sz="800" spc="0" baseline="30000">
                <a:solidFill>
                  <a:schemeClr val="tx1">
                    <a:lumMod val="65000"/>
                    <a:lumOff val="35000"/>
                  </a:schemeClr>
                </a:solidFill>
                <a:latin typeface="Segoe UI "/>
                <a:cs typeface="Segoe UI Semibold" panose="020B0702040204020203" pitchFamily="34" charset="0"/>
              </a:rPr>
              <a:t>th</a:t>
            </a:r>
            <a:r>
              <a:rPr lang="en-US" sz="800" spc="0">
                <a:solidFill>
                  <a:schemeClr val="tx1">
                    <a:lumMod val="65000"/>
                    <a:lumOff val="35000"/>
                  </a:schemeClr>
                </a:solidFill>
                <a:latin typeface="Segoe UI "/>
                <a:cs typeface="Segoe UI Semibold" panose="020B0702040204020203" pitchFamily="34" charset="0"/>
              </a:rPr>
              <a:t>, 2024.</a:t>
            </a:r>
          </a:p>
          <a:p>
            <a:pPr marL="171450" indent="-171450">
              <a:lnSpc>
                <a:spcPct val="100000"/>
              </a:lnSpc>
              <a:spcAft>
                <a:spcPts val="400"/>
              </a:spcAft>
              <a:buFont typeface="Arial" panose="020B0604020202020204" pitchFamily="34" charset="0"/>
              <a:buChar char="•"/>
            </a:pPr>
            <a:r>
              <a:rPr lang="en-US" sz="800" spc="0">
                <a:solidFill>
                  <a:schemeClr val="tx1">
                    <a:lumMod val="65000"/>
                    <a:lumOff val="35000"/>
                  </a:schemeClr>
                </a:solidFill>
                <a:latin typeface="Segoe UI "/>
                <a:cs typeface="Segoe UI Semibold" panose="020B0702040204020203" pitchFamily="34" charset="0"/>
              </a:rPr>
              <a:t>For EHS/EHS+ in Germany, Value Added Tax (VAT) does not apply.</a:t>
            </a:r>
          </a:p>
          <a:p>
            <a:pPr marL="171450" indent="-171450">
              <a:lnSpc>
                <a:spcPct val="100000"/>
              </a:lnSpc>
              <a:spcAft>
                <a:spcPts val="400"/>
              </a:spcAft>
              <a:buFont typeface="Arial" panose="020B0604020202020204" pitchFamily="34" charset="0"/>
              <a:buChar char="•"/>
            </a:pPr>
            <a:r>
              <a:rPr lang="en-US" sz="800" spc="0">
                <a:solidFill>
                  <a:schemeClr val="tx1">
                    <a:lumMod val="65000"/>
                    <a:lumOff val="35000"/>
                  </a:schemeClr>
                </a:solidFill>
                <a:latin typeface="Segoe UI "/>
                <a:cs typeface="Segoe UI Semibold" panose="020B0702040204020203" pitchFamily="34" charset="0"/>
              </a:rPr>
              <a:t>ADP/ADP+ in all European markets, and EHS/EHS+ in Malta, are classified as insurance products per local regulations. Due to insurance regulations, please reach out to your Microsoft account manager or Direct Sales representative on how to purchase Microsoft protection plans in Europe.</a:t>
            </a:r>
          </a:p>
        </p:txBody>
      </p:sp>
      <p:graphicFrame>
        <p:nvGraphicFramePr>
          <p:cNvPr id="3" name="Table 2">
            <a:extLst>
              <a:ext uri="{FF2B5EF4-FFF2-40B4-BE49-F238E27FC236}">
                <a16:creationId xmlns:a16="http://schemas.microsoft.com/office/drawing/2014/main" id="{BF9EEBF4-500D-052A-2250-D007D2677239}"/>
              </a:ext>
            </a:extLst>
          </p:cNvPr>
          <p:cNvGraphicFramePr>
            <a:graphicFrameLocks noGrp="1"/>
          </p:cNvGraphicFramePr>
          <p:nvPr>
            <p:extLst>
              <p:ext uri="{D42A27DB-BD31-4B8C-83A1-F6EECF244321}">
                <p14:modId xmlns:p14="http://schemas.microsoft.com/office/powerpoint/2010/main" val="3817260232"/>
              </p:ext>
            </p:extLst>
          </p:nvPr>
        </p:nvGraphicFramePr>
        <p:xfrm>
          <a:off x="518159" y="4765703"/>
          <a:ext cx="11155680" cy="922366"/>
        </p:xfrm>
        <a:graphic>
          <a:graphicData uri="http://schemas.openxmlformats.org/drawingml/2006/table">
            <a:tbl>
              <a:tblPr firstRow="1" firstCol="1" bandRow="1"/>
              <a:tblGrid>
                <a:gridCol w="2348564">
                  <a:extLst>
                    <a:ext uri="{9D8B030D-6E8A-4147-A177-3AD203B41FA5}">
                      <a16:colId xmlns:a16="http://schemas.microsoft.com/office/drawing/2014/main" val="3630151082"/>
                    </a:ext>
                  </a:extLst>
                </a:gridCol>
                <a:gridCol w="2201779">
                  <a:extLst>
                    <a:ext uri="{9D8B030D-6E8A-4147-A177-3AD203B41FA5}">
                      <a16:colId xmlns:a16="http://schemas.microsoft.com/office/drawing/2014/main" val="1066005214"/>
                    </a:ext>
                  </a:extLst>
                </a:gridCol>
                <a:gridCol w="2201779">
                  <a:extLst>
                    <a:ext uri="{9D8B030D-6E8A-4147-A177-3AD203B41FA5}">
                      <a16:colId xmlns:a16="http://schemas.microsoft.com/office/drawing/2014/main" val="1408135414"/>
                    </a:ext>
                  </a:extLst>
                </a:gridCol>
                <a:gridCol w="2201779">
                  <a:extLst>
                    <a:ext uri="{9D8B030D-6E8A-4147-A177-3AD203B41FA5}">
                      <a16:colId xmlns:a16="http://schemas.microsoft.com/office/drawing/2014/main" val="528430155"/>
                    </a:ext>
                  </a:extLst>
                </a:gridCol>
                <a:gridCol w="2201779">
                  <a:extLst>
                    <a:ext uri="{9D8B030D-6E8A-4147-A177-3AD203B41FA5}">
                      <a16:colId xmlns:a16="http://schemas.microsoft.com/office/drawing/2014/main" val="1489437956"/>
                    </a:ext>
                  </a:extLst>
                </a:gridCol>
              </a:tblGrid>
              <a:tr h="282286">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Cyprus, Malta</a:t>
                      </a:r>
                      <a:endParaRPr kumimoji="0" lang="en-IN" sz="1000" b="1" i="0" u="none" strike="noStrike" kern="1200" cap="none" spc="0" normalizeH="0" baseline="0" noProof="0">
                        <a:ln>
                          <a:noFill/>
                        </a:ln>
                        <a:solidFill>
                          <a:srgbClr val="FFFFFF"/>
                        </a:solidFill>
                        <a:effectLst/>
                        <a:uLnTx/>
                        <a:uFillTx/>
                        <a:latin typeface="Segoe UI "/>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089448"/>
                  </a:ext>
                </a:extLst>
              </a:tr>
              <a:tr h="365760">
                <a:tc>
                  <a:txBody>
                    <a:bodyPr/>
                    <a:lstStyle/>
                    <a:p>
                      <a:pPr marL="91440" marR="0">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Devices</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Microsoft Extended Hardware Service</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chemeClr val="accent2">
                          <a:lumMod val="90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Microsoft Extended Hardware Service Plus</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chemeClr val="accent2">
                          <a:lumMod val="90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Microsoft Accidental Damage Protection</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000" b="0">
                          <a:solidFill>
                            <a:schemeClr val="tx2">
                              <a:lumMod val="75000"/>
                            </a:schemeClr>
                          </a:solidFill>
                          <a:effectLst/>
                          <a:latin typeface="Segoe UI Semibold" panose="020B0702040204020203" pitchFamily="34" charset="0"/>
                          <a:cs typeface="Segoe UI Semibold" panose="020B0702040204020203" pitchFamily="34" charset="0"/>
                        </a:rPr>
                        <a:t>Microsoft Accidental Damage Protection Plus</a:t>
                      </a:r>
                      <a:endParaRPr lang="en-IN" sz="1000" b="0">
                        <a:solidFill>
                          <a:schemeClr val="tx2">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27432" marR="27432" marT="27432" marB="27432">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extLst>
                  <a:ext uri="{0D108BD9-81ED-4DB2-BD59-A6C34878D82A}">
                    <a16:rowId xmlns:a16="http://schemas.microsoft.com/office/drawing/2014/main" val="1537502658"/>
                  </a:ext>
                </a:extLst>
              </a:tr>
              <a:tr h="274320">
                <a:tc>
                  <a:txBody>
                    <a:bodyPr/>
                    <a:lstStyle/>
                    <a:p>
                      <a:pPr marL="91440" marR="0">
                        <a:spcBef>
                          <a:spcPts val="0"/>
                        </a:spcBef>
                        <a:spcAft>
                          <a:spcPts val="0"/>
                        </a:spcAft>
                      </a:pPr>
                      <a:r>
                        <a:rPr lang="en-US" sz="900" b="0">
                          <a:solidFill>
                            <a:schemeClr val="tx1">
                              <a:lumMod val="65000"/>
                              <a:lumOff val="35000"/>
                            </a:schemeClr>
                          </a:solidFill>
                          <a:effectLst/>
                          <a:latin typeface="Segoe UI "/>
                        </a:rPr>
                        <a:t>Surface laptops and 2-in-1s </a:t>
                      </a:r>
                      <a:endParaRPr lang="en-IN" sz="900" b="0">
                        <a:solidFill>
                          <a:schemeClr val="tx1">
                            <a:lumMod val="65000"/>
                            <a:lumOff val="35000"/>
                          </a:schemeClr>
                        </a:solidFill>
                        <a:effectLst/>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schemeClr val="tx1">
                              <a:lumMod val="65000"/>
                              <a:lumOff val="35000"/>
                            </a:schemeClr>
                          </a:solidFill>
                          <a:effectLst/>
                          <a:uLnTx/>
                          <a:uFillTx/>
                          <a:latin typeface="Segoe UI "/>
                          <a:ea typeface="+mn-ea"/>
                          <a:cs typeface="+mn-cs"/>
                        </a:rPr>
                        <a:t>✓</a:t>
                      </a:r>
                      <a:endParaRPr kumimoji="0" lang="en-IN" sz="1050" b="1" i="0" u="none" strike="noStrike" kern="1200" cap="none" spc="0" normalizeH="0" baseline="0" noProof="0">
                        <a:ln>
                          <a:noFill/>
                        </a:ln>
                        <a:solidFill>
                          <a:schemeClr val="tx1">
                            <a:lumMod val="65000"/>
                            <a:lumOff val="35000"/>
                          </a:schemeClr>
                        </a:solidFill>
                        <a:effectLst/>
                        <a:uLnTx/>
                        <a:uFillTx/>
                        <a:latin typeface="Segoe UI "/>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extLst>
                  <a:ext uri="{0D108BD9-81ED-4DB2-BD59-A6C34878D82A}">
                    <a16:rowId xmlns:a16="http://schemas.microsoft.com/office/drawing/2014/main" val="1174671479"/>
                  </a:ext>
                </a:extLst>
              </a:tr>
            </a:tbl>
          </a:graphicData>
        </a:graphic>
      </p:graphicFrame>
    </p:spTree>
    <p:extLst>
      <p:ext uri="{BB962C8B-B14F-4D97-AF65-F5344CB8AC3E}">
        <p14:creationId xmlns:p14="http://schemas.microsoft.com/office/powerpoint/2010/main" val="1676885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C3E2E9D9-4EF4-C1C4-8CCC-6BEB7A41A7DC}"/>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1" name="Table 10">
            <a:extLst>
              <a:ext uri="{FF2B5EF4-FFF2-40B4-BE49-F238E27FC236}">
                <a16:creationId xmlns:a16="http://schemas.microsoft.com/office/drawing/2014/main" id="{833A6557-7A20-A86A-91D9-1D196FA9BB16}"/>
              </a:ext>
            </a:extLst>
          </p:cNvPr>
          <p:cNvGraphicFramePr>
            <a:graphicFrameLocks noGrp="1"/>
          </p:cNvGraphicFramePr>
          <p:nvPr>
            <p:extLst>
              <p:ext uri="{D42A27DB-BD31-4B8C-83A1-F6EECF244321}">
                <p14:modId xmlns:p14="http://schemas.microsoft.com/office/powerpoint/2010/main" val="3344608414"/>
              </p:ext>
            </p:extLst>
          </p:nvPr>
        </p:nvGraphicFramePr>
        <p:xfrm>
          <a:off x="309881" y="1716860"/>
          <a:ext cx="11572238" cy="4297680"/>
        </p:xfrm>
        <a:graphic>
          <a:graphicData uri="http://schemas.openxmlformats.org/drawingml/2006/table">
            <a:tbl>
              <a:tblPr firstRow="1" firstCol="1" bandRow="1">
                <a:tableStyleId>{69012ECD-51FC-41F1-AA8D-1B2483CD663E}</a:tableStyleId>
              </a:tblPr>
              <a:tblGrid>
                <a:gridCol w="2536522">
                  <a:extLst>
                    <a:ext uri="{9D8B030D-6E8A-4147-A177-3AD203B41FA5}">
                      <a16:colId xmlns:a16="http://schemas.microsoft.com/office/drawing/2014/main" val="3039857279"/>
                    </a:ext>
                  </a:extLst>
                </a:gridCol>
                <a:gridCol w="2279984">
                  <a:extLst>
                    <a:ext uri="{9D8B030D-6E8A-4147-A177-3AD203B41FA5}">
                      <a16:colId xmlns:a16="http://schemas.microsoft.com/office/drawing/2014/main" val="621302564"/>
                    </a:ext>
                  </a:extLst>
                </a:gridCol>
                <a:gridCol w="2233824">
                  <a:extLst>
                    <a:ext uri="{9D8B030D-6E8A-4147-A177-3AD203B41FA5}">
                      <a16:colId xmlns:a16="http://schemas.microsoft.com/office/drawing/2014/main" val="1338776887"/>
                    </a:ext>
                  </a:extLst>
                </a:gridCol>
                <a:gridCol w="2260954">
                  <a:extLst>
                    <a:ext uri="{9D8B030D-6E8A-4147-A177-3AD203B41FA5}">
                      <a16:colId xmlns:a16="http://schemas.microsoft.com/office/drawing/2014/main" val="1431320117"/>
                    </a:ext>
                  </a:extLst>
                </a:gridCol>
                <a:gridCol w="2260954">
                  <a:extLst>
                    <a:ext uri="{9D8B030D-6E8A-4147-A177-3AD203B41FA5}">
                      <a16:colId xmlns:a16="http://schemas.microsoft.com/office/drawing/2014/main" val="4110240490"/>
                    </a:ext>
                  </a:extLst>
                </a:gridCol>
              </a:tblGrid>
              <a:tr h="246813">
                <a:tc>
                  <a:txBody>
                    <a:bodyPr/>
                    <a:lstStyle/>
                    <a:p>
                      <a:pPr algn="ctr"/>
                      <a:r>
                        <a:rPr lang="en-US" sz="1100" b="0">
                          <a:effectLst/>
                          <a:latin typeface="Segoe UI Semibold" panose="020B0702040204020203" pitchFamily="34" charset="0"/>
                          <a:cs typeface="Segoe UI Semibold" panose="020B0702040204020203" pitchFamily="34" charset="0"/>
                        </a:rPr>
                        <a:t>Microsoft Limited </a:t>
                      </a:r>
                      <a:endParaRPr lang="en-US" sz="1100" b="0">
                        <a:latin typeface="Segoe UI Semibold" panose="020B0702040204020203" pitchFamily="34" charset="0"/>
                        <a:cs typeface="Segoe UI Semibold" panose="020B0702040204020203" pitchFamily="34" charset="0"/>
                      </a:endParaRPr>
                    </a:p>
                    <a:p>
                      <a:pPr lvl="0" algn="ctr">
                        <a:buNone/>
                      </a:pPr>
                      <a:r>
                        <a:rPr lang="en-US" sz="1100" b="0">
                          <a:effectLst/>
                          <a:latin typeface="Segoe UI Semibold" panose="020B0702040204020203" pitchFamily="34" charset="0"/>
                          <a:cs typeface="Segoe UI Semibold" panose="020B0702040204020203" pitchFamily="34" charset="0"/>
                        </a:rPr>
                        <a:t>Hardware Warranty</a:t>
                      </a:r>
                    </a:p>
                  </a:txBody>
                  <a:tcPr marL="45720" marR="4572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005EA4"/>
                    </a:solidFill>
                  </a:tcPr>
                </a:tc>
                <a:tc>
                  <a:txBody>
                    <a:bodyPr/>
                    <a:lstStyle/>
                    <a:p>
                      <a:pPr algn="ctr"/>
                      <a:r>
                        <a:rPr lang="en-US" sz="1100" b="0">
                          <a:solidFill>
                            <a:schemeClr val="bg1"/>
                          </a:solidFill>
                          <a:effectLst/>
                          <a:latin typeface="Segoe UI Semibold" panose="020B0702040204020203" pitchFamily="34" charset="0"/>
                          <a:cs typeface="Segoe UI Semibold" panose="020B0702040204020203" pitchFamily="34" charset="0"/>
                        </a:rPr>
                        <a:t>Microsoft Extended</a:t>
                      </a:r>
                      <a:endParaRPr lang="en-US" sz="1100" b="0">
                        <a:solidFill>
                          <a:schemeClr val="bg1"/>
                        </a:solidFill>
                        <a:latin typeface="Segoe UI Semibold" panose="020B0702040204020203" pitchFamily="34" charset="0"/>
                        <a:cs typeface="Segoe UI Semibold" panose="020B0702040204020203" pitchFamily="34" charset="0"/>
                      </a:endParaRPr>
                    </a:p>
                    <a:p>
                      <a:pPr lvl="0" algn="ctr">
                        <a:buNone/>
                      </a:pPr>
                      <a:r>
                        <a:rPr lang="en-US" sz="1100" b="0">
                          <a:solidFill>
                            <a:schemeClr val="bg1"/>
                          </a:solidFill>
                          <a:effectLst/>
                          <a:latin typeface="Segoe UI Semibold" panose="020B0702040204020203" pitchFamily="34" charset="0"/>
                          <a:cs typeface="Segoe UI Semibold" panose="020B0702040204020203" pitchFamily="34" charset="0"/>
                        </a:rPr>
                        <a:t> Hardware Service</a:t>
                      </a:r>
                    </a:p>
                  </a:txBody>
                  <a:tcPr marL="45720" marR="4572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005EA4"/>
                    </a:solidFill>
                  </a:tcPr>
                </a:tc>
                <a:tc>
                  <a:txBody>
                    <a:bodyPr/>
                    <a:lstStyle/>
                    <a:p>
                      <a:pPr algn="ctr"/>
                      <a:r>
                        <a:rPr lang="en-US" sz="1100" b="0">
                          <a:solidFill>
                            <a:schemeClr val="bg1"/>
                          </a:solidFill>
                          <a:effectLst/>
                          <a:latin typeface="Segoe UI Semibold" panose="020B0702040204020203" pitchFamily="34" charset="0"/>
                          <a:cs typeface="Segoe UI Semibold" panose="020B0702040204020203" pitchFamily="34" charset="0"/>
                        </a:rPr>
                        <a:t>Microsoft Extended</a:t>
                      </a:r>
                      <a:endParaRPr lang="en-US" sz="1100" b="0">
                        <a:solidFill>
                          <a:schemeClr val="bg1"/>
                        </a:solidFill>
                        <a:latin typeface="Segoe UI Semibold" panose="020B0702040204020203" pitchFamily="34" charset="0"/>
                        <a:cs typeface="Segoe UI Semibold" panose="020B0702040204020203" pitchFamily="34" charset="0"/>
                      </a:endParaRPr>
                    </a:p>
                    <a:p>
                      <a:pPr lvl="0" algn="ctr">
                        <a:buNone/>
                      </a:pPr>
                      <a:r>
                        <a:rPr lang="en-US" sz="1100" b="0">
                          <a:solidFill>
                            <a:schemeClr val="bg1"/>
                          </a:solidFill>
                          <a:effectLst/>
                          <a:latin typeface="Segoe UI Semibold" panose="020B0702040204020203" pitchFamily="34" charset="0"/>
                          <a:cs typeface="Segoe UI Semibold" panose="020B0702040204020203" pitchFamily="34" charset="0"/>
                        </a:rPr>
                        <a:t> Hardware Service Plus</a:t>
                      </a:r>
                    </a:p>
                  </a:txBody>
                  <a:tcPr marL="45720" marR="4572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005EA4"/>
                    </a:solidFill>
                  </a:tcPr>
                </a:tc>
                <a:tc>
                  <a:txBody>
                    <a:bodyPr/>
                    <a:lstStyle/>
                    <a:p>
                      <a:pPr algn="ctr"/>
                      <a:r>
                        <a:rPr lang="en-US" sz="1100" b="0">
                          <a:solidFill>
                            <a:schemeClr val="bg1"/>
                          </a:solidFill>
                          <a:effectLst/>
                          <a:latin typeface="Segoe UI Semibold" panose="020B0702040204020203" pitchFamily="34" charset="0"/>
                          <a:cs typeface="Segoe UI Semibold" panose="020B0702040204020203" pitchFamily="34" charset="0"/>
                        </a:rPr>
                        <a:t>Microsoft Accidental </a:t>
                      </a:r>
                      <a:br>
                        <a:rPr lang="en-US" sz="1100" b="0">
                          <a:solidFill>
                            <a:schemeClr val="bg1"/>
                          </a:solidFill>
                          <a:effectLst/>
                          <a:latin typeface="Segoe UI Semibold" panose="020B0702040204020203" pitchFamily="34" charset="0"/>
                          <a:cs typeface="Segoe UI Semibold" panose="020B0702040204020203" pitchFamily="34" charset="0"/>
                        </a:rPr>
                      </a:br>
                      <a:r>
                        <a:rPr lang="en-US" sz="1100" b="0">
                          <a:solidFill>
                            <a:schemeClr val="bg1"/>
                          </a:solidFill>
                          <a:effectLst/>
                          <a:latin typeface="Segoe UI Semibold" panose="020B0702040204020203" pitchFamily="34" charset="0"/>
                          <a:cs typeface="Segoe UI Semibold" panose="020B0702040204020203" pitchFamily="34" charset="0"/>
                        </a:rPr>
                        <a:t>Damage Protection</a:t>
                      </a:r>
                    </a:p>
                  </a:txBody>
                  <a:tcPr marL="45720" marR="4572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005EA4"/>
                    </a:solidFill>
                  </a:tcPr>
                </a:tc>
                <a:tc>
                  <a:txBody>
                    <a:bodyPr/>
                    <a:lstStyle/>
                    <a:p>
                      <a:pPr algn="ctr"/>
                      <a:r>
                        <a:rPr lang="en-US" sz="1100" b="0">
                          <a:solidFill>
                            <a:schemeClr val="bg1"/>
                          </a:solidFill>
                          <a:effectLst/>
                          <a:latin typeface="Segoe UI Semibold" panose="020B0702040204020203" pitchFamily="34" charset="0"/>
                          <a:cs typeface="Segoe UI Semibold" panose="020B0702040204020203" pitchFamily="34" charset="0"/>
                        </a:rPr>
                        <a:t>Microsoft Accidental </a:t>
                      </a:r>
                      <a:br>
                        <a:rPr lang="en-US" sz="1100" b="0">
                          <a:solidFill>
                            <a:schemeClr val="bg1"/>
                          </a:solidFill>
                          <a:effectLst/>
                          <a:latin typeface="Segoe UI Semibold" panose="020B0702040204020203" pitchFamily="34" charset="0"/>
                          <a:cs typeface="Segoe UI Semibold" panose="020B0702040204020203" pitchFamily="34" charset="0"/>
                        </a:rPr>
                      </a:br>
                      <a:r>
                        <a:rPr lang="en-US" sz="1100" b="0">
                          <a:solidFill>
                            <a:schemeClr val="bg1"/>
                          </a:solidFill>
                          <a:effectLst/>
                          <a:latin typeface="Segoe UI Semibold" panose="020B0702040204020203" pitchFamily="34" charset="0"/>
                          <a:cs typeface="Segoe UI Semibold" panose="020B0702040204020203" pitchFamily="34" charset="0"/>
                        </a:rPr>
                        <a:t>Damage Protection Plus</a:t>
                      </a:r>
                    </a:p>
                  </a:txBody>
                  <a:tcPr marL="45720" marR="4572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005EA4"/>
                    </a:solidFill>
                  </a:tcPr>
                </a:tc>
                <a:extLst>
                  <a:ext uri="{0D108BD9-81ED-4DB2-BD59-A6C34878D82A}">
                    <a16:rowId xmlns:a16="http://schemas.microsoft.com/office/drawing/2014/main" val="3204112830"/>
                  </a:ext>
                </a:extLst>
              </a:tr>
              <a:tr h="154819">
                <a:tc>
                  <a:txBody>
                    <a:bodyPr/>
                    <a:lstStyle/>
                    <a:p>
                      <a:r>
                        <a:rPr lang="en-US" sz="900" b="0">
                          <a:solidFill>
                            <a:schemeClr val="tx1">
                              <a:lumMod val="65000"/>
                              <a:lumOff val="35000"/>
                            </a:schemeClr>
                          </a:solidFill>
                          <a:effectLst/>
                          <a:latin typeface="Segoe UI" panose="020B0502040204020203" pitchFamily="34" charset="0"/>
                          <a:cs typeface="Segoe UI" panose="020B0502040204020203" pitchFamily="34" charset="0"/>
                        </a:rPr>
                        <a:t>Included with every Surface</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Sold Separately</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Sold Separately</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Sold Separately</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Sold Separately</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87291845"/>
                  </a:ext>
                </a:extLst>
              </a:tr>
              <a:tr h="154819">
                <a:tc>
                  <a:txBody>
                    <a:bodyPr/>
                    <a:lstStyle/>
                    <a:p>
                      <a:r>
                        <a:rPr lang="en-US" sz="900" b="0">
                          <a:solidFill>
                            <a:schemeClr val="tx1">
                              <a:lumMod val="65000"/>
                              <a:lumOff val="35000"/>
                            </a:schemeClr>
                          </a:solidFill>
                          <a:effectLst/>
                          <a:latin typeface="Segoe UI" panose="020B0502040204020203" pitchFamily="34" charset="0"/>
                          <a:cs typeface="Segoe UI" panose="020B0502040204020203" pitchFamily="34" charset="0"/>
                        </a:rPr>
                        <a:t>Duration: 1 year</a:t>
                      </a:r>
                      <a:r>
                        <a:rPr lang="en-US" sz="900" b="0" baseline="30000">
                          <a:solidFill>
                            <a:schemeClr val="tx1">
                              <a:lumMod val="65000"/>
                              <a:lumOff val="35000"/>
                            </a:schemeClr>
                          </a:solidFill>
                          <a:effectLst/>
                          <a:latin typeface="Segoe UI" panose="020B0502040204020203" pitchFamily="34" charset="0"/>
                          <a:cs typeface="Segoe UI" panose="020B0502040204020203" pitchFamily="34" charset="0"/>
                        </a:rPr>
                        <a:t>1</a:t>
                      </a:r>
                      <a:endParaRPr lang="en-US" sz="900" b="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Duration: Up to 2, 3, or 4 years</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Duration: Up to 2, 3, or 4 years</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Duration: Up to 2, 3, or 4 years</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Duration: Up to 2, 3, or 4 years</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1569513"/>
                  </a:ext>
                </a:extLst>
              </a:tr>
              <a:tr h="254997">
                <a:tc>
                  <a:txBody>
                    <a:bodyPr/>
                    <a:lstStyle/>
                    <a:p>
                      <a:r>
                        <a:rPr lang="en-US" sz="900" b="0">
                          <a:solidFill>
                            <a:schemeClr val="tx1">
                              <a:lumMod val="65000"/>
                              <a:lumOff val="35000"/>
                            </a:schemeClr>
                          </a:solidFill>
                          <a:effectLst/>
                          <a:latin typeface="Segoe UI" panose="020B0502040204020203" pitchFamily="34" charset="0"/>
                          <a:cs typeface="Segoe UI" panose="020B0502040204020203" pitchFamily="34" charset="0"/>
                        </a:rPr>
                        <a:t>Starts on day of purchase</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Available within 45 days of Surface device purchase</a:t>
                      </a:r>
                      <a:r>
                        <a:rPr kumimoji="0" lang="en-US" sz="900" b="0" i="0" u="none" strike="noStrike" kern="1200" cap="none" spc="0" normalizeH="0" baseline="3000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8</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Available within 45 days of Surface device purchase</a:t>
                      </a:r>
                      <a:r>
                        <a:rPr kumimoji="0" lang="en-US" sz="900" b="0" i="0" u="none" strike="noStrike" kern="1200" cap="none" spc="0" normalizeH="0" baseline="3000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8</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Available within 45 days of Surface device purchase</a:t>
                      </a:r>
                      <a:r>
                        <a:rPr kumimoji="0" lang="en-US" sz="900" b="0" i="0" u="none" strike="noStrike" kern="1200" cap="none" spc="0" normalizeH="0" baseline="3000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8</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Available within 45 days of Surface device purchase</a:t>
                      </a:r>
                      <a:r>
                        <a:rPr kumimoji="0" lang="en-US" sz="900" b="0" i="0" u="none" strike="noStrike" kern="1200" cap="none" spc="0" normalizeH="0" baseline="3000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8</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3266631"/>
                  </a:ext>
                </a:extLst>
              </a:tr>
              <a:tr h="154819">
                <a:tc>
                  <a:txBody>
                    <a:bodyPr/>
                    <a:lstStyle/>
                    <a:p>
                      <a:r>
                        <a:rPr lang="en-US" sz="900" b="0">
                          <a:solidFill>
                            <a:schemeClr val="tx1">
                              <a:lumMod val="65000"/>
                              <a:lumOff val="35000"/>
                            </a:schemeClr>
                          </a:solidFill>
                          <a:effectLst/>
                          <a:latin typeface="Segoe UI" panose="020B0502040204020203" pitchFamily="34" charset="0"/>
                          <a:cs typeface="Segoe UI" panose="020B0502040204020203" pitchFamily="34" charset="0"/>
                        </a:rPr>
                        <a:t>Prepaid return shipment</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Prepaid return shipment</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Prepaid return shipment</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Prepaid return shipment</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Prepaid return shipment</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97939867"/>
                  </a:ext>
                </a:extLst>
              </a:tr>
              <a:tr h="154819">
                <a:tc>
                  <a:txBody>
                    <a:bodyPr/>
                    <a:lstStyle/>
                    <a:p>
                      <a:r>
                        <a:rPr lang="en-US" sz="900" b="0">
                          <a:solidFill>
                            <a:schemeClr val="tx1">
                              <a:lumMod val="65000"/>
                              <a:lumOff val="35000"/>
                            </a:schemeClr>
                          </a:solidFill>
                          <a:effectLst/>
                          <a:latin typeface="Segoe UI" panose="020B0502040204020203" pitchFamily="34" charset="0"/>
                          <a:cs typeface="Segoe UI" panose="020B0502040204020203" pitchFamily="34" charset="0"/>
                        </a:rPr>
                        <a:t>90 days of software and 1 year of hardware support</a:t>
                      </a:r>
                      <a:r>
                        <a:rPr lang="en-US" sz="900" b="0" baseline="30000">
                          <a:solidFill>
                            <a:schemeClr val="tx1">
                              <a:lumMod val="65000"/>
                              <a:lumOff val="35000"/>
                            </a:schemeClr>
                          </a:solidFill>
                          <a:effectLst/>
                          <a:latin typeface="Segoe UI" panose="020B0502040204020203" pitchFamily="34" charset="0"/>
                          <a:cs typeface="Segoe UI" panose="020B0502040204020203" pitchFamily="34" charset="0"/>
                        </a:rPr>
                        <a:t>7</a:t>
                      </a:r>
                      <a:endParaRPr lang="en-US" sz="900" b="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Software and hardware support</a:t>
                      </a:r>
                      <a:r>
                        <a:rPr lang="en-US" sz="900" baseline="30000">
                          <a:solidFill>
                            <a:schemeClr val="tx1">
                              <a:lumMod val="65000"/>
                              <a:lumOff val="35000"/>
                            </a:schemeClr>
                          </a:solidFill>
                          <a:effectLst/>
                          <a:latin typeface="Segoe UI" panose="020B0502040204020203" pitchFamily="34" charset="0"/>
                          <a:cs typeface="Segoe UI" panose="020B0502040204020203" pitchFamily="34" charset="0"/>
                        </a:rPr>
                        <a:t>7</a:t>
                      </a:r>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Software and hardware support</a:t>
                      </a:r>
                      <a:r>
                        <a:rPr lang="en-US" sz="900" baseline="30000">
                          <a:solidFill>
                            <a:schemeClr val="tx1">
                              <a:lumMod val="65000"/>
                              <a:lumOff val="35000"/>
                            </a:schemeClr>
                          </a:solidFill>
                          <a:effectLst/>
                          <a:latin typeface="Segoe UI" panose="020B0502040204020203" pitchFamily="34" charset="0"/>
                          <a:cs typeface="Segoe UI" panose="020B0502040204020203" pitchFamily="34" charset="0"/>
                        </a:rPr>
                        <a:t>7 </a:t>
                      </a:r>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IN" sz="900">
                          <a:solidFill>
                            <a:schemeClr val="tx1">
                              <a:lumMod val="65000"/>
                              <a:lumOff val="35000"/>
                            </a:schemeClr>
                          </a:solidFill>
                          <a:effectLst/>
                          <a:latin typeface="Segoe UI" panose="020B0502040204020203" pitchFamily="34" charset="0"/>
                          <a:cs typeface="Segoe UI" panose="020B0502040204020203" pitchFamily="34" charset="0"/>
                        </a:rPr>
                        <a:t>Software and hardware support</a:t>
                      </a:r>
                      <a:r>
                        <a:rPr lang="en-IN" sz="900" baseline="30000">
                          <a:solidFill>
                            <a:schemeClr val="tx1">
                              <a:lumMod val="65000"/>
                              <a:lumOff val="35000"/>
                            </a:schemeClr>
                          </a:solidFill>
                          <a:effectLst/>
                          <a:latin typeface="Segoe UI" panose="020B0502040204020203" pitchFamily="34" charset="0"/>
                          <a:cs typeface="Segoe UI" panose="020B0502040204020203" pitchFamily="34" charset="0"/>
                        </a:rPr>
                        <a:t>7</a:t>
                      </a:r>
                      <a:endParaRPr lang="en-US" sz="900" baseline="300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IN" sz="900">
                          <a:solidFill>
                            <a:schemeClr val="tx1">
                              <a:lumMod val="65000"/>
                              <a:lumOff val="35000"/>
                            </a:schemeClr>
                          </a:solidFill>
                          <a:effectLst/>
                          <a:latin typeface="Segoe UI" panose="020B0502040204020203" pitchFamily="34" charset="0"/>
                          <a:cs typeface="Segoe UI" panose="020B0502040204020203" pitchFamily="34" charset="0"/>
                        </a:rPr>
                        <a:t>Software and hardware support</a:t>
                      </a:r>
                      <a:r>
                        <a:rPr lang="en-IN" sz="900" kern="1200" baseline="30000">
                          <a:solidFill>
                            <a:schemeClr val="tx1">
                              <a:lumMod val="65000"/>
                              <a:lumOff val="35000"/>
                            </a:schemeClr>
                          </a:solidFill>
                          <a:effectLst/>
                          <a:latin typeface="Segoe UI" panose="020B0502040204020203" pitchFamily="34" charset="0"/>
                          <a:ea typeface="+mn-ea"/>
                          <a:cs typeface="Segoe UI" panose="020B0502040204020203" pitchFamily="34" charset="0"/>
                        </a:rPr>
                        <a:t>7</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90426224"/>
                  </a:ext>
                </a:extLst>
              </a:tr>
              <a:tr h="0">
                <a:tc>
                  <a:txBody>
                    <a:bodyPr/>
                    <a:lstStyle/>
                    <a:p>
                      <a:r>
                        <a:rPr lang="en-US" sz="900" b="0">
                          <a:solidFill>
                            <a:schemeClr val="tx1">
                              <a:lumMod val="65000"/>
                              <a:lumOff val="35000"/>
                            </a:schemeClr>
                          </a:solidFill>
                          <a:effectLst/>
                          <a:latin typeface="Segoe UI" panose="020B0502040204020203" pitchFamily="34" charset="0"/>
                          <a:cs typeface="Segoe UI" panose="020B0502040204020203" pitchFamily="34" charset="0"/>
                        </a:rPr>
                        <a:t>Mechanical breakdown</a:t>
                      </a:r>
                      <a:r>
                        <a:rPr lang="en-US" sz="900" b="0" baseline="30000">
                          <a:solidFill>
                            <a:schemeClr val="tx1">
                              <a:lumMod val="65000"/>
                              <a:lumOff val="35000"/>
                            </a:schemeClr>
                          </a:solidFill>
                          <a:effectLst/>
                          <a:latin typeface="Segoe UI" panose="020B0502040204020203" pitchFamily="34" charset="0"/>
                          <a:cs typeface="Segoe UI" panose="020B0502040204020203" pitchFamily="34" charset="0"/>
                        </a:rPr>
                        <a:t>1</a:t>
                      </a:r>
                      <a:endParaRPr lang="en-US" sz="900" b="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Mechanical breakdown</a:t>
                      </a:r>
                      <a:r>
                        <a:rPr lang="en-US" sz="900" baseline="30000">
                          <a:solidFill>
                            <a:schemeClr val="tx1">
                              <a:lumMod val="65000"/>
                              <a:lumOff val="35000"/>
                            </a:schemeClr>
                          </a:solidFill>
                          <a:effectLst/>
                          <a:latin typeface="Segoe UI" panose="020B0502040204020203" pitchFamily="34" charset="0"/>
                          <a:cs typeface="Segoe UI" panose="020B0502040204020203" pitchFamily="34" charset="0"/>
                        </a:rPr>
                        <a:t>2</a:t>
                      </a:r>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Mechanical breakdown</a:t>
                      </a:r>
                      <a:r>
                        <a:rPr lang="en-US" sz="900" baseline="30000">
                          <a:solidFill>
                            <a:schemeClr val="tx1">
                              <a:lumMod val="65000"/>
                              <a:lumOff val="35000"/>
                            </a:schemeClr>
                          </a:solidFill>
                          <a:effectLst/>
                          <a:latin typeface="Segoe UI" panose="020B0502040204020203" pitchFamily="34" charset="0"/>
                          <a:cs typeface="Segoe UI" panose="020B0502040204020203" pitchFamily="34" charset="0"/>
                        </a:rPr>
                        <a:t>2</a:t>
                      </a:r>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6603243"/>
                  </a:ext>
                </a:extLst>
              </a:tr>
              <a:tr h="154819">
                <a:tc>
                  <a:txBody>
                    <a:bodyPr/>
                    <a:lstStyle/>
                    <a:p>
                      <a:r>
                        <a:rPr lang="en-US" sz="900" b="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kern="1200">
                          <a:solidFill>
                            <a:schemeClr val="tx1">
                              <a:lumMod val="65000"/>
                              <a:lumOff val="35000"/>
                            </a:schemeClr>
                          </a:solidFill>
                          <a:effectLst/>
                          <a:latin typeface="Segoe UI" panose="020B0502040204020203" pitchFamily="34" charset="0"/>
                          <a:ea typeface="+mn-ea"/>
                          <a:cs typeface="Segoe UI" panose="020B0502040204020203" pitchFamily="34" charset="0"/>
                        </a:rPr>
                        <a:t>Accidental Damage</a:t>
                      </a:r>
                      <a:r>
                        <a:rPr lang="en-US" sz="900" kern="1200" baseline="30000">
                          <a:solidFill>
                            <a:schemeClr val="tx1">
                              <a:lumMod val="65000"/>
                              <a:lumOff val="35000"/>
                            </a:schemeClr>
                          </a:solidFill>
                          <a:effectLst/>
                          <a:latin typeface="Segoe UI" panose="020B0502040204020203" pitchFamily="34" charset="0"/>
                          <a:ea typeface="+mn-ea"/>
                          <a:cs typeface="Segoe UI" panose="020B0502040204020203" pitchFamily="34" charset="0"/>
                        </a:rPr>
                        <a:t>2</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tx1">
                              <a:lumMod val="65000"/>
                              <a:lumOff val="35000"/>
                            </a:schemeClr>
                          </a:solidFill>
                          <a:effectLst/>
                          <a:latin typeface="Segoe UI" panose="020B0502040204020203" pitchFamily="34" charset="0"/>
                          <a:ea typeface="+mn-ea"/>
                          <a:cs typeface="Segoe UI" panose="020B0502040204020203" pitchFamily="34" charset="0"/>
                        </a:rPr>
                        <a:t>Accidental Damage</a:t>
                      </a:r>
                      <a:r>
                        <a:rPr lang="en-US" sz="900" kern="1200" baseline="30000">
                          <a:solidFill>
                            <a:schemeClr val="tx1">
                              <a:lumMod val="65000"/>
                              <a:lumOff val="35000"/>
                            </a:schemeClr>
                          </a:solidFill>
                          <a:effectLst/>
                          <a:latin typeface="Segoe UI" panose="020B0502040204020203" pitchFamily="34" charset="0"/>
                          <a:ea typeface="+mn-ea"/>
                          <a:cs typeface="Segoe UI" panose="020B0502040204020203" pitchFamily="34" charset="0"/>
                        </a:rPr>
                        <a:t>2</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207173"/>
                  </a:ext>
                </a:extLst>
              </a:tr>
              <a:tr h="154819">
                <a:tc>
                  <a:txBody>
                    <a:bodyPr/>
                    <a:lstStyle/>
                    <a:p>
                      <a:r>
                        <a:rPr lang="en-US" sz="900" b="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Advanced Exchange</a:t>
                      </a:r>
                      <a:r>
                        <a:rPr lang="en-US" sz="900" baseline="30000">
                          <a:solidFill>
                            <a:schemeClr val="tx1">
                              <a:lumMod val="65000"/>
                              <a:lumOff val="35000"/>
                            </a:schemeClr>
                          </a:solidFill>
                          <a:effectLst/>
                          <a:latin typeface="Segoe UI" panose="020B0502040204020203" pitchFamily="34" charset="0"/>
                          <a:cs typeface="Segoe UI" panose="020B0502040204020203" pitchFamily="34" charset="0"/>
                        </a:rPr>
                        <a:t>3</a:t>
                      </a:r>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Advanced Exchange</a:t>
                      </a:r>
                      <a:r>
                        <a:rPr lang="en-US" sz="900" baseline="30000">
                          <a:solidFill>
                            <a:schemeClr val="tx1">
                              <a:lumMod val="65000"/>
                              <a:lumOff val="35000"/>
                            </a:schemeClr>
                          </a:solidFill>
                          <a:effectLst/>
                          <a:latin typeface="Segoe UI" panose="020B0502040204020203" pitchFamily="34" charset="0"/>
                          <a:cs typeface="Segoe UI" panose="020B0502040204020203" pitchFamily="34" charset="0"/>
                        </a:rPr>
                        <a:t>3</a:t>
                      </a:r>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35104603"/>
                  </a:ext>
                </a:extLst>
              </a:tr>
              <a:tr h="154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900">
                          <a:solidFill>
                            <a:schemeClr val="tx1">
                              <a:lumMod val="65000"/>
                              <a:lumOff val="35000"/>
                            </a:schemeClr>
                          </a:solidFill>
                          <a:effectLst/>
                          <a:latin typeface="Segoe UI" panose="020B0502040204020203" pitchFamily="34" charset="0"/>
                          <a:cs typeface="Segoe UI" panose="020B0502040204020203" pitchFamily="34" charset="0"/>
                        </a:rPr>
                        <a:t>*Next Business Day Replacement</a:t>
                      </a:r>
                      <a:r>
                        <a:rPr lang="en-US" sz="900" baseline="30000">
                          <a:solidFill>
                            <a:schemeClr val="tx1">
                              <a:lumMod val="65000"/>
                              <a:lumOff val="35000"/>
                            </a:schemeClr>
                          </a:solidFill>
                          <a:effectLst/>
                          <a:latin typeface="Segoe UI" panose="020B0502040204020203" pitchFamily="34" charset="0"/>
                          <a:cs typeface="Segoe UI" panose="020B0502040204020203" pitchFamily="34" charset="0"/>
                        </a:rPr>
                        <a:t>4</a:t>
                      </a:r>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*Next Business Day Replacement</a:t>
                      </a:r>
                      <a:r>
                        <a:rPr lang="en-US" sz="900" baseline="30000">
                          <a:solidFill>
                            <a:schemeClr val="tx1">
                              <a:lumMod val="65000"/>
                              <a:lumOff val="35000"/>
                            </a:schemeClr>
                          </a:solidFill>
                          <a:effectLst/>
                          <a:latin typeface="Segoe UI" panose="020B0502040204020203" pitchFamily="34" charset="0"/>
                          <a:cs typeface="Segoe UI" panose="020B0502040204020203" pitchFamily="34" charset="0"/>
                        </a:rPr>
                        <a:t>4</a:t>
                      </a:r>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855191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*Drive (SSD) Retention</a:t>
                      </a:r>
                      <a:r>
                        <a:rPr lang="en-US" sz="900" kern="1200" baseline="30000">
                          <a:solidFill>
                            <a:schemeClr val="tx1">
                              <a:lumMod val="65000"/>
                              <a:lumOff val="35000"/>
                            </a:schemeClr>
                          </a:solidFill>
                          <a:effectLst/>
                          <a:latin typeface="Segoe UI" panose="020B0502040204020203" pitchFamily="34" charset="0"/>
                          <a:ea typeface="+mn-ea"/>
                          <a:cs typeface="Segoe UI" panose="020B0502040204020203" pitchFamily="34" charset="0"/>
                        </a:rPr>
                        <a:t>6</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NA</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panose="020B0502040204020203" pitchFamily="34" charset="0"/>
                          <a:cs typeface="Segoe UI" panose="020B0502040204020203" pitchFamily="34" charset="0"/>
                        </a:rPr>
                        <a:t>*Drive (SSD) Retention</a:t>
                      </a:r>
                      <a:r>
                        <a:rPr lang="en-US" sz="900" kern="1200" baseline="30000">
                          <a:solidFill>
                            <a:schemeClr val="tx1">
                              <a:lumMod val="65000"/>
                              <a:lumOff val="35000"/>
                            </a:schemeClr>
                          </a:solidFill>
                          <a:effectLst/>
                          <a:latin typeface="Segoe UI" panose="020B0502040204020203" pitchFamily="34" charset="0"/>
                          <a:ea typeface="+mn-ea"/>
                          <a:cs typeface="Segoe UI" panose="020B0502040204020203" pitchFamily="34" charset="0"/>
                        </a:rPr>
                        <a:t>6</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3322411"/>
                  </a:ext>
                </a:extLst>
              </a:tr>
              <a:tr h="0">
                <a:tc>
                  <a:txBody>
                    <a:bodyPr/>
                    <a:lstStyle/>
                    <a:p>
                      <a:endParaRPr lang="en-US" sz="10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panose="020B0502040204020203" pitchFamily="34" charset="0"/>
                          <a:cs typeface="Segoe UI" panose="020B0502040204020203" pitchFamily="34" charset="0"/>
                        </a:rPr>
                        <a:t>*Next Business Day Replacement is not available in Cyprus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panose="020B0502040204020203" pitchFamily="34" charset="0"/>
                          <a:cs typeface="Segoe UI" panose="020B0502040204020203" pitchFamily="34" charset="0"/>
                        </a:rPr>
                        <a:t>*Drive (SSD) Retention is not available on Surface Go series</a:t>
                      </a:r>
                    </a:p>
                    <a:p>
                      <a:endParaRPr lang="en-US" sz="800">
                        <a:solidFill>
                          <a:schemeClr val="tx1">
                            <a:lumMod val="65000"/>
                            <a:lumOff val="35000"/>
                          </a:schemeClr>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effectLst/>
                          <a:latin typeface="Segoe UI" panose="020B0502040204020203" pitchFamily="34" charset="0"/>
                          <a:cs typeface="Segoe UI" panose="020B0502040204020203" pitchFamily="34" charset="0"/>
                        </a:rPr>
                        <a:t>Note:</a:t>
                      </a:r>
                      <a:br>
                        <a:rPr lang="en-US" sz="800">
                          <a:solidFill>
                            <a:schemeClr val="tx1">
                              <a:lumMod val="65000"/>
                              <a:lumOff val="35000"/>
                            </a:schemeClr>
                          </a:solidFill>
                          <a:effectLst/>
                          <a:latin typeface="Segoe UI" panose="020B0502040204020203" pitchFamily="34" charset="0"/>
                          <a:cs typeface="Segoe UI" panose="020B0502040204020203" pitchFamily="34" charset="0"/>
                        </a:rPr>
                      </a:br>
                      <a:r>
                        <a:rPr lang="en-US" sz="800">
                          <a:solidFill>
                            <a:schemeClr val="tx1">
                              <a:lumMod val="65000"/>
                              <a:lumOff val="35000"/>
                            </a:schemeClr>
                          </a:solidFill>
                          <a:effectLst/>
                          <a:latin typeface="Segoe UI" panose="020B0502040204020203" pitchFamily="34" charset="0"/>
                          <a:cs typeface="Segoe UI" panose="020B0502040204020203" pitchFamily="34" charset="0"/>
                        </a:rPr>
                        <a:t>- Microsoft Accidental Damage Protection duration must match Microsoft Extended Hardware Service duration and cannot be purchased without a Microsoft Extended Hardware Service plan. Limited availability</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effectLst/>
                          <a:latin typeface="Segoe UI" panose="020B0502040204020203" pitchFamily="34" charset="0"/>
                          <a:cs typeface="Segoe UI" panose="020B0502040204020203" pitchFamily="34" charset="0"/>
                        </a:rPr>
                        <a:t>Note:</a:t>
                      </a:r>
                      <a:br>
                        <a:rPr lang="en-US" sz="800">
                          <a:solidFill>
                            <a:schemeClr val="tx1">
                              <a:lumMod val="65000"/>
                              <a:lumOff val="35000"/>
                            </a:schemeClr>
                          </a:solidFill>
                          <a:effectLst/>
                          <a:latin typeface="Segoe UI" panose="020B0502040204020203" pitchFamily="34" charset="0"/>
                          <a:cs typeface="Segoe UI" panose="020B0502040204020203" pitchFamily="34" charset="0"/>
                        </a:rPr>
                      </a:br>
                      <a:r>
                        <a:rPr lang="en-US" sz="800">
                          <a:solidFill>
                            <a:schemeClr val="tx1">
                              <a:lumMod val="65000"/>
                              <a:lumOff val="35000"/>
                            </a:schemeClr>
                          </a:solidFill>
                          <a:effectLst/>
                          <a:latin typeface="Segoe UI" panose="020B0502040204020203" pitchFamily="34" charset="0"/>
                          <a:cs typeface="Segoe UI" panose="020B0502040204020203" pitchFamily="34" charset="0"/>
                        </a:rPr>
                        <a:t>- Microsoft Accidental Damage Protection Plus duration must match Microsoft Extended Hardware Service Plus duration and cannot be purchased without a Microsoft Extended Hardware Service Plus plan. Limited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panose="020B0502040204020203" pitchFamily="34" charset="0"/>
                          <a:cs typeface="Segoe UI" panose="020B0502040204020203" pitchFamily="34" charset="0"/>
                        </a:rPr>
                        <a:t>*Next Business Day Replacement is not available in Cyprus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panose="020B0502040204020203" pitchFamily="34" charset="0"/>
                          <a:cs typeface="Segoe UI" panose="020B0502040204020203" pitchFamily="34" charset="0"/>
                        </a:rPr>
                        <a:t>*Drive (SSD) Retention is not available on Surface Go series</a:t>
                      </a: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422487"/>
                  </a:ext>
                </a:extLst>
              </a:tr>
            </a:tbl>
          </a:graphicData>
        </a:graphic>
      </p:graphicFrame>
      <p:sp>
        <p:nvSpPr>
          <p:cNvPr id="5" name="Title 3">
            <a:extLst>
              <a:ext uri="{FF2B5EF4-FFF2-40B4-BE49-F238E27FC236}">
                <a16:creationId xmlns:a16="http://schemas.microsoft.com/office/drawing/2014/main" id="{AD7D8879-9C57-C028-F925-A1463FFB0EF9}"/>
              </a:ext>
            </a:extLst>
          </p:cNvPr>
          <p:cNvSpPr txBox="1">
            <a:spLocks/>
          </p:cNvSpPr>
          <p:nvPr/>
        </p:nvSpPr>
        <p:spPr>
          <a:xfrm>
            <a:off x="4051303" y="6354282"/>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z="1000" spc="0">
                <a:solidFill>
                  <a:schemeClr val="tx1">
                    <a:lumMod val="65000"/>
                    <a:lumOff val="35000"/>
                  </a:schemeClr>
                </a:solidFill>
                <a:latin typeface="Segoe UI" panose="020B0502040204020203" pitchFamily="34" charset="0"/>
                <a:cs typeface="Segoe UI" panose="020B0502040204020203" pitchFamily="34" charset="0"/>
              </a:rPr>
              <a:t>Please refer to your Price List for official protection plan availability and pricing</a:t>
            </a:r>
          </a:p>
        </p:txBody>
      </p:sp>
      <p:sp>
        <p:nvSpPr>
          <p:cNvPr id="6" name="Title 13">
            <a:extLst>
              <a:ext uri="{FF2B5EF4-FFF2-40B4-BE49-F238E27FC236}">
                <a16:creationId xmlns:a16="http://schemas.microsoft.com/office/drawing/2014/main" id="{27447EA3-5ADB-874D-C1FE-542FDD6E5E3B}"/>
              </a:ext>
            </a:extLst>
          </p:cNvPr>
          <p:cNvSpPr txBox="1">
            <a:spLocks/>
          </p:cNvSpPr>
          <p:nvPr/>
        </p:nvSpPr>
        <p:spPr>
          <a:xfrm>
            <a:off x="309881" y="617318"/>
            <a:ext cx="9117898" cy="973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a:solidFill>
                  <a:schemeClr val="tx1">
                    <a:lumMod val="50000"/>
                    <a:lumOff val="50000"/>
                  </a:schemeClr>
                </a:solidFill>
                <a:latin typeface="Segoe Sans Display Semilight" pitchFamily="2" charset="0"/>
                <a:cs typeface="Segoe Sans Display Semilight" pitchFamily="2" charset="0"/>
              </a:rPr>
              <a:t>Europe Warranty and Protection Plans – Surface Laptops and 2-in-1s</a:t>
            </a:r>
            <a:br>
              <a:rPr lang="en-IN" sz="2400">
                <a:solidFill>
                  <a:schemeClr val="tx1">
                    <a:lumMod val="50000"/>
                    <a:lumOff val="50000"/>
                  </a:schemeClr>
                </a:solidFill>
                <a:latin typeface="Segoe Sans Display Semilight" pitchFamily="2" charset="0"/>
                <a:cs typeface="Segoe Sans Display Semilight" pitchFamily="2" charset="0"/>
              </a:rPr>
            </a:br>
            <a:r>
              <a:rPr lang="en-IN" sz="2000">
                <a:solidFill>
                  <a:schemeClr val="tx2">
                    <a:lumMod val="50000"/>
                  </a:schemeClr>
                </a:solidFill>
                <a:latin typeface="Segoe Sans Display Semilight" pitchFamily="2" charset="0"/>
                <a:cs typeface="Segoe Sans Display Semilight" pitchFamily="2" charset="0"/>
              </a:rPr>
              <a:t>Devices: </a:t>
            </a:r>
            <a:r>
              <a:rPr lang="en-IN" sz="1800">
                <a:solidFill>
                  <a:schemeClr val="tx1">
                    <a:lumMod val="50000"/>
                    <a:lumOff val="50000"/>
                  </a:schemeClr>
                </a:solidFill>
                <a:latin typeface="Segoe Sans Display Semilight" pitchFamily="2" charset="0"/>
                <a:cs typeface="Segoe Sans Display Semilight" pitchFamily="2" charset="0"/>
              </a:rPr>
              <a:t>Surface Laptop Studio 2, Surface Laptop Go 3, Surface Go 4 </a:t>
            </a:r>
            <a:endParaRPr lang="en-IN" sz="2400">
              <a:solidFill>
                <a:schemeClr val="tx1">
                  <a:lumMod val="50000"/>
                  <a:lumOff val="50000"/>
                </a:schemeClr>
              </a:solidFill>
              <a:latin typeface="Segoe Sans Display Semilight" pitchFamily="2" charset="0"/>
              <a:cs typeface="Segoe Sans Display Semilight" pitchFamily="2" charset="0"/>
            </a:endParaRPr>
          </a:p>
        </p:txBody>
      </p:sp>
      <p:pic>
        <p:nvPicPr>
          <p:cNvPr id="2" name="Picture 1">
            <a:extLst>
              <a:ext uri="{FF2B5EF4-FFF2-40B4-BE49-F238E27FC236}">
                <a16:creationId xmlns:a16="http://schemas.microsoft.com/office/drawing/2014/main" id="{157BC84B-2661-14F2-1BB1-4673E1CE8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53644" cy="546591"/>
          </a:xfrm>
          <a:prstGeom prst="rect">
            <a:avLst/>
          </a:prstGeom>
        </p:spPr>
      </p:pic>
    </p:spTree>
    <p:extLst>
      <p:ext uri="{BB962C8B-B14F-4D97-AF65-F5344CB8AC3E}">
        <p14:creationId xmlns:p14="http://schemas.microsoft.com/office/powerpoint/2010/main" val="2422313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47B28F0B-8602-C319-1056-C489E82AECA0}"/>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1" name="Table 10">
            <a:extLst>
              <a:ext uri="{FF2B5EF4-FFF2-40B4-BE49-F238E27FC236}">
                <a16:creationId xmlns:a16="http://schemas.microsoft.com/office/drawing/2014/main" id="{833A6557-7A20-A86A-91D9-1D196FA9BB16}"/>
              </a:ext>
            </a:extLst>
          </p:cNvPr>
          <p:cNvGraphicFramePr>
            <a:graphicFrameLocks noGrp="1"/>
          </p:cNvGraphicFramePr>
          <p:nvPr>
            <p:extLst>
              <p:ext uri="{D42A27DB-BD31-4B8C-83A1-F6EECF244321}">
                <p14:modId xmlns:p14="http://schemas.microsoft.com/office/powerpoint/2010/main" val="254411240"/>
              </p:ext>
            </p:extLst>
          </p:nvPr>
        </p:nvGraphicFramePr>
        <p:xfrm>
          <a:off x="309879" y="1900965"/>
          <a:ext cx="11572238" cy="4282440"/>
        </p:xfrm>
        <a:graphic>
          <a:graphicData uri="http://schemas.openxmlformats.org/drawingml/2006/table">
            <a:tbl>
              <a:tblPr firstRow="1" firstCol="1" bandRow="1">
                <a:tableStyleId>{69012ECD-51FC-41F1-AA8D-1B2483CD663E}</a:tableStyleId>
              </a:tblPr>
              <a:tblGrid>
                <a:gridCol w="2536522">
                  <a:extLst>
                    <a:ext uri="{9D8B030D-6E8A-4147-A177-3AD203B41FA5}">
                      <a16:colId xmlns:a16="http://schemas.microsoft.com/office/drawing/2014/main" val="3039857279"/>
                    </a:ext>
                  </a:extLst>
                </a:gridCol>
                <a:gridCol w="2279984">
                  <a:extLst>
                    <a:ext uri="{9D8B030D-6E8A-4147-A177-3AD203B41FA5}">
                      <a16:colId xmlns:a16="http://schemas.microsoft.com/office/drawing/2014/main" val="621302564"/>
                    </a:ext>
                  </a:extLst>
                </a:gridCol>
                <a:gridCol w="2233824">
                  <a:extLst>
                    <a:ext uri="{9D8B030D-6E8A-4147-A177-3AD203B41FA5}">
                      <a16:colId xmlns:a16="http://schemas.microsoft.com/office/drawing/2014/main" val="1338776887"/>
                    </a:ext>
                  </a:extLst>
                </a:gridCol>
                <a:gridCol w="2260954">
                  <a:extLst>
                    <a:ext uri="{9D8B030D-6E8A-4147-A177-3AD203B41FA5}">
                      <a16:colId xmlns:a16="http://schemas.microsoft.com/office/drawing/2014/main" val="1431320117"/>
                    </a:ext>
                  </a:extLst>
                </a:gridCol>
                <a:gridCol w="2260954">
                  <a:extLst>
                    <a:ext uri="{9D8B030D-6E8A-4147-A177-3AD203B41FA5}">
                      <a16:colId xmlns:a16="http://schemas.microsoft.com/office/drawing/2014/main" val="4110240490"/>
                    </a:ext>
                  </a:extLst>
                </a:gridCol>
              </a:tblGrid>
              <a:tr h="246813">
                <a:tc>
                  <a:txBody>
                    <a:bodyPr/>
                    <a:lstStyle/>
                    <a:p>
                      <a:pPr algn="ctr"/>
                      <a:r>
                        <a:rPr lang="en-US" sz="1050" b="0">
                          <a:effectLst/>
                          <a:latin typeface="Segoe UI Semibold"/>
                          <a:cs typeface="Segoe UI Semibold"/>
                        </a:rPr>
                        <a:t>Microsoft Limited </a:t>
                      </a:r>
                      <a:endParaRPr lang="en-US" sz="1050" b="0">
                        <a:latin typeface="Segoe UI Semibold" panose="020B0702040204020203" pitchFamily="34" charset="0"/>
                        <a:cs typeface="Segoe UI Semibold" panose="020B0702040204020203" pitchFamily="34" charset="0"/>
                      </a:endParaRPr>
                    </a:p>
                    <a:p>
                      <a:pPr lvl="0" algn="ctr">
                        <a:buNone/>
                      </a:pPr>
                      <a:r>
                        <a:rPr lang="en-US" sz="1050" b="0">
                          <a:effectLst/>
                          <a:latin typeface="Segoe UI Semibold"/>
                          <a:cs typeface="Segoe UI Semibold"/>
                        </a:rPr>
                        <a:t>Hardware Warranty</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tc>
                  <a:txBody>
                    <a:bodyPr/>
                    <a:lstStyle/>
                    <a:p>
                      <a:pPr algn="ctr"/>
                      <a:r>
                        <a:rPr lang="en-US" sz="1050" b="0">
                          <a:solidFill>
                            <a:schemeClr val="bg1"/>
                          </a:solidFill>
                          <a:effectLst/>
                          <a:latin typeface="Segoe UI Semibold"/>
                          <a:cs typeface="Segoe UI Semibold"/>
                        </a:rPr>
                        <a:t>Microsoft Extended</a:t>
                      </a:r>
                      <a:endParaRPr lang="en-US" sz="1050" b="0">
                        <a:solidFill>
                          <a:schemeClr val="bg1"/>
                        </a:solidFill>
                        <a:latin typeface="Segoe UI Semibold"/>
                        <a:cs typeface="Segoe UI Semibold"/>
                      </a:endParaRPr>
                    </a:p>
                    <a:p>
                      <a:pPr lvl="0" algn="ctr">
                        <a:buNone/>
                      </a:pPr>
                      <a:r>
                        <a:rPr lang="en-US" sz="1050" b="0">
                          <a:solidFill>
                            <a:schemeClr val="bg1"/>
                          </a:solidFill>
                          <a:effectLst/>
                          <a:latin typeface="Segoe UI Semibold"/>
                          <a:cs typeface="Segoe UI Semibold"/>
                        </a:rPr>
                        <a:t> Hardware Service</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tc>
                  <a:txBody>
                    <a:bodyPr/>
                    <a:lstStyle/>
                    <a:p>
                      <a:pPr algn="ctr"/>
                      <a:r>
                        <a:rPr lang="en-US" sz="1050" b="0">
                          <a:solidFill>
                            <a:schemeClr val="bg1"/>
                          </a:solidFill>
                          <a:effectLst/>
                          <a:latin typeface="Segoe UI Semibold"/>
                          <a:cs typeface="Segoe UI Semibold"/>
                        </a:rPr>
                        <a:t>Microsoft Extended</a:t>
                      </a:r>
                      <a:endParaRPr lang="en-US" sz="1050" b="0">
                        <a:solidFill>
                          <a:schemeClr val="bg1"/>
                        </a:solidFill>
                        <a:latin typeface="Segoe UI Semibold"/>
                        <a:cs typeface="Segoe UI Semibold"/>
                      </a:endParaRPr>
                    </a:p>
                    <a:p>
                      <a:pPr lvl="0" algn="ctr">
                        <a:buNone/>
                      </a:pPr>
                      <a:r>
                        <a:rPr lang="en-US" sz="1050" b="0">
                          <a:solidFill>
                            <a:schemeClr val="bg1"/>
                          </a:solidFill>
                          <a:effectLst/>
                          <a:latin typeface="Segoe UI Semibold"/>
                          <a:cs typeface="Segoe UI Semibold"/>
                        </a:rPr>
                        <a:t> Hardware Service Plus</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tc>
                  <a:txBody>
                    <a:bodyPr/>
                    <a:lstStyle/>
                    <a:p>
                      <a:pPr algn="ctr"/>
                      <a:r>
                        <a:rPr lang="en-US" sz="1050" b="0">
                          <a:solidFill>
                            <a:schemeClr val="bg1"/>
                          </a:solidFill>
                          <a:effectLst/>
                          <a:latin typeface="Segoe UI Semibold"/>
                          <a:cs typeface="Segoe UI Semibold"/>
                        </a:rPr>
                        <a:t>Microsoft Accidental </a:t>
                      </a:r>
                      <a:br>
                        <a:rPr lang="en-US" sz="1050" b="0">
                          <a:solidFill>
                            <a:srgbClr val="FFFFFF"/>
                          </a:solidFill>
                          <a:effectLst/>
                          <a:latin typeface="Segoe UI Semibold"/>
                          <a:cs typeface="Segoe UI Semibold"/>
                        </a:rPr>
                      </a:br>
                      <a:r>
                        <a:rPr lang="en-US" sz="1050" b="0">
                          <a:solidFill>
                            <a:schemeClr val="bg1"/>
                          </a:solidFill>
                          <a:effectLst/>
                          <a:latin typeface="Segoe UI Semibold"/>
                          <a:cs typeface="Segoe UI Semibold"/>
                        </a:rPr>
                        <a:t>Damage Protection</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tc>
                  <a:txBody>
                    <a:bodyPr/>
                    <a:lstStyle/>
                    <a:p>
                      <a:pPr algn="ctr"/>
                      <a:r>
                        <a:rPr lang="en-US" sz="1050" b="0">
                          <a:solidFill>
                            <a:schemeClr val="bg1"/>
                          </a:solidFill>
                          <a:effectLst/>
                          <a:latin typeface="Segoe UI Semibold"/>
                          <a:cs typeface="Segoe UI Semibold"/>
                        </a:rPr>
                        <a:t>Microsoft Accidental </a:t>
                      </a:r>
                      <a:br>
                        <a:rPr lang="en-US" sz="1050" b="0">
                          <a:solidFill>
                            <a:srgbClr val="FFFFFF"/>
                          </a:solidFill>
                          <a:effectLst/>
                          <a:latin typeface="Segoe UI Semibold"/>
                          <a:cs typeface="Segoe UI Semibold"/>
                        </a:rPr>
                      </a:br>
                      <a:r>
                        <a:rPr lang="en-US" sz="1050" b="0">
                          <a:solidFill>
                            <a:schemeClr val="bg1"/>
                          </a:solidFill>
                          <a:effectLst/>
                          <a:latin typeface="Segoe UI Semibold"/>
                          <a:cs typeface="Segoe UI Semibold"/>
                        </a:rPr>
                        <a:t>Damage Protection Plus</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extLst>
                  <a:ext uri="{0D108BD9-81ED-4DB2-BD59-A6C34878D82A}">
                    <a16:rowId xmlns:a16="http://schemas.microsoft.com/office/drawing/2014/main" val="3204112830"/>
                  </a:ext>
                </a:extLst>
              </a:tr>
              <a:tr h="154819">
                <a:tc>
                  <a:txBody>
                    <a:bodyPr/>
                    <a:lstStyle/>
                    <a:p>
                      <a:r>
                        <a:rPr lang="en-US" sz="900" b="0">
                          <a:solidFill>
                            <a:schemeClr val="tx1">
                              <a:lumMod val="65000"/>
                              <a:lumOff val="35000"/>
                            </a:schemeClr>
                          </a:solidFill>
                          <a:effectLst/>
                          <a:latin typeface="Segoe UI"/>
                          <a:cs typeface="Segoe UI"/>
                        </a:rPr>
                        <a:t>Included with every Surface</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Sold Separately</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Sold Separately</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Sold Separately</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Sold Separately</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387291845"/>
                  </a:ext>
                </a:extLst>
              </a:tr>
              <a:tr h="154819">
                <a:tc>
                  <a:txBody>
                    <a:bodyPr/>
                    <a:lstStyle/>
                    <a:p>
                      <a:r>
                        <a:rPr lang="en-US" sz="900" b="0">
                          <a:solidFill>
                            <a:schemeClr val="tx1">
                              <a:lumMod val="65000"/>
                              <a:lumOff val="35000"/>
                            </a:schemeClr>
                          </a:solidFill>
                          <a:effectLst/>
                          <a:latin typeface="Segoe UI"/>
                          <a:cs typeface="Segoe UI"/>
                        </a:rPr>
                        <a:t>Duration: 1 year</a:t>
                      </a:r>
                      <a:r>
                        <a:rPr lang="en-US" sz="900" b="0" baseline="30000">
                          <a:solidFill>
                            <a:schemeClr val="tx1">
                              <a:lumMod val="65000"/>
                              <a:lumOff val="35000"/>
                            </a:schemeClr>
                          </a:solidFill>
                          <a:effectLst/>
                          <a:latin typeface="Segoe UI"/>
                          <a:cs typeface="Segoe UI"/>
                        </a:rPr>
                        <a:t>1</a:t>
                      </a:r>
                      <a:endParaRPr lang="en-US" sz="900" b="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Duration: Up to 2, 3, or 4 years</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Duration: Up to 2, 3, or 4 years</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Duration: Up to 2, 3, or 4 years</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Duration: Up to 2, 3, or 4 years</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331569513"/>
                  </a:ext>
                </a:extLst>
              </a:tr>
              <a:tr h="254997">
                <a:tc>
                  <a:txBody>
                    <a:bodyPr/>
                    <a:lstStyle/>
                    <a:p>
                      <a:r>
                        <a:rPr lang="en-US" sz="900" b="0">
                          <a:solidFill>
                            <a:schemeClr val="tx1">
                              <a:lumMod val="65000"/>
                              <a:lumOff val="35000"/>
                            </a:schemeClr>
                          </a:solidFill>
                          <a:effectLst/>
                          <a:latin typeface="Segoe UI"/>
                          <a:cs typeface="Segoe UI"/>
                        </a:rPr>
                        <a:t>Starts on day of purchase</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Available within 45 days of Surface device </a:t>
                      </a:r>
                      <a:r>
                        <a:rPr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purchase</a:t>
                      </a:r>
                      <a:r>
                        <a:rPr lang="en-US" sz="900" b="0" i="0" u="none" strike="noStrike" kern="1200" cap="none" spc="0" normalizeH="0" baseline="30000" noProof="0">
                          <a:ln>
                            <a:noFill/>
                          </a:ln>
                          <a:solidFill>
                            <a:schemeClr val="tx1">
                              <a:lumMod val="65000"/>
                              <a:lumOff val="35000"/>
                            </a:schemeClr>
                          </a:solidFill>
                          <a:effectLst/>
                          <a:uLnTx/>
                          <a:uFillTx/>
                          <a:latin typeface="Segoe UI"/>
                          <a:ea typeface="+mn-ea"/>
                          <a:cs typeface="Segoe UI"/>
                        </a:rPr>
                        <a:t>8</a:t>
                      </a:r>
                      <a:endParaRPr kumimoji="0" lang="en-US" sz="900" b="0" i="0" u="none" strike="noStrike" kern="1200" cap="none" spc="0" normalizeH="0" baseline="30000" noProof="0">
                        <a:ln>
                          <a:noFill/>
                        </a:ln>
                        <a:solidFill>
                          <a:schemeClr val="tx1">
                            <a:lumMod val="65000"/>
                            <a:lumOff val="35000"/>
                          </a:schemeClr>
                        </a:solidFill>
                        <a:effectLst/>
                        <a:uLnTx/>
                        <a:uFillTx/>
                        <a:latin typeface="Segoe UI"/>
                        <a:ea typeface="+mn-ea"/>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Available within 45 days of Surface device </a:t>
                      </a:r>
                      <a:r>
                        <a:rPr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purchase</a:t>
                      </a:r>
                      <a:r>
                        <a:rPr lang="en-US" sz="900" b="0" i="0" u="none" strike="noStrike" kern="1200" cap="none" spc="0" normalizeH="0" baseline="30000" noProof="0">
                          <a:ln>
                            <a:noFill/>
                          </a:ln>
                          <a:solidFill>
                            <a:schemeClr val="tx1">
                              <a:lumMod val="65000"/>
                              <a:lumOff val="35000"/>
                            </a:schemeClr>
                          </a:solidFill>
                          <a:effectLst/>
                          <a:uLnTx/>
                          <a:uFillTx/>
                          <a:latin typeface="Segoe UI"/>
                          <a:ea typeface="+mn-ea"/>
                          <a:cs typeface="Segoe UI"/>
                        </a:rPr>
                        <a:t>8</a:t>
                      </a:r>
                      <a:endParaRPr kumimoji="0" lang="en-US" sz="900" b="0" i="0" u="none" strike="noStrike" kern="1200" cap="none" spc="0" normalizeH="0" baseline="30000" noProof="0">
                        <a:ln>
                          <a:noFill/>
                        </a:ln>
                        <a:solidFill>
                          <a:schemeClr val="tx1">
                            <a:lumMod val="65000"/>
                            <a:lumOff val="35000"/>
                          </a:schemeClr>
                        </a:solidFill>
                        <a:effectLst/>
                        <a:uLnTx/>
                        <a:uFillTx/>
                        <a:latin typeface="Segoe UI"/>
                        <a:ea typeface="+mn-ea"/>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Available within 45 days of Surface device </a:t>
                      </a:r>
                      <a:r>
                        <a:rPr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purchase</a:t>
                      </a:r>
                      <a:r>
                        <a:rPr lang="en-US" sz="900" b="0" i="0" u="none" strike="noStrike" kern="1200" cap="none" spc="0" normalizeH="0" baseline="30000" noProof="0">
                          <a:ln>
                            <a:noFill/>
                          </a:ln>
                          <a:solidFill>
                            <a:schemeClr val="tx1">
                              <a:lumMod val="65000"/>
                              <a:lumOff val="35000"/>
                            </a:schemeClr>
                          </a:solidFill>
                          <a:effectLst/>
                          <a:uLnTx/>
                          <a:uFillTx/>
                          <a:latin typeface="Segoe UI"/>
                          <a:ea typeface="+mn-ea"/>
                          <a:cs typeface="Segoe UI"/>
                        </a:rPr>
                        <a:t>8</a:t>
                      </a:r>
                      <a:endParaRPr kumimoji="0" lang="en-US" sz="900" b="0" i="0" u="none" strike="noStrike" kern="1200" cap="none" spc="0" normalizeH="0" baseline="30000" noProof="0">
                        <a:ln>
                          <a:noFill/>
                        </a:ln>
                        <a:solidFill>
                          <a:schemeClr val="tx1">
                            <a:lumMod val="65000"/>
                            <a:lumOff val="35000"/>
                          </a:schemeClr>
                        </a:solidFill>
                        <a:effectLst/>
                        <a:uLnTx/>
                        <a:uFillTx/>
                        <a:latin typeface="Segoe UI"/>
                        <a:ea typeface="+mn-ea"/>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Available within 45 days of Surface device </a:t>
                      </a:r>
                      <a:r>
                        <a:rPr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purchase</a:t>
                      </a:r>
                      <a:r>
                        <a:rPr lang="en-US" sz="900" b="0" i="0" u="none" strike="noStrike" kern="1200" cap="none" spc="0" normalizeH="0" baseline="30000" noProof="0">
                          <a:ln>
                            <a:noFill/>
                          </a:ln>
                          <a:solidFill>
                            <a:schemeClr val="tx1">
                              <a:lumMod val="65000"/>
                              <a:lumOff val="35000"/>
                            </a:schemeClr>
                          </a:solidFill>
                          <a:effectLst/>
                          <a:uLnTx/>
                          <a:uFillTx/>
                          <a:latin typeface="Segoe UI"/>
                          <a:ea typeface="+mn-ea"/>
                          <a:cs typeface="Segoe UI"/>
                        </a:rPr>
                        <a:t>8</a:t>
                      </a:r>
                      <a:endParaRPr kumimoji="0" lang="en-US" sz="900" b="0" i="0" u="none" strike="noStrike" kern="1200" cap="none" spc="0" normalizeH="0" baseline="30000" noProof="0">
                        <a:ln>
                          <a:noFill/>
                        </a:ln>
                        <a:solidFill>
                          <a:schemeClr val="tx1">
                            <a:lumMod val="65000"/>
                            <a:lumOff val="35000"/>
                          </a:schemeClr>
                        </a:solidFill>
                        <a:effectLst/>
                        <a:uLnTx/>
                        <a:uFillTx/>
                        <a:latin typeface="Segoe UI"/>
                        <a:ea typeface="+mn-ea"/>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273266631"/>
                  </a:ext>
                </a:extLst>
              </a:tr>
              <a:tr h="154819">
                <a:tc>
                  <a:txBody>
                    <a:bodyPr/>
                    <a:lstStyle/>
                    <a:p>
                      <a:r>
                        <a:rPr lang="en-US" sz="900" b="0">
                          <a:solidFill>
                            <a:schemeClr val="tx1">
                              <a:lumMod val="65000"/>
                              <a:lumOff val="35000"/>
                            </a:schemeClr>
                          </a:solidFill>
                          <a:effectLst/>
                          <a:latin typeface="Segoe UI"/>
                          <a:cs typeface="Segoe UI"/>
                        </a:rPr>
                        <a:t>Prepaid return shipment</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Prepaid return shipment</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Prepaid return shipment</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Prepaid return shipment</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Prepaid return shipment</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797939867"/>
                  </a:ext>
                </a:extLst>
              </a:tr>
              <a:tr h="154819">
                <a:tc>
                  <a:txBody>
                    <a:bodyPr/>
                    <a:lstStyle/>
                    <a:p>
                      <a:r>
                        <a:rPr lang="en-US" sz="900" b="0">
                          <a:solidFill>
                            <a:schemeClr val="tx1">
                              <a:lumMod val="65000"/>
                              <a:lumOff val="35000"/>
                            </a:schemeClr>
                          </a:solidFill>
                          <a:effectLst/>
                          <a:latin typeface="Segoe UI"/>
                          <a:cs typeface="Segoe UI"/>
                        </a:rPr>
                        <a:t>90 days of software and 1 year of hardware support</a:t>
                      </a:r>
                      <a:r>
                        <a:rPr lang="en-US" sz="900" b="0" baseline="30000">
                          <a:solidFill>
                            <a:schemeClr val="tx1">
                              <a:lumMod val="65000"/>
                              <a:lumOff val="35000"/>
                            </a:schemeClr>
                          </a:solidFill>
                          <a:effectLst/>
                          <a:latin typeface="Segoe UI"/>
                          <a:cs typeface="Segoe UI"/>
                        </a:rPr>
                        <a:t>7</a:t>
                      </a:r>
                      <a:endParaRPr lang="en-US" sz="900" b="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Software and hardware support</a:t>
                      </a:r>
                      <a:r>
                        <a:rPr lang="en-US" sz="900" baseline="30000">
                          <a:solidFill>
                            <a:schemeClr val="tx1">
                              <a:lumMod val="65000"/>
                              <a:lumOff val="35000"/>
                            </a:schemeClr>
                          </a:solidFill>
                          <a:effectLst/>
                          <a:latin typeface="Segoe UI"/>
                          <a:cs typeface="Segoe UI"/>
                        </a:rPr>
                        <a:t>7</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Software and hardware support</a:t>
                      </a:r>
                      <a:r>
                        <a:rPr lang="en-US" sz="900" baseline="30000">
                          <a:solidFill>
                            <a:schemeClr val="tx1">
                              <a:lumMod val="65000"/>
                              <a:lumOff val="35000"/>
                            </a:schemeClr>
                          </a:solidFill>
                          <a:effectLst/>
                          <a:latin typeface="Segoe UI"/>
                          <a:cs typeface="Segoe UI"/>
                        </a:rPr>
                        <a:t>7 </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IN" sz="900">
                          <a:solidFill>
                            <a:schemeClr val="tx1">
                              <a:lumMod val="65000"/>
                              <a:lumOff val="35000"/>
                            </a:schemeClr>
                          </a:solidFill>
                          <a:effectLst/>
                          <a:latin typeface="Segoe UI"/>
                          <a:cs typeface="Segoe UI"/>
                        </a:rPr>
                        <a:t>Software and hardware support</a:t>
                      </a:r>
                      <a:r>
                        <a:rPr lang="en-IN" sz="900" baseline="30000">
                          <a:solidFill>
                            <a:schemeClr val="tx1">
                              <a:lumMod val="65000"/>
                              <a:lumOff val="35000"/>
                            </a:schemeClr>
                          </a:solidFill>
                          <a:effectLst/>
                          <a:latin typeface="Segoe UI"/>
                          <a:cs typeface="Segoe UI"/>
                        </a:rPr>
                        <a:t>7</a:t>
                      </a:r>
                      <a:endParaRPr lang="en-US" sz="900" baseline="300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IN" sz="900">
                          <a:solidFill>
                            <a:schemeClr val="tx1">
                              <a:lumMod val="65000"/>
                              <a:lumOff val="35000"/>
                            </a:schemeClr>
                          </a:solidFill>
                          <a:effectLst/>
                          <a:latin typeface="Segoe UI"/>
                          <a:cs typeface="Segoe UI"/>
                        </a:rPr>
                        <a:t>Software and hardware support</a:t>
                      </a:r>
                      <a:r>
                        <a:rPr lang="en-IN" sz="900" kern="1200" baseline="30000">
                          <a:solidFill>
                            <a:schemeClr val="tx1">
                              <a:lumMod val="65000"/>
                              <a:lumOff val="35000"/>
                            </a:schemeClr>
                          </a:solidFill>
                          <a:effectLst/>
                          <a:latin typeface="Segoe UI"/>
                          <a:ea typeface="+mn-ea"/>
                          <a:cs typeface="Segoe UI"/>
                        </a:rPr>
                        <a:t>7</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390426224"/>
                  </a:ext>
                </a:extLst>
              </a:tr>
              <a:tr h="0">
                <a:tc>
                  <a:txBody>
                    <a:bodyPr/>
                    <a:lstStyle/>
                    <a:p>
                      <a:r>
                        <a:rPr lang="en-US" sz="900" b="0">
                          <a:solidFill>
                            <a:schemeClr val="tx1">
                              <a:lumMod val="65000"/>
                              <a:lumOff val="35000"/>
                            </a:schemeClr>
                          </a:solidFill>
                          <a:effectLst/>
                          <a:latin typeface="Segoe UI"/>
                          <a:cs typeface="Segoe UI"/>
                        </a:rPr>
                        <a:t>Mechanical breakdown</a:t>
                      </a:r>
                      <a:r>
                        <a:rPr lang="en-US" sz="900" b="0" baseline="30000">
                          <a:solidFill>
                            <a:schemeClr val="tx1">
                              <a:lumMod val="65000"/>
                              <a:lumOff val="35000"/>
                            </a:schemeClr>
                          </a:solidFill>
                          <a:effectLst/>
                          <a:latin typeface="Segoe UI"/>
                          <a:cs typeface="Segoe UI"/>
                        </a:rPr>
                        <a:t>1</a:t>
                      </a:r>
                      <a:endParaRPr lang="en-US" sz="900" b="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Mechanical breakdown</a:t>
                      </a:r>
                      <a:r>
                        <a:rPr lang="en-US" sz="900" baseline="30000">
                          <a:solidFill>
                            <a:schemeClr val="tx1">
                              <a:lumMod val="65000"/>
                              <a:lumOff val="35000"/>
                            </a:schemeClr>
                          </a:solidFill>
                          <a:effectLst/>
                          <a:latin typeface="Segoe UI"/>
                          <a:cs typeface="Segoe UI"/>
                        </a:rPr>
                        <a:t>2</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Mechanical breakdown</a:t>
                      </a:r>
                      <a:r>
                        <a:rPr lang="en-US" sz="900" baseline="30000">
                          <a:solidFill>
                            <a:schemeClr val="tx1">
                              <a:lumMod val="65000"/>
                              <a:lumOff val="35000"/>
                            </a:schemeClr>
                          </a:solidFill>
                          <a:effectLst/>
                          <a:latin typeface="Segoe UI"/>
                          <a:cs typeface="Segoe UI"/>
                        </a:rPr>
                        <a:t>2</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56603243"/>
                  </a:ext>
                </a:extLst>
              </a:tr>
              <a:tr h="154819">
                <a:tc>
                  <a:txBody>
                    <a:bodyPr/>
                    <a:lstStyle/>
                    <a:p>
                      <a:r>
                        <a:rPr lang="en-US" sz="900" b="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kern="1200">
                          <a:solidFill>
                            <a:schemeClr val="tx1">
                              <a:lumMod val="65000"/>
                              <a:lumOff val="35000"/>
                            </a:schemeClr>
                          </a:solidFill>
                          <a:effectLst/>
                          <a:latin typeface="Segoe UI"/>
                          <a:ea typeface="+mn-ea"/>
                          <a:cs typeface="Segoe UI"/>
                        </a:rPr>
                        <a:t>Accidental Damage</a:t>
                      </a:r>
                      <a:r>
                        <a:rPr lang="en-US" sz="900" kern="1200" baseline="30000">
                          <a:solidFill>
                            <a:schemeClr val="tx1">
                              <a:lumMod val="65000"/>
                              <a:lumOff val="35000"/>
                            </a:schemeClr>
                          </a:solidFill>
                          <a:effectLst/>
                          <a:latin typeface="Segoe UI"/>
                          <a:ea typeface="+mn-ea"/>
                          <a:cs typeface="Segoe UI"/>
                        </a:rPr>
                        <a:t>2</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tx1">
                              <a:lumMod val="65000"/>
                              <a:lumOff val="35000"/>
                            </a:schemeClr>
                          </a:solidFill>
                          <a:effectLst/>
                          <a:latin typeface="Segoe UI"/>
                          <a:ea typeface="+mn-ea"/>
                          <a:cs typeface="Segoe UI"/>
                        </a:rPr>
                        <a:t>Accidental Damage</a:t>
                      </a:r>
                      <a:r>
                        <a:rPr lang="en-US" sz="900" kern="1200" baseline="30000">
                          <a:solidFill>
                            <a:schemeClr val="tx1">
                              <a:lumMod val="65000"/>
                              <a:lumOff val="35000"/>
                            </a:schemeClr>
                          </a:solidFill>
                          <a:effectLst/>
                          <a:latin typeface="Segoe UI"/>
                          <a:ea typeface="+mn-ea"/>
                          <a:cs typeface="Segoe UI"/>
                        </a:rPr>
                        <a:t>2</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5207173"/>
                  </a:ext>
                </a:extLst>
              </a:tr>
              <a:tr h="154819">
                <a:tc>
                  <a:txBody>
                    <a:bodyPr/>
                    <a:lstStyle/>
                    <a:p>
                      <a:r>
                        <a:rPr lang="en-US" sz="900" b="0">
                          <a:solidFill>
                            <a:schemeClr val="tx1">
                              <a:lumMod val="65000"/>
                              <a:lumOff val="35000"/>
                            </a:schemeClr>
                          </a:solidFill>
                          <a:effectLst/>
                          <a:latin typeface="Segoe UI"/>
                          <a:cs typeface="Segoe UI"/>
                        </a:rPr>
                        <a:t>Advanced Exchange</a:t>
                      </a:r>
                      <a:r>
                        <a:rPr lang="en-US" sz="900" b="0" baseline="30000">
                          <a:solidFill>
                            <a:schemeClr val="tx1">
                              <a:lumMod val="65000"/>
                              <a:lumOff val="35000"/>
                            </a:schemeClr>
                          </a:solidFill>
                          <a:effectLst/>
                          <a:latin typeface="Segoe UI"/>
                          <a:cs typeface="Segoe UI"/>
                        </a:rPr>
                        <a:t>3</a:t>
                      </a:r>
                      <a:endParaRPr lang="en-US" sz="900" b="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Advanced Exchange</a:t>
                      </a:r>
                      <a:r>
                        <a:rPr lang="en-US" sz="900" baseline="30000">
                          <a:solidFill>
                            <a:schemeClr val="tx1">
                              <a:lumMod val="65000"/>
                              <a:lumOff val="35000"/>
                            </a:schemeClr>
                          </a:solidFill>
                          <a:effectLst/>
                          <a:latin typeface="Segoe UI"/>
                          <a:cs typeface="Segoe UI"/>
                        </a:rPr>
                        <a:t>3</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Advanced Exchange</a:t>
                      </a:r>
                      <a:r>
                        <a:rPr lang="en-US" sz="900" baseline="30000">
                          <a:solidFill>
                            <a:schemeClr val="tx1">
                              <a:lumMod val="65000"/>
                              <a:lumOff val="35000"/>
                            </a:schemeClr>
                          </a:solidFill>
                          <a:effectLst/>
                          <a:latin typeface="Segoe UI"/>
                          <a:cs typeface="Segoe UI"/>
                        </a:rPr>
                        <a:t>3</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Advanced Exchange</a:t>
                      </a:r>
                      <a:r>
                        <a:rPr lang="en-US" sz="900" baseline="30000">
                          <a:solidFill>
                            <a:schemeClr val="tx1">
                              <a:lumMod val="65000"/>
                              <a:lumOff val="35000"/>
                            </a:schemeClr>
                          </a:solidFill>
                          <a:effectLst/>
                          <a:latin typeface="Segoe UI"/>
                          <a:cs typeface="Segoe UI"/>
                        </a:rPr>
                        <a:t>3</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Advanced Exchange</a:t>
                      </a:r>
                      <a:r>
                        <a:rPr lang="en-US" sz="900" baseline="30000">
                          <a:solidFill>
                            <a:schemeClr val="tx1">
                              <a:lumMod val="65000"/>
                              <a:lumOff val="35000"/>
                            </a:schemeClr>
                          </a:solidFill>
                          <a:effectLst/>
                          <a:latin typeface="Segoe UI"/>
                          <a:cs typeface="Segoe UI"/>
                        </a:rPr>
                        <a:t>3</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4135104603"/>
                  </a:ext>
                </a:extLst>
              </a:tr>
              <a:tr h="154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900">
                          <a:solidFill>
                            <a:schemeClr val="tx1">
                              <a:lumMod val="65000"/>
                              <a:lumOff val="35000"/>
                            </a:schemeClr>
                          </a:solidFill>
                          <a:effectLst/>
                          <a:latin typeface="Segoe UI"/>
                          <a:cs typeface="Segoe UI"/>
                        </a:rPr>
                        <a:t>*Next Business Day Replacement</a:t>
                      </a:r>
                      <a:r>
                        <a:rPr lang="en-US" sz="900" baseline="30000">
                          <a:solidFill>
                            <a:schemeClr val="tx1">
                              <a:lumMod val="65000"/>
                              <a:lumOff val="35000"/>
                            </a:schemeClr>
                          </a:solidFill>
                          <a:effectLst/>
                          <a:latin typeface="Segoe UI"/>
                          <a:cs typeface="Segoe UI"/>
                        </a:rPr>
                        <a:t>4</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*Next Business Day Replacement</a:t>
                      </a:r>
                      <a:r>
                        <a:rPr lang="en-US" sz="900" baseline="30000">
                          <a:solidFill>
                            <a:schemeClr val="tx1">
                              <a:lumMod val="65000"/>
                              <a:lumOff val="35000"/>
                            </a:schemeClr>
                          </a:solidFill>
                          <a:effectLst/>
                          <a:latin typeface="Segoe UI"/>
                          <a:cs typeface="Segoe UI"/>
                        </a:rPr>
                        <a:t>4</a:t>
                      </a:r>
                      <a:endParaRPr lang="en-US" sz="90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8855191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*Drive (SSD) Retention</a:t>
                      </a:r>
                      <a:r>
                        <a:rPr lang="en-US" sz="900" kern="1200" baseline="30000">
                          <a:solidFill>
                            <a:schemeClr val="tx1">
                              <a:lumMod val="65000"/>
                              <a:lumOff val="35000"/>
                            </a:schemeClr>
                          </a:solidFill>
                          <a:effectLst/>
                          <a:latin typeface="Segoe UI"/>
                          <a:ea typeface="+mn-ea"/>
                          <a:cs typeface="Segoe UI"/>
                        </a:rPr>
                        <a:t>6</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a:cs typeface="Segoe UI"/>
                        </a:rPr>
                        <a:t>*Drive (SSD) Retention</a:t>
                      </a:r>
                      <a:r>
                        <a:rPr lang="en-US" sz="900" kern="1200" baseline="30000">
                          <a:solidFill>
                            <a:schemeClr val="tx1">
                              <a:lumMod val="65000"/>
                              <a:lumOff val="35000"/>
                            </a:schemeClr>
                          </a:solidFill>
                          <a:effectLst/>
                          <a:latin typeface="Segoe UI"/>
                          <a:ea typeface="+mn-ea"/>
                          <a:cs typeface="Segoe UI"/>
                        </a:rPr>
                        <a:t>6</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753322411"/>
                  </a:ext>
                </a:extLst>
              </a:tr>
              <a:tr h="0">
                <a:tc>
                  <a:txBody>
                    <a:bodyPr/>
                    <a:lstStyle/>
                    <a:p>
                      <a:endParaRPr lang="en-US" sz="10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a:cs typeface="Segoe UI"/>
                        </a:rPr>
                        <a:t>*Next Business Day Replacement is not available in Cyprus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a:cs typeface="Segoe UI"/>
                        </a:rPr>
                        <a:t>*Drive (SSD) Retention is not available on Surface Go series</a:t>
                      </a:r>
                    </a:p>
                    <a:p>
                      <a:endParaRPr lang="en-US" sz="800">
                        <a:solidFill>
                          <a:schemeClr val="tx1">
                            <a:lumMod val="65000"/>
                            <a:lumOff val="35000"/>
                          </a:schemeClr>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effectLst/>
                          <a:latin typeface="Segoe UI"/>
                          <a:cs typeface="Segoe UI"/>
                        </a:rPr>
                        <a:t>Note:</a:t>
                      </a:r>
                      <a:br>
                        <a:rPr lang="en-US" sz="800">
                          <a:solidFill>
                            <a:srgbClr val="595959"/>
                          </a:solidFill>
                          <a:effectLst/>
                          <a:latin typeface="Segoe UI"/>
                          <a:cs typeface="Segoe UI"/>
                        </a:rPr>
                      </a:br>
                      <a:r>
                        <a:rPr lang="en-US" sz="800">
                          <a:solidFill>
                            <a:schemeClr val="tx1">
                              <a:lumMod val="65000"/>
                              <a:lumOff val="35000"/>
                            </a:schemeClr>
                          </a:solidFill>
                          <a:effectLst/>
                          <a:latin typeface="Segoe UI"/>
                          <a:cs typeface="Segoe UI"/>
                        </a:rPr>
                        <a:t>- Microsoft Accidental Damage Protection duration must match Microsoft Extended Hardware Service duration and cannot be purchased without a Microsoft Extended Hardware Service plan. Limited availability</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effectLst/>
                          <a:latin typeface="Segoe UI"/>
                          <a:cs typeface="Segoe UI"/>
                        </a:rPr>
                        <a:t>Note:</a:t>
                      </a:r>
                      <a:br>
                        <a:rPr lang="en-US" sz="800">
                          <a:solidFill>
                            <a:srgbClr val="595959"/>
                          </a:solidFill>
                          <a:effectLst/>
                          <a:latin typeface="Segoe UI"/>
                          <a:cs typeface="Segoe UI"/>
                        </a:rPr>
                      </a:br>
                      <a:r>
                        <a:rPr lang="en-US" sz="800">
                          <a:solidFill>
                            <a:schemeClr val="tx1">
                              <a:lumMod val="65000"/>
                              <a:lumOff val="35000"/>
                            </a:schemeClr>
                          </a:solidFill>
                          <a:effectLst/>
                          <a:latin typeface="Segoe UI"/>
                          <a:cs typeface="Segoe UI"/>
                        </a:rPr>
                        <a:t>- Microsoft Accidental Damage Protection Plus duration must match Microsoft Extended Hardware Service Plus duration and cannot be purchased without a Microsoft Extended Hardware Service Plus plan. Limited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a:cs typeface="Segoe UI"/>
                        </a:rPr>
                        <a:t>*Next Business Day Replacement is not available in Cyprus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a:cs typeface="Segoe UI"/>
                        </a:rPr>
                        <a:t>*Drive (SSD) Retention is not available on Surface Go series</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79422487"/>
                  </a:ext>
                </a:extLst>
              </a:tr>
            </a:tbl>
          </a:graphicData>
        </a:graphic>
      </p:graphicFrame>
      <p:pic>
        <p:nvPicPr>
          <p:cNvPr id="3" name="Picture 2">
            <a:extLst>
              <a:ext uri="{FF2B5EF4-FFF2-40B4-BE49-F238E27FC236}">
                <a16:creationId xmlns:a16="http://schemas.microsoft.com/office/drawing/2014/main" id="{BF9294E1-DF2C-0868-5092-1FFDBEBB5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2067577" cy="644440"/>
          </a:xfrm>
          <a:prstGeom prst="rect">
            <a:avLst/>
          </a:prstGeom>
        </p:spPr>
      </p:pic>
      <p:sp>
        <p:nvSpPr>
          <p:cNvPr id="5" name="Title 3">
            <a:extLst>
              <a:ext uri="{FF2B5EF4-FFF2-40B4-BE49-F238E27FC236}">
                <a16:creationId xmlns:a16="http://schemas.microsoft.com/office/drawing/2014/main" id="{AD7D8879-9C57-C028-F925-A1463FFB0EF9}"/>
              </a:ext>
            </a:extLst>
          </p:cNvPr>
          <p:cNvSpPr txBox="1">
            <a:spLocks/>
          </p:cNvSpPr>
          <p:nvPr/>
        </p:nvSpPr>
        <p:spPr>
          <a:xfrm>
            <a:off x="4030283" y="6306171"/>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z="1000" spc="0">
                <a:solidFill>
                  <a:schemeClr val="tx1">
                    <a:lumMod val="65000"/>
                    <a:lumOff val="35000"/>
                  </a:schemeClr>
                </a:solidFill>
                <a:latin typeface="Segoe UI" panose="020B0502040204020203" pitchFamily="34" charset="0"/>
                <a:cs typeface="Segoe UI" panose="020B0502040204020203" pitchFamily="34" charset="0"/>
              </a:rPr>
              <a:t>Please refer to your Price List for official protection plan availability and pricing</a:t>
            </a:r>
          </a:p>
        </p:txBody>
      </p:sp>
      <p:sp>
        <p:nvSpPr>
          <p:cNvPr id="6" name="Title 13">
            <a:extLst>
              <a:ext uri="{FF2B5EF4-FFF2-40B4-BE49-F238E27FC236}">
                <a16:creationId xmlns:a16="http://schemas.microsoft.com/office/drawing/2014/main" id="{67136BFA-8E80-3219-D022-513F4EBBA76B}"/>
              </a:ext>
            </a:extLst>
          </p:cNvPr>
          <p:cNvSpPr txBox="1">
            <a:spLocks/>
          </p:cNvSpPr>
          <p:nvPr/>
        </p:nvSpPr>
        <p:spPr>
          <a:xfrm>
            <a:off x="266038" y="744602"/>
            <a:ext cx="10468479" cy="973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a:solidFill>
                  <a:schemeClr val="tx1">
                    <a:lumMod val="50000"/>
                    <a:lumOff val="50000"/>
                  </a:schemeClr>
                </a:solidFill>
                <a:latin typeface="Segoe Sans Display Semilight" pitchFamily="2" charset="0"/>
                <a:cs typeface="Segoe Sans Display Semilight" pitchFamily="2" charset="0"/>
              </a:rPr>
              <a:t>Europe Warranty and Protection Plans – Surface Laptops and 2-in-1s</a:t>
            </a:r>
            <a:br>
              <a:rPr lang="en-IN" sz="2400">
                <a:solidFill>
                  <a:srgbClr val="000000">
                    <a:lumMod val="50000"/>
                    <a:lumOff val="50000"/>
                  </a:srgbClr>
                </a:solidFill>
                <a:latin typeface="Segoe Sans Display Semilight" pitchFamily="2" charset="0"/>
                <a:cs typeface="Segoe Sans Display Semilight" pitchFamily="2" charset="0"/>
              </a:rPr>
            </a:br>
            <a:r>
              <a:rPr lang="en-IN" sz="1800">
                <a:solidFill>
                  <a:schemeClr val="tx2">
                    <a:lumMod val="50000"/>
                  </a:schemeClr>
                </a:solidFill>
                <a:latin typeface="Segoe Sans Display Semilight" pitchFamily="2" charset="0"/>
                <a:cs typeface="Segoe Sans Display Semilight" pitchFamily="2" charset="0"/>
              </a:rPr>
              <a:t>Devices: </a:t>
            </a:r>
            <a:r>
              <a:rPr lang="en-IN" sz="1600">
                <a:solidFill>
                  <a:schemeClr val="tx1">
                    <a:lumMod val="50000"/>
                    <a:lumOff val="50000"/>
                  </a:schemeClr>
                </a:solidFill>
                <a:latin typeface="Segoe Sans Display Semilight" pitchFamily="2" charset="0"/>
                <a:cs typeface="Segoe Sans Display Semilight" pitchFamily="2" charset="0"/>
              </a:rPr>
              <a:t>Surface</a:t>
            </a:r>
            <a:r>
              <a:rPr lang="en-IN" sz="1800">
                <a:solidFill>
                  <a:schemeClr val="tx2">
                    <a:lumMod val="75000"/>
                  </a:schemeClr>
                </a:solidFill>
                <a:latin typeface="Segoe Sans Display Semilight" pitchFamily="2" charset="0"/>
                <a:cs typeface="Segoe Sans Display Semilight" pitchFamily="2" charset="0"/>
              </a:rPr>
              <a:t> </a:t>
            </a:r>
            <a:r>
              <a:rPr lang="en-IN" sz="1600">
                <a:solidFill>
                  <a:schemeClr val="tx1">
                    <a:lumMod val="50000"/>
                    <a:lumOff val="50000"/>
                  </a:schemeClr>
                </a:solidFill>
                <a:latin typeface="Segoe Sans Display Semilight" pitchFamily="2" charset="0"/>
                <a:cs typeface="Segoe Sans Display Semilight" pitchFamily="2" charset="0"/>
              </a:rPr>
              <a:t>Pro 9, Surface Laptop 5, Surface Laptop Go 2, Surface Laptop Studio, Surface Go 3</a:t>
            </a:r>
            <a:endParaRPr lang="en-IN" sz="2400">
              <a:solidFill>
                <a:schemeClr val="tx1">
                  <a:lumMod val="50000"/>
                  <a:lumOff val="50000"/>
                </a:schemeClr>
              </a:solidFill>
              <a:latin typeface="Segoe Sans Display Semilight" pitchFamily="2" charset="0"/>
              <a:cs typeface="Segoe Sans Display Semilight" pitchFamily="2" charset="0"/>
            </a:endParaRPr>
          </a:p>
        </p:txBody>
      </p:sp>
    </p:spTree>
    <p:extLst>
      <p:ext uri="{BB962C8B-B14F-4D97-AF65-F5344CB8AC3E}">
        <p14:creationId xmlns:p14="http://schemas.microsoft.com/office/powerpoint/2010/main" val="3127673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4E9CE0E-6560-7D34-1A48-76328D364C35}"/>
              </a:ext>
            </a:extLst>
          </p:cNvPr>
          <p:cNvGraphicFramePr>
            <a:graphicFrameLocks noGrp="1"/>
          </p:cNvGraphicFramePr>
          <p:nvPr>
            <p:extLst>
              <p:ext uri="{D42A27DB-BD31-4B8C-83A1-F6EECF244321}">
                <p14:modId xmlns:p14="http://schemas.microsoft.com/office/powerpoint/2010/main" val="3389179523"/>
              </p:ext>
            </p:extLst>
          </p:nvPr>
        </p:nvGraphicFramePr>
        <p:xfrm>
          <a:off x="2069005" y="1769621"/>
          <a:ext cx="8087708" cy="3603150"/>
        </p:xfrm>
        <a:graphic>
          <a:graphicData uri="http://schemas.openxmlformats.org/drawingml/2006/table">
            <a:tbl>
              <a:tblPr firstRow="1" firstCol="1" bandRow="1">
                <a:tableStyleId>{69012ECD-51FC-41F1-AA8D-1B2483CD663E}</a:tableStyleId>
              </a:tblPr>
              <a:tblGrid>
                <a:gridCol w="2837792">
                  <a:extLst>
                    <a:ext uri="{9D8B030D-6E8A-4147-A177-3AD203B41FA5}">
                      <a16:colId xmlns:a16="http://schemas.microsoft.com/office/drawing/2014/main" val="3039857279"/>
                    </a:ext>
                  </a:extLst>
                </a:gridCol>
                <a:gridCol w="2730464">
                  <a:extLst>
                    <a:ext uri="{9D8B030D-6E8A-4147-A177-3AD203B41FA5}">
                      <a16:colId xmlns:a16="http://schemas.microsoft.com/office/drawing/2014/main" val="621302564"/>
                    </a:ext>
                  </a:extLst>
                </a:gridCol>
                <a:gridCol w="2519452">
                  <a:extLst>
                    <a:ext uri="{9D8B030D-6E8A-4147-A177-3AD203B41FA5}">
                      <a16:colId xmlns:a16="http://schemas.microsoft.com/office/drawing/2014/main" val="21097915"/>
                    </a:ext>
                  </a:extLst>
                </a:gridCol>
              </a:tblGrid>
              <a:tr h="410648">
                <a:tc>
                  <a:txBody>
                    <a:bodyPr/>
                    <a:lstStyle/>
                    <a:p>
                      <a:pPr algn="ctr"/>
                      <a:r>
                        <a:rPr lang="en-US" sz="1400" b="0">
                          <a:effectLst/>
                          <a:latin typeface="Segoe UI Semibold" panose="020B0702040204020203" pitchFamily="34" charset="0"/>
                          <a:cs typeface="Segoe UI Semibold" panose="020B0702040204020203" pitchFamily="34" charset="0"/>
                        </a:rPr>
                        <a:t>Microsoft Limited Hardware Warranty</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Extended Hardware Service</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Extended Hardware Service Plus</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extLst>
                  <a:ext uri="{0D108BD9-81ED-4DB2-BD59-A6C34878D82A}">
                    <a16:rowId xmlns:a16="http://schemas.microsoft.com/office/drawing/2014/main" val="3204112830"/>
                  </a:ext>
                </a:extLst>
              </a:tr>
              <a:tr h="166215">
                <a:tc>
                  <a:txBody>
                    <a:bodyPr/>
                    <a:lstStyle/>
                    <a:p>
                      <a:r>
                        <a:rPr lang="en-US" sz="1050" b="0">
                          <a:solidFill>
                            <a:schemeClr val="tx1">
                              <a:lumMod val="65000"/>
                              <a:lumOff val="35000"/>
                            </a:schemeClr>
                          </a:solidFill>
                          <a:effectLst/>
                          <a:latin typeface="Segoe UI" panose="020B0502040204020203" pitchFamily="34" charset="0"/>
                          <a:cs typeface="Segoe UI" panose="020B0502040204020203" pitchFamily="34" charset="0"/>
                        </a:rPr>
                        <a:t>Included with every Surface</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a:cs typeface="Segoe UI"/>
                        </a:rPr>
                        <a:t>Sold Separately</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a:cs typeface="Segoe UI"/>
                        </a:rPr>
                        <a:t>Sold Separately</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387291845"/>
                  </a:ext>
                </a:extLst>
              </a:tr>
              <a:tr h="166215">
                <a:tc>
                  <a:txBody>
                    <a:bodyPr/>
                    <a:lstStyle/>
                    <a:p>
                      <a:r>
                        <a:rPr lang="en-US" sz="1050" b="0">
                          <a:solidFill>
                            <a:schemeClr val="tx1">
                              <a:lumMod val="65000"/>
                              <a:lumOff val="35000"/>
                            </a:schemeClr>
                          </a:solidFill>
                          <a:effectLst/>
                          <a:latin typeface="Segoe UI" panose="020B0502040204020203" pitchFamily="34" charset="0"/>
                          <a:cs typeface="Segoe UI" panose="020B0502040204020203" pitchFamily="34" charset="0"/>
                        </a:rPr>
                        <a:t>Duration: 1 year</a:t>
                      </a:r>
                      <a:r>
                        <a:rPr lang="en-US" sz="1050" b="0" baseline="30000">
                          <a:solidFill>
                            <a:schemeClr val="tx1">
                              <a:lumMod val="65000"/>
                              <a:lumOff val="35000"/>
                            </a:schemeClr>
                          </a:solidFill>
                          <a:effectLst/>
                          <a:latin typeface="Segoe UI" panose="020B0502040204020203" pitchFamily="34" charset="0"/>
                          <a:cs typeface="Segoe UI" panose="020B0502040204020203" pitchFamily="34" charset="0"/>
                        </a:rPr>
                        <a:t>1</a:t>
                      </a:r>
                      <a:endParaRPr lang="en-US" sz="1050" b="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panose="020B0502040204020203" pitchFamily="34" charset="0"/>
                          <a:cs typeface="Segoe UI" panose="020B0502040204020203" pitchFamily="34" charset="0"/>
                        </a:rPr>
                        <a:t>Duration: Up to 2, 3, or 4 years</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a:cs typeface="Segoe UI"/>
                        </a:rPr>
                        <a:t>Duration: Up to </a:t>
                      </a:r>
                      <a:r>
                        <a:rPr kumimoji="0" lang="en-US" sz="1050" b="0" i="0" u="none" strike="noStrike" kern="1200" cap="none" spc="0" normalizeH="0" baseline="0" noProof="0">
                          <a:ln>
                            <a:noFill/>
                          </a:ln>
                          <a:solidFill>
                            <a:schemeClr val="tx1">
                              <a:lumMod val="65000"/>
                              <a:lumOff val="35000"/>
                            </a:schemeClr>
                          </a:solidFill>
                          <a:effectLst/>
                          <a:uLnTx/>
                          <a:uFillTx/>
                          <a:latin typeface="Segoe UI"/>
                          <a:ea typeface="+mn-ea"/>
                          <a:cs typeface="Segoe UI"/>
                        </a:rPr>
                        <a:t>2, 3, or 4 years</a:t>
                      </a:r>
                      <a:endParaRPr lang="en-US" sz="105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331569513"/>
                  </a:ext>
                </a:extLst>
              </a:tr>
              <a:tr h="273765">
                <a:tc>
                  <a:txBody>
                    <a:bodyPr/>
                    <a:lstStyle/>
                    <a:p>
                      <a:r>
                        <a:rPr lang="en-US" sz="1050" b="0">
                          <a:solidFill>
                            <a:schemeClr val="tx1">
                              <a:lumMod val="65000"/>
                              <a:lumOff val="35000"/>
                            </a:schemeClr>
                          </a:solidFill>
                          <a:effectLst/>
                          <a:latin typeface="Segoe UI" panose="020B0502040204020203" pitchFamily="34" charset="0"/>
                          <a:cs typeface="Segoe UI" panose="020B0502040204020203" pitchFamily="34" charset="0"/>
                        </a:rPr>
                        <a:t>Starts on day of purchase</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panose="020B0502040204020203" pitchFamily="34" charset="0"/>
                          <a:cs typeface="Segoe UI" panose="020B0502040204020203" pitchFamily="34" charset="0"/>
                        </a:rPr>
                        <a:t>Available within 45 days of Surface device purchase</a:t>
                      </a:r>
                      <a:r>
                        <a:rPr lang="en-US" sz="1050" baseline="30000">
                          <a:solidFill>
                            <a:schemeClr val="tx1">
                              <a:lumMod val="65000"/>
                              <a:lumOff val="35000"/>
                            </a:schemeClr>
                          </a:solidFill>
                          <a:effectLst/>
                          <a:latin typeface="Segoe UI" panose="020B0502040204020203" pitchFamily="34" charset="0"/>
                          <a:cs typeface="Segoe UI" panose="020B0502040204020203" pitchFamily="34" charset="0"/>
                        </a:rPr>
                        <a:t>8</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panose="020B0502040204020203" pitchFamily="34" charset="0"/>
                          <a:cs typeface="Segoe UI" panose="020B0502040204020203" pitchFamily="34" charset="0"/>
                        </a:rPr>
                        <a:t>Available within 45 days of Surface device purchase</a:t>
                      </a:r>
                      <a:r>
                        <a:rPr lang="en-US" sz="1050" baseline="30000">
                          <a:solidFill>
                            <a:schemeClr val="tx1">
                              <a:lumMod val="65000"/>
                              <a:lumOff val="35000"/>
                            </a:schemeClr>
                          </a:solidFill>
                          <a:effectLst/>
                          <a:latin typeface="Segoe UI" panose="020B0502040204020203" pitchFamily="34" charset="0"/>
                          <a:cs typeface="Segoe UI" panose="020B0502040204020203" pitchFamily="34" charset="0"/>
                        </a:rPr>
                        <a:t>8</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273266631"/>
                  </a:ext>
                </a:extLst>
              </a:tr>
              <a:tr h="273765">
                <a:tc>
                  <a:txBody>
                    <a:bodyPr/>
                    <a:lstStyle/>
                    <a:p>
                      <a:r>
                        <a:rPr lang="en-US" sz="1050" b="0">
                          <a:solidFill>
                            <a:schemeClr val="tx1">
                              <a:lumMod val="65000"/>
                              <a:lumOff val="35000"/>
                            </a:schemeClr>
                          </a:solidFill>
                          <a:effectLst/>
                          <a:latin typeface="Segoe UI"/>
                          <a:cs typeface="Segoe UI"/>
                        </a:rPr>
                        <a:t>Prepaid return shipment</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panose="020B0502040204020203" pitchFamily="34" charset="0"/>
                          <a:cs typeface="Segoe UI" panose="020B0502040204020203" pitchFamily="34" charset="0"/>
                        </a:rPr>
                        <a:t>Prepaid return shipment</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panose="020B0502040204020203" pitchFamily="34" charset="0"/>
                          <a:cs typeface="Segoe UI" panose="020B0502040204020203" pitchFamily="34" charset="0"/>
                        </a:rPr>
                        <a:t>Prepaid return shipment</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797939867"/>
                  </a:ext>
                </a:extLst>
              </a:tr>
              <a:tr h="273765">
                <a:tc>
                  <a:txBody>
                    <a:bodyPr/>
                    <a:lstStyle/>
                    <a:p>
                      <a:r>
                        <a:rPr lang="en-US" sz="1050" b="0">
                          <a:solidFill>
                            <a:schemeClr val="tx1">
                              <a:lumMod val="65000"/>
                              <a:lumOff val="35000"/>
                            </a:schemeClr>
                          </a:solidFill>
                          <a:effectLst/>
                          <a:latin typeface="Segoe UI" panose="020B0502040204020203" pitchFamily="34" charset="0"/>
                          <a:cs typeface="Segoe UI" panose="020B0502040204020203" pitchFamily="34" charset="0"/>
                        </a:rPr>
                        <a:t>90 days of software and 1 year of hardware support</a:t>
                      </a:r>
                      <a:r>
                        <a:rPr lang="en-US" sz="1050" b="0" baseline="30000">
                          <a:solidFill>
                            <a:schemeClr val="tx1">
                              <a:lumMod val="65000"/>
                              <a:lumOff val="35000"/>
                            </a:schemeClr>
                          </a:solidFill>
                          <a:effectLst/>
                          <a:latin typeface="Segoe UI" panose="020B0502040204020203" pitchFamily="34" charset="0"/>
                          <a:cs typeface="Segoe UI" panose="020B0502040204020203" pitchFamily="34" charset="0"/>
                        </a:rPr>
                        <a:t>7</a:t>
                      </a:r>
                      <a:endParaRPr lang="en-US" sz="1050" b="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a:cs typeface="Segoe UI"/>
                        </a:rPr>
                        <a:t>Software and hardware support</a:t>
                      </a:r>
                      <a:r>
                        <a:rPr lang="en-US" sz="1050" baseline="30000">
                          <a:solidFill>
                            <a:schemeClr val="tx1">
                              <a:lumMod val="65000"/>
                              <a:lumOff val="35000"/>
                            </a:schemeClr>
                          </a:solidFill>
                          <a:effectLst/>
                          <a:latin typeface="Segoe UI"/>
                          <a:cs typeface="Segoe UI"/>
                        </a:rPr>
                        <a:t>7</a:t>
                      </a:r>
                      <a:endParaRPr lang="en-US" sz="105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solidFill>
                            <a:schemeClr val="tx1">
                              <a:lumMod val="65000"/>
                              <a:lumOff val="35000"/>
                            </a:schemeClr>
                          </a:solidFill>
                          <a:effectLst/>
                          <a:latin typeface="Segoe UI" panose="020B0502040204020203" pitchFamily="34" charset="0"/>
                          <a:cs typeface="Segoe UI" panose="020B0502040204020203" pitchFamily="34" charset="0"/>
                        </a:rPr>
                        <a:t>Software and hardware support</a:t>
                      </a:r>
                      <a:r>
                        <a:rPr lang="en-US" sz="1050" baseline="30000">
                          <a:solidFill>
                            <a:schemeClr val="tx1">
                              <a:lumMod val="65000"/>
                              <a:lumOff val="35000"/>
                            </a:schemeClr>
                          </a:solidFill>
                          <a:effectLst/>
                          <a:latin typeface="Segoe UI" panose="020B0502040204020203" pitchFamily="34" charset="0"/>
                          <a:cs typeface="Segoe UI" panose="020B0502040204020203" pitchFamily="34" charset="0"/>
                        </a:rPr>
                        <a:t>7 </a:t>
                      </a:r>
                      <a:endParaRPr lang="en-US" sz="105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2151465313"/>
                  </a:ext>
                </a:extLst>
              </a:tr>
              <a:tr h="237915">
                <a:tc>
                  <a:txBody>
                    <a:bodyPr/>
                    <a:lstStyle/>
                    <a:p>
                      <a:r>
                        <a:rPr lang="en-US" sz="1050" b="0">
                          <a:solidFill>
                            <a:schemeClr val="tx1">
                              <a:lumMod val="65000"/>
                              <a:lumOff val="35000"/>
                            </a:schemeClr>
                          </a:solidFill>
                          <a:effectLst/>
                          <a:latin typeface="Segoe UI"/>
                          <a:cs typeface="Segoe UI"/>
                        </a:rPr>
                        <a:t>Mechanical breakdown</a:t>
                      </a:r>
                      <a:r>
                        <a:rPr lang="en-US" sz="1050" b="0" baseline="30000">
                          <a:solidFill>
                            <a:schemeClr val="tx1">
                              <a:lumMod val="65000"/>
                              <a:lumOff val="35000"/>
                            </a:schemeClr>
                          </a:solidFill>
                          <a:effectLst/>
                          <a:latin typeface="Segoe UI"/>
                          <a:cs typeface="Segoe UI"/>
                        </a:rPr>
                        <a:t>1</a:t>
                      </a:r>
                      <a:endParaRPr lang="en-US" sz="1050" b="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a:cs typeface="Segoe UI"/>
                        </a:rPr>
                        <a:t>Mechanical breakdown</a:t>
                      </a:r>
                      <a:r>
                        <a:rPr lang="en-US" sz="1050" baseline="30000">
                          <a:solidFill>
                            <a:schemeClr val="tx1">
                              <a:lumMod val="65000"/>
                              <a:lumOff val="35000"/>
                            </a:schemeClr>
                          </a:solidFill>
                          <a:effectLst/>
                          <a:latin typeface="Segoe UI"/>
                          <a:cs typeface="Segoe UI"/>
                        </a:rPr>
                        <a:t>2</a:t>
                      </a:r>
                      <a:endParaRPr lang="en-US" sz="1050">
                        <a:solidFill>
                          <a:schemeClr val="tx1">
                            <a:lumMod val="65000"/>
                            <a:lumOff val="35000"/>
                          </a:schemeClr>
                        </a:solidFill>
                        <a:effectLst/>
                        <a:latin typeface="Segoe UI"/>
                        <a:cs typeface="Segoe UI"/>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panose="020B0502040204020203" pitchFamily="34" charset="0"/>
                          <a:cs typeface="Segoe UI" panose="020B0502040204020203" pitchFamily="34" charset="0"/>
                        </a:rPr>
                        <a:t>Mechanical breakdown</a:t>
                      </a:r>
                      <a:r>
                        <a:rPr lang="en-US" sz="1050" baseline="30000">
                          <a:solidFill>
                            <a:schemeClr val="tx1">
                              <a:lumMod val="65000"/>
                              <a:lumOff val="35000"/>
                            </a:schemeClr>
                          </a:solidFill>
                          <a:effectLst/>
                          <a:latin typeface="Segoe UI" panose="020B0502040204020203" pitchFamily="34" charset="0"/>
                          <a:cs typeface="Segoe UI" panose="020B0502040204020203" pitchFamily="34" charset="0"/>
                        </a:rPr>
                        <a:t>2</a:t>
                      </a:r>
                      <a:endParaRPr lang="en-US" sz="105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56603243"/>
                  </a:ext>
                </a:extLst>
              </a:tr>
              <a:tr h="166215">
                <a:tc>
                  <a:txBody>
                    <a:bodyPr/>
                    <a:lstStyle/>
                    <a:p>
                      <a:r>
                        <a:rPr lang="en-US" sz="1050" b="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panose="020B0502040204020203" pitchFamily="34" charset="0"/>
                          <a:cs typeface="Segoe UI" panose="020B0502040204020203" pitchFamily="34" charset="0"/>
                        </a:rPr>
                        <a:t>Advanced Exchange</a:t>
                      </a:r>
                      <a:r>
                        <a:rPr lang="en-US" sz="1050" baseline="30000">
                          <a:solidFill>
                            <a:schemeClr val="tx1">
                              <a:lumMod val="65000"/>
                              <a:lumOff val="35000"/>
                            </a:schemeClr>
                          </a:solidFill>
                          <a:effectLst/>
                          <a:latin typeface="Segoe UI" panose="020B0502040204020203" pitchFamily="34" charset="0"/>
                          <a:cs typeface="Segoe UI" panose="020B0502040204020203" pitchFamily="34" charset="0"/>
                        </a:rPr>
                        <a:t>3</a:t>
                      </a:r>
                      <a:endParaRPr lang="en-US" sz="105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503472304"/>
                  </a:ext>
                </a:extLst>
              </a:tr>
              <a:tr h="273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panose="020B0502040204020203" pitchFamily="34" charset="0"/>
                          <a:cs typeface="Segoe UI" panose="020B0502040204020203" pitchFamily="34" charset="0"/>
                        </a:rPr>
                        <a:t>*Next Business Day Replacement</a:t>
                      </a:r>
                      <a:r>
                        <a:rPr lang="en-US" sz="1050" baseline="30000">
                          <a:solidFill>
                            <a:schemeClr val="tx1">
                              <a:lumMod val="65000"/>
                              <a:lumOff val="35000"/>
                            </a:schemeClr>
                          </a:solidFill>
                          <a:effectLst/>
                          <a:latin typeface="Segoe UI" panose="020B0502040204020203" pitchFamily="34" charset="0"/>
                          <a:cs typeface="Segoe UI" panose="020B0502040204020203" pitchFamily="34" charset="0"/>
                        </a:rPr>
                        <a:t>4</a:t>
                      </a:r>
                      <a:endParaRPr lang="en-US" sz="105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9841259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lumMod val="65000"/>
                              <a:lumOff val="35000"/>
                            </a:schemeClr>
                          </a:solidFill>
                          <a:effectLst/>
                          <a:latin typeface="Segoe UI"/>
                          <a:cs typeface="Segoe UI"/>
                        </a:rPr>
                        <a:t>NA</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solidFill>
                            <a:schemeClr val="tx1">
                              <a:lumMod val="65000"/>
                              <a:lumOff val="35000"/>
                            </a:schemeClr>
                          </a:solidFill>
                          <a:effectLst/>
                          <a:latin typeface="Segoe UI" panose="020B0502040204020203" pitchFamily="34" charset="0"/>
                          <a:cs typeface="Segoe UI" panose="020B0502040204020203" pitchFamily="34" charset="0"/>
                        </a:rPr>
                        <a:t>Drive (SSD) Retention</a:t>
                      </a:r>
                      <a:r>
                        <a:rPr lang="en-US" sz="1050" kern="1200" baseline="30000">
                          <a:solidFill>
                            <a:schemeClr val="tx1">
                              <a:lumMod val="65000"/>
                              <a:lumOff val="35000"/>
                            </a:schemeClr>
                          </a:solidFill>
                          <a:effectLst/>
                          <a:latin typeface="Segoe UI" panose="020B0502040204020203" pitchFamily="34" charset="0"/>
                          <a:ea typeface="+mn-ea"/>
                          <a:cs typeface="Segoe UI" panose="020B0502040204020203" pitchFamily="34" charset="0"/>
                        </a:rPr>
                        <a:t>6</a:t>
                      </a: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2146143696"/>
                  </a:ext>
                </a:extLst>
              </a:tr>
              <a:tr h="273765">
                <a:tc>
                  <a:txBody>
                    <a:bodyPr/>
                    <a:lstStyle/>
                    <a:p>
                      <a:endParaRPr lang="en-US" sz="1200" b="0">
                        <a:solidFill>
                          <a:schemeClr val="tx1">
                            <a:lumMod val="65000"/>
                            <a:lumOff val="35000"/>
                          </a:schemeClr>
                        </a:solidFill>
                        <a:effectLst/>
                        <a:latin typeface="Segoe UI "/>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endParaRPr lang="en-US" sz="90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latin typeface="Segoe UI" panose="020B0502040204020203" pitchFamily="34" charset="0"/>
                          <a:cs typeface="Segoe UI" panose="020B0502040204020203" pitchFamily="34" charset="0"/>
                        </a:rPr>
                        <a:t>*Next Business Day Replacement is not available in Cyprus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baseline="30000">
                        <a:solidFill>
                          <a:schemeClr val="tx1">
                            <a:lumMod val="65000"/>
                            <a:lumOff val="35000"/>
                          </a:schemeClr>
                        </a:solidFill>
                        <a:effectLst/>
                        <a:latin typeface="Segoe UI" panose="020B0502040204020203" pitchFamily="34" charset="0"/>
                        <a:ea typeface="+mn-ea"/>
                        <a:cs typeface="Segoe UI" panose="020B0502040204020203" pitchFamily="34" charset="0"/>
                      </a:endParaRPr>
                    </a:p>
                  </a:txBody>
                  <a:tcPr marL="45720" marR="45720">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789900670"/>
                  </a:ext>
                </a:extLst>
              </a:tr>
            </a:tbl>
          </a:graphicData>
        </a:graphic>
      </p:graphicFrame>
      <p:sp>
        <p:nvSpPr>
          <p:cNvPr id="4" name="Title 3">
            <a:extLst>
              <a:ext uri="{FF2B5EF4-FFF2-40B4-BE49-F238E27FC236}">
                <a16:creationId xmlns:a16="http://schemas.microsoft.com/office/drawing/2014/main" id="{58A322E7-5C1C-DB4D-1141-D6CE85841DCA}"/>
              </a:ext>
            </a:extLst>
          </p:cNvPr>
          <p:cNvSpPr txBox="1">
            <a:spLocks/>
          </p:cNvSpPr>
          <p:nvPr/>
        </p:nvSpPr>
        <p:spPr>
          <a:xfrm>
            <a:off x="3861341" y="5659143"/>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z="1000" spc="0">
                <a:solidFill>
                  <a:schemeClr val="tx1">
                    <a:lumMod val="65000"/>
                    <a:lumOff val="35000"/>
                  </a:schemeClr>
                </a:solidFill>
                <a:latin typeface="Segoe UI" panose="020B0502040204020203" pitchFamily="34" charset="0"/>
                <a:cs typeface="Segoe UI" panose="020B0502040204020203" pitchFamily="34" charset="0"/>
              </a:rPr>
              <a:t>Please refer to your Price List for official protection plan availability and pricing</a:t>
            </a:r>
          </a:p>
        </p:txBody>
      </p:sp>
      <p:sp>
        <p:nvSpPr>
          <p:cNvPr id="5" name="Title 13">
            <a:extLst>
              <a:ext uri="{FF2B5EF4-FFF2-40B4-BE49-F238E27FC236}">
                <a16:creationId xmlns:a16="http://schemas.microsoft.com/office/drawing/2014/main" id="{1568861C-59E7-4F67-28FA-776D5AC72B90}"/>
              </a:ext>
            </a:extLst>
          </p:cNvPr>
          <p:cNvSpPr txBox="1">
            <a:spLocks/>
          </p:cNvSpPr>
          <p:nvPr/>
        </p:nvSpPr>
        <p:spPr>
          <a:xfrm>
            <a:off x="683172" y="589182"/>
            <a:ext cx="10095186" cy="973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a:solidFill>
                  <a:schemeClr val="tx1">
                    <a:lumMod val="50000"/>
                    <a:lumOff val="50000"/>
                  </a:schemeClr>
                </a:solidFill>
                <a:latin typeface="Segoe UI Light" panose="020B0502040204020203" pitchFamily="34" charset="0"/>
                <a:cs typeface="Segoe UI Light" panose="020B0502040204020203" pitchFamily="34" charset="0"/>
              </a:rPr>
              <a:t>Europe Warranty and Protection Plans – Surface Studio 2+</a:t>
            </a:r>
            <a:endParaRPr lang="en-IN" sz="2400">
              <a:solidFill>
                <a:schemeClr val="tx2">
                  <a:lumMod val="7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2225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E607BDB-6A73-E853-9DE5-4A62BCF33C96}"/>
              </a:ext>
            </a:extLst>
          </p:cNvPr>
          <p:cNvGraphicFramePr>
            <a:graphicFrameLocks noGrp="1"/>
          </p:cNvGraphicFramePr>
          <p:nvPr>
            <p:extLst>
              <p:ext uri="{D42A27DB-BD31-4B8C-83A1-F6EECF244321}">
                <p14:modId xmlns:p14="http://schemas.microsoft.com/office/powerpoint/2010/main" val="307055061"/>
              </p:ext>
            </p:extLst>
          </p:nvPr>
        </p:nvGraphicFramePr>
        <p:xfrm>
          <a:off x="2429761" y="2270063"/>
          <a:ext cx="7152289" cy="2757174"/>
        </p:xfrm>
        <a:graphic>
          <a:graphicData uri="http://schemas.openxmlformats.org/drawingml/2006/table">
            <a:tbl>
              <a:tblPr firstRow="1" firstCol="1" bandRow="1">
                <a:tableStyleId>{69012ECD-51FC-41F1-AA8D-1B2483CD663E}</a:tableStyleId>
              </a:tblPr>
              <a:tblGrid>
                <a:gridCol w="3704896">
                  <a:extLst>
                    <a:ext uri="{9D8B030D-6E8A-4147-A177-3AD203B41FA5}">
                      <a16:colId xmlns:a16="http://schemas.microsoft.com/office/drawing/2014/main" val="3039857279"/>
                    </a:ext>
                  </a:extLst>
                </a:gridCol>
                <a:gridCol w="3447393">
                  <a:extLst>
                    <a:ext uri="{9D8B030D-6E8A-4147-A177-3AD203B41FA5}">
                      <a16:colId xmlns:a16="http://schemas.microsoft.com/office/drawing/2014/main" val="621302564"/>
                    </a:ext>
                  </a:extLst>
                </a:gridCol>
              </a:tblGrid>
              <a:tr h="0">
                <a:tc>
                  <a:txBody>
                    <a:bodyPr/>
                    <a:lstStyle/>
                    <a:p>
                      <a:pPr algn="ctr"/>
                      <a:r>
                        <a:rPr lang="en-US" sz="1400" b="0">
                          <a:solidFill>
                            <a:schemeClr val="bg1"/>
                          </a:solidFill>
                          <a:effectLst/>
                          <a:latin typeface="Segoe UI Semibold" panose="020B0702040204020203" pitchFamily="34" charset="0"/>
                          <a:cs typeface="Segoe UI Semibold" panose="020B0702040204020203" pitchFamily="34" charset="0"/>
                        </a:rPr>
                        <a:t>Microsoft Limited Hardware Warranty</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tc>
                  <a:txBody>
                    <a:bodyPr/>
                    <a:lstStyle/>
                    <a:p>
                      <a:pPr algn="ctr"/>
                      <a:br>
                        <a:rPr lang="en-US" sz="1400" b="0">
                          <a:effectLst/>
                          <a:latin typeface="Segoe UI Semibold" panose="020B0702040204020203" pitchFamily="34" charset="0"/>
                          <a:cs typeface="Segoe UI Semibold" panose="020B0702040204020203" pitchFamily="34" charset="0"/>
                        </a:rPr>
                      </a:br>
                      <a:r>
                        <a:rPr lang="en-US" sz="1400" b="0">
                          <a:effectLst/>
                          <a:latin typeface="Segoe UI Semibold" panose="020B0702040204020203" pitchFamily="34" charset="0"/>
                          <a:cs typeface="Segoe UI Semibold" panose="020B0702040204020203" pitchFamily="34" charset="0"/>
                        </a:rPr>
                        <a:t>Microsoft Extended Hardware Service</a:t>
                      </a:r>
                    </a:p>
                    <a:p>
                      <a:pPr lvl="0" algn="ctr">
                        <a:buNone/>
                      </a:pPr>
                      <a:endParaRPr lang="en-US" sz="1400" b="0">
                        <a:effectLst/>
                        <a:latin typeface="Segoe UI Semibold" panose="020B0702040204020203" pitchFamily="34" charset="0"/>
                        <a:cs typeface="Segoe UI Semibold" panose="020B0702040204020203" pitchFamily="34" charset="0"/>
                      </a:endParaRP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extLst>
                  <a:ext uri="{0D108BD9-81ED-4DB2-BD59-A6C34878D82A}">
                    <a16:rowId xmlns:a16="http://schemas.microsoft.com/office/drawing/2014/main" val="3204112830"/>
                  </a:ext>
                </a:extLst>
              </a:tr>
              <a:tr h="328305">
                <a:tc>
                  <a:txBody>
                    <a:bodyPr/>
                    <a:lstStyle/>
                    <a:p>
                      <a:r>
                        <a:rPr lang="en-US" sz="1050" b="0">
                          <a:solidFill>
                            <a:schemeClr val="tx1">
                              <a:lumMod val="65000"/>
                              <a:lumOff val="35000"/>
                            </a:schemeClr>
                          </a:solidFill>
                          <a:effectLst/>
                          <a:latin typeface="Segoe UI "/>
                        </a:rPr>
                        <a:t>Included with every Surface</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
                        </a:rPr>
                        <a:t>Sold Separately</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387291845"/>
                  </a:ext>
                </a:extLst>
              </a:tr>
              <a:tr h="328305">
                <a:tc>
                  <a:txBody>
                    <a:bodyPr/>
                    <a:lstStyle/>
                    <a:p>
                      <a:r>
                        <a:rPr lang="en-US" sz="1050" b="0">
                          <a:solidFill>
                            <a:schemeClr val="tx1">
                              <a:lumMod val="65000"/>
                              <a:lumOff val="35000"/>
                            </a:schemeClr>
                          </a:solidFill>
                          <a:effectLst/>
                          <a:latin typeface="Segoe UI "/>
                        </a:rPr>
                        <a:t>Duration: 1 year</a:t>
                      </a:r>
                      <a:r>
                        <a:rPr lang="en-US" sz="1050" b="0" baseline="30000">
                          <a:solidFill>
                            <a:schemeClr val="tx1">
                              <a:lumMod val="65000"/>
                              <a:lumOff val="35000"/>
                            </a:schemeClr>
                          </a:solidFill>
                          <a:effectLst/>
                          <a:latin typeface="Segoe UI "/>
                        </a:rPr>
                        <a:t>1</a:t>
                      </a:r>
                      <a:endParaRPr lang="en-US" sz="1050" b="0">
                        <a:solidFill>
                          <a:schemeClr val="tx1">
                            <a:lumMod val="65000"/>
                            <a:lumOff val="35000"/>
                          </a:schemeClr>
                        </a:solidFill>
                        <a:effectLst/>
                        <a:latin typeface="Segoe UI "/>
                      </a:endParaRP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
                        </a:rPr>
                        <a:t>Duration: Up to 2, 3, or 5 years</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331569513"/>
                  </a:ext>
                </a:extLst>
              </a:tr>
              <a:tr h="346913">
                <a:tc>
                  <a:txBody>
                    <a:bodyPr/>
                    <a:lstStyle/>
                    <a:p>
                      <a:r>
                        <a:rPr lang="en-US" sz="1050" b="0">
                          <a:solidFill>
                            <a:schemeClr val="tx1">
                              <a:lumMod val="65000"/>
                              <a:lumOff val="35000"/>
                            </a:schemeClr>
                          </a:solidFill>
                          <a:effectLst/>
                          <a:latin typeface="Segoe UI "/>
                        </a:rPr>
                        <a:t>Starts on day of purchase</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
                        </a:rPr>
                        <a:t>Available within 45 days of Surface device purchase</a:t>
                      </a:r>
                      <a:r>
                        <a:rPr lang="en-US" sz="1050" strike="noStrike" baseline="30000">
                          <a:solidFill>
                            <a:schemeClr val="tx1">
                              <a:lumMod val="65000"/>
                              <a:lumOff val="35000"/>
                            </a:schemeClr>
                          </a:solidFill>
                          <a:effectLst/>
                          <a:latin typeface="Segoe UI "/>
                        </a:rPr>
                        <a:t>8</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273266631"/>
                  </a:ext>
                </a:extLst>
              </a:tr>
              <a:tr h="346913">
                <a:tc>
                  <a:txBody>
                    <a:bodyPr/>
                    <a:lstStyle/>
                    <a:p>
                      <a:r>
                        <a:rPr lang="en-US" sz="1050" b="0">
                          <a:solidFill>
                            <a:schemeClr val="tx1">
                              <a:lumMod val="65000"/>
                              <a:lumOff val="35000"/>
                            </a:schemeClr>
                          </a:solidFill>
                          <a:effectLst/>
                          <a:latin typeface="Segoe UI "/>
                        </a:rPr>
                        <a:t>90 days of software and 1 year of hardware support</a:t>
                      </a:r>
                      <a:r>
                        <a:rPr lang="en-US" sz="1050" b="0" baseline="30000">
                          <a:solidFill>
                            <a:schemeClr val="tx1">
                              <a:lumMod val="65000"/>
                              <a:lumOff val="35000"/>
                            </a:schemeClr>
                          </a:solidFill>
                          <a:effectLst/>
                          <a:latin typeface="Segoe UI "/>
                        </a:rPr>
                        <a:t>7</a:t>
                      </a:r>
                      <a:endParaRPr lang="en-US" sz="1050" b="0">
                        <a:solidFill>
                          <a:schemeClr val="tx1">
                            <a:lumMod val="65000"/>
                            <a:lumOff val="35000"/>
                          </a:schemeClr>
                        </a:solidFill>
                        <a:effectLst/>
                        <a:latin typeface="Segoe UI "/>
                      </a:endParaRP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
                        </a:rPr>
                        <a:t>Software and hardware support</a:t>
                      </a:r>
                      <a:r>
                        <a:rPr lang="en-US" sz="1050" baseline="30000">
                          <a:solidFill>
                            <a:schemeClr val="tx1">
                              <a:lumMod val="65000"/>
                              <a:lumOff val="35000"/>
                            </a:schemeClr>
                          </a:solidFill>
                          <a:effectLst/>
                          <a:latin typeface="Segoe UI "/>
                        </a:rPr>
                        <a:t>7</a:t>
                      </a:r>
                      <a:endParaRPr lang="en-US" sz="1050">
                        <a:solidFill>
                          <a:schemeClr val="tx1">
                            <a:lumMod val="65000"/>
                            <a:lumOff val="35000"/>
                          </a:schemeClr>
                        </a:solidFill>
                        <a:effectLst/>
                        <a:latin typeface="Segoe UI "/>
                      </a:endParaRP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61556027"/>
                  </a:ext>
                </a:extLst>
              </a:tr>
              <a:tr h="328305">
                <a:tc>
                  <a:txBody>
                    <a:bodyPr/>
                    <a:lstStyle/>
                    <a:p>
                      <a:r>
                        <a:rPr lang="en-US" sz="1050" b="0">
                          <a:solidFill>
                            <a:schemeClr val="tx1">
                              <a:lumMod val="65000"/>
                              <a:lumOff val="35000"/>
                            </a:schemeClr>
                          </a:solidFill>
                          <a:effectLst/>
                          <a:latin typeface="Segoe UI "/>
                        </a:rPr>
                        <a:t>Mechanical breakdown</a:t>
                      </a:r>
                      <a:r>
                        <a:rPr lang="en-US" sz="1050" b="0" baseline="30000">
                          <a:solidFill>
                            <a:schemeClr val="tx1">
                              <a:lumMod val="65000"/>
                              <a:lumOff val="35000"/>
                            </a:schemeClr>
                          </a:solidFill>
                          <a:effectLst/>
                          <a:latin typeface="Segoe UI "/>
                        </a:rPr>
                        <a:t>1</a:t>
                      </a:r>
                      <a:endParaRPr lang="en-US" sz="1050" b="0">
                        <a:solidFill>
                          <a:schemeClr val="tx1">
                            <a:lumMod val="65000"/>
                            <a:lumOff val="35000"/>
                          </a:schemeClr>
                        </a:solidFill>
                        <a:effectLst/>
                        <a:latin typeface="Segoe UI "/>
                      </a:endParaRP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a:solidFill>
                            <a:schemeClr val="tx1">
                              <a:lumMod val="65000"/>
                              <a:lumOff val="35000"/>
                            </a:schemeClr>
                          </a:solidFill>
                          <a:effectLst/>
                          <a:latin typeface="Segoe UI "/>
                        </a:rPr>
                        <a:t>Mechanical breakdown</a:t>
                      </a:r>
                      <a:r>
                        <a:rPr lang="en-US" sz="1050" baseline="30000">
                          <a:solidFill>
                            <a:schemeClr val="tx1">
                              <a:lumMod val="65000"/>
                              <a:lumOff val="35000"/>
                            </a:schemeClr>
                          </a:solidFill>
                          <a:effectLst/>
                          <a:latin typeface="Segoe UI "/>
                        </a:rPr>
                        <a:t>2</a:t>
                      </a:r>
                      <a:endParaRPr lang="en-US" sz="1050">
                        <a:solidFill>
                          <a:schemeClr val="tx1">
                            <a:lumMod val="65000"/>
                            <a:lumOff val="35000"/>
                          </a:schemeClr>
                        </a:solidFill>
                        <a:effectLst/>
                        <a:latin typeface="Segoe UI "/>
                      </a:endParaRP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56603243"/>
                  </a:ext>
                </a:extLst>
              </a:tr>
              <a:tr h="346913">
                <a:tc>
                  <a:txBody>
                    <a:bodyPr/>
                    <a:lstStyle/>
                    <a:p>
                      <a:r>
                        <a:rPr lang="en-US" sz="1050" b="0">
                          <a:solidFill>
                            <a:schemeClr val="tx1">
                              <a:lumMod val="65000"/>
                              <a:lumOff val="35000"/>
                            </a:schemeClr>
                          </a:solidFill>
                          <a:effectLst/>
                          <a:latin typeface="Segoe UI "/>
                        </a:rPr>
                        <a:t>Onsite hardware service</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r>
                        <a:rPr lang="en-US" sz="1050" b="0">
                          <a:solidFill>
                            <a:schemeClr val="tx1">
                              <a:lumMod val="65000"/>
                              <a:lumOff val="35000"/>
                            </a:schemeClr>
                          </a:solidFill>
                          <a:effectLst/>
                          <a:latin typeface="Segoe UI "/>
                        </a:rPr>
                        <a:t>Onsite hardware service</a:t>
                      </a:r>
                    </a:p>
                  </a:txBody>
                  <a:tcPr marL="45720" marR="4572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4135104603"/>
                  </a:ext>
                </a:extLst>
              </a:tr>
            </a:tbl>
          </a:graphicData>
        </a:graphic>
      </p:graphicFrame>
      <p:sp>
        <p:nvSpPr>
          <p:cNvPr id="3" name="Title 3">
            <a:extLst>
              <a:ext uri="{FF2B5EF4-FFF2-40B4-BE49-F238E27FC236}">
                <a16:creationId xmlns:a16="http://schemas.microsoft.com/office/drawing/2014/main" id="{BB1133B6-DD14-0BF9-8955-F4C6C43AB381}"/>
              </a:ext>
            </a:extLst>
          </p:cNvPr>
          <p:cNvSpPr txBox="1">
            <a:spLocks/>
          </p:cNvSpPr>
          <p:nvPr/>
        </p:nvSpPr>
        <p:spPr>
          <a:xfrm>
            <a:off x="3850744" y="5144931"/>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z="1000" spc="0">
                <a:solidFill>
                  <a:schemeClr val="tx1">
                    <a:lumMod val="65000"/>
                    <a:lumOff val="35000"/>
                  </a:schemeClr>
                </a:solidFill>
                <a:latin typeface="Segoe UI" panose="020B0502040204020203" pitchFamily="34" charset="0"/>
                <a:cs typeface="Segoe UI" panose="020B0502040204020203" pitchFamily="34" charset="0"/>
              </a:rPr>
              <a:t>Please refer to your Price List for official protection plan availability and pricing</a:t>
            </a:r>
          </a:p>
        </p:txBody>
      </p:sp>
      <p:sp>
        <p:nvSpPr>
          <p:cNvPr id="4" name="Title 13">
            <a:extLst>
              <a:ext uri="{FF2B5EF4-FFF2-40B4-BE49-F238E27FC236}">
                <a16:creationId xmlns:a16="http://schemas.microsoft.com/office/drawing/2014/main" id="{61AEB6DB-2B5C-64AE-B5FC-318BD157DFCA}"/>
              </a:ext>
            </a:extLst>
          </p:cNvPr>
          <p:cNvSpPr txBox="1">
            <a:spLocks/>
          </p:cNvSpPr>
          <p:nvPr/>
        </p:nvSpPr>
        <p:spPr>
          <a:xfrm>
            <a:off x="683172" y="589182"/>
            <a:ext cx="10095186" cy="973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a:solidFill>
                  <a:schemeClr val="tx1">
                    <a:lumMod val="50000"/>
                    <a:lumOff val="50000"/>
                  </a:schemeClr>
                </a:solidFill>
                <a:latin typeface="Segoe UI Light" panose="020B0502040204020203" pitchFamily="34" charset="0"/>
                <a:cs typeface="Segoe UI Light" panose="020B0502040204020203" pitchFamily="34" charset="0"/>
              </a:rPr>
              <a:t>Europe Warranty and Protection Plans – Surface Hub 2S/3</a:t>
            </a:r>
            <a:endParaRPr lang="en-IN" sz="2400">
              <a:solidFill>
                <a:schemeClr val="tx2">
                  <a:lumMod val="7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83739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D2AD33D-F7E1-9F96-59A8-557418419C37}"/>
              </a:ext>
            </a:extLst>
          </p:cNvPr>
          <p:cNvGraphicFramePr>
            <a:graphicFrameLocks noGrp="1"/>
          </p:cNvGraphicFramePr>
          <p:nvPr>
            <p:extLst>
              <p:ext uri="{D42A27DB-BD31-4B8C-83A1-F6EECF244321}">
                <p14:modId xmlns:p14="http://schemas.microsoft.com/office/powerpoint/2010/main" val="2571274217"/>
              </p:ext>
            </p:extLst>
          </p:nvPr>
        </p:nvGraphicFramePr>
        <p:xfrm>
          <a:off x="1467208" y="2306913"/>
          <a:ext cx="9257584" cy="3113159"/>
        </p:xfrm>
        <a:graphic>
          <a:graphicData uri="http://schemas.openxmlformats.org/drawingml/2006/table">
            <a:tbl>
              <a:tblPr firstRow="1" firstCol="1" bandRow="1">
                <a:tableStyleId>{69012ECD-51FC-41F1-AA8D-1B2483CD663E}</a:tableStyleId>
              </a:tblPr>
              <a:tblGrid>
                <a:gridCol w="3074312">
                  <a:extLst>
                    <a:ext uri="{9D8B030D-6E8A-4147-A177-3AD203B41FA5}">
                      <a16:colId xmlns:a16="http://schemas.microsoft.com/office/drawing/2014/main" val="1567436117"/>
                    </a:ext>
                  </a:extLst>
                </a:gridCol>
                <a:gridCol w="3074312">
                  <a:extLst>
                    <a:ext uri="{9D8B030D-6E8A-4147-A177-3AD203B41FA5}">
                      <a16:colId xmlns:a16="http://schemas.microsoft.com/office/drawing/2014/main" val="455858685"/>
                    </a:ext>
                  </a:extLst>
                </a:gridCol>
                <a:gridCol w="3108960">
                  <a:extLst>
                    <a:ext uri="{9D8B030D-6E8A-4147-A177-3AD203B41FA5}">
                      <a16:colId xmlns:a16="http://schemas.microsoft.com/office/drawing/2014/main" val="2489375313"/>
                    </a:ext>
                  </a:extLst>
                </a:gridCol>
              </a:tblGrid>
              <a:tr h="420326">
                <a:tc>
                  <a:txBody>
                    <a:bodyPr/>
                    <a:lstStyle/>
                    <a:p>
                      <a:pPr marL="0" marR="0" algn="ctr">
                        <a:spcBef>
                          <a:spcPts val="0"/>
                        </a:spcBef>
                        <a:spcAft>
                          <a:spcPts val="0"/>
                        </a:spcAft>
                      </a:pPr>
                      <a:r>
                        <a:rPr lang="en-US" sz="1200" b="1">
                          <a:solidFill>
                            <a:schemeClr val="bg1"/>
                          </a:solidFill>
                          <a:effectLst/>
                          <a:latin typeface="Segoe UI"/>
                          <a:cs typeface="Segoe UI"/>
                        </a:rPr>
                        <a:t>Microsoft Limited Hardware Warranty</a:t>
                      </a:r>
                      <a:endParaRPr lang="en-US" sz="1200" b="1">
                        <a:solidFill>
                          <a:schemeClr val="bg1"/>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tc>
                  <a:txBody>
                    <a:bodyPr/>
                    <a:lstStyle/>
                    <a:p>
                      <a:pPr marL="0" marR="0" algn="ctr">
                        <a:spcBef>
                          <a:spcPts val="0"/>
                        </a:spcBef>
                        <a:spcAft>
                          <a:spcPts val="0"/>
                        </a:spcAft>
                      </a:pPr>
                      <a:r>
                        <a:rPr lang="en-US" sz="1200" b="1">
                          <a:solidFill>
                            <a:schemeClr val="bg1"/>
                          </a:solidFill>
                          <a:effectLst/>
                          <a:latin typeface="Segoe UI"/>
                          <a:cs typeface="Segoe UI"/>
                        </a:rPr>
                        <a:t>Microsoft Extended Hardware Service</a:t>
                      </a:r>
                      <a:endParaRPr lang="en-US" sz="1200" b="1">
                        <a:solidFill>
                          <a:schemeClr val="bg1"/>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tc>
                  <a:txBody>
                    <a:bodyPr/>
                    <a:lstStyle/>
                    <a:p>
                      <a:pPr marL="0" marR="0" algn="ctr">
                        <a:spcBef>
                          <a:spcPts val="0"/>
                        </a:spcBef>
                        <a:spcAft>
                          <a:spcPts val="0"/>
                        </a:spcAft>
                      </a:pPr>
                      <a:r>
                        <a:rPr lang="en-US" sz="1200" b="1">
                          <a:solidFill>
                            <a:schemeClr val="bg1"/>
                          </a:solidFill>
                          <a:effectLst/>
                          <a:latin typeface="Segoe UI" panose="020B0502040204020203" pitchFamily="34" charset="0"/>
                          <a:cs typeface="Segoe UI" panose="020B0502040204020203" pitchFamily="34" charset="0"/>
                        </a:rPr>
                        <a:t>Microsoft Accidental Damage Protection</a:t>
                      </a:r>
                      <a:endParaRPr lang="en-US" sz="12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rgbClr val="005EA4"/>
                    </a:solidFill>
                  </a:tcPr>
                </a:tc>
                <a:extLst>
                  <a:ext uri="{0D108BD9-81ED-4DB2-BD59-A6C34878D82A}">
                    <a16:rowId xmlns:a16="http://schemas.microsoft.com/office/drawing/2014/main" val="2087735881"/>
                  </a:ext>
                </a:extLst>
              </a:tr>
              <a:tr h="365589">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Included with every Surface Type Cover</a:t>
                      </a:r>
                      <a:endParaRPr lang="en-US" sz="105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 Sold Separately</a:t>
                      </a:r>
                      <a:endParaRPr lang="en-US" sz="105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Sold Separately</a:t>
                      </a:r>
                      <a:endParaRPr lang="en-US" sz="105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101273592"/>
                  </a:ext>
                </a:extLst>
              </a:tr>
              <a:tr h="323271">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Duration: 1 year</a:t>
                      </a:r>
                      <a:r>
                        <a:rPr lang="en-US" sz="1050" b="0" baseline="30000">
                          <a:solidFill>
                            <a:schemeClr val="tx1">
                              <a:lumMod val="65000"/>
                              <a:lumOff val="35000"/>
                            </a:schemeClr>
                          </a:solidFill>
                          <a:effectLst/>
                          <a:latin typeface="Segoe UI"/>
                          <a:cs typeface="Segoe UI"/>
                        </a:rPr>
                        <a:t>1</a:t>
                      </a:r>
                      <a:endParaRPr lang="en-US" sz="105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Duration: Up to 3 years</a:t>
                      </a:r>
                      <a:endParaRPr lang="en-US" sz="105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Duration: Up to 3 years</a:t>
                      </a:r>
                      <a:endParaRPr lang="en-US" sz="105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3898281679"/>
                  </a:ext>
                </a:extLst>
              </a:tr>
              <a:tr h="492806">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Day of purchase</a:t>
                      </a:r>
                      <a:endParaRPr lang="en-US" sz="105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Available within 45 days of Type Cover/Keyboard purchase</a:t>
                      </a:r>
                      <a:r>
                        <a:rPr lang="en-US" sz="1050" b="0" baseline="30000">
                          <a:solidFill>
                            <a:schemeClr val="tx1">
                              <a:lumMod val="65000"/>
                              <a:lumOff val="35000"/>
                            </a:schemeClr>
                          </a:solidFill>
                          <a:effectLst/>
                          <a:latin typeface="Segoe UI"/>
                          <a:cs typeface="Segoe UI"/>
                        </a:rPr>
                        <a:t>8</a:t>
                      </a:r>
                      <a:endParaRPr lang="en-US" sz="1050" b="0" baseline="3000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Available within 45 days of Type Cover/Keyboard purchase</a:t>
                      </a:r>
                      <a:r>
                        <a:rPr lang="en-US" sz="1050" b="0" baseline="30000">
                          <a:solidFill>
                            <a:schemeClr val="tx1">
                              <a:lumMod val="65000"/>
                              <a:lumOff val="35000"/>
                            </a:schemeClr>
                          </a:solidFill>
                          <a:effectLst/>
                          <a:latin typeface="Segoe UI"/>
                          <a:cs typeface="Segoe UI"/>
                        </a:rPr>
                        <a:t>8</a:t>
                      </a:r>
                      <a:endParaRPr lang="en-US" sz="1050" b="0" baseline="3000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4038544832"/>
                  </a:ext>
                </a:extLst>
              </a:tr>
              <a:tr h="328232">
                <a:tc>
                  <a:txBody>
                    <a:bodyPr/>
                    <a:lstStyle/>
                    <a:p>
                      <a:pPr marL="0" marR="0">
                        <a:spcBef>
                          <a:spcPts val="0"/>
                        </a:spcBef>
                        <a:spcAft>
                          <a:spcPts val="0"/>
                        </a:spcAft>
                      </a:pPr>
                      <a:r>
                        <a:rPr lang="en-US" sz="1050" b="0">
                          <a:solidFill>
                            <a:schemeClr val="tx1">
                              <a:lumMod val="65000"/>
                              <a:lumOff val="35000"/>
                            </a:schemeClr>
                          </a:solidFill>
                          <a:effectLst/>
                          <a:latin typeface="Segoe UI" panose="020B0502040204020203" pitchFamily="34" charset="0"/>
                          <a:cs typeface="Segoe UI" panose="020B0502040204020203" pitchFamily="34" charset="0"/>
                        </a:rPr>
                        <a:t>Mechanical breakdown</a:t>
                      </a:r>
                      <a:r>
                        <a:rPr lang="en-US" sz="1050" b="0" baseline="30000">
                          <a:solidFill>
                            <a:schemeClr val="tx1">
                              <a:lumMod val="65000"/>
                              <a:lumOff val="35000"/>
                            </a:schemeClr>
                          </a:solidFill>
                          <a:effectLst/>
                          <a:latin typeface="Segoe UI" panose="020B0502040204020203" pitchFamily="34" charset="0"/>
                          <a:cs typeface="Segoe UI" panose="020B0502040204020203" pitchFamily="34" charset="0"/>
                        </a:rPr>
                        <a:t>1</a:t>
                      </a:r>
                      <a:endParaRPr lang="en-US" sz="1050" b="0">
                        <a:solidFill>
                          <a:schemeClr val="tx1">
                            <a:lumMod val="65000"/>
                            <a:lumOff val="35000"/>
                          </a:schemeClr>
                        </a:solidFill>
                        <a:effectLst/>
                        <a:latin typeface="Segoe UI" panose="020B0502040204020203" pitchFamily="34" charset="0"/>
                        <a:cs typeface="Segoe UI" panose="020B0502040204020203" pitchFamily="34" charset="0"/>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a:cs typeface="Segoe UI"/>
                        </a:rPr>
                        <a:t>Mechanical breakdown</a:t>
                      </a:r>
                      <a:r>
                        <a:rPr lang="en-US" sz="1050" b="0" baseline="30000">
                          <a:solidFill>
                            <a:schemeClr val="tx1">
                              <a:lumMod val="65000"/>
                              <a:lumOff val="35000"/>
                            </a:schemeClr>
                          </a:solidFill>
                          <a:effectLst/>
                          <a:latin typeface="Segoe UI"/>
                          <a:cs typeface="Segoe UI"/>
                        </a:rPr>
                        <a:t>2</a:t>
                      </a:r>
                      <a:endParaRPr lang="en-US" sz="105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a:ea typeface="Times New Roman" panose="02020603050405020304" pitchFamily="18" charset="0"/>
                          <a:cs typeface="Segoe UI"/>
                        </a:rPr>
                        <a:t>NA</a:t>
                      </a: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2817787437"/>
                  </a:ext>
                </a:extLst>
              </a:tr>
              <a:tr h="359975">
                <a:tc>
                  <a:txBody>
                    <a:bodyPr/>
                    <a:lstStyle/>
                    <a:p>
                      <a:pPr marL="0" marR="0">
                        <a:spcBef>
                          <a:spcPts val="0"/>
                        </a:spcBef>
                        <a:spcAft>
                          <a:spcPts val="0"/>
                        </a:spcAft>
                      </a:pPr>
                      <a:r>
                        <a:rPr lang="en-US" sz="1050" b="0">
                          <a:solidFill>
                            <a:schemeClr val="tx1">
                              <a:lumMod val="65000"/>
                              <a:lumOff val="35000"/>
                            </a:schemeClr>
                          </a:solidFill>
                          <a:effectLst/>
                          <a:latin typeface="Segoe UI"/>
                          <a:ea typeface="Times New Roman" panose="02020603050405020304" pitchFamily="18" charset="0"/>
                          <a:cs typeface="Segoe UI"/>
                        </a:rPr>
                        <a:t>NA</a:t>
                      </a:r>
                    </a:p>
                  </a:txBody>
                  <a:tcPr marL="68580" marR="68580" marT="0" marB="0" anchor="ctr">
                    <a:lnL w="6350">
                      <a:solidFill>
                        <a:schemeClr val="bg2">
                          <a:lumMod val="60000"/>
                          <a:lumOff val="40000"/>
                        </a:schemeClr>
                      </a:solidFill>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a:ea typeface="Times New Roman" panose="02020603050405020304" pitchFamily="18" charset="0"/>
                          <a:cs typeface="Segoe UI"/>
                        </a:rPr>
                        <a:t>NA</a:t>
                      </a:r>
                    </a:p>
                  </a:txBody>
                  <a:tcPr marL="68580" marR="68580" marT="0" marB="0"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a:solidFill>
                        <a:schemeClr val="bg2">
                          <a:lumMod val="60000"/>
                          <a:lumOff val="40000"/>
                        </a:schemeClr>
                      </a:solidFill>
                    </a:lnB>
                    <a:solidFill>
                      <a:schemeClr val="bg1"/>
                    </a:solidFill>
                  </a:tcPr>
                </a:tc>
                <a:tc>
                  <a:txBody>
                    <a:bodyPr/>
                    <a:lstStyle/>
                    <a:p>
                      <a:pPr marL="0" marR="0">
                        <a:spcBef>
                          <a:spcPts val="0"/>
                        </a:spcBef>
                        <a:spcAft>
                          <a:spcPts val="0"/>
                        </a:spcAft>
                      </a:pPr>
                      <a:r>
                        <a:rPr lang="en-US" sz="1050" b="0">
                          <a:solidFill>
                            <a:schemeClr val="tx1">
                              <a:lumMod val="65000"/>
                              <a:lumOff val="35000"/>
                            </a:schemeClr>
                          </a:solidFill>
                          <a:effectLst/>
                          <a:latin typeface="Segoe UI" panose="020B0502040204020203" pitchFamily="34" charset="0"/>
                          <a:cs typeface="Segoe UI" panose="020B0502040204020203" pitchFamily="34" charset="0"/>
                        </a:rPr>
                        <a:t>Accidental Damage</a:t>
                      </a:r>
                      <a:r>
                        <a:rPr lang="en-US" sz="1050" b="0" baseline="30000">
                          <a:solidFill>
                            <a:schemeClr val="tx1">
                              <a:lumMod val="65000"/>
                              <a:lumOff val="35000"/>
                            </a:schemeClr>
                          </a:solidFill>
                          <a:effectLst/>
                          <a:latin typeface="Segoe UI" panose="020B0502040204020203" pitchFamily="34" charset="0"/>
                          <a:cs typeface="Segoe UI" panose="020B0502040204020203" pitchFamily="34" charset="0"/>
                        </a:rPr>
                        <a:t>2</a:t>
                      </a:r>
                      <a:endParaRPr lang="en-US" sz="1050" b="0">
                        <a:solidFill>
                          <a:schemeClr val="tx1">
                            <a:lumMod val="65000"/>
                            <a:lumOff val="35000"/>
                          </a:schemeClr>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6350" cap="flat" cmpd="sng" algn="ctr">
                      <a:solidFill>
                        <a:schemeClr val="bg2">
                          <a:lumMod val="60000"/>
                          <a:lumOff val="40000"/>
                        </a:schemeClr>
                      </a:solidFill>
                      <a:prstDash val="solid"/>
                      <a:round/>
                      <a:headEnd type="none" w="med" len="med"/>
                      <a:tailEnd type="none" w="med" len="med"/>
                    </a:lnL>
                    <a:lnR w="6350">
                      <a:solidFill>
                        <a:schemeClr val="bg2">
                          <a:lumMod val="60000"/>
                          <a:lumOff val="40000"/>
                        </a:schemeClr>
                      </a:solidFill>
                    </a:lnR>
                    <a:lnT w="6350" cap="flat" cmpd="sng" algn="ctr">
                      <a:solidFill>
                        <a:schemeClr val="bg2">
                          <a:lumMod val="60000"/>
                          <a:lumOff val="40000"/>
                        </a:schemeClr>
                      </a:solidFill>
                      <a:prstDash val="solid"/>
                      <a:round/>
                      <a:headEnd type="none" w="med" len="med"/>
                      <a:tailEnd type="none" w="med" len="med"/>
                    </a:lnT>
                    <a:lnB w="6350">
                      <a:solidFill>
                        <a:schemeClr val="bg2">
                          <a:lumMod val="60000"/>
                          <a:lumOff val="40000"/>
                        </a:schemeClr>
                      </a:solidFill>
                    </a:lnB>
                    <a:solidFill>
                      <a:schemeClr val="bg1"/>
                    </a:solidFill>
                  </a:tcPr>
                </a:tc>
                <a:extLst>
                  <a:ext uri="{0D108BD9-81ED-4DB2-BD59-A6C34878D82A}">
                    <a16:rowId xmlns:a16="http://schemas.microsoft.com/office/drawing/2014/main" val="2052282508"/>
                  </a:ext>
                </a:extLst>
              </a:tr>
              <a:tr h="822960">
                <a:tc>
                  <a:txBody>
                    <a:bodyPr/>
                    <a:lstStyle/>
                    <a:p>
                      <a:pPr marL="0" marR="0">
                        <a:spcBef>
                          <a:spcPts val="0"/>
                        </a:spcBef>
                        <a:spcAft>
                          <a:spcPts val="0"/>
                        </a:spcAft>
                      </a:pPr>
                      <a:endParaRPr lang="en-US" sz="1400" b="0">
                        <a:solidFill>
                          <a:schemeClr val="tx1">
                            <a:lumMod val="65000"/>
                            <a:lumOff val="35000"/>
                          </a:schemeClr>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a:spcBef>
                          <a:spcPts val="0"/>
                        </a:spcBef>
                        <a:spcAft>
                          <a:spcPts val="0"/>
                        </a:spcAft>
                      </a:pPr>
                      <a:endParaRPr lang="en-US" sz="140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65000"/>
                              <a:lumOff val="35000"/>
                            </a:schemeClr>
                          </a:solidFill>
                          <a:effectLst/>
                          <a:latin typeface="Segoe UI "/>
                        </a:rPr>
                        <a:t>Note: Microsoft Accidental Damage Protection duration must match Microsoft Extended Hardware Service duration and cannot be purchased without a Microsoft Extended Hardware Service plan. Limited availability</a:t>
                      </a:r>
                    </a:p>
                  </a:txBody>
                  <a:tcPr marL="68580" marR="68580" marT="0" marB="0" anchor="ctr">
                    <a:lnL w="6350">
                      <a:solidFill>
                        <a:schemeClr val="bg2">
                          <a:lumMod val="60000"/>
                          <a:lumOff val="40000"/>
                        </a:schemeClr>
                      </a:solidFill>
                    </a:lnL>
                    <a:lnR w="6350">
                      <a:solidFill>
                        <a:schemeClr val="bg2">
                          <a:lumMod val="60000"/>
                          <a:lumOff val="40000"/>
                        </a:schemeClr>
                      </a:solidFill>
                    </a:lnR>
                    <a:lnT w="6350">
                      <a:solidFill>
                        <a:schemeClr val="bg2">
                          <a:lumMod val="60000"/>
                          <a:lumOff val="40000"/>
                        </a:schemeClr>
                      </a:solidFill>
                    </a:lnT>
                    <a:lnB w="6350">
                      <a:solidFill>
                        <a:schemeClr val="bg2">
                          <a:lumMod val="60000"/>
                          <a:lumOff val="40000"/>
                        </a:schemeClr>
                      </a:solidFill>
                    </a:lnB>
                    <a:solidFill>
                      <a:schemeClr val="bg1"/>
                    </a:solidFill>
                  </a:tcPr>
                </a:tc>
                <a:extLst>
                  <a:ext uri="{0D108BD9-81ED-4DB2-BD59-A6C34878D82A}">
                    <a16:rowId xmlns:a16="http://schemas.microsoft.com/office/drawing/2014/main" val="855607120"/>
                  </a:ext>
                </a:extLst>
              </a:tr>
            </a:tbl>
          </a:graphicData>
        </a:graphic>
      </p:graphicFrame>
      <p:sp>
        <p:nvSpPr>
          <p:cNvPr id="3" name="Title 3">
            <a:extLst>
              <a:ext uri="{FF2B5EF4-FFF2-40B4-BE49-F238E27FC236}">
                <a16:creationId xmlns:a16="http://schemas.microsoft.com/office/drawing/2014/main" id="{8AC679F1-6C0F-04D7-528F-95B34F119603}"/>
              </a:ext>
            </a:extLst>
          </p:cNvPr>
          <p:cNvSpPr txBox="1">
            <a:spLocks/>
          </p:cNvSpPr>
          <p:nvPr/>
        </p:nvSpPr>
        <p:spPr>
          <a:xfrm>
            <a:off x="3726561" y="5817255"/>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z="1000" spc="0">
                <a:solidFill>
                  <a:schemeClr val="tx1">
                    <a:lumMod val="65000"/>
                    <a:lumOff val="35000"/>
                  </a:schemeClr>
                </a:solidFill>
                <a:latin typeface="Segoe UI" panose="020B0502040204020203" pitchFamily="34" charset="0"/>
                <a:cs typeface="Segoe UI" panose="020B0502040204020203" pitchFamily="34" charset="0"/>
              </a:rPr>
              <a:t>Please refer to your Price List for official protection plan availability and pricing</a:t>
            </a:r>
          </a:p>
        </p:txBody>
      </p:sp>
      <p:sp>
        <p:nvSpPr>
          <p:cNvPr id="4" name="Title 13">
            <a:extLst>
              <a:ext uri="{FF2B5EF4-FFF2-40B4-BE49-F238E27FC236}">
                <a16:creationId xmlns:a16="http://schemas.microsoft.com/office/drawing/2014/main" id="{4DD1169F-F34C-E359-2271-32A4F6BD5E0B}"/>
              </a:ext>
            </a:extLst>
          </p:cNvPr>
          <p:cNvSpPr txBox="1">
            <a:spLocks/>
          </p:cNvSpPr>
          <p:nvPr/>
        </p:nvSpPr>
        <p:spPr>
          <a:xfrm>
            <a:off x="683172" y="589182"/>
            <a:ext cx="10095186" cy="973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a:solidFill>
                  <a:schemeClr val="tx1">
                    <a:lumMod val="50000"/>
                    <a:lumOff val="50000"/>
                  </a:schemeClr>
                </a:solidFill>
                <a:latin typeface="Segoe UI Light" panose="020B0502040204020203" pitchFamily="34" charset="0"/>
                <a:cs typeface="Segoe UI Light" panose="020B0502040204020203" pitchFamily="34" charset="0"/>
              </a:rPr>
              <a:t>Europe Warranty and Protection Plans – Surface Type Covers and Keyboards</a:t>
            </a:r>
            <a:endParaRPr lang="en-IN" sz="2400">
              <a:solidFill>
                <a:schemeClr val="tx2">
                  <a:lumMod val="75000"/>
                </a:schemeClr>
              </a:solidFill>
              <a:latin typeface="Segoe UI Semibold" panose="020B0702040204020203" pitchFamily="34" charset="0"/>
              <a:cs typeface="Segoe UI Semibold" panose="020B0702040204020203" pitchFamily="34" charset="0"/>
            </a:endParaRPr>
          </a:p>
        </p:txBody>
      </p:sp>
      <p:sp>
        <p:nvSpPr>
          <p:cNvPr id="5" name="TextBox 4">
            <a:extLst>
              <a:ext uri="{FF2B5EF4-FFF2-40B4-BE49-F238E27FC236}">
                <a16:creationId xmlns:a16="http://schemas.microsoft.com/office/drawing/2014/main" id="{56EAEBE9-9B8E-5F17-4825-5B5993E47C4E}"/>
              </a:ext>
            </a:extLst>
          </p:cNvPr>
          <p:cNvSpPr txBox="1"/>
          <p:nvPr/>
        </p:nvSpPr>
        <p:spPr>
          <a:xfrm>
            <a:off x="7736293" y="179641"/>
            <a:ext cx="4211456" cy="338554"/>
          </a:xfrm>
          <a:prstGeom prst="rect">
            <a:avLst/>
          </a:prstGeom>
          <a:noFill/>
        </p:spPr>
        <p:txBody>
          <a:bodyPr wrap="square">
            <a:spAutoFit/>
          </a:bodyPr>
          <a:lstStyle/>
          <a:p>
            <a:pPr algn="r">
              <a:spcBef>
                <a:spcPct val="0"/>
              </a:spcBef>
              <a:defRPr/>
            </a:pPr>
            <a:r>
              <a:rPr lang="en-US" sz="1600">
                <a:solidFill>
                  <a:prstClr val="black">
                    <a:lumMod val="50000"/>
                    <a:lumOff val="50000"/>
                  </a:prstClr>
                </a:solidFill>
                <a:latin typeface="Segoe UI" panose="020B0502040204020203" pitchFamily="34" charset="0"/>
              </a:rPr>
              <a:t>UK only</a:t>
            </a:r>
            <a:endParaRPr lang="en-US" sz="1600">
              <a:solidFill>
                <a:prstClr val="black">
                  <a:lumMod val="50000"/>
                  <a:lumOff val="50000"/>
                </a:prstClr>
              </a:solidFill>
              <a:latin typeface="Aptos Display" panose="02110004020202020204"/>
            </a:endParaRPr>
          </a:p>
        </p:txBody>
      </p:sp>
    </p:spTree>
    <p:extLst>
      <p:ext uri="{BB962C8B-B14F-4D97-AF65-F5344CB8AC3E}">
        <p14:creationId xmlns:p14="http://schemas.microsoft.com/office/powerpoint/2010/main" val="3697482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D4E78A-69C3-4B14-3E3D-2D6E414DFC74}"/>
              </a:ext>
            </a:extLst>
          </p:cNvPr>
          <p:cNvGraphicFramePr>
            <a:graphicFrameLocks noGrp="1"/>
          </p:cNvGraphicFramePr>
          <p:nvPr>
            <p:extLst>
              <p:ext uri="{D42A27DB-BD31-4B8C-83A1-F6EECF244321}">
                <p14:modId xmlns:p14="http://schemas.microsoft.com/office/powerpoint/2010/main" val="3213981560"/>
              </p:ext>
            </p:extLst>
          </p:nvPr>
        </p:nvGraphicFramePr>
        <p:xfrm>
          <a:off x="609600" y="1288516"/>
          <a:ext cx="10972800" cy="4916429"/>
        </p:xfrm>
        <a:graphic>
          <a:graphicData uri="http://schemas.openxmlformats.org/drawingml/2006/table">
            <a:tbl>
              <a:tblPr firstRow="1" firstCol="1" bandRow="1">
                <a:tableStyleId>{F2DE63D5-997A-4646-A377-4702673A728D}</a:tableStyleId>
              </a:tblPr>
              <a:tblGrid>
                <a:gridCol w="10972800">
                  <a:extLst>
                    <a:ext uri="{9D8B030D-6E8A-4147-A177-3AD203B41FA5}">
                      <a16:colId xmlns:a16="http://schemas.microsoft.com/office/drawing/2014/main" val="2965602839"/>
                    </a:ext>
                  </a:extLst>
                </a:gridCol>
              </a:tblGrid>
              <a:tr h="483959">
                <a:tc>
                  <a:txBody>
                    <a:bodyPr/>
                    <a:lstStyle/>
                    <a:p>
                      <a:pPr marL="342900" lvl="0" indent="-342900" algn="l">
                        <a:spcBef>
                          <a:spcPts val="600"/>
                        </a:spcBef>
                        <a:spcAft>
                          <a:spcPts val="600"/>
                        </a:spcAft>
                      </a:pPr>
                      <a:r>
                        <a:rPr lang="en-US" sz="1100" b="0">
                          <a:solidFill>
                            <a:schemeClr val="tx1">
                              <a:lumMod val="65000"/>
                              <a:lumOff val="35000"/>
                            </a:schemeClr>
                          </a:solidFill>
                          <a:effectLst/>
                          <a:latin typeface="Segoe UI" panose="020B0502040204020203" pitchFamily="34" charset="0"/>
                          <a:cs typeface="Segoe UI" panose="020B0502040204020203" pitchFamily="34" charset="0"/>
                        </a:rPr>
                        <a:t> 1.     Without prejudice to any legal (statutory) rights to which you may be entitled under your local law, Microsoft’s Limited Hardware Warranty covers your device for one year from the date of original purchase from Microsoft or an authorized reseller. Restrictions apply. Please refer to Microsoft Limited Hardware Warranty &amp; Agreement </a:t>
                      </a:r>
                      <a:r>
                        <a:rPr lang="en-US" sz="1100" b="0">
                          <a:solidFill>
                            <a:schemeClr val="tx1">
                              <a:lumMod val="65000"/>
                              <a:lumOff val="35000"/>
                            </a:schemeClr>
                          </a:solidFill>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here</a:t>
                      </a:r>
                      <a:r>
                        <a:rPr lang="en-US" sz="1100" b="0">
                          <a:solidFill>
                            <a:schemeClr val="tx1">
                              <a:lumMod val="65000"/>
                              <a:lumOff val="35000"/>
                            </a:schemeClr>
                          </a:solidFill>
                          <a:effectLst/>
                          <a:latin typeface="Segoe UI" panose="020B0502040204020203" pitchFamily="34" charset="0"/>
                          <a:cs typeface="Segoe UI" panose="020B0502040204020203" pitchFamily="34" charset="0"/>
                        </a:rPr>
                        <a:t>.</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2691030"/>
                  </a:ext>
                </a:extLst>
              </a:tr>
              <a:tr h="864213">
                <a:tc>
                  <a:txBody>
                    <a:bodyPr/>
                    <a:lstStyle/>
                    <a:p>
                      <a:pPr marL="342900" lvl="0" indent="-342900" algn="l">
                        <a:spcBef>
                          <a:spcPts val="600"/>
                        </a:spcBef>
                        <a:spcAft>
                          <a:spcPts val="600"/>
                        </a:spcAft>
                      </a:pPr>
                      <a:r>
                        <a:rPr lang="en-US" sz="1100" b="0" u="none" strike="noStrike">
                          <a:solidFill>
                            <a:schemeClr val="tx1">
                              <a:lumMod val="65000"/>
                              <a:lumOff val="35000"/>
                            </a:schemeClr>
                          </a:solidFill>
                          <a:effectLst/>
                          <a:latin typeface="Segoe UI" panose="020B0502040204020203" pitchFamily="34" charset="0"/>
                          <a:cs typeface="Segoe UI" panose="020B0502040204020203" pitchFamily="34" charset="0"/>
                        </a:rPr>
                        <a:t>2.      Additional extended coverage for mechanical breakdown and accidental damage protection is available through the purchase of Microsoft protection plans. If the plan provides additional Mechanical Breakdown coverage, that coverage begins upon expiration of the manufacturer’s original warranty and continues for the remainder of the term shown on the Holder’s Proof of Purchase. Accidental damage protection begins immediately upon purchase. Restrictions apply, For all Protection Plans, please reference the </a:t>
                      </a:r>
                      <a:r>
                        <a:rPr lang="en-US" sz="1100" b="0" u="none" strike="noStrike">
                          <a:solidFill>
                            <a:schemeClr val="tx1">
                              <a:lumMod val="65000"/>
                              <a:lumOff val="35000"/>
                            </a:schemeClr>
                          </a:solidFill>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terms and conditions </a:t>
                      </a:r>
                      <a:r>
                        <a:rPr lang="en-US" sz="1100" b="0" u="none" strike="noStrike">
                          <a:solidFill>
                            <a:schemeClr val="tx1">
                              <a:lumMod val="65000"/>
                              <a:lumOff val="35000"/>
                            </a:schemeClr>
                          </a:solidFill>
                          <a:effectLst/>
                          <a:latin typeface="Segoe UI" panose="020B0502040204020203" pitchFamily="34" charset="0"/>
                          <a:cs typeface="Segoe UI" panose="020B0502040204020203" pitchFamily="34" charset="0"/>
                        </a:rPr>
                        <a:t>for the limit of liability and the applicable exclusions of the Protection Plan. </a:t>
                      </a:r>
                      <a:endParaRPr lang="en-US" sz="1100" b="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0070666"/>
                  </a:ext>
                </a:extLst>
              </a:tr>
              <a:tr h="842236">
                <a:tc>
                  <a:txBody>
                    <a:bodyPr/>
                    <a:lstStyle/>
                    <a:p>
                      <a:pPr marL="342900" lvl="0" indent="-342900" algn="l">
                        <a:spcBef>
                          <a:spcPts val="600"/>
                        </a:spcBef>
                        <a:spcAft>
                          <a:spcPts val="600"/>
                        </a:spcAft>
                      </a:pPr>
                      <a:r>
                        <a:rPr lang="en-US" sz="1100" b="0">
                          <a:solidFill>
                            <a:schemeClr val="tx1">
                              <a:lumMod val="65000"/>
                              <a:lumOff val="35000"/>
                            </a:schemeClr>
                          </a:solidFill>
                          <a:effectLst/>
                          <a:latin typeface="Segoe UI" panose="020B0502040204020203" pitchFamily="34" charset="0"/>
                          <a:cs typeface="Segoe UI" panose="020B0502040204020203" pitchFamily="34" charset="0"/>
                        </a:rPr>
                        <a:t>3.      Advanced Exchange Service is available at no additional charge with the Microsoft’s Limited Hardware Warranty for the following business devices: Surface Laptop 2, Surface Laptop 3, Surface Laptop 4, Surface Laptop Go, Surface Laptop Go 2, Surface Go 2, Surface Go 3, Surface Book 3, Surface Pro 6, Surface Pro 7, Surface Pro 7+, Surface Pro 8, Surface Pro X, Surface Laptop Studio, Surface Pro 9 and Surface Laptop 5. Advanced Exchange is only available in supported markets. Restrictions apply. See Surface for Business warranty page for </a:t>
                      </a:r>
                      <a:r>
                        <a:rPr lang="en-US" sz="1100" b="0">
                          <a:solidFill>
                            <a:schemeClr val="tx1">
                              <a:lumMod val="65000"/>
                              <a:lumOff val="35000"/>
                            </a:schemeClr>
                          </a:solidFill>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AES terms and conditions</a:t>
                      </a:r>
                      <a:r>
                        <a:rPr lang="en-US" sz="1100" b="0">
                          <a:solidFill>
                            <a:schemeClr val="tx1">
                              <a:lumMod val="65000"/>
                              <a:lumOff val="35000"/>
                            </a:schemeClr>
                          </a:solidFill>
                          <a:effectLst/>
                          <a:latin typeface="Segoe UI" panose="020B0502040204020203" pitchFamily="34" charset="0"/>
                          <a:cs typeface="Segoe UI" panose="020B0502040204020203" pitchFamily="34" charset="0"/>
                        </a:rPr>
                        <a:t> and list of supported markets.</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6586347"/>
                  </a:ext>
                </a:extLst>
              </a:tr>
              <a:tr h="674086">
                <a:tc>
                  <a:txBody>
                    <a:bodyPr/>
                    <a:lstStyle/>
                    <a:p>
                      <a:pPr marL="342900" lvl="0" indent="-342900" algn="l">
                        <a:spcBef>
                          <a:spcPts val="600"/>
                        </a:spcBef>
                        <a:spcAft>
                          <a:spcPts val="600"/>
                        </a:spcAft>
                      </a:pPr>
                      <a:r>
                        <a:rPr lang="en-US" sz="1100" b="0">
                          <a:solidFill>
                            <a:schemeClr val="tx1">
                              <a:lumMod val="65000"/>
                              <a:lumOff val="35000"/>
                            </a:schemeClr>
                          </a:solidFill>
                          <a:effectLst/>
                          <a:latin typeface="Segoe UI" panose="020B0502040204020203" pitchFamily="34" charset="0"/>
                          <a:cs typeface="Segoe UI" panose="020B0502040204020203" pitchFamily="34" charset="0"/>
                        </a:rPr>
                        <a:t>4.      Next Business Day services apply after an agent has determined that a replacement device is required, available inventory, and order placement by a standard cutoff time, predetermined by Microsoft. Overnight delivery is subject to the availability of our authorized overnight delivery carriers. For more details on replacement information and coverage areas see </a:t>
                      </a:r>
                      <a:r>
                        <a:rPr lang="en-US" sz="1100" b="0">
                          <a:solidFill>
                            <a:schemeClr val="tx1">
                              <a:lumMod val="65000"/>
                              <a:lumOff val="35000"/>
                            </a:schemeClr>
                          </a:solidFill>
                          <a:effectLs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here</a:t>
                      </a:r>
                      <a:r>
                        <a:rPr lang="en-US" sz="1100" b="0">
                          <a:solidFill>
                            <a:schemeClr val="tx1">
                              <a:lumMod val="65000"/>
                              <a:lumOff val="35000"/>
                            </a:schemeClr>
                          </a:solidFill>
                          <a:effectLst/>
                          <a:latin typeface="Segoe UI" panose="020B0502040204020203" pitchFamily="34" charset="0"/>
                          <a:cs typeface="Segoe UI" panose="020B0502040204020203" pitchFamily="34" charset="0"/>
                        </a:rPr>
                        <a:t>.</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9403350"/>
                  </a:ext>
                </a:extLst>
              </a:tr>
              <a:tr h="481096">
                <a:tc>
                  <a:txBody>
                    <a:bodyPr/>
                    <a:lstStyle/>
                    <a:p>
                      <a:pPr marL="342900" lvl="0" indent="-342900" algn="l">
                        <a:spcBef>
                          <a:spcPts val="600"/>
                        </a:spcBef>
                        <a:spcAft>
                          <a:spcPts val="600"/>
                        </a:spcAft>
                      </a:pPr>
                      <a:r>
                        <a:rPr lang="en-US" sz="1100" b="0">
                          <a:solidFill>
                            <a:schemeClr val="tx1">
                              <a:lumMod val="65000"/>
                              <a:lumOff val="35000"/>
                            </a:schemeClr>
                          </a:solidFill>
                          <a:effectLst/>
                          <a:latin typeface="Segoe UI" panose="020B0502040204020203" pitchFamily="34" charset="0"/>
                          <a:cs typeface="Segoe UI" panose="020B0502040204020203" pitchFamily="34" charset="0"/>
                        </a:rPr>
                        <a:t>5.      Next Business Day service is available for Surface Duo 2. Restrictions apply. See Surface for Business warranty page and next business day </a:t>
                      </a:r>
                      <a:r>
                        <a:rPr lang="en-US" sz="1100" b="0">
                          <a:solidFill>
                            <a:schemeClr val="tx1">
                              <a:lumMod val="65000"/>
                              <a:lumOff val="35000"/>
                            </a:schemeClr>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terms and conditions</a:t>
                      </a:r>
                      <a:r>
                        <a:rPr lang="en-US" sz="1100" b="0">
                          <a:solidFill>
                            <a:schemeClr val="tx1">
                              <a:lumMod val="65000"/>
                              <a:lumOff val="35000"/>
                            </a:schemeClr>
                          </a:solidFill>
                          <a:effectLst/>
                          <a:latin typeface="Segoe UI" panose="020B0502040204020203" pitchFamily="34" charset="0"/>
                          <a:cs typeface="Segoe UI" panose="020B0502040204020203" pitchFamily="34" charset="0"/>
                        </a:rPr>
                        <a:t> of supported markets.</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1873994"/>
                  </a:ext>
                </a:extLst>
              </a:tr>
              <a:tr h="935420">
                <a:tc>
                  <a:txBody>
                    <a:bodyPr/>
                    <a:lstStyle/>
                    <a:p>
                      <a:pPr marL="342900" lvl="0" indent="-342900" algn="l">
                        <a:spcBef>
                          <a:spcPts val="600"/>
                        </a:spcBef>
                        <a:spcAft>
                          <a:spcPts val="600"/>
                        </a:spcAft>
                      </a:pPr>
                      <a:r>
                        <a:rPr lang="en-US" sz="1100" b="0">
                          <a:solidFill>
                            <a:schemeClr val="tx1">
                              <a:lumMod val="65000"/>
                              <a:lumOff val="35000"/>
                            </a:schemeClr>
                          </a:solidFill>
                          <a:effectLst/>
                          <a:latin typeface="Segoe UI" panose="020B0502040204020203" pitchFamily="34" charset="0"/>
                          <a:cs typeface="Segoe UI" panose="020B0502040204020203" pitchFamily="34" charset="0"/>
                        </a:rPr>
                        <a:t>6.      Solid State Drive (SSD) Retention permits customers the option to retain their removable SSD during service events at no additional charge. SSD Retention is only available on Microsoft Surface devices in which the SSD is marketed as removable per the technical specifications on the product’s description page. Microsoft recommends that only technically inclined individuals with the knowledge, experience, and required tools perform the SSD removal following Microsoft’s instructions. Opening and/or repairing your device can present electric shock, device damage, fire and personal injury risks, and other hazards. Use caution if undertaking do-it-yourself repairs. Further, any resulting damage to the device or component will not be covered under the Microsoft Limited Hardware warranty or Protection Plans.</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2804334"/>
                  </a:ext>
                </a:extLst>
              </a:tr>
              <a:tr h="341587">
                <a:tc>
                  <a:txBody>
                    <a:bodyPr/>
                    <a:lstStyle/>
                    <a:p>
                      <a:pPr marL="342900" marR="0" lvl="0" indent="-342900" algn="l" defTabSz="914400" rtl="0" eaLnBrk="1" fontAlgn="auto" latinLnBrk="0" hangingPunct="1">
                        <a:lnSpc>
                          <a:spcPct val="100000"/>
                        </a:lnSpc>
                        <a:spcBef>
                          <a:spcPts val="600"/>
                        </a:spcBef>
                        <a:spcAft>
                          <a:spcPts val="600"/>
                        </a:spcAft>
                        <a:buClrTx/>
                        <a:buSzTx/>
                        <a:buFontTx/>
                        <a:buNone/>
                        <a:tabLst/>
                        <a:defRPr/>
                      </a:pPr>
                      <a:r>
                        <a:rPr lang="en-US" sz="1100" b="0">
                          <a:solidFill>
                            <a:schemeClr val="tx1">
                              <a:lumMod val="65000"/>
                              <a:lumOff val="35000"/>
                            </a:schemeClr>
                          </a:solidFill>
                          <a:effectLst/>
                          <a:latin typeface="Segoe UI" panose="020B0502040204020203" pitchFamily="34" charset="0"/>
                          <a:cs typeface="Segoe UI" panose="020B0502040204020203" pitchFamily="34" charset="0"/>
                        </a:rPr>
                        <a:t>7.      With your purchase of a Surface device and or any of the Microsoft protection plans, you also receive support at no additional cost during local business hours.</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3205950"/>
                  </a:ext>
                </a:extLst>
              </a:tr>
              <a:tr h="293832">
                <a:tc>
                  <a:txBody>
                    <a:bodyPr/>
                    <a:lstStyle/>
                    <a:p>
                      <a:pPr marL="347472" marR="0" lvl="0" indent="-347472" algn="l" defTabSz="914400" rtl="0" eaLnBrk="1" fontAlgn="auto" latinLnBrk="0" hangingPunct="1">
                        <a:lnSpc>
                          <a:spcPct val="100000"/>
                        </a:lnSpc>
                        <a:spcBef>
                          <a:spcPts val="600"/>
                        </a:spcBef>
                        <a:spcAft>
                          <a:spcPts val="600"/>
                        </a:spcAft>
                        <a:buClrTx/>
                        <a:buSzTx/>
                        <a:buFont typeface="+mj-lt"/>
                        <a:buNone/>
                        <a:tabLst/>
                        <a:defRPr/>
                      </a:pPr>
                      <a:r>
                        <a:rPr lang="en-US" sz="1100" b="0">
                          <a:solidFill>
                            <a:schemeClr val="tx1">
                              <a:lumMod val="65000"/>
                              <a:lumOff val="35000"/>
                            </a:schemeClr>
                          </a:solidFill>
                          <a:effectLst/>
                          <a:latin typeface="Segoe UI" panose="020B0502040204020203" pitchFamily="34" charset="0"/>
                          <a:cs typeface="Segoe UI" panose="020B0502040204020203" pitchFamily="34" charset="0"/>
                        </a:rPr>
                        <a:t>8.      Customers </a:t>
                      </a:r>
                      <a:r>
                        <a:rPr lang="en-US" sz="1100" b="0" kern="100">
                          <a:solidFill>
                            <a:schemeClr val="tx1">
                              <a:lumMod val="65000"/>
                              <a:lumOff val="35000"/>
                            </a:schemeClr>
                          </a:solidFill>
                          <a:effectLst/>
                          <a:latin typeface="Segoe UI" panose="020B0502040204020203" pitchFamily="34" charset="0"/>
                          <a:cs typeface="Segoe UI" panose="020B0502040204020203" pitchFamily="34" charset="0"/>
                        </a:rPr>
                        <a:t>may only purchase a Microsoft protection plan from the same Retailer selling the original device if a Protection Plan is offered by the Retailer.</a:t>
                      </a:r>
                      <a:endParaRPr lang="en-US" sz="1100" b="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258565"/>
                  </a:ext>
                </a:extLst>
              </a:tr>
            </a:tbl>
          </a:graphicData>
        </a:graphic>
      </p:graphicFrame>
      <p:sp>
        <p:nvSpPr>
          <p:cNvPr id="4" name="Title 3">
            <a:extLst>
              <a:ext uri="{FF2B5EF4-FFF2-40B4-BE49-F238E27FC236}">
                <a16:creationId xmlns:a16="http://schemas.microsoft.com/office/drawing/2014/main" id="{A31F6FD0-98FC-3DA0-C523-B6507CD1A84B}"/>
              </a:ext>
            </a:extLst>
          </p:cNvPr>
          <p:cNvSpPr txBox="1">
            <a:spLocks/>
          </p:cNvSpPr>
          <p:nvPr/>
        </p:nvSpPr>
        <p:spPr>
          <a:xfrm>
            <a:off x="609600" y="703536"/>
            <a:ext cx="8003628" cy="7571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3200" b="0" i="0" u="none" strike="noStrike" kern="1200" cap="none" spc="0" normalizeH="0" baseline="0" noProof="0">
                <a:ln>
                  <a:noFill/>
                </a:ln>
                <a:solidFill>
                  <a:srgbClr val="000000">
                    <a:lumMod val="50000"/>
                    <a:lumOff val="50000"/>
                  </a:srgbClr>
                </a:solidFill>
                <a:effectLst/>
                <a:uLnTx/>
                <a:uFillTx/>
                <a:latin typeface="Segoe UI Light" panose="020B0502040204020203" pitchFamily="34" charset="0"/>
                <a:ea typeface="+mj-ea"/>
                <a:cs typeface="Segoe UI Light" panose="020B0502040204020203" pitchFamily="34" charset="0"/>
              </a:rPr>
              <a:t>Warranty and Protection Plan Disclaimers</a:t>
            </a:r>
          </a:p>
        </p:txBody>
      </p:sp>
      <p:pic>
        <p:nvPicPr>
          <p:cNvPr id="6" name="Picture 5">
            <a:extLst>
              <a:ext uri="{FF2B5EF4-FFF2-40B4-BE49-F238E27FC236}">
                <a16:creationId xmlns:a16="http://schemas.microsoft.com/office/drawing/2014/main" id="{F499A65B-7249-429A-8651-2E814FEB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2" y="17651"/>
            <a:ext cx="1949590" cy="607665"/>
          </a:xfrm>
          <a:prstGeom prst="rect">
            <a:avLst/>
          </a:prstGeom>
        </p:spPr>
      </p:pic>
    </p:spTree>
    <p:extLst>
      <p:ext uri="{BB962C8B-B14F-4D97-AF65-F5344CB8AC3E}">
        <p14:creationId xmlns:p14="http://schemas.microsoft.com/office/powerpoint/2010/main" val="116133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77BB0F7E-42B1-573A-2E7C-F87AFDC6B96F}"/>
              </a:ext>
            </a:extLst>
          </p:cNvPr>
          <p:cNvGraphicFramePr>
            <a:graphicFrameLocks noGrp="1"/>
          </p:cNvGraphicFramePr>
          <p:nvPr>
            <p:extLst>
              <p:ext uri="{D42A27DB-BD31-4B8C-83A1-F6EECF244321}">
                <p14:modId xmlns:p14="http://schemas.microsoft.com/office/powerpoint/2010/main" val="1220724347"/>
              </p:ext>
            </p:extLst>
          </p:nvPr>
        </p:nvGraphicFramePr>
        <p:xfrm>
          <a:off x="3501026" y="598975"/>
          <a:ext cx="7756979" cy="5559960"/>
        </p:xfrm>
        <a:graphic>
          <a:graphicData uri="http://schemas.openxmlformats.org/drawingml/2006/table">
            <a:tbl>
              <a:tblPr firstRow="1" bandCol="1"/>
              <a:tblGrid>
                <a:gridCol w="1362428">
                  <a:extLst>
                    <a:ext uri="{9D8B030D-6E8A-4147-A177-3AD203B41FA5}">
                      <a16:colId xmlns:a16="http://schemas.microsoft.com/office/drawing/2014/main" val="1171639600"/>
                    </a:ext>
                  </a:extLst>
                </a:gridCol>
                <a:gridCol w="2112859">
                  <a:extLst>
                    <a:ext uri="{9D8B030D-6E8A-4147-A177-3AD203B41FA5}">
                      <a16:colId xmlns:a16="http://schemas.microsoft.com/office/drawing/2014/main" val="1358321209"/>
                    </a:ext>
                  </a:extLst>
                </a:gridCol>
                <a:gridCol w="987844">
                  <a:extLst>
                    <a:ext uri="{9D8B030D-6E8A-4147-A177-3AD203B41FA5}">
                      <a16:colId xmlns:a16="http://schemas.microsoft.com/office/drawing/2014/main" val="2274414842"/>
                    </a:ext>
                  </a:extLst>
                </a:gridCol>
                <a:gridCol w="3293848">
                  <a:extLst>
                    <a:ext uri="{9D8B030D-6E8A-4147-A177-3AD203B41FA5}">
                      <a16:colId xmlns:a16="http://schemas.microsoft.com/office/drawing/2014/main" val="1492971955"/>
                    </a:ext>
                  </a:extLst>
                </a:gridCol>
              </a:tblGrid>
              <a:tr h="400205">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nSpc>
                          <a:spcPct val="100000"/>
                        </a:lnSpc>
                      </a:pPr>
                      <a:endParaRPr lang="en-US" sz="1050">
                        <a:ln>
                          <a:noFill/>
                        </a:ln>
                        <a:solidFill>
                          <a:schemeClr val="tx1"/>
                        </a:solidFill>
                        <a:latin typeface="+mn-lt"/>
                        <a:cs typeface="Segoe UI" panose="020B0502040204020203" pitchFamily="34" charset="0"/>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900" b="0">
                          <a:ln>
                            <a:noFill/>
                          </a:ln>
                          <a:solidFill>
                            <a:schemeClr val="bg1"/>
                          </a:solidFill>
                          <a:latin typeface="Segoe UI Semibold"/>
                          <a:cs typeface="Segoe UI Semibold"/>
                        </a:rPr>
                        <a:t>Microsoft Extended Hardware Service &amp;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a:ln>
                            <a:noFill/>
                          </a:ln>
                          <a:solidFill>
                            <a:schemeClr val="bg1"/>
                          </a:solidFill>
                          <a:latin typeface="Segoe UI Semibold"/>
                          <a:cs typeface="Segoe UI Semibold"/>
                        </a:rPr>
                        <a:t>Microsoft Extended Hardware Service Plus</a:t>
                      </a:r>
                    </a:p>
                  </a:txBody>
                  <a:tcPr marL="72000" marR="72000" marT="72000" marB="72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endParaRPr lang="en-US" sz="1050" b="0">
                        <a:ln>
                          <a:noFill/>
                        </a:ln>
                        <a:solidFill>
                          <a:schemeClr val="bg1"/>
                        </a:solidFill>
                        <a:latin typeface="Segoe UI Semibold"/>
                        <a:cs typeface="Segoe UI Semibold"/>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900" b="0">
                          <a:ln>
                            <a:noFill/>
                          </a:ln>
                          <a:solidFill>
                            <a:schemeClr val="bg1"/>
                          </a:solidFill>
                          <a:latin typeface="Segoe UI Semibold"/>
                          <a:cs typeface="Segoe UI Semibold"/>
                        </a:rPr>
                        <a:t>Microsoft Accidental Damage Protection &amp;</a:t>
                      </a:r>
                    </a:p>
                    <a:p>
                      <a:pPr algn="ctr">
                        <a:lnSpc>
                          <a:spcPct val="100000"/>
                        </a:lnSpc>
                      </a:pPr>
                      <a:r>
                        <a:rPr lang="en-US" sz="900" b="0">
                          <a:ln>
                            <a:noFill/>
                          </a:ln>
                          <a:solidFill>
                            <a:schemeClr val="bg1"/>
                          </a:solidFill>
                          <a:latin typeface="Segoe UI Semibold"/>
                          <a:cs typeface="Segoe UI Semibold"/>
                        </a:rPr>
                        <a:t>Microsoft Accidental Damage Protection Plus</a:t>
                      </a:r>
                    </a:p>
                  </a:txBody>
                  <a:tcPr marL="72000" marR="72000" marT="72000" marB="72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156082">
                        <a:lumMod val="60000"/>
                        <a:lumOff val="40000"/>
                      </a:srgbClr>
                    </a:solidFill>
                  </a:tcPr>
                </a:tc>
                <a:extLst>
                  <a:ext uri="{0D108BD9-81ED-4DB2-BD59-A6C34878D82A}">
                    <a16:rowId xmlns:a16="http://schemas.microsoft.com/office/drawing/2014/main" val="2267710945"/>
                  </a:ext>
                </a:extLst>
              </a:tr>
              <a:tr h="349921">
                <a:tc>
                  <a:txBody>
                    <a:bodyPr/>
                    <a:lstStyle/>
                    <a:p>
                      <a:pPr marL="0" algn="l" rtl="0" eaLnBrk="1" fontAlgn="ctr" latinLnBrk="0" hangingPunct="1">
                        <a:lnSpc>
                          <a:spcPct val="100000"/>
                        </a:lnSpc>
                        <a:spcBef>
                          <a:spcPts val="0"/>
                        </a:spcBef>
                        <a:spcAft>
                          <a:spcPts val="0"/>
                        </a:spcAft>
                      </a:pPr>
                      <a:r>
                        <a:rPr lang="en-IN" sz="900" b="0" i="0" u="none" strike="noStrike">
                          <a:solidFill>
                            <a:schemeClr val="tx1"/>
                          </a:solidFill>
                          <a:effectLst/>
                          <a:latin typeface="Segoe UI "/>
                          <a:cs typeface="Segoe UI Light"/>
                        </a:rPr>
                        <a:t>Country</a:t>
                      </a:r>
                      <a:endParaRPr lang="en-IN" sz="900" b="0" i="0" u="none" strike="noStrike">
                        <a:solidFill>
                          <a:schemeClr val="tx1">
                            <a:lumMod val="75000"/>
                            <a:lumOff val="25000"/>
                          </a:schemeClr>
                        </a:solidFill>
                        <a:effectLst/>
                        <a:latin typeface="Segoe UI"/>
                        <a:cs typeface="Segoe UI"/>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IN" sz="900" b="0" i="0" u="none" strike="noStrike">
                          <a:solidFill>
                            <a:schemeClr val="tx1"/>
                          </a:solidFill>
                          <a:effectLst/>
                          <a:latin typeface="Segoe UI "/>
                          <a:cs typeface="Segoe UI Light"/>
                        </a:rPr>
                        <a:t>Service</a:t>
                      </a:r>
                    </a:p>
                    <a:p>
                      <a:pPr marL="0" marR="0" lvl="0" indent="0" algn="ctr" rtl="0">
                        <a:lnSpc>
                          <a:spcPct val="100000"/>
                        </a:lnSpc>
                        <a:spcBef>
                          <a:spcPts val="0"/>
                        </a:spcBef>
                        <a:spcAft>
                          <a:spcPts val="0"/>
                        </a:spcAft>
                        <a:buClrTx/>
                        <a:buSzTx/>
                        <a:buFontTx/>
                        <a:buNone/>
                      </a:pPr>
                      <a:r>
                        <a:rPr lang="en-IN" sz="900" b="0" i="0" u="none" strike="noStrike">
                          <a:solidFill>
                            <a:schemeClr val="tx1"/>
                          </a:solidFill>
                          <a:effectLst/>
                          <a:latin typeface="Segoe UI "/>
                          <a:cs typeface="Segoe UI Light"/>
                        </a:rPr>
                        <a:t>Contract (SC)</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Insurance</a:t>
                      </a:r>
                    </a:p>
                    <a:p>
                      <a:pPr marL="0" marR="0" lvl="0" indent="0" algn="ctr" rtl="0">
                        <a:lnSpc>
                          <a:spcPct val="100000"/>
                        </a:lnSpc>
                        <a:spcBef>
                          <a:spcPts val="0"/>
                        </a:spcBef>
                        <a:spcAft>
                          <a:spcPts val="0"/>
                        </a:spcAft>
                        <a:buClrTx/>
                        <a:buSzTx/>
                        <a:buFontTx/>
                        <a:buNone/>
                      </a:pPr>
                      <a:r>
                        <a:rPr lang="en-US" sz="900" b="0">
                          <a:solidFill>
                            <a:schemeClr val="tx1"/>
                          </a:solidFill>
                          <a:latin typeface="Segoe UI "/>
                        </a:rPr>
                        <a:t>(INS)</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Insurance</a:t>
                      </a:r>
                    </a:p>
                    <a:p>
                      <a:pPr marL="0" marR="0" lvl="0" indent="0" algn="ctr" rtl="0">
                        <a:lnSpc>
                          <a:spcPct val="100000"/>
                        </a:lnSpc>
                        <a:spcBef>
                          <a:spcPts val="0"/>
                        </a:spcBef>
                        <a:spcAft>
                          <a:spcPts val="0"/>
                        </a:spcAft>
                        <a:buClrTx/>
                        <a:buSzTx/>
                        <a:buFontTx/>
                        <a:buNone/>
                      </a:pPr>
                      <a:r>
                        <a:rPr lang="en-US" sz="900" b="0">
                          <a:solidFill>
                            <a:schemeClr val="tx1"/>
                          </a:solidFill>
                          <a:latin typeface="Segoe UI "/>
                        </a:rPr>
                        <a:t>(INS)</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799390"/>
                  </a:ext>
                </a:extLst>
              </a:tr>
              <a:tr h="159196">
                <a:tc>
                  <a:txBody>
                    <a:bodyPr/>
                    <a:lstStyle/>
                    <a:p>
                      <a:pPr marL="144000" lvl="1"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Austria</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813545"/>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Belgium</a:t>
                      </a:r>
                      <a:r>
                        <a:rPr lang="en-US" sz="900" b="0" u="none" strike="noStrike" kern="1200" baseline="30000">
                          <a:solidFill>
                            <a:schemeClr val="tx1">
                              <a:lumMod val="75000"/>
                              <a:lumOff val="25000"/>
                            </a:schemeClr>
                          </a:solidFill>
                          <a:effectLst/>
                          <a:latin typeface="Segoe UI"/>
                          <a:ea typeface="+mn-ea"/>
                          <a:cs typeface="Segoe UI"/>
                        </a:rPr>
                        <a:t>3</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rgbClr val="C00000"/>
                          </a:solidFill>
                          <a:latin typeface="Segoe UI "/>
                          <a:cs typeface="Segoe UI Semibold" panose="020B0702040204020203" pitchFamily="34" charset="0"/>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7877339"/>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Bulgaria</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5390945"/>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Croatia</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57262884"/>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Cyprus</a:t>
                      </a:r>
                      <a:r>
                        <a:rPr lang="en-US" sz="900" b="0" u="none" strike="noStrike" kern="1200" baseline="30000">
                          <a:solidFill>
                            <a:schemeClr val="tx1">
                              <a:lumMod val="75000"/>
                              <a:lumOff val="25000"/>
                            </a:schemeClr>
                          </a:solidFill>
                          <a:effectLst/>
                          <a:latin typeface="Segoe UI"/>
                          <a:ea typeface="+mn-ea"/>
                          <a:cs typeface="Segoe UI"/>
                        </a:rPr>
                        <a:t>4</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2604373"/>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Czech Republic</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0585334"/>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Denmark</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9255619"/>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Estonia</a:t>
                      </a:r>
                      <a:r>
                        <a:rPr lang="en-US" sz="900" b="0" u="none" strike="noStrike" kern="1200" baseline="30000">
                          <a:solidFill>
                            <a:schemeClr val="tx1">
                              <a:lumMod val="75000"/>
                              <a:lumOff val="25000"/>
                            </a:schemeClr>
                          </a:solidFill>
                          <a:effectLst/>
                          <a:latin typeface="Segoe UI"/>
                          <a:ea typeface="+mn-ea"/>
                          <a:cs typeface="Segoe UI"/>
                        </a:rPr>
                        <a:t>3</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rgbClr val="C00000"/>
                          </a:solidFill>
                          <a:latin typeface="Segoe UI "/>
                          <a:cs typeface="Segoe UI Semibold" panose="020B0702040204020203" pitchFamily="34" charset="0"/>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4409974"/>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Finland</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4408362"/>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France</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0436281"/>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Germany</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r>
                        <a:rPr lang="en-US" sz="1000" b="1" u="none" strike="noStrike" kern="1200" baseline="30000">
                          <a:solidFill>
                            <a:schemeClr val="tx2">
                              <a:lumMod val="75000"/>
                            </a:schemeClr>
                          </a:solidFill>
                          <a:effectLst/>
                          <a:latin typeface="Segoe UI "/>
                          <a:sym typeface="Wingdings" panose="05000000000000000000" pitchFamily="2" charset="2"/>
                        </a:rPr>
                        <a:t>1</a:t>
                      </a:r>
                      <a:endParaRPr lang="en-US" sz="1000" b="1" baseline="30000">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9214259"/>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Greece</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0296378"/>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Hungary</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r>
                        <a:rPr lang="en-US" sz="1000" b="1" u="none" strike="noStrike" kern="1200" baseline="30000">
                          <a:solidFill>
                            <a:schemeClr val="tx2">
                              <a:lumMod val="75000"/>
                            </a:schemeClr>
                          </a:solidFill>
                          <a:effectLst/>
                          <a:latin typeface="Segoe UI "/>
                          <a:sym typeface="Wingdings" panose="05000000000000000000" pitchFamily="2" charset="2"/>
                        </a:rPr>
                        <a:t>2</a:t>
                      </a:r>
                      <a:endParaRPr lang="en-US" sz="1000" b="1" baseline="30000">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1659700"/>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Ireland</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6371376"/>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Italy</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0368433"/>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Latvia</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0364276"/>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Lithuania</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9588951"/>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Luxembourg</a:t>
                      </a:r>
                      <a:r>
                        <a:rPr lang="en-US" sz="900" b="0" u="none" strike="noStrike" kern="1200" baseline="30000">
                          <a:solidFill>
                            <a:schemeClr val="tx1">
                              <a:lumMod val="75000"/>
                              <a:lumOff val="25000"/>
                            </a:schemeClr>
                          </a:solidFill>
                          <a:effectLst/>
                          <a:latin typeface="Segoe UI"/>
                          <a:ea typeface="+mn-ea"/>
                          <a:cs typeface="Segoe UI"/>
                        </a:rPr>
                        <a:t>3</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rgbClr val="C00000"/>
                          </a:solidFill>
                          <a:latin typeface="Segoe UI "/>
                          <a:cs typeface="Segoe UI Semibold" panose="020B0702040204020203" pitchFamily="34" charset="0"/>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333188"/>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Malta</a:t>
                      </a:r>
                      <a:r>
                        <a:rPr lang="en-US" sz="900" b="0" u="none" strike="noStrike" kern="1200" baseline="30000">
                          <a:solidFill>
                            <a:schemeClr val="tx1">
                              <a:lumMod val="75000"/>
                              <a:lumOff val="25000"/>
                            </a:schemeClr>
                          </a:solidFill>
                          <a:effectLst/>
                          <a:latin typeface="Segoe UI"/>
                          <a:ea typeface="+mn-ea"/>
                          <a:cs typeface="Segoe UI"/>
                        </a:rPr>
                        <a:t>4</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5026056"/>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Netherlands</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613251"/>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Norway</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2549841"/>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Poland</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3307426"/>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Portugal</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9236782"/>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Romania</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r>
                        <a:rPr lang="en-US" sz="1000" b="1" u="none" strike="noStrike" kern="1200" baseline="30000">
                          <a:solidFill>
                            <a:schemeClr val="tx2">
                              <a:lumMod val="75000"/>
                            </a:schemeClr>
                          </a:solidFill>
                          <a:effectLst/>
                          <a:latin typeface="Segoe UI "/>
                          <a:sym typeface="Wingdings" panose="05000000000000000000" pitchFamily="2" charset="2"/>
                        </a:rPr>
                        <a:t>2</a:t>
                      </a:r>
                      <a:endParaRPr lang="en-US" sz="1000" b="1" baseline="30000">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4099726"/>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Slovakia</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r>
                        <a:rPr lang="en-US" sz="1000" b="1" u="none" strike="noStrike" kern="1200" baseline="30000">
                          <a:solidFill>
                            <a:schemeClr val="tx2">
                              <a:lumMod val="75000"/>
                            </a:schemeClr>
                          </a:solidFill>
                          <a:effectLst/>
                          <a:latin typeface="Segoe UI "/>
                          <a:sym typeface="Wingdings" panose="05000000000000000000" pitchFamily="2" charset="2"/>
                        </a:rPr>
                        <a:t>2</a:t>
                      </a:r>
                      <a:endParaRPr lang="en-US" sz="1000" b="1" baseline="30000">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9898450"/>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Slovenia</a:t>
                      </a:r>
                      <a:r>
                        <a:rPr lang="en-US" sz="900" b="0" u="none" strike="noStrike" kern="1200" baseline="30000">
                          <a:solidFill>
                            <a:schemeClr val="tx1">
                              <a:lumMod val="75000"/>
                              <a:lumOff val="25000"/>
                            </a:schemeClr>
                          </a:solidFill>
                          <a:effectLst/>
                          <a:latin typeface="Segoe UI"/>
                          <a:ea typeface="+mn-ea"/>
                          <a:cs typeface="Segoe UI"/>
                        </a:rPr>
                        <a:t>3</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rgbClr val="C00000"/>
                          </a:solidFill>
                          <a:latin typeface="Segoe UI "/>
                          <a:cs typeface="Segoe UI Semibold" panose="020B0702040204020203" pitchFamily="34" charset="0"/>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9999477"/>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Spain</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2073561"/>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Sweden</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7986259"/>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Switzerland</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3983964"/>
                  </a:ext>
                </a:extLst>
              </a:tr>
              <a:tr h="159196">
                <a:tc>
                  <a:txBody>
                    <a:bodyPr/>
                    <a:lstStyle/>
                    <a:p>
                      <a:pPr marL="144000" algn="l" defTabSz="914400"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ea typeface="+mn-ea"/>
                          <a:cs typeface="Segoe UI"/>
                        </a:rPr>
                        <a:t>United Kingdom</a:t>
                      </a: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endParaRPr lang="en-US" sz="1000" b="1">
                        <a:solidFill>
                          <a:schemeClr val="tx2">
                            <a:lumMod val="75000"/>
                          </a:schemeClr>
                        </a:solidFill>
                        <a:latin typeface="Segoe UI "/>
                        <a:cs typeface="Segoe UI Light"/>
                        <a:sym typeface="Wingdings" panose="05000000000000000000" pitchFamily="2" charset="2"/>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kern="1200">
                          <a:solidFill>
                            <a:schemeClr val="tx2">
                              <a:lumMod val="75000"/>
                            </a:schemeClr>
                          </a:solidFill>
                          <a:effectLst/>
                          <a:latin typeface="Segoe UI "/>
                          <a:sym typeface="Wingdings" panose="05000000000000000000" pitchFamily="2" charset="2"/>
                        </a:rPr>
                        <a:t></a:t>
                      </a:r>
                      <a:endParaRPr lang="en-US" sz="1000" b="1">
                        <a:solidFill>
                          <a:schemeClr val="tx2">
                            <a:lumMod val="75000"/>
                          </a:schemeClr>
                        </a:solidFill>
                        <a:latin typeface="Segoe UI "/>
                        <a:cs typeface="Segoe UI Light"/>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386312"/>
                  </a:ext>
                </a:extLst>
              </a:tr>
            </a:tbl>
          </a:graphicData>
        </a:graphic>
      </p:graphicFrame>
      <p:sp>
        <p:nvSpPr>
          <p:cNvPr id="5" name="Title 3">
            <a:extLst>
              <a:ext uri="{FF2B5EF4-FFF2-40B4-BE49-F238E27FC236}">
                <a16:creationId xmlns:a16="http://schemas.microsoft.com/office/drawing/2014/main" id="{19175995-734D-D2F6-9792-82EC626D8C46}"/>
              </a:ext>
            </a:extLst>
          </p:cNvPr>
          <p:cNvSpPr txBox="1">
            <a:spLocks/>
          </p:cNvSpPr>
          <p:nvPr/>
        </p:nvSpPr>
        <p:spPr>
          <a:xfrm>
            <a:off x="5311842" y="6259025"/>
            <a:ext cx="5047181" cy="384346"/>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00000">
                    <a:lumMod val="65000"/>
                    <a:lumOff val="35000"/>
                  </a:srgbClr>
                </a:solidFill>
                <a:effectLst/>
                <a:uLnTx/>
                <a:uFillTx/>
                <a:latin typeface="Segoe Sans Display" pitchFamily="2" charset="0"/>
                <a:cs typeface="Segoe Sans Display" pitchFamily="2" charset="0"/>
              </a:rPr>
              <a:t>Please refer to your Price List for official protection plan availability and pricing.</a:t>
            </a:r>
          </a:p>
        </p:txBody>
      </p:sp>
      <p:pic>
        <p:nvPicPr>
          <p:cNvPr id="6" name="Picture 5">
            <a:extLst>
              <a:ext uri="{FF2B5EF4-FFF2-40B4-BE49-F238E27FC236}">
                <a16:creationId xmlns:a16="http://schemas.microsoft.com/office/drawing/2014/main" id="{9BFF27A3-3C2C-319A-B15D-2C0B3D23D3E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78556" t="15184" r="12923" b="55284"/>
          <a:stretch/>
        </p:blipFill>
        <p:spPr>
          <a:xfrm>
            <a:off x="-52190" y="1"/>
            <a:ext cx="2948239" cy="6857999"/>
          </a:xfrm>
          <a:prstGeom prst="rect">
            <a:avLst/>
          </a:prstGeom>
        </p:spPr>
      </p:pic>
      <p:sp>
        <p:nvSpPr>
          <p:cNvPr id="7" name="Rectangle 6">
            <a:extLst>
              <a:ext uri="{FF2B5EF4-FFF2-40B4-BE49-F238E27FC236}">
                <a16:creationId xmlns:a16="http://schemas.microsoft.com/office/drawing/2014/main" id="{1953B7CD-3B41-45BF-849E-DE4883B758CB}"/>
              </a:ext>
            </a:extLst>
          </p:cNvPr>
          <p:cNvSpPr/>
          <p:nvPr/>
        </p:nvSpPr>
        <p:spPr>
          <a:xfrm>
            <a:off x="-52190" y="0"/>
            <a:ext cx="2948239" cy="6858000"/>
          </a:xfrm>
          <a:prstGeom prst="rect">
            <a:avLst/>
          </a:prstGeom>
          <a:solidFill>
            <a:schemeClr val="bg2">
              <a:lumMod val="50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EE980203-478B-BDE6-7234-DF639F650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85" y="313396"/>
            <a:ext cx="1769228" cy="232957"/>
          </a:xfrm>
          <a:prstGeom prst="rect">
            <a:avLst/>
          </a:prstGeom>
        </p:spPr>
      </p:pic>
      <p:sp>
        <p:nvSpPr>
          <p:cNvPr id="9" name="Title 1">
            <a:extLst>
              <a:ext uri="{FF2B5EF4-FFF2-40B4-BE49-F238E27FC236}">
                <a16:creationId xmlns:a16="http://schemas.microsoft.com/office/drawing/2014/main" id="{BEC940C3-5398-CBB9-0A78-C103789F059C}"/>
              </a:ext>
            </a:extLst>
          </p:cNvPr>
          <p:cNvSpPr txBox="1">
            <a:spLocks/>
          </p:cNvSpPr>
          <p:nvPr/>
        </p:nvSpPr>
        <p:spPr>
          <a:xfrm>
            <a:off x="354105" y="1100608"/>
            <a:ext cx="2452890" cy="2062103"/>
          </a:xfrm>
          <a:prstGeom prst="rect">
            <a:avLst/>
          </a:prstGeom>
          <a:noFill/>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Protection Plan availability by country</a:t>
            </a:r>
            <a:endParaRPr kumimoji="0" lang="en-US" sz="2800" b="0" i="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endParaRPr>
          </a:p>
        </p:txBody>
      </p:sp>
      <p:sp>
        <p:nvSpPr>
          <p:cNvPr id="3" name="TextBox 2">
            <a:extLst>
              <a:ext uri="{FF2B5EF4-FFF2-40B4-BE49-F238E27FC236}">
                <a16:creationId xmlns:a16="http://schemas.microsoft.com/office/drawing/2014/main" id="{AF9AA4E6-9A21-480F-9E6D-040C83D5B22A}"/>
              </a:ext>
            </a:extLst>
          </p:cNvPr>
          <p:cNvSpPr txBox="1"/>
          <p:nvPr/>
        </p:nvSpPr>
        <p:spPr>
          <a:xfrm>
            <a:off x="354105" y="4216345"/>
            <a:ext cx="1938158" cy="1867178"/>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1000" b="0" i="0" u="none" strike="noStrike" kern="1200" cap="none" spc="0" normalizeH="0" baseline="0" noProof="0">
                <a:ln>
                  <a:noFill/>
                </a:ln>
                <a:solidFill>
                  <a:schemeClr val="bg1"/>
                </a:solidFill>
                <a:effectLst/>
                <a:uLnTx/>
                <a:uFillTx/>
                <a:latin typeface="Segoe Sans Display Semibold" pitchFamily="2" charset="0"/>
                <a:cs typeface="Segoe Sans Display Semibold" pitchFamily="2" charset="0"/>
              </a:rPr>
              <a:t>NOTE:</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GB" sz="900" b="0" i="0" u="none" strike="noStrike" kern="1200" cap="none" spc="0" normalizeH="0" baseline="0" noProof="0">
                <a:ln>
                  <a:noFill/>
                </a:ln>
                <a:solidFill>
                  <a:schemeClr val="bg1"/>
                </a:solidFill>
                <a:effectLst/>
                <a:uLnTx/>
                <a:uFillTx/>
                <a:latin typeface="Segoe Sans Display" pitchFamily="2" charset="0"/>
                <a:cs typeface="Segoe Sans Display" pitchFamily="2" charset="0"/>
              </a:rPr>
              <a:t>For EHS/EHS+ in Germany, Value Added Tax (VAT) does not apply.</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GB" sz="900" b="0" i="0" u="none" strike="noStrike" kern="1200" cap="none" spc="0" normalizeH="0" baseline="0" noProof="0">
                <a:ln>
                  <a:noFill/>
                </a:ln>
                <a:solidFill>
                  <a:schemeClr val="bg1"/>
                </a:solidFill>
                <a:effectLst/>
                <a:uLnTx/>
                <a:uFillTx/>
                <a:latin typeface="Segoe Sans Display" pitchFamily="2" charset="0"/>
                <a:cs typeface="Segoe Sans Display" pitchFamily="2" charset="0"/>
              </a:rPr>
              <a:t>EHS/EHS+ in Hungary, Romania &amp; Slovakia available as a Service Contract product starting Mar 15, 2024.</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GB" sz="900" b="0" i="0" u="none" strike="noStrike" kern="1200" cap="none" spc="0" normalizeH="0" baseline="0" noProof="0">
                <a:ln>
                  <a:noFill/>
                </a:ln>
                <a:solidFill>
                  <a:schemeClr val="bg1"/>
                </a:solidFill>
                <a:effectLst/>
                <a:uLnTx/>
                <a:uFillTx/>
                <a:latin typeface="Segoe Sans Display" pitchFamily="2" charset="0"/>
                <a:cs typeface="Segoe Sans Display" pitchFamily="2" charset="0"/>
              </a:rPr>
              <a:t>ADP/ADP+ is not currently available in </a:t>
            </a:r>
            <a:r>
              <a:rPr lang="en-GB" sz="900">
                <a:solidFill>
                  <a:schemeClr val="bg1"/>
                </a:solidFill>
                <a:latin typeface="Segoe Sans Display" pitchFamily="2" charset="0"/>
                <a:cs typeface="Segoe Sans Display" pitchFamily="2" charset="0"/>
              </a:rPr>
              <a:t>Belgium, Estonia, Luxembourg &amp; Slovenia.</a:t>
            </a:r>
            <a:endParaRPr kumimoji="0" lang="en-GB" sz="900" b="0" i="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GB" sz="900" b="0" i="0" u="none" strike="noStrike" kern="1200" cap="none" spc="0" normalizeH="0" baseline="0" noProof="0">
                <a:ln>
                  <a:noFill/>
                </a:ln>
                <a:solidFill>
                  <a:schemeClr val="bg1"/>
                </a:solidFill>
                <a:effectLst/>
                <a:uLnTx/>
                <a:uFillTx/>
                <a:latin typeface="Segoe Sans Display" pitchFamily="2" charset="0"/>
                <a:cs typeface="Segoe Sans Display" pitchFamily="2" charset="0"/>
              </a:rPr>
              <a:t>Hub devices and EHS protection plans are not available Cyprus and Malta.</a:t>
            </a:r>
          </a:p>
        </p:txBody>
      </p:sp>
    </p:spTree>
    <p:extLst>
      <p:ext uri="{BB962C8B-B14F-4D97-AF65-F5344CB8AC3E}">
        <p14:creationId xmlns:p14="http://schemas.microsoft.com/office/powerpoint/2010/main" val="1171749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A50BDE-874D-262B-5110-FFE24617986E}"/>
              </a:ext>
            </a:extLst>
          </p:cNvPr>
          <p:cNvSpPr txBox="1"/>
          <p:nvPr/>
        </p:nvSpPr>
        <p:spPr>
          <a:xfrm>
            <a:off x="1024865" y="1074509"/>
            <a:ext cx="6069618"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400">
                <a:solidFill>
                  <a:schemeClr val="tx1">
                    <a:lumMod val="50000"/>
                    <a:lumOff val="50000"/>
                  </a:schemeClr>
                </a:solidFill>
                <a:latin typeface="Segoe UI Light" panose="020B0502040204020203" pitchFamily="34" charset="0"/>
                <a:cs typeface="Segoe UI Light" panose="020B0502040204020203" pitchFamily="34" charset="0"/>
              </a:rPr>
              <a:t>Microsoft Warranty and Protection Plans</a:t>
            </a:r>
          </a:p>
          <a:p>
            <a:pPr>
              <a:spcAft>
                <a:spcPts val="800"/>
              </a:spcAft>
            </a:pPr>
            <a:r>
              <a:rPr lang="en-US" sz="2400">
                <a:solidFill>
                  <a:schemeClr val="tx2">
                    <a:lumMod val="75000"/>
                  </a:schemeClr>
                </a:solidFill>
                <a:latin typeface="Segoe UI"/>
                <a:cs typeface="Segoe UI"/>
              </a:rPr>
              <a:t>EUROPE</a:t>
            </a:r>
            <a:r>
              <a:rPr lang="en-US" sz="2400">
                <a:solidFill>
                  <a:schemeClr val="tx1">
                    <a:lumMod val="50000"/>
                    <a:lumOff val="50000"/>
                  </a:schemeClr>
                </a:solidFill>
                <a:latin typeface="Segoe UI"/>
                <a:cs typeface="Segoe UI"/>
              </a:rPr>
              <a:t> </a:t>
            </a:r>
          </a:p>
          <a:p>
            <a:pPr>
              <a:spcAft>
                <a:spcPts val="800"/>
              </a:spcAft>
            </a:pPr>
            <a:endParaRPr lang="en-US" sz="2400">
              <a:solidFill>
                <a:schemeClr val="tx1">
                  <a:lumMod val="50000"/>
                  <a:lumOff val="50000"/>
                </a:schemeClr>
              </a:solidFill>
              <a:latin typeface="Segoe UI"/>
              <a:cs typeface="Segoe UI"/>
            </a:endParaRPr>
          </a:p>
          <a:p>
            <a:pPr marL="285750" indent="-285750">
              <a:spcBef>
                <a:spcPts val="1200"/>
              </a:spcBef>
              <a:spcAft>
                <a:spcPts val="800"/>
              </a:spcAft>
              <a:buFont typeface="Arial" panose="020B0604020202020204" pitchFamily="34" charset="0"/>
              <a:buChar char="•"/>
            </a:pPr>
            <a:r>
              <a:rPr lang="en-IN">
                <a:solidFill>
                  <a:schemeClr val="tx1">
                    <a:lumMod val="50000"/>
                    <a:lumOff val="50000"/>
                  </a:schemeClr>
                </a:solidFill>
                <a:latin typeface="Segoe UI"/>
                <a:cs typeface="Segoe UI"/>
              </a:rPr>
              <a:t>Protection Plan Benefits </a:t>
            </a:r>
          </a:p>
          <a:p>
            <a:pPr marL="285750" indent="-285750">
              <a:spcBef>
                <a:spcPts val="1200"/>
              </a:spcBef>
              <a:spcAft>
                <a:spcPts val="800"/>
              </a:spcAft>
              <a:buFont typeface="Arial" panose="020B0604020202020204" pitchFamily="34" charset="0"/>
              <a:buChar char="•"/>
            </a:pPr>
            <a:r>
              <a:rPr lang="en-US">
                <a:solidFill>
                  <a:schemeClr val="tx1">
                    <a:lumMod val="50000"/>
                    <a:lumOff val="50000"/>
                  </a:schemeClr>
                </a:solidFill>
                <a:latin typeface="Segoe UI"/>
                <a:cs typeface="Segoe UI"/>
              </a:rPr>
              <a:t>Warranty and </a:t>
            </a:r>
            <a:r>
              <a:rPr lang="en-IN">
                <a:solidFill>
                  <a:schemeClr val="tx1">
                    <a:lumMod val="50000"/>
                    <a:lumOff val="50000"/>
                  </a:schemeClr>
                </a:solidFill>
                <a:latin typeface="Segoe UI"/>
                <a:cs typeface="Segoe UI"/>
              </a:rPr>
              <a:t>Protection Plans by country</a:t>
            </a:r>
          </a:p>
          <a:p>
            <a:pPr marL="285750" indent="-285750">
              <a:spcBef>
                <a:spcPts val="1200"/>
              </a:spcBef>
              <a:spcAft>
                <a:spcPts val="800"/>
              </a:spcAft>
              <a:buFont typeface="Arial" panose="020B0604020202020204" pitchFamily="34" charset="0"/>
              <a:buChar char="•"/>
            </a:pPr>
            <a:r>
              <a:rPr lang="en-IN">
                <a:solidFill>
                  <a:schemeClr val="tx1">
                    <a:lumMod val="50000"/>
                    <a:lumOff val="50000"/>
                  </a:schemeClr>
                </a:solidFill>
                <a:latin typeface="Segoe UI"/>
                <a:cs typeface="Segoe UI"/>
              </a:rPr>
              <a:t>FAQs</a:t>
            </a:r>
          </a:p>
          <a:p>
            <a:pPr marL="285750" indent="-285750">
              <a:spcBef>
                <a:spcPts val="1200"/>
              </a:spcBef>
              <a:spcAft>
                <a:spcPts val="800"/>
              </a:spcAft>
              <a:buFont typeface="Arial" panose="020B0604020202020204" pitchFamily="34" charset="0"/>
              <a:buChar char="•"/>
            </a:pPr>
            <a:r>
              <a:rPr lang="en-IN">
                <a:solidFill>
                  <a:schemeClr val="tx1">
                    <a:lumMod val="50000"/>
                    <a:lumOff val="50000"/>
                  </a:schemeClr>
                </a:solidFill>
                <a:latin typeface="Segoe UI"/>
                <a:cs typeface="Segoe UI"/>
              </a:rPr>
              <a:t>Selling </a:t>
            </a:r>
            <a:r>
              <a:rPr lang="en-US">
                <a:solidFill>
                  <a:schemeClr val="tx1">
                    <a:lumMod val="50000"/>
                    <a:lumOff val="50000"/>
                  </a:schemeClr>
                </a:solidFill>
                <a:latin typeface="Segoe UI"/>
                <a:cs typeface="Segoe UI"/>
              </a:rPr>
              <a:t>requirements</a:t>
            </a:r>
          </a:p>
          <a:p>
            <a:pPr marL="285750" indent="-285750">
              <a:spcBef>
                <a:spcPts val="1200"/>
              </a:spcBef>
              <a:spcAft>
                <a:spcPts val="800"/>
              </a:spcAft>
              <a:buFont typeface="Arial" panose="020B0604020202020204" pitchFamily="34" charset="0"/>
              <a:buChar char="•"/>
            </a:pPr>
            <a:r>
              <a:rPr lang="en-US">
                <a:solidFill>
                  <a:schemeClr val="tx1">
                    <a:lumMod val="50000"/>
                    <a:lumOff val="50000"/>
                  </a:schemeClr>
                </a:solidFill>
                <a:latin typeface="Segoe UI"/>
                <a:cs typeface="Segoe UI"/>
              </a:rPr>
              <a:t>Surface device protection plan break out</a:t>
            </a:r>
          </a:p>
        </p:txBody>
      </p:sp>
      <p:pic>
        <p:nvPicPr>
          <p:cNvPr id="10" name="Picture 9">
            <a:extLst>
              <a:ext uri="{FF2B5EF4-FFF2-40B4-BE49-F238E27FC236}">
                <a16:creationId xmlns:a16="http://schemas.microsoft.com/office/drawing/2014/main" id="{8E409E85-E5B1-4C54-9C6F-7E08C8DE4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12" y="-77568"/>
            <a:ext cx="1715633" cy="534743"/>
          </a:xfrm>
          <a:prstGeom prst="rect">
            <a:avLst/>
          </a:prstGeom>
        </p:spPr>
      </p:pic>
      <p:pic>
        <p:nvPicPr>
          <p:cNvPr id="2" name="Picture 1" descr="A person and person holding laptops&#10;&#10;Description automatically generated">
            <a:extLst>
              <a:ext uri="{FF2B5EF4-FFF2-40B4-BE49-F238E27FC236}">
                <a16:creationId xmlns:a16="http://schemas.microsoft.com/office/drawing/2014/main" id="{CB2BC5AF-75BE-C94C-5B64-680F9026900D}"/>
              </a:ext>
            </a:extLst>
          </p:cNvPr>
          <p:cNvPicPr>
            <a:picLocks noChangeAspect="1"/>
          </p:cNvPicPr>
          <p:nvPr/>
        </p:nvPicPr>
        <p:blipFill rotWithShape="1">
          <a:blip r:embed="rId4">
            <a:extLst>
              <a:ext uri="{28A0092B-C50C-407E-A947-70E740481C1C}">
                <a14:useLocalDpi xmlns:a14="http://schemas.microsoft.com/office/drawing/2010/main" val="0"/>
              </a:ext>
            </a:extLst>
          </a:blip>
          <a:srcRect l="41933" t="5938" r="22454" b="23175"/>
          <a:stretch/>
        </p:blipFill>
        <p:spPr>
          <a:xfrm>
            <a:off x="7598979" y="0"/>
            <a:ext cx="4593018" cy="6857999"/>
          </a:xfrm>
          <a:prstGeom prst="rect">
            <a:avLst/>
          </a:prstGeom>
        </p:spPr>
      </p:pic>
    </p:spTree>
    <p:extLst>
      <p:ext uri="{BB962C8B-B14F-4D97-AF65-F5344CB8AC3E}">
        <p14:creationId xmlns:p14="http://schemas.microsoft.com/office/powerpoint/2010/main" val="102726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E1E63D-C9F0-307A-2FE3-8FCD169561C3}"/>
              </a:ext>
            </a:extLst>
          </p:cNvPr>
          <p:cNvPicPr>
            <a:picLocks noChangeAspect="1"/>
          </p:cNvPicPr>
          <p:nvPr/>
        </p:nvPicPr>
        <p:blipFill rotWithShape="1">
          <a:blip r:embed="rId3"/>
          <a:srcRect l="-541" t="6859"/>
          <a:stretch/>
        </p:blipFill>
        <p:spPr>
          <a:xfrm>
            <a:off x="7039810" y="2673218"/>
            <a:ext cx="4983089" cy="4193193"/>
          </a:xfrm>
          <a:prstGeom prst="rect">
            <a:avLst/>
          </a:prstGeom>
        </p:spPr>
      </p:pic>
      <p:sp>
        <p:nvSpPr>
          <p:cNvPr id="9" name="Title 1">
            <a:extLst>
              <a:ext uri="{FF2B5EF4-FFF2-40B4-BE49-F238E27FC236}">
                <a16:creationId xmlns:a16="http://schemas.microsoft.com/office/drawing/2014/main" id="{612623E4-FEF3-1F0D-81F5-95DD4034FEAE}"/>
              </a:ext>
            </a:extLst>
          </p:cNvPr>
          <p:cNvSpPr txBox="1">
            <a:spLocks/>
          </p:cNvSpPr>
          <p:nvPr/>
        </p:nvSpPr>
        <p:spPr>
          <a:xfrm>
            <a:off x="578570" y="744902"/>
            <a:ext cx="5714924" cy="64164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Semilight" panose="020B0402040204020203" pitchFamily="34" charset="0"/>
                <a:ea typeface="+mj-ea"/>
                <a:cs typeface="Segoe UI Semilight" panose="020B0402040204020203" pitchFamily="34" charset="0"/>
              </a:rPr>
              <a:t>Microsoft Protection Plans</a:t>
            </a:r>
          </a:p>
        </p:txBody>
      </p:sp>
      <p:pic>
        <p:nvPicPr>
          <p:cNvPr id="10" name="Picture 9">
            <a:extLst>
              <a:ext uri="{FF2B5EF4-FFF2-40B4-BE49-F238E27FC236}">
                <a16:creationId xmlns:a16="http://schemas.microsoft.com/office/drawing/2014/main" id="{76F217BC-EE2A-68C1-6210-6F337BF94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2" y="17652"/>
            <a:ext cx="1922087" cy="599093"/>
          </a:xfrm>
          <a:prstGeom prst="rect">
            <a:avLst/>
          </a:prstGeom>
        </p:spPr>
      </p:pic>
      <p:sp>
        <p:nvSpPr>
          <p:cNvPr id="5" name="Title 1">
            <a:extLst>
              <a:ext uri="{FF2B5EF4-FFF2-40B4-BE49-F238E27FC236}">
                <a16:creationId xmlns:a16="http://schemas.microsoft.com/office/drawing/2014/main" id="{8B974B81-D9AB-95B7-A1C2-18E505E03345}"/>
              </a:ext>
            </a:extLst>
          </p:cNvPr>
          <p:cNvSpPr txBox="1">
            <a:spLocks/>
          </p:cNvSpPr>
          <p:nvPr/>
        </p:nvSpPr>
        <p:spPr>
          <a:xfrm>
            <a:off x="578570" y="1848246"/>
            <a:ext cx="10906752" cy="844194"/>
          </a:xfrm>
          <a:prstGeom prst="rect">
            <a:avLst/>
          </a:prstGeom>
        </p:spPr>
        <p:txBody>
          <a:bodyPr vert="horz" wrap="square" lIns="62345" tIns="31173" rIns="62345" bIns="31173"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5000"/>
              </a:lnSpc>
              <a:spcBef>
                <a:spcPct val="0"/>
              </a:spcBef>
              <a:spcAft>
                <a:spcPts val="120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Sans Display Semilight" pitchFamily="2" charset="0"/>
                <a:cs typeface="Segoe Sans Display Semilight" pitchFamily="2" charset="0"/>
              </a:rPr>
              <a:t>Each Surface device comes with a 1-year Microsoft Limited Hardware Warranty</a:t>
            </a:r>
            <a:r>
              <a:rPr kumimoji="0" lang="en-US" sz="1400" b="0" i="0" u="none" strike="noStrike" kern="1200" cap="none" spc="0" normalizeH="0" baseline="30000" noProof="0">
                <a:ln>
                  <a:noFill/>
                </a:ln>
                <a:solidFill>
                  <a:srgbClr val="000000">
                    <a:lumMod val="65000"/>
                    <a:lumOff val="35000"/>
                  </a:srgbClr>
                </a:solidFill>
                <a:effectLst/>
                <a:uLnTx/>
                <a:uFillTx/>
                <a:latin typeface="Segoe Sans Display Semilight" pitchFamily="2" charset="0"/>
                <a:cs typeface="Segoe Sans Display Semilight" pitchFamily="2" charset="0"/>
              </a:rPr>
              <a:t>1</a:t>
            </a:r>
            <a:r>
              <a:rPr kumimoji="0" lang="en-US" sz="1400" b="0" i="0" u="none" strike="noStrike" kern="1200" cap="none" spc="0" normalizeH="0" baseline="0" noProof="0">
                <a:ln>
                  <a:noFill/>
                </a:ln>
                <a:solidFill>
                  <a:srgbClr val="000000">
                    <a:lumMod val="65000"/>
                    <a:lumOff val="35000"/>
                  </a:srgbClr>
                </a:solidFill>
                <a:effectLst/>
                <a:uLnTx/>
                <a:uFillTx/>
                <a:latin typeface="Segoe Sans Display Semilight" pitchFamily="2" charset="0"/>
                <a:ea typeface="Segoe UI" panose="020B0502040204020203" pitchFamily="34" charset="0"/>
                <a:cs typeface="Segoe Sans Display Semilight" pitchFamily="2" charset="0"/>
              </a:rPr>
              <a:t>. For customers who want to </a:t>
            </a:r>
            <a:r>
              <a:rPr kumimoji="0" lang="en-US" sz="1400" b="0" i="0" u="none" strike="noStrike" kern="1200" cap="none" spc="0" normalizeH="0" baseline="0" noProof="0">
                <a:ln>
                  <a:noFill/>
                </a:ln>
                <a:solidFill>
                  <a:srgbClr val="000000">
                    <a:lumMod val="65000"/>
                    <a:lumOff val="35000"/>
                  </a:srgbClr>
                </a:solidFill>
                <a:effectLst/>
                <a:uLnTx/>
                <a:uFillTx/>
                <a:latin typeface="Segoe Sans Display Semilight" pitchFamily="2" charset="0"/>
                <a:cs typeface="Segoe Sans Display Semilight" pitchFamily="2" charset="0"/>
              </a:rPr>
              <a:t>maximize and protect their Surface investments beyond the warranty they can opt to purchase one of the available Microsoft Protection Plans. The extended coverage protects their device investment and helps extend the use of their Surface devices and avoid unplanned expenses</a:t>
            </a:r>
            <a:endParaRPr kumimoji="0" lang="en-US" sz="1800" b="0" i="0" u="none" strike="noStrike" kern="100" cap="none" spc="0" normalizeH="0" baseline="0" noProof="0">
              <a:ln>
                <a:noFill/>
              </a:ln>
              <a:solidFill>
                <a:srgbClr val="000000">
                  <a:lumMod val="65000"/>
                  <a:lumOff val="35000"/>
                </a:srgbClr>
              </a:solidFill>
              <a:effectLst/>
              <a:uLnTx/>
              <a:uFillTx/>
              <a:latin typeface="Segoe Sans Display Semilight" pitchFamily="2" charset="0"/>
              <a:ea typeface="Aptos" panose="020B0004020202020204" pitchFamily="34" charset="0"/>
              <a:cs typeface="Segoe Sans Display Semilight" pitchFamily="2" charset="0"/>
            </a:endParaRPr>
          </a:p>
        </p:txBody>
      </p:sp>
      <p:sp>
        <p:nvSpPr>
          <p:cNvPr id="19" name="TextBox 18">
            <a:extLst>
              <a:ext uri="{FF2B5EF4-FFF2-40B4-BE49-F238E27FC236}">
                <a16:creationId xmlns:a16="http://schemas.microsoft.com/office/drawing/2014/main" id="{603CF63F-4461-222C-3EB9-5BD73244126F}"/>
              </a:ext>
            </a:extLst>
          </p:cNvPr>
          <p:cNvSpPr txBox="1"/>
          <p:nvPr/>
        </p:nvSpPr>
        <p:spPr>
          <a:xfrm>
            <a:off x="578568" y="6045768"/>
            <a:ext cx="599759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E6E6E6">
                    <a:lumMod val="50000"/>
                  </a:srgbClr>
                </a:solidFill>
                <a:effectLst/>
                <a:uLnTx/>
                <a:uFillTx/>
                <a:latin typeface="Segoe Sans Display" pitchFamily="2" charset="0"/>
                <a:ea typeface="Segoe UI" panose="020B0502040204020203" pitchFamily="34" charset="0"/>
                <a:cs typeface="Segoe Sans Display" pitchFamily="2" charset="0"/>
              </a:rPr>
              <a:t>1 </a:t>
            </a:r>
            <a:r>
              <a:rPr kumimoji="0" lang="en-US" sz="900" b="0" i="0" u="none" strike="noStrike" kern="1200" cap="none" spc="0" normalizeH="0" baseline="0" noProof="0">
                <a:ln>
                  <a:noFill/>
                </a:ln>
                <a:solidFill>
                  <a:srgbClr val="E6E6E6">
                    <a:lumMod val="50000"/>
                  </a:srgbClr>
                </a:solidFill>
                <a:effectLst/>
                <a:uLnTx/>
                <a:uFillTx/>
                <a:latin typeface="Segoe Sans Display" pitchFamily="2" charset="0"/>
                <a:ea typeface="Segoe UI" panose="020B0502040204020203" pitchFamily="34" charset="0"/>
                <a:cs typeface="Segoe Sans Display" pitchFamily="2" charset="0"/>
              </a:rPr>
              <a:t>Without prejudice to any legal (statutory) rights to which you may be entitled under your local law, Microsoft Limited Hardware Warranty covers your device or replacement component from the date of original purchase from Microsoft or an authorized reseller. Exclusions and limitations apply. Please refer to </a:t>
            </a:r>
            <a:r>
              <a:rPr kumimoji="0" lang="en-US" sz="900" b="1" i="0" u="sng" strike="noStrike" kern="1200" cap="none" spc="0" normalizeH="0" baseline="0" noProof="0">
                <a:ln>
                  <a:noFill/>
                </a:ln>
                <a:solidFill>
                  <a:srgbClr val="E6E6E6">
                    <a:lumMod val="50000"/>
                  </a:srgbClr>
                </a:solidFill>
                <a:effectLst/>
                <a:uLnTx/>
                <a:uFillTx/>
                <a:latin typeface="Segoe Sans Display" pitchFamily="2" charset="0"/>
                <a:ea typeface="Segoe UI" panose="020B0502040204020203" pitchFamily="34" charset="0"/>
                <a:cs typeface="Segoe Sans Display" pitchFamily="2" charset="0"/>
                <a:hlinkClick r:id="rId5">
                  <a:extLst>
                    <a:ext uri="{A12FA001-AC4F-418D-AE19-62706E023703}">
                      <ahyp:hlinkClr xmlns:ahyp="http://schemas.microsoft.com/office/drawing/2018/hyperlinkcolor" val="tx"/>
                    </a:ext>
                  </a:extLst>
                </a:hlinkClick>
              </a:rPr>
              <a:t>Microsoft Limited Hardware Warranty &amp; Agreement</a:t>
            </a:r>
            <a:r>
              <a:rPr kumimoji="0" lang="en-US" sz="900" b="0" i="0" u="none" strike="noStrike" kern="1200" cap="none" spc="0" normalizeH="0" baseline="0" noProof="0">
                <a:ln>
                  <a:noFill/>
                </a:ln>
                <a:solidFill>
                  <a:srgbClr val="E6E6E6">
                    <a:lumMod val="50000"/>
                  </a:srgbClr>
                </a:solidFill>
                <a:effectLst/>
                <a:uLnTx/>
                <a:uFillTx/>
                <a:latin typeface="Segoe Sans Display" pitchFamily="2" charset="0"/>
                <a:ea typeface="Segoe UI" panose="020B0502040204020203" pitchFamily="34" charset="0"/>
                <a:cs typeface="Segoe Sans Display" pitchFamily="2" charset="0"/>
              </a:rPr>
              <a:t>.</a:t>
            </a:r>
            <a:endParaRPr kumimoji="0" lang="en-US" sz="900" b="0" i="0" u="none" strike="noStrike" kern="1200" cap="none" spc="0" normalizeH="0" baseline="0" noProof="0">
              <a:ln>
                <a:noFill/>
              </a:ln>
              <a:solidFill>
                <a:srgbClr val="E6E6E6">
                  <a:lumMod val="50000"/>
                </a:srgbClr>
              </a:solidFill>
              <a:effectLst/>
              <a:uLnTx/>
              <a:uFillTx/>
              <a:latin typeface="Segoe Sans Display" pitchFamily="2" charset="0"/>
              <a:cs typeface="Segoe Sans Display" pitchFamily="2" charset="0"/>
            </a:endParaRPr>
          </a:p>
        </p:txBody>
      </p:sp>
      <p:sp>
        <p:nvSpPr>
          <p:cNvPr id="23" name="Title 1">
            <a:extLst>
              <a:ext uri="{FF2B5EF4-FFF2-40B4-BE49-F238E27FC236}">
                <a16:creationId xmlns:a16="http://schemas.microsoft.com/office/drawing/2014/main" id="{206CF268-01B3-EA3A-0A38-ED6124C26878}"/>
              </a:ext>
            </a:extLst>
          </p:cNvPr>
          <p:cNvSpPr txBox="1">
            <a:spLocks/>
          </p:cNvSpPr>
          <p:nvPr/>
        </p:nvSpPr>
        <p:spPr>
          <a:xfrm>
            <a:off x="578570" y="1405857"/>
            <a:ext cx="4736504" cy="409588"/>
          </a:xfrm>
          <a:prstGeom prst="rect">
            <a:avLst/>
          </a:prstGeom>
        </p:spPr>
        <p:txBody>
          <a:bodyPr vert="horz" wrap="square" lIns="62345" tIns="31173" rIns="62345" bIns="31173"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5000"/>
              </a:lnSpc>
              <a:spcBef>
                <a:spcPts val="0"/>
              </a:spcBef>
              <a:spcAft>
                <a:spcPts val="1200"/>
              </a:spcAft>
              <a:buClrTx/>
              <a:buSzPts val="900"/>
              <a:buFontTx/>
              <a:buNone/>
              <a:tabLst/>
              <a:defRPr/>
            </a:pPr>
            <a:r>
              <a:rPr kumimoji="0" lang="en-US" sz="2000" b="0" i="0" u="none" strike="noStrike" kern="100" cap="none" spc="0" normalizeH="0" baseline="0" noProof="0">
                <a:ln>
                  <a:noFill/>
                </a:ln>
                <a:solidFill>
                  <a:schemeClr val="accent1">
                    <a:lumMod val="75000"/>
                  </a:schemeClr>
                </a:solidFill>
                <a:effectLst/>
                <a:uLnTx/>
                <a:uFillTx/>
                <a:latin typeface="Segoe Sans Display Semilight" pitchFamily="2" charset="0"/>
                <a:ea typeface="Aptos" panose="020B0004020202020204" pitchFamily="34" charset="0"/>
                <a:cs typeface="Segoe Sans Display Semilight" pitchFamily="2" charset="0"/>
              </a:rPr>
              <a:t>Investment protection</a:t>
            </a:r>
            <a:endParaRPr kumimoji="0" lang="en-US" sz="2800" b="0" i="0" u="none" strike="noStrike" kern="100" cap="none" spc="0" normalizeH="0" baseline="0" noProof="0">
              <a:ln>
                <a:noFill/>
              </a:ln>
              <a:solidFill>
                <a:schemeClr val="accent1">
                  <a:lumMod val="75000"/>
                </a:schemeClr>
              </a:solidFill>
              <a:effectLst/>
              <a:uLnTx/>
              <a:uFillTx/>
              <a:latin typeface="Segoe Sans Display Semilight" pitchFamily="2" charset="0"/>
              <a:ea typeface="Aptos" panose="020B0004020202020204" pitchFamily="34" charset="0"/>
              <a:cs typeface="Segoe Sans Display Semilight" pitchFamily="2" charset="0"/>
            </a:endParaRPr>
          </a:p>
        </p:txBody>
      </p:sp>
      <p:sp>
        <p:nvSpPr>
          <p:cNvPr id="3" name="Rectangle 2">
            <a:extLst>
              <a:ext uri="{FF2B5EF4-FFF2-40B4-BE49-F238E27FC236}">
                <a16:creationId xmlns:a16="http://schemas.microsoft.com/office/drawing/2014/main" id="{51B96CE2-6877-F30D-B9C6-FE7DB2D7C926}"/>
              </a:ext>
            </a:extLst>
          </p:cNvPr>
          <p:cNvSpPr/>
          <p:nvPr/>
        </p:nvSpPr>
        <p:spPr>
          <a:xfrm>
            <a:off x="646386" y="2817491"/>
            <a:ext cx="5822731" cy="3062377"/>
          </a:xfrm>
          <a:prstGeom prst="rect">
            <a:avLst/>
          </a:prstGeom>
        </p:spPr>
        <p:txBody>
          <a:bodyPr wrap="square" lIns="0" tIns="45720" rIns="91440" bIns="45720" anchor="t">
            <a:spAutoFit/>
          </a:bodyPr>
          <a:lstStyle/>
          <a:p>
            <a:pPr marL="182880" marR="0" lvl="0" indent="-182880" algn="l" defTabSz="914400" rtl="0" eaLnBrk="1" fontAlgn="auto" latinLnBrk="0" hangingPunct="1">
              <a:lnSpc>
                <a:spcPct val="100000"/>
              </a:lnSpc>
              <a:spcBef>
                <a:spcPts val="0"/>
              </a:spcBef>
              <a:spcAft>
                <a:spcPts val="600"/>
              </a:spcAft>
              <a:buClrTx/>
              <a:buSzPct val="100000"/>
              <a:buFontTx/>
              <a:buNone/>
              <a:tabLst/>
              <a:defRPr/>
            </a:pPr>
            <a:r>
              <a:rPr kumimoji="0" lang="en-US" sz="1800" b="0" i="0" u="none" strike="noStrike" kern="100" cap="none" spc="0" normalizeH="0" baseline="0" noProof="0">
                <a:ln>
                  <a:noFill/>
                </a:ln>
                <a:solidFill>
                  <a:schemeClr val="accent1">
                    <a:lumMod val="75000"/>
                  </a:schemeClr>
                </a:solidFill>
                <a:effectLst/>
                <a:uLnTx/>
                <a:uFillTx/>
                <a:latin typeface="Segoe Sans Display Semilight" pitchFamily="2" charset="0"/>
                <a:ea typeface="Aptos" panose="020B0004020202020204" pitchFamily="34" charset="0"/>
                <a:cs typeface="Segoe Sans Display Semilight" pitchFamily="2" charset="0"/>
              </a:rPr>
              <a:t>Warranty and Protection Plan benefits:</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Sans Display Semilight" pitchFamily="2" charset="0"/>
                <a:ea typeface="Aptos" panose="020B0004020202020204" pitchFamily="34" charset="0"/>
                <a:cs typeface="Segoe Sans Display Semilight" pitchFamily="2" charset="0"/>
              </a:rPr>
              <a:t>Customer centric support for service and repair </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Sans Display Semilight" pitchFamily="2" charset="0"/>
                <a:ea typeface="Aptos" panose="020B0004020202020204" pitchFamily="34" charset="0"/>
                <a:cs typeface="Segoe Sans Display Semilight" pitchFamily="2" charset="0"/>
              </a:rPr>
              <a:t>Support tools and information to track device health at-scale, across a customer's hybrid workforce.</a:t>
            </a:r>
          </a:p>
          <a:p>
            <a:pPr marL="182880" marR="0" lvl="0" indent="-182880" algn="l" defTabSz="914400"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Sans Display Semilight" pitchFamily="2" charset="0"/>
                <a:ea typeface="Aptos" panose="020B0004020202020204" pitchFamily="34" charset="0"/>
                <a:cs typeface="Segoe Sans Display Semilight" pitchFamily="2" charset="0"/>
              </a:rPr>
              <a:t>Ongoing access to Microsoft’s robust online Surface support articles and communities. </a:t>
            </a:r>
          </a:p>
          <a:p>
            <a:pPr marL="182880" marR="0" lvl="0" indent="-182880" algn="l" defTabSz="914400" rtl="0" eaLnBrk="1" fontAlgn="auto" latinLnBrk="0" hangingPunct="1">
              <a:lnSpc>
                <a:spcPct val="100000"/>
              </a:lnSpc>
              <a:spcBef>
                <a:spcPts val="0"/>
              </a:spcBef>
              <a:spcAft>
                <a:spcPts val="600"/>
              </a:spcAft>
              <a:buClrTx/>
              <a:buSzPct val="100000"/>
              <a:buFontTx/>
              <a:buNone/>
              <a:tabLst/>
              <a:defRPr/>
            </a:pPr>
            <a:r>
              <a:rPr kumimoji="0" lang="en-US" sz="1800" b="0" i="0" u="none" strike="noStrike" kern="100" cap="none" spc="0" normalizeH="0" baseline="0" noProof="0">
                <a:ln>
                  <a:noFill/>
                </a:ln>
                <a:solidFill>
                  <a:schemeClr val="accent1">
                    <a:lumMod val="75000"/>
                  </a:schemeClr>
                </a:solidFill>
                <a:effectLst/>
                <a:uLnTx/>
                <a:uFillTx/>
                <a:latin typeface="Segoe Sans Display Semilight" pitchFamily="2" charset="0"/>
                <a:ea typeface="Aptos" panose="020B0004020202020204" pitchFamily="34" charset="0"/>
                <a:cs typeface="Segoe Sans Display Semilight" pitchFamily="2" charset="0"/>
              </a:rPr>
              <a:t>Additional Protection Plan options:</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Sans Display Semilight" pitchFamily="2" charset="0"/>
                <a:ea typeface="Aptos" panose="020B0004020202020204" pitchFamily="34" charset="0"/>
                <a:cs typeface="Segoe Sans Display Semilight" pitchFamily="2" charset="0"/>
              </a:rPr>
              <a:t>Accidental damage – protection from drops, spills, and cracked screens </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Sans Display Semilight" pitchFamily="2" charset="0"/>
                <a:ea typeface="Aptos" panose="020B0004020202020204" pitchFamily="34" charset="0"/>
                <a:cs typeface="Segoe Sans Display Semilight" pitchFamily="2" charset="0"/>
              </a:rPr>
              <a:t>Drive (SSD) retention – retain the SSD during a service event </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Sans Display Semilight" pitchFamily="2" charset="0"/>
                <a:ea typeface="Aptos" panose="020B0004020202020204" pitchFamily="34" charset="0"/>
                <a:cs typeface="Segoe Sans Display Semilight" pitchFamily="2" charset="0"/>
              </a:rPr>
              <a:t>Advanced exchange and next business day exchange – a replacement device is shipped to customer prior to receiving the damaged device.</a:t>
            </a:r>
          </a:p>
        </p:txBody>
      </p:sp>
    </p:spTree>
    <p:extLst>
      <p:ext uri="{BB962C8B-B14F-4D97-AF65-F5344CB8AC3E}">
        <p14:creationId xmlns:p14="http://schemas.microsoft.com/office/powerpoint/2010/main" val="31268621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62D25FF-FC8D-B5AC-2725-4EF8B5B1B850}"/>
              </a:ext>
            </a:extLst>
          </p:cNvPr>
          <p:cNvSpPr/>
          <p:nvPr/>
        </p:nvSpPr>
        <p:spPr>
          <a:xfrm>
            <a:off x="4826912" y="2313770"/>
            <a:ext cx="6720961" cy="231855"/>
          </a:xfrm>
          <a:prstGeom prst="roundRect">
            <a:avLst>
              <a:gd name="adj" fmla="val 0"/>
            </a:avLst>
          </a:prstGeom>
          <a:no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4">
            <a:extLst>
              <a:ext uri="{FF2B5EF4-FFF2-40B4-BE49-F238E27FC236}">
                <a16:creationId xmlns:a16="http://schemas.microsoft.com/office/drawing/2014/main" id="{1DBD8638-33B0-8C64-8533-43C5DE17A0B8}"/>
              </a:ext>
            </a:extLst>
          </p:cNvPr>
          <p:cNvGraphicFramePr>
            <a:graphicFrameLocks noGrp="1"/>
          </p:cNvGraphicFramePr>
          <p:nvPr>
            <p:extLst>
              <p:ext uri="{D42A27DB-BD31-4B8C-83A1-F6EECF244321}">
                <p14:modId xmlns:p14="http://schemas.microsoft.com/office/powerpoint/2010/main" val="3585064401"/>
              </p:ext>
            </p:extLst>
          </p:nvPr>
        </p:nvGraphicFramePr>
        <p:xfrm>
          <a:off x="806705" y="2425978"/>
          <a:ext cx="10746827" cy="2920336"/>
        </p:xfrm>
        <a:graphic>
          <a:graphicData uri="http://schemas.openxmlformats.org/drawingml/2006/table">
            <a:tbl>
              <a:tblPr firstRow="1" bandCol="1"/>
              <a:tblGrid>
                <a:gridCol w="2485696">
                  <a:extLst>
                    <a:ext uri="{9D8B030D-6E8A-4147-A177-3AD203B41FA5}">
                      <a16:colId xmlns:a16="http://schemas.microsoft.com/office/drawing/2014/main" val="1171639600"/>
                    </a:ext>
                  </a:extLst>
                </a:gridCol>
                <a:gridCol w="1539766">
                  <a:extLst>
                    <a:ext uri="{9D8B030D-6E8A-4147-A177-3AD203B41FA5}">
                      <a16:colId xmlns:a16="http://schemas.microsoft.com/office/drawing/2014/main" val="377115487"/>
                    </a:ext>
                  </a:extLst>
                </a:gridCol>
                <a:gridCol w="1571296">
                  <a:extLst>
                    <a:ext uri="{9D8B030D-6E8A-4147-A177-3AD203B41FA5}">
                      <a16:colId xmlns:a16="http://schemas.microsoft.com/office/drawing/2014/main" val="1358321209"/>
                    </a:ext>
                  </a:extLst>
                </a:gridCol>
                <a:gridCol w="1697421">
                  <a:extLst>
                    <a:ext uri="{9D8B030D-6E8A-4147-A177-3AD203B41FA5}">
                      <a16:colId xmlns:a16="http://schemas.microsoft.com/office/drawing/2014/main" val="2274414842"/>
                    </a:ext>
                  </a:extLst>
                </a:gridCol>
                <a:gridCol w="1786759">
                  <a:extLst>
                    <a:ext uri="{9D8B030D-6E8A-4147-A177-3AD203B41FA5}">
                      <a16:colId xmlns:a16="http://schemas.microsoft.com/office/drawing/2014/main" val="1492971955"/>
                    </a:ext>
                  </a:extLst>
                </a:gridCol>
                <a:gridCol w="1665889">
                  <a:extLst>
                    <a:ext uri="{9D8B030D-6E8A-4147-A177-3AD203B41FA5}">
                      <a16:colId xmlns:a16="http://schemas.microsoft.com/office/drawing/2014/main" val="1467845668"/>
                    </a:ext>
                  </a:extLst>
                </a:gridCol>
              </a:tblGrid>
              <a:tr h="321198">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marL="0" marR="0" lvl="0" indent="0" algn="ctr" rtl="0" eaLnBrk="1" fontAlgn="auto" latinLnBrk="0" hangingPunct="1">
                        <a:lnSpc>
                          <a:spcPct val="100000"/>
                        </a:lnSpc>
                        <a:spcBef>
                          <a:spcPts val="0"/>
                        </a:spcBef>
                        <a:spcAft>
                          <a:spcPts val="0"/>
                        </a:spcAft>
                        <a:buClrTx/>
                        <a:buSzTx/>
                        <a:buFontTx/>
                        <a:buNone/>
                      </a:pPr>
                      <a:r>
                        <a:rPr lang="en-US" sz="900" b="0">
                          <a:ln>
                            <a:noFill/>
                          </a:ln>
                          <a:solidFill>
                            <a:schemeClr val="bg1"/>
                          </a:solidFill>
                          <a:latin typeface="Segoe UI Semibold"/>
                          <a:cs typeface="Segoe UI Semibold"/>
                        </a:rPr>
                        <a:t>Microsoft Limited Hardware Warranty</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900" b="0">
                          <a:ln>
                            <a:noFill/>
                          </a:ln>
                          <a:solidFill>
                            <a:schemeClr val="bg1"/>
                          </a:solidFill>
                          <a:latin typeface="Segoe UI Semibold"/>
                          <a:cs typeface="Segoe UI Semibold"/>
                        </a:rPr>
                        <a:t>Microsoft Extended Hardware Service</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900" b="0">
                          <a:ln>
                            <a:noFill/>
                          </a:ln>
                          <a:solidFill>
                            <a:schemeClr val="bg1"/>
                          </a:solidFill>
                          <a:latin typeface="Segoe UI Semibold"/>
                          <a:cs typeface="Segoe UI Semibold"/>
                        </a:rPr>
                        <a:t>Microsoft Extended Hardware Service Plus </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900" b="0">
                          <a:ln>
                            <a:noFill/>
                          </a:ln>
                          <a:solidFill>
                            <a:schemeClr val="bg1"/>
                          </a:solidFill>
                          <a:latin typeface="Segoe UI Semibold"/>
                          <a:cs typeface="Segoe UI Semibold"/>
                        </a:rPr>
                        <a:t>Microsoft Accidental Damage Protection</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lumMod val="60000"/>
                        <a:lumOff val="40000"/>
                      </a:srgbClr>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marL="0" marR="0" lvl="0" indent="0" algn="ctr" rtl="0" eaLnBrk="1" fontAlgn="auto" latinLnBrk="0" hangingPunct="1">
                        <a:lnSpc>
                          <a:spcPct val="100000"/>
                        </a:lnSpc>
                        <a:spcBef>
                          <a:spcPts val="0"/>
                        </a:spcBef>
                        <a:spcAft>
                          <a:spcPts val="0"/>
                        </a:spcAft>
                        <a:buClrTx/>
                        <a:buSzTx/>
                        <a:buFontTx/>
                        <a:buNone/>
                      </a:pPr>
                      <a:r>
                        <a:rPr lang="en-US" sz="900" b="0">
                          <a:ln>
                            <a:noFill/>
                          </a:ln>
                          <a:solidFill>
                            <a:schemeClr val="bg1"/>
                          </a:solidFill>
                          <a:latin typeface="Segoe UI Semibold"/>
                          <a:cs typeface="Segoe UI Semibold"/>
                        </a:rPr>
                        <a:t>Microsoft Accidental Damage Protection Plus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lumMod val="60000"/>
                        <a:lumOff val="40000"/>
                      </a:srgbClr>
                    </a:solidFill>
                  </a:tcPr>
                </a:tc>
                <a:extLst>
                  <a:ext uri="{0D108BD9-81ED-4DB2-BD59-A6C34878D82A}">
                    <a16:rowId xmlns:a16="http://schemas.microsoft.com/office/drawing/2014/main" val="2267710945"/>
                  </a:ext>
                </a:extLst>
              </a:tr>
              <a:tr h="19823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algn="l"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cs typeface="Segoe UI"/>
                        </a:rPr>
                        <a:t>Coverage Availability</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u="none" strike="noStrike" kern="1200">
                          <a:solidFill>
                            <a:schemeClr val="tx1"/>
                          </a:solidFill>
                          <a:effectLst/>
                          <a:latin typeface="Segoe UI "/>
                        </a:rPr>
                        <a:t>1 year</a:t>
                      </a:r>
                      <a:endParaRPr lang="en-IN" sz="900" b="0" i="0" u="none" strike="noStrike">
                        <a:solidFill>
                          <a:schemeClr val="tx1"/>
                        </a:solidFill>
                        <a:effectLst/>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54813545"/>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Prepaid return shipment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347877339"/>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u="none" strike="noStrike">
                          <a:solidFill>
                            <a:schemeClr val="tx1">
                              <a:lumMod val="75000"/>
                              <a:lumOff val="25000"/>
                            </a:schemeClr>
                          </a:solidFill>
                          <a:effectLst/>
                          <a:latin typeface="Segoe UI" panose="020B0502040204020203" pitchFamily="34" charset="0"/>
                          <a:cs typeface="Segoe UI" panose="020B0502040204020203" pitchFamily="34" charset="0"/>
                        </a:rPr>
                        <a:t>Software &amp; hardware support</a:t>
                      </a:r>
                      <a:endParaRPr lang="en-IN" sz="900" b="0" i="0" u="none" strike="noStrike">
                        <a:solidFill>
                          <a:schemeClr val="tx1">
                            <a:lumMod val="75000"/>
                            <a:lumOff val="25000"/>
                          </a:schemeClr>
                        </a:solidFill>
                        <a:effectLst/>
                        <a:latin typeface="Segoe UI" panose="020B0502040204020203" pitchFamily="34" charset="0"/>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095390945"/>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Mechanical Breakdown</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757262884"/>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u="none" strike="noStrike">
                          <a:solidFill>
                            <a:schemeClr val="tx1">
                              <a:lumMod val="75000"/>
                              <a:lumOff val="25000"/>
                            </a:schemeClr>
                          </a:solidFill>
                          <a:effectLst/>
                          <a:latin typeface="Segoe UI"/>
                          <a:cs typeface="Segoe UI"/>
                        </a:rPr>
                        <a:t>In-Region Repair, or Standard Exchange</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952604373"/>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Accidental Damage</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lnSpc>
                          <a:spcPct val="100000"/>
                        </a:lnSpc>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890585334"/>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Drive (SSD) Retention</a:t>
                      </a:r>
                      <a:endParaRPr lang="en-IN" sz="900" b="0" i="0" u="none" strike="noStrike" baseline="30000">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0">
                        <a:solidFill>
                          <a:schemeClr val="accent1">
                            <a:lumMod val="50000"/>
                          </a:schemeClr>
                        </a:solidFill>
                        <a:latin typeface="Segoe UI "/>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1">
                        <a:solidFill>
                          <a:schemeClr val="accent1">
                            <a:lumMod val="50000"/>
                          </a:schemeClr>
                        </a:solidFill>
                        <a:latin typeface="Segoe UI "/>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lnSpc>
                          <a:spcPct val="100000"/>
                        </a:lnSpc>
                      </a:pPr>
                      <a:endParaRPr lang="en-US" sz="1200" b="1">
                        <a:solidFill>
                          <a:schemeClr val="tx2">
                            <a:lumMod val="75000"/>
                          </a:schemeClr>
                        </a:solidFill>
                        <a:latin typeface="Segoe UI "/>
                        <a:cs typeface="Segoe UI Light"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259255619"/>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Advanced Exchange</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2654409974"/>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rtl="0" eaLnBrk="1" fontAlgn="auto" latinLnBrk="0" hangingPunct="1">
                        <a:lnSpc>
                          <a:spcPct val="100000"/>
                        </a:lnSpc>
                        <a:spcBef>
                          <a:spcPts val="0"/>
                        </a:spcBef>
                        <a:spcAft>
                          <a:spcPts val="0"/>
                        </a:spcAft>
                        <a:buClrTx/>
                        <a:buSzTx/>
                        <a:buFontTx/>
                        <a:buNone/>
                      </a:pPr>
                      <a:r>
                        <a:rPr lang="en-US" sz="900" b="0" u="none" strike="noStrike" kern="1200">
                          <a:solidFill>
                            <a:schemeClr val="tx1">
                              <a:lumMod val="75000"/>
                              <a:lumOff val="25000"/>
                            </a:schemeClr>
                          </a:solidFill>
                          <a:effectLst/>
                          <a:latin typeface="Segoe UI"/>
                          <a:cs typeface="Segoe UI"/>
                        </a:rPr>
                        <a:t>Next Business Day Exchange</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0">
                        <a:solidFill>
                          <a:schemeClr val="accent1">
                            <a:lumMod val="50000"/>
                          </a:schemeClr>
                        </a:solidFill>
                        <a:latin typeface="Segoe UI "/>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1">
                        <a:solidFill>
                          <a:schemeClr val="accent1">
                            <a:lumMod val="50000"/>
                          </a:schemeClr>
                        </a:solidFill>
                        <a:latin typeface="Segoe UI "/>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lnSpc>
                          <a:spcPct val="100000"/>
                        </a:lnSpc>
                      </a:pPr>
                      <a:endParaRPr lang="en-US" sz="1200" b="1">
                        <a:solidFill>
                          <a:schemeClr val="tx2">
                            <a:lumMod val="75000"/>
                          </a:schemeClr>
                        </a:solidFill>
                        <a:latin typeface="Segoe UI "/>
                        <a:cs typeface="Segoe UI Light"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694408362"/>
                  </a:ext>
                </a:extLst>
              </a:tr>
            </a:tbl>
          </a:graphicData>
        </a:graphic>
      </p:graphicFrame>
      <p:sp>
        <p:nvSpPr>
          <p:cNvPr id="7" name="TextBox 6">
            <a:extLst>
              <a:ext uri="{FF2B5EF4-FFF2-40B4-BE49-F238E27FC236}">
                <a16:creationId xmlns:a16="http://schemas.microsoft.com/office/drawing/2014/main" id="{A65028CF-66F0-9217-3B52-447F79F4687F}"/>
              </a:ext>
            </a:extLst>
          </p:cNvPr>
          <p:cNvSpPr txBox="1"/>
          <p:nvPr/>
        </p:nvSpPr>
        <p:spPr>
          <a:xfrm>
            <a:off x="5481026" y="2144280"/>
            <a:ext cx="5323281" cy="26161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156082">
                    <a:lumMod val="75000"/>
                  </a:srgbClr>
                </a:solidFill>
                <a:effectLst/>
                <a:uLnTx/>
                <a:uFillTx/>
                <a:latin typeface="Segoe UI "/>
              </a:rPr>
              <a:t>Protection plans must be purchased within 45 days of device purchase. </a:t>
            </a:r>
          </a:p>
        </p:txBody>
      </p:sp>
      <p:sp>
        <p:nvSpPr>
          <p:cNvPr id="14" name="TextBox 13">
            <a:extLst>
              <a:ext uri="{FF2B5EF4-FFF2-40B4-BE49-F238E27FC236}">
                <a16:creationId xmlns:a16="http://schemas.microsoft.com/office/drawing/2014/main" id="{D38CA849-74F5-374C-665E-836EE8A4660F}"/>
              </a:ext>
            </a:extLst>
          </p:cNvPr>
          <p:cNvSpPr txBox="1"/>
          <p:nvPr/>
        </p:nvSpPr>
        <p:spPr>
          <a:xfrm>
            <a:off x="806705" y="5516592"/>
            <a:ext cx="6627492" cy="1197764"/>
          </a:xfrm>
          <a:prstGeom prst="rect">
            <a:avLst/>
          </a:prstGeom>
          <a:noFill/>
        </p:spPr>
        <p:txBody>
          <a:bodyPr wrap="square" lIns="0" tIns="0" rIns="0" bIns="0" anchor="b">
            <a:spAutoFit/>
          </a:bodyPr>
          <a:lstStyle/>
          <a:p>
            <a:pPr>
              <a:spcAft>
                <a:spcPts val="100"/>
              </a:spcAft>
              <a:defRPr/>
            </a:pPr>
            <a:r>
              <a:rPr lang="en-IN" sz="900" dirty="0">
                <a:solidFill>
                  <a:prstClr val="black">
                    <a:lumMod val="65000"/>
                    <a:lumOff val="35000"/>
                  </a:prstClr>
                </a:solidFill>
                <a:latin typeface="Segoe UI Semibold" panose="020B0702040204020203" pitchFamily="34" charset="0"/>
                <a:cs typeface="Segoe UI Semibold" panose="020B0702040204020203" pitchFamily="34" charset="0"/>
              </a:rPr>
              <a:t>NOTE:</a:t>
            </a:r>
          </a:p>
          <a:p>
            <a:pPr marL="228600" indent="-114300" defTabSz="914367">
              <a:spcAft>
                <a:spcPts val="100"/>
              </a:spcAft>
              <a:buFontTx/>
              <a:buAutoNum type="arabicPeriod"/>
              <a:defRPr/>
            </a:pPr>
            <a:r>
              <a:rPr lang="en-IN" sz="700" dirty="0">
                <a:solidFill>
                  <a:prstClr val="black">
                    <a:lumMod val="65000"/>
                    <a:lumOff val="35000"/>
                  </a:prstClr>
                </a:solidFill>
                <a:latin typeface="Segoe UI"/>
                <a:cs typeface="Segoe UI"/>
              </a:rPr>
              <a:t>$0 deductible on commercial warranties and protection plans.</a:t>
            </a:r>
          </a:p>
          <a:p>
            <a:pPr marL="228600" indent="-114300" defTabSz="914367">
              <a:spcAft>
                <a:spcPts val="100"/>
              </a:spcAft>
              <a:buFontTx/>
              <a:buAutoNum type="arabicPeriod"/>
              <a:defRPr/>
            </a:pPr>
            <a:r>
              <a:rPr lang="en-IN" sz="700" dirty="0">
                <a:solidFill>
                  <a:prstClr val="black">
                    <a:lumMod val="65000"/>
                    <a:lumOff val="35000"/>
                  </a:prstClr>
                </a:solidFill>
                <a:latin typeface="Segoe UI"/>
                <a:cs typeface="Segoe UI"/>
              </a:rPr>
              <a:t>Coverage details and entitlements are available for select commercial Surface products </a:t>
            </a:r>
          </a:p>
          <a:p>
            <a:pPr marL="228600" indent="-114300" defTabSz="914367">
              <a:spcAft>
                <a:spcPts val="100"/>
              </a:spcAft>
              <a:buFontTx/>
              <a:buAutoNum type="arabicPeriod"/>
              <a:defRPr/>
            </a:pPr>
            <a:r>
              <a:rPr lang="en-IN" sz="700" dirty="0">
                <a:solidFill>
                  <a:prstClr val="black">
                    <a:lumMod val="65000"/>
                    <a:lumOff val="35000"/>
                  </a:prstClr>
                </a:solidFill>
                <a:latin typeface="Segoe UI"/>
                <a:cs typeface="Segoe UI"/>
              </a:rPr>
              <a:t>Standard Exchange is the expected replacement model if In-Region Repair is unavailable. </a:t>
            </a:r>
          </a:p>
          <a:p>
            <a:pPr marL="228600" indent="-114300" defTabSz="914367">
              <a:spcAft>
                <a:spcPts val="100"/>
              </a:spcAft>
              <a:buFontTx/>
              <a:buAutoNum type="arabicPeriod"/>
              <a:defRPr/>
            </a:pPr>
            <a:r>
              <a:rPr lang="en-US" sz="700" dirty="0">
                <a:solidFill>
                  <a:prstClr val="black">
                    <a:lumMod val="65000"/>
                    <a:lumOff val="35000"/>
                  </a:prstClr>
                </a:solidFill>
                <a:latin typeface="Segoe UI" panose="020B0502040204020203" pitchFamily="34" charset="0"/>
              </a:rPr>
              <a:t>Drive (SSD) Retention not available for Surface Go 4. </a:t>
            </a:r>
            <a:r>
              <a:rPr lang="en-US" sz="700" dirty="0">
                <a:solidFill>
                  <a:prstClr val="black">
                    <a:lumMod val="65000"/>
                    <a:lumOff val="35000"/>
                  </a:prstClr>
                </a:solidFill>
                <a:latin typeface="Segoe UI" panose="020B0502040204020203" pitchFamily="34" charset="0"/>
                <a:cs typeface="Segoe UI" panose="020B0502040204020203" pitchFamily="34" charset="0"/>
              </a:rPr>
              <a:t>Next Business Day Exchange not available in Cyprus.</a:t>
            </a:r>
          </a:p>
          <a:p>
            <a:pPr marL="228600" indent="-114300" defTabSz="914367">
              <a:spcAft>
                <a:spcPts val="100"/>
              </a:spcAft>
              <a:buFontTx/>
              <a:buAutoNum type="arabicPeriod"/>
              <a:defRPr/>
            </a:pPr>
            <a:r>
              <a:rPr lang="en-US" sz="700" dirty="0">
                <a:solidFill>
                  <a:prstClr val="black">
                    <a:lumMod val="65000"/>
                    <a:lumOff val="35000"/>
                  </a:prstClr>
                </a:solidFill>
                <a:latin typeface="Segoe UI" panose="020B0502040204020203" pitchFamily="34" charset="0"/>
                <a:cs typeface="Segoe UI" panose="020B0502040204020203" pitchFamily="34" charset="0"/>
              </a:rPr>
              <a:t>Warranty and Protection Plans vary by market. </a:t>
            </a:r>
            <a:r>
              <a:rPr lang="en-IN" sz="700" dirty="0">
                <a:solidFill>
                  <a:prstClr val="black">
                    <a:lumMod val="65000"/>
                    <a:lumOff val="35000"/>
                  </a:prstClr>
                </a:solidFill>
                <a:latin typeface="Segoe UI"/>
                <a:cs typeface="Segoe UI"/>
              </a:rPr>
              <a:t>Please visit the </a:t>
            </a:r>
            <a:r>
              <a:rPr lang="en-IN" sz="700" dirty="0">
                <a:solidFill>
                  <a:prstClr val="black">
                    <a:lumMod val="65000"/>
                    <a:lumOff val="35000"/>
                  </a:prstClr>
                </a:solidFill>
                <a:latin typeface="Segoe UI"/>
                <a:cs typeface="Segoe UI"/>
                <a:hlinkClick r:id="rId2">
                  <a:extLst>
                    <a:ext uri="{A12FA001-AC4F-418D-AE19-62706E023703}">
                      <ahyp:hlinkClr xmlns:ahyp="http://schemas.microsoft.com/office/drawing/2018/hyperlinkcolor" val="tx"/>
                    </a:ext>
                  </a:extLst>
                </a:hlinkClick>
              </a:rPr>
              <a:t>Surface Warranty and Protection Plan</a:t>
            </a:r>
            <a:r>
              <a:rPr lang="en-IN" sz="700" dirty="0">
                <a:solidFill>
                  <a:prstClr val="black">
                    <a:lumMod val="65000"/>
                    <a:lumOff val="35000"/>
                  </a:prstClr>
                </a:solidFill>
                <a:latin typeface="Segoe UI"/>
                <a:cs typeface="Segoe UI"/>
              </a:rPr>
              <a:t> page to see availability.</a:t>
            </a:r>
          </a:p>
          <a:p>
            <a:pPr marL="228600" indent="-114300" defTabSz="914367">
              <a:spcAft>
                <a:spcPts val="100"/>
              </a:spcAft>
              <a:buFontTx/>
              <a:buAutoNum type="arabicPeriod"/>
              <a:defRPr/>
            </a:pPr>
            <a:r>
              <a:rPr lang="en-US" sz="700" dirty="0">
                <a:solidFill>
                  <a:prstClr val="black">
                    <a:lumMod val="65000"/>
                    <a:lumOff val="35000"/>
                  </a:prstClr>
                </a:solidFill>
                <a:latin typeface="Segoe UI"/>
                <a:cs typeface="Segoe UI"/>
              </a:rPr>
              <a:t>Accidental Damage Protection (ADP) cannot be purchased without Extended Hardware Service (EHS). Accidental Damage Protection Plus (ADP+) cannot be purchased without Extended Hardware Service Plus (EHS+). EHS/ADP and EHS+/ADP+ durations must match.​</a:t>
            </a:r>
          </a:p>
          <a:p>
            <a:pPr marL="228600" indent="-114300" defTabSz="914367">
              <a:spcAft>
                <a:spcPts val="100"/>
              </a:spcAft>
              <a:buFontTx/>
              <a:buAutoNum type="arabicPeriod"/>
              <a:defRPr/>
            </a:pPr>
            <a:r>
              <a:rPr lang="en-US" sz="700" dirty="0">
                <a:solidFill>
                  <a:prstClr val="black">
                    <a:lumMod val="65000"/>
                    <a:lumOff val="35000"/>
                  </a:prstClr>
                </a:solidFill>
                <a:latin typeface="Segoe UI"/>
                <a:cs typeface="Segoe UI"/>
              </a:rPr>
              <a:t>ADP/ADP+ in all European markets, and EHS/EHS+ in Malta, are classified as insurance products per local regulations. Due to insurance regulations, please reach out to your Microsoft account manager or Direct Sales representative on how to purchase Microsoft protection plans in Europe.</a:t>
            </a:r>
          </a:p>
        </p:txBody>
      </p:sp>
      <p:sp>
        <p:nvSpPr>
          <p:cNvPr id="17" name="Title 1">
            <a:extLst>
              <a:ext uri="{FF2B5EF4-FFF2-40B4-BE49-F238E27FC236}">
                <a16:creationId xmlns:a16="http://schemas.microsoft.com/office/drawing/2014/main" id="{72B6B08F-19E0-B769-51E1-42D515468F77}"/>
              </a:ext>
            </a:extLst>
          </p:cNvPr>
          <p:cNvSpPr txBox="1">
            <a:spLocks/>
          </p:cNvSpPr>
          <p:nvPr/>
        </p:nvSpPr>
        <p:spPr>
          <a:xfrm>
            <a:off x="806706" y="1369005"/>
            <a:ext cx="4379070" cy="5232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400" dirty="0">
                <a:solidFill>
                  <a:schemeClr val="bg2"/>
                </a:solidFill>
                <a:latin typeface="Segoe UI Light" panose="020B0502040204020203" pitchFamily="34" charset="0"/>
                <a:cs typeface="Segoe UI Light" panose="020B0502040204020203" pitchFamily="34" charset="0"/>
              </a:rPr>
              <a:t>Surface Laptop 6, Surface Pro 10, Surface Laptop Studio 2, Surface Laptop Go 3, and Surface Go 4</a:t>
            </a:r>
            <a:endParaRPr lang="en-US" sz="1400" dirty="0">
              <a:solidFill>
                <a:schemeClr val="bg2"/>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B7FB4EED-81F4-2CC0-DF2A-C889533A3190}"/>
              </a:ext>
            </a:extLst>
          </p:cNvPr>
          <p:cNvSpPr txBox="1"/>
          <p:nvPr/>
        </p:nvSpPr>
        <p:spPr>
          <a:xfrm>
            <a:off x="8224085" y="5516592"/>
            <a:ext cx="3479158" cy="7540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Resources: </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2">
                    <a:lumMod val="75000"/>
                  </a:schemeClr>
                </a:solidFill>
                <a:effectLst/>
                <a:uLnTx/>
                <a:uFillTx/>
                <a:latin typeface="Segoe UI" panose="020B0502040204020203" pitchFamily="34" charset="0"/>
                <a:ea typeface="+mn-ea"/>
                <a:cs typeface="Segoe UI" panose="020B0502040204020203" pitchFamily="34" charset="0"/>
                <a:hlinkClick r:id="rId2">
                  <a:extLst>
                    <a:ext uri="{A12FA001-AC4F-418D-AE19-62706E023703}">
                      <ahyp:hlinkClr xmlns:ahyp="http://schemas.microsoft.com/office/drawing/2018/hyperlinkcolor" val="tx"/>
                    </a:ext>
                  </a:extLst>
                </a:hlinkClick>
              </a:rPr>
              <a:t>Microsoft Surface Warranty &amp; Protection Plans</a:t>
            </a:r>
            <a:endParaRPr kumimoji="0" lang="en-US" sz="1100" b="0" i="0" u="none" strike="noStrike" kern="1200" cap="none" spc="0" normalizeH="0" baseline="0" noProof="0">
              <a:ln>
                <a:noFill/>
              </a:ln>
              <a:solidFill>
                <a:schemeClr val="tx2">
                  <a:lumMod val="75000"/>
                </a:schemeClr>
              </a:solidFill>
              <a:effectLst/>
              <a:uLnTx/>
              <a:uFillTx/>
              <a:latin typeface="Segoe UI" panose="020B0502040204020203" pitchFamily="34" charset="0"/>
              <a:ea typeface="+mn-ea"/>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2">
                    <a:lumMod val="75000"/>
                  </a:schemeClr>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Warranty and Protection Plan Terms &amp; Conditions</a:t>
            </a:r>
            <a:endParaRPr kumimoji="0" lang="en-US" sz="1100" b="0" i="0" u="none" strike="noStrike" kern="1200" cap="none" spc="0" normalizeH="0" baseline="0" noProof="0">
              <a:ln>
                <a:noFill/>
              </a:ln>
              <a:solidFill>
                <a:schemeClr val="tx2">
                  <a:lumMod val="75000"/>
                </a:schemeClr>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891EBA25-ED2F-96E8-DCD2-C0653237B137}"/>
              </a:ext>
            </a:extLst>
          </p:cNvPr>
          <p:cNvSpPr txBox="1"/>
          <p:nvPr/>
        </p:nvSpPr>
        <p:spPr>
          <a:xfrm>
            <a:off x="5605398" y="1367643"/>
            <a:ext cx="6044284" cy="600164"/>
          </a:xfrm>
          <a:prstGeom prst="rect">
            <a:avLst/>
          </a:prstGeom>
          <a:noFill/>
        </p:spPr>
        <p:txBody>
          <a:bodyPr wrap="square">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a:ln>
                  <a:noFill/>
                </a:ln>
                <a:solidFill>
                  <a:schemeClr val="bg2"/>
                </a:solidFill>
                <a:effectLst/>
                <a:uLnTx/>
                <a:uFillTx/>
                <a:latin typeface="Segoe Sans Display Semilight" pitchFamily="2" charset="0"/>
                <a:cs typeface="Segoe Sans Display Semilight" pitchFamily="2" charset="0"/>
              </a:rPr>
              <a:t>Austria, Bulgaria, Croatia, Cyprus, Czech Republic, Denmark, Finland, France, Germany, Greece, Hungary, Ireland, Italy, Latvia, Lithuania, Malta, Netherlands, Norway, Poland, Portugal, Romania, Slovakia, Spain, Sweden, Switzerland, United Kingdom</a:t>
            </a:r>
          </a:p>
        </p:txBody>
      </p:sp>
      <p:sp>
        <p:nvSpPr>
          <p:cNvPr id="2" name="Title 1">
            <a:extLst>
              <a:ext uri="{FF2B5EF4-FFF2-40B4-BE49-F238E27FC236}">
                <a16:creationId xmlns:a16="http://schemas.microsoft.com/office/drawing/2014/main" id="{EE119D58-3155-86F3-163B-56A54C236E4D}"/>
              </a:ext>
            </a:extLst>
          </p:cNvPr>
          <p:cNvSpPr txBox="1">
            <a:spLocks/>
          </p:cNvSpPr>
          <p:nvPr/>
        </p:nvSpPr>
        <p:spPr>
          <a:xfrm>
            <a:off x="806705" y="500564"/>
            <a:ext cx="4491805"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0" baseline="0">
                <a:ln w="3175">
                  <a:noFill/>
                </a:ln>
                <a:solidFill>
                  <a:schemeClr val="accent5"/>
                </a:solidFill>
                <a:effectLst/>
                <a:latin typeface="Segoe UI Light" panose="020B0502040204020203" pitchFamily="34" charset="0"/>
                <a:ea typeface="+mn-ea"/>
                <a:cs typeface="Segoe UI Light"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w="3175">
                  <a:noFill/>
                </a:ln>
                <a:solidFill>
                  <a:srgbClr val="505050"/>
                </a:solidFill>
                <a:effectLst/>
                <a:uLnTx/>
                <a:uFillTx/>
                <a:latin typeface="Segoe UI Light" panose="020B0502040204020203" pitchFamily="34" charset="0"/>
                <a:ea typeface="+mn-ea"/>
                <a:cs typeface="Segoe UI Light" panose="020B0502040204020203" pitchFamily="34" charset="0"/>
              </a:rPr>
              <a:t>Warranty &amp; Protection Plans</a:t>
            </a:r>
          </a:p>
        </p:txBody>
      </p:sp>
      <p:sp>
        <p:nvSpPr>
          <p:cNvPr id="3" name="TextBox 2">
            <a:extLst>
              <a:ext uri="{FF2B5EF4-FFF2-40B4-BE49-F238E27FC236}">
                <a16:creationId xmlns:a16="http://schemas.microsoft.com/office/drawing/2014/main" id="{32FF733E-3B6E-D056-93F2-30202E15731C}"/>
              </a:ext>
            </a:extLst>
          </p:cNvPr>
          <p:cNvSpPr txBox="1"/>
          <p:nvPr/>
        </p:nvSpPr>
        <p:spPr>
          <a:xfrm>
            <a:off x="806705" y="1074713"/>
            <a:ext cx="989373" cy="369332"/>
          </a:xfrm>
          <a:prstGeom prst="rect">
            <a:avLst/>
          </a:prstGeom>
          <a:noFill/>
        </p:spPr>
        <p:txBody>
          <a:bodyPr wrap="none" rtlCol="0">
            <a:spAutoFit/>
          </a:bodyPr>
          <a:lstStyle/>
          <a:p>
            <a:r>
              <a:rPr lang="en-US">
                <a:solidFill>
                  <a:schemeClr val="tx2">
                    <a:lumMod val="50000"/>
                  </a:schemeClr>
                </a:solidFill>
                <a:latin typeface="Segoe Sans Display Semilight" pitchFamily="2" charset="0"/>
                <a:cs typeface="Segoe Sans Display Semilight" pitchFamily="2" charset="0"/>
              </a:rPr>
              <a:t>Devices:</a:t>
            </a:r>
          </a:p>
        </p:txBody>
      </p:sp>
      <p:sp>
        <p:nvSpPr>
          <p:cNvPr id="10" name="TextBox 9">
            <a:extLst>
              <a:ext uri="{FF2B5EF4-FFF2-40B4-BE49-F238E27FC236}">
                <a16:creationId xmlns:a16="http://schemas.microsoft.com/office/drawing/2014/main" id="{05930E87-2D3F-23B8-5266-4D41D8F224B8}"/>
              </a:ext>
            </a:extLst>
          </p:cNvPr>
          <p:cNvSpPr txBox="1"/>
          <p:nvPr/>
        </p:nvSpPr>
        <p:spPr>
          <a:xfrm>
            <a:off x="5586846" y="1074713"/>
            <a:ext cx="1186543" cy="369332"/>
          </a:xfrm>
          <a:prstGeom prst="rect">
            <a:avLst/>
          </a:prstGeom>
          <a:noFill/>
        </p:spPr>
        <p:txBody>
          <a:bodyPr wrap="none" rtlCol="0">
            <a:spAutoFit/>
          </a:bodyPr>
          <a:lstStyle/>
          <a:p>
            <a:r>
              <a:rPr lang="en-US">
                <a:solidFill>
                  <a:schemeClr val="tx2">
                    <a:lumMod val="50000"/>
                  </a:schemeClr>
                </a:solidFill>
                <a:latin typeface="Segoe Sans Display Semilight" pitchFamily="2" charset="0"/>
                <a:cs typeface="Segoe Sans Display Semilight" pitchFamily="2" charset="0"/>
              </a:rPr>
              <a:t>Countries:</a:t>
            </a:r>
          </a:p>
        </p:txBody>
      </p:sp>
      <p:cxnSp>
        <p:nvCxnSpPr>
          <p:cNvPr id="12" name="Straight Connector 11">
            <a:extLst>
              <a:ext uri="{FF2B5EF4-FFF2-40B4-BE49-F238E27FC236}">
                <a16:creationId xmlns:a16="http://schemas.microsoft.com/office/drawing/2014/main" id="{5E0E3CB6-A63F-661C-3B5D-0F1ECA480DC0}"/>
              </a:ext>
            </a:extLst>
          </p:cNvPr>
          <p:cNvCxnSpPr/>
          <p:nvPr/>
        </p:nvCxnSpPr>
        <p:spPr>
          <a:xfrm>
            <a:off x="806705" y="1058449"/>
            <a:ext cx="1063582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A424BC64-6F14-782E-3678-97C7EC18774E}"/>
              </a:ext>
            </a:extLst>
          </p:cNvPr>
          <p:cNvCxnSpPr/>
          <p:nvPr/>
        </p:nvCxnSpPr>
        <p:spPr>
          <a:xfrm>
            <a:off x="912052" y="2081408"/>
            <a:ext cx="10635821"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80014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62D25FF-FC8D-B5AC-2725-4EF8B5B1B850}"/>
              </a:ext>
            </a:extLst>
          </p:cNvPr>
          <p:cNvSpPr/>
          <p:nvPr/>
        </p:nvSpPr>
        <p:spPr>
          <a:xfrm>
            <a:off x="4826912" y="2313770"/>
            <a:ext cx="6720961" cy="231855"/>
          </a:xfrm>
          <a:prstGeom prst="roundRect">
            <a:avLst>
              <a:gd name="adj" fmla="val 0"/>
            </a:avLst>
          </a:prstGeom>
          <a:no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4">
            <a:extLst>
              <a:ext uri="{FF2B5EF4-FFF2-40B4-BE49-F238E27FC236}">
                <a16:creationId xmlns:a16="http://schemas.microsoft.com/office/drawing/2014/main" id="{1DBD8638-33B0-8C64-8533-43C5DE17A0B8}"/>
              </a:ext>
            </a:extLst>
          </p:cNvPr>
          <p:cNvGraphicFramePr>
            <a:graphicFrameLocks noGrp="1"/>
          </p:cNvGraphicFramePr>
          <p:nvPr>
            <p:extLst>
              <p:ext uri="{D42A27DB-BD31-4B8C-83A1-F6EECF244321}">
                <p14:modId xmlns:p14="http://schemas.microsoft.com/office/powerpoint/2010/main" val="1511019438"/>
              </p:ext>
            </p:extLst>
          </p:nvPr>
        </p:nvGraphicFramePr>
        <p:xfrm>
          <a:off x="806705" y="2425978"/>
          <a:ext cx="10746827" cy="2920336"/>
        </p:xfrm>
        <a:graphic>
          <a:graphicData uri="http://schemas.openxmlformats.org/drawingml/2006/table">
            <a:tbl>
              <a:tblPr firstRow="1" bandCol="1"/>
              <a:tblGrid>
                <a:gridCol w="2485696">
                  <a:extLst>
                    <a:ext uri="{9D8B030D-6E8A-4147-A177-3AD203B41FA5}">
                      <a16:colId xmlns:a16="http://schemas.microsoft.com/office/drawing/2014/main" val="1171639600"/>
                    </a:ext>
                  </a:extLst>
                </a:gridCol>
                <a:gridCol w="1539766">
                  <a:extLst>
                    <a:ext uri="{9D8B030D-6E8A-4147-A177-3AD203B41FA5}">
                      <a16:colId xmlns:a16="http://schemas.microsoft.com/office/drawing/2014/main" val="377115487"/>
                    </a:ext>
                  </a:extLst>
                </a:gridCol>
                <a:gridCol w="1571296">
                  <a:extLst>
                    <a:ext uri="{9D8B030D-6E8A-4147-A177-3AD203B41FA5}">
                      <a16:colId xmlns:a16="http://schemas.microsoft.com/office/drawing/2014/main" val="1358321209"/>
                    </a:ext>
                  </a:extLst>
                </a:gridCol>
                <a:gridCol w="1697421">
                  <a:extLst>
                    <a:ext uri="{9D8B030D-6E8A-4147-A177-3AD203B41FA5}">
                      <a16:colId xmlns:a16="http://schemas.microsoft.com/office/drawing/2014/main" val="2274414842"/>
                    </a:ext>
                  </a:extLst>
                </a:gridCol>
                <a:gridCol w="1786759">
                  <a:extLst>
                    <a:ext uri="{9D8B030D-6E8A-4147-A177-3AD203B41FA5}">
                      <a16:colId xmlns:a16="http://schemas.microsoft.com/office/drawing/2014/main" val="1492971955"/>
                    </a:ext>
                  </a:extLst>
                </a:gridCol>
                <a:gridCol w="1665889">
                  <a:extLst>
                    <a:ext uri="{9D8B030D-6E8A-4147-A177-3AD203B41FA5}">
                      <a16:colId xmlns:a16="http://schemas.microsoft.com/office/drawing/2014/main" val="1467845668"/>
                    </a:ext>
                  </a:extLst>
                </a:gridCol>
              </a:tblGrid>
              <a:tr h="321198">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marL="0" marR="0" lvl="0" indent="0" algn="ctr" rtl="0" eaLnBrk="1" fontAlgn="auto" latinLnBrk="0" hangingPunct="1">
                        <a:lnSpc>
                          <a:spcPct val="100000"/>
                        </a:lnSpc>
                        <a:spcBef>
                          <a:spcPts val="0"/>
                        </a:spcBef>
                        <a:spcAft>
                          <a:spcPts val="0"/>
                        </a:spcAft>
                        <a:buClrTx/>
                        <a:buSzTx/>
                        <a:buFontTx/>
                        <a:buNone/>
                      </a:pPr>
                      <a:r>
                        <a:rPr lang="en-US" sz="900" b="0">
                          <a:ln>
                            <a:noFill/>
                          </a:ln>
                          <a:solidFill>
                            <a:schemeClr val="bg1"/>
                          </a:solidFill>
                          <a:latin typeface="Segoe UI Semibold"/>
                          <a:cs typeface="Segoe UI Semibold"/>
                        </a:rPr>
                        <a:t>Microsoft Limited Hardware Warranty</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900" b="0">
                          <a:ln>
                            <a:noFill/>
                          </a:ln>
                          <a:solidFill>
                            <a:schemeClr val="bg1"/>
                          </a:solidFill>
                          <a:latin typeface="Segoe UI Semibold"/>
                          <a:cs typeface="Segoe UI Semibold"/>
                        </a:rPr>
                        <a:t>Microsoft Extended Hardware Service</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900" b="0">
                          <a:ln>
                            <a:noFill/>
                          </a:ln>
                          <a:solidFill>
                            <a:schemeClr val="bg1"/>
                          </a:solidFill>
                          <a:latin typeface="Segoe UI Semibold"/>
                          <a:cs typeface="Segoe UI Semibold"/>
                        </a:rPr>
                        <a:t>Microsoft Extended Hardware Service Plus </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900" b="0">
                          <a:ln>
                            <a:noFill/>
                          </a:ln>
                          <a:solidFill>
                            <a:schemeClr val="bg1"/>
                          </a:solidFill>
                          <a:latin typeface="Segoe UI Semibold"/>
                          <a:cs typeface="Segoe UI Semibold"/>
                        </a:rPr>
                        <a:t>Microsoft Accidental Damage Protection</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lumMod val="60000"/>
                        <a:lumOff val="40000"/>
                      </a:srgbClr>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marL="0" marR="0" lvl="0" indent="0" algn="ctr" rtl="0" eaLnBrk="1" fontAlgn="auto" latinLnBrk="0" hangingPunct="1">
                        <a:lnSpc>
                          <a:spcPct val="100000"/>
                        </a:lnSpc>
                        <a:spcBef>
                          <a:spcPts val="0"/>
                        </a:spcBef>
                        <a:spcAft>
                          <a:spcPts val="0"/>
                        </a:spcAft>
                        <a:buClrTx/>
                        <a:buSzTx/>
                        <a:buFontTx/>
                        <a:buNone/>
                      </a:pPr>
                      <a:r>
                        <a:rPr lang="en-US" sz="900" b="0">
                          <a:ln>
                            <a:noFill/>
                          </a:ln>
                          <a:solidFill>
                            <a:schemeClr val="bg1"/>
                          </a:solidFill>
                          <a:latin typeface="Segoe UI Semibold"/>
                          <a:cs typeface="Segoe UI Semibold"/>
                        </a:rPr>
                        <a:t>Microsoft Accidental Damage Protection Plus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lumMod val="60000"/>
                        <a:lumOff val="40000"/>
                      </a:srgbClr>
                    </a:solidFill>
                  </a:tcPr>
                </a:tc>
                <a:extLst>
                  <a:ext uri="{0D108BD9-81ED-4DB2-BD59-A6C34878D82A}">
                    <a16:rowId xmlns:a16="http://schemas.microsoft.com/office/drawing/2014/main" val="2267710945"/>
                  </a:ext>
                </a:extLst>
              </a:tr>
              <a:tr h="19823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algn="l" rtl="0" eaLnBrk="1" fontAlgn="ctr" latinLnBrk="0" hangingPunct="1">
                        <a:lnSpc>
                          <a:spcPct val="100000"/>
                        </a:lnSpc>
                        <a:spcBef>
                          <a:spcPts val="0"/>
                        </a:spcBef>
                        <a:spcAft>
                          <a:spcPts val="0"/>
                        </a:spcAft>
                      </a:pPr>
                      <a:r>
                        <a:rPr lang="en-US" sz="900" b="0" u="none" strike="noStrike" kern="1200">
                          <a:solidFill>
                            <a:schemeClr val="tx1">
                              <a:lumMod val="75000"/>
                              <a:lumOff val="25000"/>
                            </a:schemeClr>
                          </a:solidFill>
                          <a:effectLst/>
                          <a:latin typeface="Segoe UI"/>
                          <a:cs typeface="Segoe UI"/>
                        </a:rPr>
                        <a:t>Coverage Availability</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u="none" strike="noStrike" kern="1200">
                          <a:solidFill>
                            <a:schemeClr val="tx1"/>
                          </a:solidFill>
                          <a:effectLst/>
                          <a:latin typeface="Segoe UI "/>
                        </a:rPr>
                        <a:t>1 year</a:t>
                      </a:r>
                      <a:endParaRPr lang="en-IN" sz="900" b="0" i="0" u="none" strike="noStrike">
                        <a:solidFill>
                          <a:schemeClr val="tx1"/>
                        </a:solidFill>
                        <a:effectLst/>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54813545"/>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Prepaid return shipment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347877339"/>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u="none" strike="noStrike">
                          <a:solidFill>
                            <a:schemeClr val="tx1">
                              <a:lumMod val="75000"/>
                              <a:lumOff val="25000"/>
                            </a:schemeClr>
                          </a:solidFill>
                          <a:effectLst/>
                          <a:latin typeface="Segoe UI" panose="020B0502040204020203" pitchFamily="34" charset="0"/>
                          <a:cs typeface="Segoe UI" panose="020B0502040204020203" pitchFamily="34" charset="0"/>
                        </a:rPr>
                        <a:t>Software &amp; hardware support</a:t>
                      </a:r>
                      <a:endParaRPr lang="en-IN" sz="900" b="0" i="0" u="none" strike="noStrike">
                        <a:solidFill>
                          <a:schemeClr val="tx1">
                            <a:lumMod val="75000"/>
                            <a:lumOff val="25000"/>
                          </a:schemeClr>
                        </a:solidFill>
                        <a:effectLst/>
                        <a:latin typeface="Segoe UI" panose="020B0502040204020203" pitchFamily="34" charset="0"/>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095390945"/>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Mechanical Breakdown</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757262884"/>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u="none" strike="noStrike">
                          <a:solidFill>
                            <a:schemeClr val="tx1">
                              <a:lumMod val="75000"/>
                              <a:lumOff val="25000"/>
                            </a:schemeClr>
                          </a:solidFill>
                          <a:effectLst/>
                          <a:latin typeface="Segoe UI"/>
                          <a:cs typeface="Segoe UI"/>
                        </a:rPr>
                        <a:t>In-Region Repair, or Standard Exchange</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952604373"/>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Accidental Damage</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lnSpc>
                          <a:spcPct val="100000"/>
                        </a:lnSpc>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rgbClr val="C00000"/>
                          </a:solidFill>
                          <a:latin typeface="Segoe UI "/>
                          <a:cs typeface="Segoe UI Semibold" panose="020B0702040204020203" pitchFamily="34" charset="0"/>
                        </a:rPr>
                        <a: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890585334"/>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Drive (SSD) Retention</a:t>
                      </a:r>
                      <a:endParaRPr lang="en-IN" sz="900" b="0" i="0" u="none" strike="noStrike" baseline="30000">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0">
                        <a:solidFill>
                          <a:schemeClr val="accent1">
                            <a:lumMod val="50000"/>
                          </a:schemeClr>
                        </a:solidFill>
                        <a:latin typeface="Segoe UI "/>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1">
                        <a:solidFill>
                          <a:schemeClr val="accent1">
                            <a:lumMod val="50000"/>
                          </a:schemeClr>
                        </a:solidFill>
                        <a:latin typeface="Segoe UI "/>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lnSpc>
                          <a:spcPct val="100000"/>
                        </a:lnSpc>
                      </a:pPr>
                      <a:endParaRPr lang="en-US" sz="1200" b="1">
                        <a:solidFill>
                          <a:schemeClr val="tx2">
                            <a:lumMod val="75000"/>
                          </a:schemeClr>
                        </a:solidFill>
                        <a:latin typeface="Segoe UI "/>
                        <a:cs typeface="Segoe UI Light"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259255619"/>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Segoe UI"/>
                          <a:cs typeface="Segoe UI"/>
                        </a:rPr>
                        <a:t>Advanced Exchange</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chemeClr val="tx2">
                              <a:lumMod val="75000"/>
                            </a:schemeClr>
                          </a:solidFill>
                          <a:effectLst/>
                          <a:latin typeface="Segoe UI "/>
                          <a:sym typeface="Wingdings" panose="05000000000000000000" pitchFamily="2" charset="2"/>
                        </a:rPr>
                        <a:t></a:t>
                      </a:r>
                      <a:endParaRPr lang="en-IN" sz="1200" b="1" i="0" u="none" strike="noStrike">
                        <a:solidFill>
                          <a:schemeClr val="tx2">
                            <a:lumMod val="75000"/>
                          </a:schemeClr>
                        </a:solidFill>
                        <a:effectLst/>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2654409974"/>
                  </a:ext>
                </a:extLst>
              </a:tr>
              <a:tr h="29074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rtl="0" eaLnBrk="1" fontAlgn="auto" latinLnBrk="0" hangingPunct="1">
                        <a:lnSpc>
                          <a:spcPct val="100000"/>
                        </a:lnSpc>
                        <a:spcBef>
                          <a:spcPts val="0"/>
                        </a:spcBef>
                        <a:spcAft>
                          <a:spcPts val="0"/>
                        </a:spcAft>
                        <a:buClrTx/>
                        <a:buSzTx/>
                        <a:buFontTx/>
                        <a:buNone/>
                      </a:pPr>
                      <a:r>
                        <a:rPr lang="en-US" sz="900" b="0" u="none" strike="noStrike" kern="1200">
                          <a:solidFill>
                            <a:schemeClr val="tx1">
                              <a:lumMod val="75000"/>
                              <a:lumOff val="25000"/>
                            </a:schemeClr>
                          </a:solidFill>
                          <a:effectLst/>
                          <a:latin typeface="Segoe UI"/>
                          <a:cs typeface="Segoe UI"/>
                        </a:rPr>
                        <a:t>Next Business Day Exchange</a:t>
                      </a:r>
                      <a:endParaRPr lang="en-IN" sz="900" b="0" i="0" u="none" strike="noStrike">
                        <a:solidFill>
                          <a:schemeClr val="tx1">
                            <a:lumMod val="75000"/>
                            <a:lumOff val="2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0">
                        <a:solidFill>
                          <a:schemeClr val="accent1">
                            <a:lumMod val="50000"/>
                          </a:schemeClr>
                        </a:solidFill>
                        <a:latin typeface="Segoe UI "/>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1">
                        <a:solidFill>
                          <a:schemeClr val="accent1">
                            <a:lumMod val="50000"/>
                          </a:schemeClr>
                        </a:solidFill>
                        <a:latin typeface="Segoe UI "/>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lnSpc>
                          <a:spcPct val="100000"/>
                        </a:lnSpc>
                      </a:pPr>
                      <a:endParaRPr lang="en-US" sz="1200" b="1">
                        <a:solidFill>
                          <a:schemeClr val="tx2">
                            <a:lumMod val="75000"/>
                          </a:schemeClr>
                        </a:solidFill>
                        <a:latin typeface="Segoe UI "/>
                        <a:cs typeface="Segoe UI Light"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none" strike="noStrike" kern="1200">
                          <a:solidFill>
                            <a:schemeClr val="tx2">
                              <a:lumMod val="75000"/>
                            </a:schemeClr>
                          </a:solidFill>
                          <a:effectLst/>
                          <a:latin typeface="Segoe UI "/>
                          <a:sym typeface="Wingdings" panose="05000000000000000000" pitchFamily="2" charset="2"/>
                        </a:rPr>
                        <a:t></a:t>
                      </a:r>
                      <a:endParaRPr lang="en-US" sz="1200" b="1">
                        <a:solidFill>
                          <a:schemeClr val="tx2">
                            <a:lumMod val="75000"/>
                          </a:schemeClr>
                        </a:solidFill>
                        <a:latin typeface="Segoe UI "/>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694408362"/>
                  </a:ext>
                </a:extLst>
              </a:tr>
            </a:tbl>
          </a:graphicData>
        </a:graphic>
      </p:graphicFrame>
      <p:sp>
        <p:nvSpPr>
          <p:cNvPr id="7" name="TextBox 6">
            <a:extLst>
              <a:ext uri="{FF2B5EF4-FFF2-40B4-BE49-F238E27FC236}">
                <a16:creationId xmlns:a16="http://schemas.microsoft.com/office/drawing/2014/main" id="{A65028CF-66F0-9217-3B52-447F79F4687F}"/>
              </a:ext>
            </a:extLst>
          </p:cNvPr>
          <p:cNvSpPr txBox="1"/>
          <p:nvPr/>
        </p:nvSpPr>
        <p:spPr>
          <a:xfrm>
            <a:off x="5481026" y="2144280"/>
            <a:ext cx="5323281" cy="26161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156082">
                    <a:lumMod val="75000"/>
                  </a:srgbClr>
                </a:solidFill>
                <a:effectLst/>
                <a:uLnTx/>
                <a:uFillTx/>
                <a:latin typeface="Segoe UI "/>
              </a:rPr>
              <a:t>Protection plans must be purchased within 45 days of device purchase. </a:t>
            </a:r>
          </a:p>
        </p:txBody>
      </p:sp>
      <p:sp>
        <p:nvSpPr>
          <p:cNvPr id="14" name="TextBox 13">
            <a:extLst>
              <a:ext uri="{FF2B5EF4-FFF2-40B4-BE49-F238E27FC236}">
                <a16:creationId xmlns:a16="http://schemas.microsoft.com/office/drawing/2014/main" id="{D38CA849-74F5-374C-665E-836EE8A4660F}"/>
              </a:ext>
            </a:extLst>
          </p:cNvPr>
          <p:cNvSpPr txBox="1"/>
          <p:nvPr/>
        </p:nvSpPr>
        <p:spPr>
          <a:xfrm>
            <a:off x="806705" y="5575222"/>
            <a:ext cx="6627492" cy="1197764"/>
          </a:xfrm>
          <a:prstGeom prst="rect">
            <a:avLst/>
          </a:prstGeom>
          <a:noFill/>
        </p:spPr>
        <p:txBody>
          <a:bodyPr wrap="square" lIns="0" tIns="0" rIns="0" bIns="0" anchor="b">
            <a:spAutoFit/>
          </a:bodyPr>
          <a:lstStyle/>
          <a:p>
            <a:pPr>
              <a:spcAft>
                <a:spcPts val="100"/>
              </a:spcAft>
              <a:defRPr/>
            </a:pPr>
            <a:r>
              <a:rPr lang="en-IN" sz="900">
                <a:solidFill>
                  <a:prstClr val="black">
                    <a:lumMod val="65000"/>
                    <a:lumOff val="35000"/>
                  </a:prstClr>
                </a:solidFill>
                <a:latin typeface="Segoe UI Semibold" panose="020B0702040204020203" pitchFamily="34" charset="0"/>
                <a:cs typeface="Segoe UI Semibold" panose="020B0702040204020203" pitchFamily="34" charset="0"/>
              </a:rPr>
              <a:t>NOTE:</a:t>
            </a:r>
          </a:p>
          <a:p>
            <a:pPr marL="228600" indent="-114300" defTabSz="914367">
              <a:spcAft>
                <a:spcPts val="100"/>
              </a:spcAft>
              <a:buFontTx/>
              <a:buAutoNum type="arabicPeriod"/>
              <a:defRPr/>
            </a:pPr>
            <a:r>
              <a:rPr lang="en-IN" sz="700">
                <a:solidFill>
                  <a:prstClr val="black">
                    <a:lumMod val="65000"/>
                    <a:lumOff val="35000"/>
                  </a:prstClr>
                </a:solidFill>
                <a:latin typeface="Segoe UI"/>
                <a:cs typeface="Segoe UI"/>
              </a:rPr>
              <a:t>$0 deductible on commercial warranties and protection plans.</a:t>
            </a:r>
          </a:p>
          <a:p>
            <a:pPr marL="228600" indent="-114300" defTabSz="914367">
              <a:spcAft>
                <a:spcPts val="100"/>
              </a:spcAft>
              <a:buFontTx/>
              <a:buAutoNum type="arabicPeriod"/>
              <a:defRPr/>
            </a:pPr>
            <a:r>
              <a:rPr lang="en-IN" sz="700">
                <a:solidFill>
                  <a:prstClr val="black">
                    <a:lumMod val="65000"/>
                    <a:lumOff val="35000"/>
                  </a:prstClr>
                </a:solidFill>
                <a:latin typeface="Segoe UI"/>
                <a:cs typeface="Segoe UI"/>
              </a:rPr>
              <a:t>Coverage details and entitlements are available for select commercial Surface products </a:t>
            </a:r>
          </a:p>
          <a:p>
            <a:pPr marL="228600" indent="-114300" defTabSz="914367">
              <a:spcAft>
                <a:spcPts val="100"/>
              </a:spcAft>
              <a:buFontTx/>
              <a:buAutoNum type="arabicPeriod"/>
              <a:defRPr/>
            </a:pPr>
            <a:r>
              <a:rPr lang="en-IN" sz="700">
                <a:solidFill>
                  <a:prstClr val="black">
                    <a:lumMod val="65000"/>
                    <a:lumOff val="35000"/>
                  </a:prstClr>
                </a:solidFill>
                <a:latin typeface="Segoe UI"/>
                <a:cs typeface="Segoe UI"/>
              </a:rPr>
              <a:t>Standard Exchange is the expected replacement model if In-Region Repair is unavailable. </a:t>
            </a:r>
          </a:p>
          <a:p>
            <a:pPr marL="228600" indent="-114300" defTabSz="914367">
              <a:spcAft>
                <a:spcPts val="100"/>
              </a:spcAft>
              <a:buFontTx/>
              <a:buAutoNum type="arabicPeriod"/>
              <a:defRPr/>
            </a:pPr>
            <a:r>
              <a:rPr lang="en-US" sz="700">
                <a:solidFill>
                  <a:prstClr val="black">
                    <a:lumMod val="65000"/>
                    <a:lumOff val="35000"/>
                  </a:prstClr>
                </a:solidFill>
                <a:latin typeface="Segoe UI" panose="020B0502040204020203" pitchFamily="34" charset="0"/>
              </a:rPr>
              <a:t>Drive (SSD) Retention not available for Surface Go 3. </a:t>
            </a:r>
            <a:r>
              <a:rPr lang="en-US" sz="700">
                <a:solidFill>
                  <a:prstClr val="black">
                    <a:lumMod val="65000"/>
                    <a:lumOff val="35000"/>
                  </a:prstClr>
                </a:solidFill>
                <a:latin typeface="Segoe UI" panose="020B0502040204020203" pitchFamily="34" charset="0"/>
                <a:cs typeface="Segoe UI" panose="020B0502040204020203" pitchFamily="34" charset="0"/>
              </a:rPr>
              <a:t>Next Business Day Exchange not available in Cyprus.</a:t>
            </a:r>
          </a:p>
          <a:p>
            <a:pPr marL="228600" indent="-114300" defTabSz="914367">
              <a:spcAft>
                <a:spcPts val="100"/>
              </a:spcAft>
              <a:buFontTx/>
              <a:buAutoNum type="arabicPeriod"/>
              <a:defRPr/>
            </a:pPr>
            <a:r>
              <a:rPr lang="en-US" sz="700">
                <a:solidFill>
                  <a:prstClr val="black">
                    <a:lumMod val="65000"/>
                    <a:lumOff val="35000"/>
                  </a:prstClr>
                </a:solidFill>
                <a:latin typeface="Segoe UI" panose="020B0502040204020203" pitchFamily="34" charset="0"/>
                <a:cs typeface="Segoe UI" panose="020B0502040204020203" pitchFamily="34" charset="0"/>
              </a:rPr>
              <a:t>Warranty and Protection Plans vary by market. </a:t>
            </a:r>
            <a:r>
              <a:rPr lang="en-IN" sz="700">
                <a:solidFill>
                  <a:prstClr val="black">
                    <a:lumMod val="65000"/>
                    <a:lumOff val="35000"/>
                  </a:prstClr>
                </a:solidFill>
                <a:latin typeface="Segoe UI"/>
                <a:cs typeface="Segoe UI"/>
              </a:rPr>
              <a:t>Please visit the </a:t>
            </a:r>
            <a:r>
              <a:rPr lang="en-IN" sz="700">
                <a:solidFill>
                  <a:prstClr val="black">
                    <a:lumMod val="65000"/>
                    <a:lumOff val="35000"/>
                  </a:prstClr>
                </a:solidFill>
                <a:latin typeface="Segoe UI"/>
                <a:cs typeface="Segoe UI"/>
                <a:hlinkClick r:id="rId2">
                  <a:extLst>
                    <a:ext uri="{A12FA001-AC4F-418D-AE19-62706E023703}">
                      <ahyp:hlinkClr xmlns:ahyp="http://schemas.microsoft.com/office/drawing/2018/hyperlinkcolor" val="tx"/>
                    </a:ext>
                  </a:extLst>
                </a:hlinkClick>
              </a:rPr>
              <a:t>Surface Warranty and Protection Plan</a:t>
            </a:r>
            <a:r>
              <a:rPr lang="en-IN" sz="700">
                <a:solidFill>
                  <a:prstClr val="black">
                    <a:lumMod val="65000"/>
                    <a:lumOff val="35000"/>
                  </a:prstClr>
                </a:solidFill>
                <a:latin typeface="Segoe UI"/>
                <a:cs typeface="Segoe UI"/>
              </a:rPr>
              <a:t> page to see availability.</a:t>
            </a:r>
          </a:p>
          <a:p>
            <a:pPr marL="228600" indent="-114300" defTabSz="914367">
              <a:spcAft>
                <a:spcPts val="100"/>
              </a:spcAft>
              <a:buFontTx/>
              <a:buAutoNum type="arabicPeriod"/>
              <a:defRPr/>
            </a:pPr>
            <a:r>
              <a:rPr lang="en-US" sz="700">
                <a:solidFill>
                  <a:prstClr val="black">
                    <a:lumMod val="65000"/>
                    <a:lumOff val="35000"/>
                  </a:prstClr>
                </a:solidFill>
                <a:latin typeface="Segoe UI"/>
                <a:cs typeface="Segoe UI"/>
              </a:rPr>
              <a:t>Accidental Damage Protection (ADP) cannot be purchased without Extended Hardware Service (EHS). Accidental Damage Protection Plus (ADP+) cannot be purchased without Extended Hardware Service Plus (EHS+). EHS/ADP and EHS+/ADP+ durations must match.​</a:t>
            </a:r>
          </a:p>
          <a:p>
            <a:pPr marL="228600" indent="-114300" defTabSz="914367">
              <a:spcAft>
                <a:spcPts val="100"/>
              </a:spcAft>
              <a:buFontTx/>
              <a:buAutoNum type="arabicPeriod"/>
              <a:defRPr/>
            </a:pPr>
            <a:r>
              <a:rPr lang="en-US" sz="700">
                <a:solidFill>
                  <a:prstClr val="black">
                    <a:lumMod val="65000"/>
                    <a:lumOff val="35000"/>
                  </a:prstClr>
                </a:solidFill>
                <a:latin typeface="Segoe UI"/>
                <a:cs typeface="Segoe UI"/>
              </a:rPr>
              <a:t>ADP/ADP+ in all European markets, and EHS/EHS+ in Malta, are classified as insurance products per local regulations. Due to insurance regulations, please reach out to your Microsoft account manager or Direct Sales representative on how to purchase Microsoft protection plans in Europe.</a:t>
            </a:r>
          </a:p>
        </p:txBody>
      </p:sp>
      <p:sp>
        <p:nvSpPr>
          <p:cNvPr id="17" name="Title 1">
            <a:extLst>
              <a:ext uri="{FF2B5EF4-FFF2-40B4-BE49-F238E27FC236}">
                <a16:creationId xmlns:a16="http://schemas.microsoft.com/office/drawing/2014/main" id="{72B6B08F-19E0-B769-51E1-42D515468F77}"/>
              </a:ext>
            </a:extLst>
          </p:cNvPr>
          <p:cNvSpPr txBox="1">
            <a:spLocks/>
          </p:cNvSpPr>
          <p:nvPr/>
        </p:nvSpPr>
        <p:spPr>
          <a:xfrm>
            <a:off x="806705" y="1369005"/>
            <a:ext cx="4589103" cy="5232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400">
                <a:solidFill>
                  <a:schemeClr val="bg2"/>
                </a:solidFill>
                <a:latin typeface="Segoe UI Light" panose="020B0502040204020203" pitchFamily="34" charset="0"/>
                <a:cs typeface="Segoe UI Light" panose="020B0502040204020203" pitchFamily="34" charset="0"/>
              </a:rPr>
              <a:t>Surface Pro 9, Surface Laptop 5, Surface Laptop Go 2, Surface Laptop Studio, Surface Go 3</a:t>
            </a:r>
            <a:endParaRPr lang="en-US" sz="1400">
              <a:solidFill>
                <a:schemeClr val="bg2"/>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B7FB4EED-81F4-2CC0-DF2A-C889533A3190}"/>
              </a:ext>
            </a:extLst>
          </p:cNvPr>
          <p:cNvSpPr txBox="1"/>
          <p:nvPr/>
        </p:nvSpPr>
        <p:spPr>
          <a:xfrm>
            <a:off x="8224085" y="5516592"/>
            <a:ext cx="3479158" cy="7540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Resources: </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2">
                    <a:lumMod val="75000"/>
                  </a:schemeClr>
                </a:solidFill>
                <a:effectLst/>
                <a:uLnTx/>
                <a:uFillTx/>
                <a:latin typeface="Segoe UI" panose="020B0502040204020203" pitchFamily="34" charset="0"/>
                <a:ea typeface="+mn-ea"/>
                <a:cs typeface="Segoe UI" panose="020B0502040204020203" pitchFamily="34" charset="0"/>
                <a:hlinkClick r:id="rId2">
                  <a:extLst>
                    <a:ext uri="{A12FA001-AC4F-418D-AE19-62706E023703}">
                      <ahyp:hlinkClr xmlns:ahyp="http://schemas.microsoft.com/office/drawing/2018/hyperlinkcolor" val="tx"/>
                    </a:ext>
                  </a:extLst>
                </a:hlinkClick>
              </a:rPr>
              <a:t>Microsoft Surface Warranty &amp; Protection Plans</a:t>
            </a:r>
            <a:endParaRPr kumimoji="0" lang="en-US" sz="1100" b="0" i="0" u="none" strike="noStrike" kern="1200" cap="none" spc="0" normalizeH="0" baseline="0" noProof="0">
              <a:ln>
                <a:noFill/>
              </a:ln>
              <a:solidFill>
                <a:schemeClr val="tx2">
                  <a:lumMod val="75000"/>
                </a:schemeClr>
              </a:solidFill>
              <a:effectLst/>
              <a:uLnTx/>
              <a:uFillTx/>
              <a:latin typeface="Segoe UI" panose="020B0502040204020203" pitchFamily="34" charset="0"/>
              <a:ea typeface="+mn-ea"/>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2">
                    <a:lumMod val="75000"/>
                  </a:schemeClr>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Warranty and Protection Plan Terms &amp; Conditions</a:t>
            </a:r>
            <a:endParaRPr kumimoji="0" lang="en-US" sz="1100" b="0" i="0" u="none" strike="noStrike" kern="1200" cap="none" spc="0" normalizeH="0" baseline="0" noProof="0">
              <a:ln>
                <a:noFill/>
              </a:ln>
              <a:solidFill>
                <a:schemeClr val="tx2">
                  <a:lumMod val="75000"/>
                </a:schemeClr>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891EBA25-ED2F-96E8-DCD2-C0653237B137}"/>
              </a:ext>
            </a:extLst>
          </p:cNvPr>
          <p:cNvSpPr txBox="1"/>
          <p:nvPr/>
        </p:nvSpPr>
        <p:spPr>
          <a:xfrm>
            <a:off x="5605398" y="1367643"/>
            <a:ext cx="6044284" cy="600164"/>
          </a:xfrm>
          <a:prstGeom prst="rect">
            <a:avLst/>
          </a:prstGeom>
          <a:noFill/>
        </p:spPr>
        <p:txBody>
          <a:bodyPr wrap="square">
            <a:spAutoFit/>
          </a:bodyPr>
          <a:lstStyle/>
          <a:p>
            <a:pPr>
              <a:spcBef>
                <a:spcPct val="0"/>
              </a:spcBef>
              <a:defRPr/>
            </a:pPr>
            <a:r>
              <a:rPr lang="en-US" sz="1100">
                <a:solidFill>
                  <a:schemeClr val="bg2"/>
                </a:solidFill>
                <a:latin typeface="Segoe Sans Display Semilight" pitchFamily="2" charset="0"/>
                <a:cs typeface="Segoe Sans Display Semilight" pitchFamily="2" charset="0"/>
              </a:rPr>
              <a:t>Austria, Bulgaria, Croatia, Cyprus, Czech Republic, Denmark, Finland, France, Germany, Greece, Hungary, Ireland, Italy, Latvia, Lithuania, Malta, Netherlands, Norway, Poland, Portugal, Romania, Slovakia, Spain, Sweden, Switzerland, United Kingdom</a:t>
            </a:r>
          </a:p>
        </p:txBody>
      </p:sp>
      <p:sp>
        <p:nvSpPr>
          <p:cNvPr id="2" name="Title 1">
            <a:extLst>
              <a:ext uri="{FF2B5EF4-FFF2-40B4-BE49-F238E27FC236}">
                <a16:creationId xmlns:a16="http://schemas.microsoft.com/office/drawing/2014/main" id="{EE119D58-3155-86F3-163B-56A54C236E4D}"/>
              </a:ext>
            </a:extLst>
          </p:cNvPr>
          <p:cNvSpPr txBox="1">
            <a:spLocks/>
          </p:cNvSpPr>
          <p:nvPr/>
        </p:nvSpPr>
        <p:spPr>
          <a:xfrm>
            <a:off x="806705" y="500564"/>
            <a:ext cx="4491805"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0" baseline="0">
                <a:ln w="3175">
                  <a:noFill/>
                </a:ln>
                <a:solidFill>
                  <a:schemeClr val="accent5"/>
                </a:solidFill>
                <a:effectLst/>
                <a:latin typeface="Segoe UI Light" panose="020B0502040204020203" pitchFamily="34" charset="0"/>
                <a:ea typeface="+mn-ea"/>
                <a:cs typeface="Segoe UI Light"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w="3175">
                  <a:noFill/>
                </a:ln>
                <a:solidFill>
                  <a:srgbClr val="505050"/>
                </a:solidFill>
                <a:effectLst/>
                <a:uLnTx/>
                <a:uFillTx/>
                <a:latin typeface="Segoe UI Light" panose="020B0502040204020203" pitchFamily="34" charset="0"/>
                <a:ea typeface="+mn-ea"/>
                <a:cs typeface="Segoe UI Light" panose="020B0502040204020203" pitchFamily="34" charset="0"/>
              </a:rPr>
              <a:t>Warranty &amp; Protection Plans</a:t>
            </a:r>
          </a:p>
        </p:txBody>
      </p:sp>
      <p:sp>
        <p:nvSpPr>
          <p:cNvPr id="3" name="TextBox 2">
            <a:extLst>
              <a:ext uri="{FF2B5EF4-FFF2-40B4-BE49-F238E27FC236}">
                <a16:creationId xmlns:a16="http://schemas.microsoft.com/office/drawing/2014/main" id="{32FF733E-3B6E-D056-93F2-30202E15731C}"/>
              </a:ext>
            </a:extLst>
          </p:cNvPr>
          <p:cNvSpPr txBox="1"/>
          <p:nvPr/>
        </p:nvSpPr>
        <p:spPr>
          <a:xfrm>
            <a:off x="806705" y="1074713"/>
            <a:ext cx="989373" cy="369332"/>
          </a:xfrm>
          <a:prstGeom prst="rect">
            <a:avLst/>
          </a:prstGeom>
          <a:noFill/>
        </p:spPr>
        <p:txBody>
          <a:bodyPr wrap="none" rtlCol="0">
            <a:spAutoFit/>
          </a:bodyPr>
          <a:lstStyle/>
          <a:p>
            <a:r>
              <a:rPr lang="en-US">
                <a:solidFill>
                  <a:schemeClr val="tx2">
                    <a:lumMod val="50000"/>
                  </a:schemeClr>
                </a:solidFill>
                <a:latin typeface="Segoe Sans Display Semilight" pitchFamily="2" charset="0"/>
                <a:cs typeface="Segoe Sans Display Semilight" pitchFamily="2" charset="0"/>
              </a:rPr>
              <a:t>Devices:</a:t>
            </a:r>
          </a:p>
        </p:txBody>
      </p:sp>
      <p:sp>
        <p:nvSpPr>
          <p:cNvPr id="10" name="TextBox 9">
            <a:extLst>
              <a:ext uri="{FF2B5EF4-FFF2-40B4-BE49-F238E27FC236}">
                <a16:creationId xmlns:a16="http://schemas.microsoft.com/office/drawing/2014/main" id="{05930E87-2D3F-23B8-5266-4D41D8F224B8}"/>
              </a:ext>
            </a:extLst>
          </p:cNvPr>
          <p:cNvSpPr txBox="1"/>
          <p:nvPr/>
        </p:nvSpPr>
        <p:spPr>
          <a:xfrm>
            <a:off x="5586846" y="1074713"/>
            <a:ext cx="1186543" cy="369332"/>
          </a:xfrm>
          <a:prstGeom prst="rect">
            <a:avLst/>
          </a:prstGeom>
          <a:noFill/>
        </p:spPr>
        <p:txBody>
          <a:bodyPr wrap="none" rtlCol="0">
            <a:spAutoFit/>
          </a:bodyPr>
          <a:lstStyle/>
          <a:p>
            <a:r>
              <a:rPr lang="en-US">
                <a:solidFill>
                  <a:schemeClr val="tx2">
                    <a:lumMod val="50000"/>
                  </a:schemeClr>
                </a:solidFill>
                <a:latin typeface="Segoe Sans Display Semilight" pitchFamily="2" charset="0"/>
                <a:cs typeface="Segoe Sans Display Semilight" pitchFamily="2" charset="0"/>
              </a:rPr>
              <a:t>Countries:</a:t>
            </a:r>
          </a:p>
        </p:txBody>
      </p:sp>
      <p:cxnSp>
        <p:nvCxnSpPr>
          <p:cNvPr id="12" name="Straight Connector 11">
            <a:extLst>
              <a:ext uri="{FF2B5EF4-FFF2-40B4-BE49-F238E27FC236}">
                <a16:creationId xmlns:a16="http://schemas.microsoft.com/office/drawing/2014/main" id="{5E0E3CB6-A63F-661C-3B5D-0F1ECA480DC0}"/>
              </a:ext>
            </a:extLst>
          </p:cNvPr>
          <p:cNvCxnSpPr/>
          <p:nvPr/>
        </p:nvCxnSpPr>
        <p:spPr>
          <a:xfrm>
            <a:off x="806705" y="1058449"/>
            <a:ext cx="1063582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A424BC64-6F14-782E-3678-97C7EC18774E}"/>
              </a:ext>
            </a:extLst>
          </p:cNvPr>
          <p:cNvCxnSpPr/>
          <p:nvPr/>
        </p:nvCxnSpPr>
        <p:spPr>
          <a:xfrm>
            <a:off x="912052" y="2081408"/>
            <a:ext cx="10635821"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05302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3991A-3952-7E30-5812-5A39FC1D05EB}"/>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CC14F9C-EE01-7103-899A-4E8109D13EF5}"/>
              </a:ext>
            </a:extLst>
          </p:cNvPr>
          <p:cNvSpPr/>
          <p:nvPr/>
        </p:nvSpPr>
        <p:spPr>
          <a:xfrm>
            <a:off x="6194121" y="2272418"/>
            <a:ext cx="4891412" cy="531807"/>
          </a:xfrm>
          <a:prstGeom prst="roundRect">
            <a:avLst>
              <a:gd name="adj" fmla="val 0"/>
            </a:avLst>
          </a:prstGeom>
          <a:no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4C5E2285-4953-14BE-ECD6-61D5A49C0375}"/>
              </a:ext>
            </a:extLst>
          </p:cNvPr>
          <p:cNvSpPr txBox="1"/>
          <p:nvPr/>
        </p:nvSpPr>
        <p:spPr>
          <a:xfrm>
            <a:off x="912052" y="5539263"/>
            <a:ext cx="6622893" cy="818173"/>
          </a:xfrm>
          <a:prstGeom prst="rect">
            <a:avLst/>
          </a:prstGeom>
          <a:noFill/>
        </p:spPr>
        <p:txBody>
          <a:bodyPr wrap="square" lIns="0" tIns="0" rIns="0" bIns="0" anchor="b">
            <a:spAutoFit/>
          </a:bodyPr>
          <a:lstStyle/>
          <a:p>
            <a:pPr>
              <a:spcAft>
                <a:spcPts val="100"/>
              </a:spcAft>
              <a:defRPr/>
            </a:pPr>
            <a:r>
              <a:rPr lang="en-IN" sz="900">
                <a:solidFill>
                  <a:prstClr val="black">
                    <a:lumMod val="65000"/>
                    <a:lumOff val="35000"/>
                  </a:prstClr>
                </a:solidFill>
                <a:latin typeface="Segoe UI Semibold" panose="020B0702040204020203" pitchFamily="34" charset="0"/>
                <a:cs typeface="Segoe UI Semibold" panose="020B0702040204020203" pitchFamily="34" charset="0"/>
              </a:rPr>
              <a:t>NOTE:</a:t>
            </a:r>
          </a:p>
          <a:p>
            <a:pPr marL="228600" indent="-114300" defTabSz="914367">
              <a:spcAft>
                <a:spcPts val="100"/>
              </a:spcAft>
              <a:buFontTx/>
              <a:buAutoNum type="arabicPeriod"/>
              <a:defRPr/>
            </a:pPr>
            <a:r>
              <a:rPr lang="en-IN" sz="800">
                <a:solidFill>
                  <a:prstClr val="black">
                    <a:lumMod val="65000"/>
                    <a:lumOff val="35000"/>
                  </a:prstClr>
                </a:solidFill>
                <a:latin typeface="Segoe UI"/>
                <a:cs typeface="Segoe UI"/>
              </a:rPr>
              <a:t>$0 deductible on commercial warranties and protection plans.</a:t>
            </a:r>
          </a:p>
          <a:p>
            <a:pPr marL="228600" indent="-114300" defTabSz="914367">
              <a:spcAft>
                <a:spcPts val="100"/>
              </a:spcAft>
              <a:buFontTx/>
              <a:buAutoNum type="arabicPeriod"/>
              <a:defRPr/>
            </a:pPr>
            <a:r>
              <a:rPr lang="en-IN" sz="800">
                <a:solidFill>
                  <a:prstClr val="black">
                    <a:lumMod val="65000"/>
                    <a:lumOff val="35000"/>
                  </a:prstClr>
                </a:solidFill>
                <a:latin typeface="Segoe UI"/>
                <a:cs typeface="Segoe UI"/>
              </a:rPr>
              <a:t>Coverage details and entitlements are available for select commercial Surface products </a:t>
            </a:r>
          </a:p>
          <a:p>
            <a:pPr marL="228600" indent="-114300" defTabSz="914367">
              <a:spcAft>
                <a:spcPts val="100"/>
              </a:spcAft>
              <a:buFontTx/>
              <a:buAutoNum type="arabicPeriod"/>
              <a:defRPr/>
            </a:pPr>
            <a:r>
              <a:rPr lang="en-IN" sz="800">
                <a:solidFill>
                  <a:prstClr val="black">
                    <a:lumMod val="65000"/>
                    <a:lumOff val="35000"/>
                  </a:prstClr>
                </a:solidFill>
                <a:latin typeface="Segoe UI"/>
                <a:cs typeface="Segoe UI"/>
              </a:rPr>
              <a:t>Standard Exchange is the expected replacement model if In-Region Repair is unavailable. </a:t>
            </a:r>
          </a:p>
          <a:p>
            <a:pPr marL="228600" indent="-114300" defTabSz="914367">
              <a:spcAft>
                <a:spcPts val="100"/>
              </a:spcAft>
              <a:buFontTx/>
              <a:buAutoNum type="arabicPeriod"/>
              <a:defRPr/>
            </a:pPr>
            <a:r>
              <a:rPr lang="en-US" sz="800">
                <a:solidFill>
                  <a:prstClr val="black">
                    <a:lumMod val="65000"/>
                    <a:lumOff val="35000"/>
                  </a:prstClr>
                </a:solidFill>
                <a:latin typeface="Segoe UI" panose="020B0502040204020203" pitchFamily="34" charset="0"/>
              </a:rPr>
              <a:t>Drive (SSD) Retention not available for Surface Go 4.</a:t>
            </a:r>
            <a:endParaRPr lang="en-IN" sz="800">
              <a:solidFill>
                <a:prstClr val="black">
                  <a:lumMod val="65000"/>
                  <a:lumOff val="35000"/>
                </a:prstClr>
              </a:solidFill>
              <a:latin typeface="Segoe UI"/>
              <a:cs typeface="Segoe UI"/>
            </a:endParaRPr>
          </a:p>
          <a:p>
            <a:pPr marL="228600" indent="-114300" defTabSz="914367">
              <a:spcAft>
                <a:spcPts val="100"/>
              </a:spcAft>
              <a:buFontTx/>
              <a:buAutoNum type="arabicPeriod"/>
              <a:defRPr/>
            </a:pPr>
            <a:r>
              <a:rPr lang="en-US" sz="800">
                <a:solidFill>
                  <a:prstClr val="black">
                    <a:lumMod val="65000"/>
                    <a:lumOff val="35000"/>
                  </a:prstClr>
                </a:solidFill>
                <a:latin typeface="Segoe UI" panose="020B0502040204020203" pitchFamily="34" charset="0"/>
                <a:cs typeface="Segoe UI" panose="020B0502040204020203" pitchFamily="34" charset="0"/>
              </a:rPr>
              <a:t>Warranty and Protection Plans vary by market. </a:t>
            </a:r>
            <a:r>
              <a:rPr lang="en-IN" sz="800">
                <a:solidFill>
                  <a:prstClr val="black">
                    <a:lumMod val="65000"/>
                    <a:lumOff val="35000"/>
                  </a:prstClr>
                </a:solidFill>
                <a:latin typeface="Segoe UI"/>
                <a:cs typeface="Segoe UI"/>
              </a:rPr>
              <a:t>Please visit the </a:t>
            </a:r>
            <a:r>
              <a:rPr lang="en-IN" sz="800">
                <a:solidFill>
                  <a:prstClr val="black">
                    <a:lumMod val="65000"/>
                    <a:lumOff val="35000"/>
                  </a:prstClr>
                </a:solidFill>
                <a:latin typeface="Segoe UI"/>
                <a:cs typeface="Segoe UI"/>
                <a:hlinkClick r:id="rId2">
                  <a:extLst>
                    <a:ext uri="{A12FA001-AC4F-418D-AE19-62706E023703}">
                      <ahyp:hlinkClr xmlns:ahyp="http://schemas.microsoft.com/office/drawing/2018/hyperlinkcolor" val="tx"/>
                    </a:ext>
                  </a:extLst>
                </a:hlinkClick>
              </a:rPr>
              <a:t>Surface Warranty and Protection Plan</a:t>
            </a:r>
            <a:r>
              <a:rPr lang="en-IN" sz="800">
                <a:solidFill>
                  <a:prstClr val="black">
                    <a:lumMod val="65000"/>
                    <a:lumOff val="35000"/>
                  </a:prstClr>
                </a:solidFill>
                <a:latin typeface="Segoe UI"/>
                <a:cs typeface="Segoe UI"/>
              </a:rPr>
              <a:t> page to see availability.</a:t>
            </a:r>
          </a:p>
        </p:txBody>
      </p:sp>
      <p:sp>
        <p:nvSpPr>
          <p:cNvPr id="14" name="TextBox 13">
            <a:extLst>
              <a:ext uri="{FF2B5EF4-FFF2-40B4-BE49-F238E27FC236}">
                <a16:creationId xmlns:a16="http://schemas.microsoft.com/office/drawing/2014/main" id="{11C4DD35-A34D-F07C-B8B0-DEA4CE087861}"/>
              </a:ext>
            </a:extLst>
          </p:cNvPr>
          <p:cNvSpPr txBox="1"/>
          <p:nvPr/>
        </p:nvSpPr>
        <p:spPr>
          <a:xfrm>
            <a:off x="6682636" y="2147482"/>
            <a:ext cx="4158640" cy="24622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56082">
                    <a:lumMod val="75000"/>
                  </a:srgbClr>
                </a:solidFill>
                <a:effectLst/>
                <a:uLnTx/>
                <a:uFillTx/>
                <a:latin typeface="Segoe UI "/>
              </a:rPr>
              <a:t>Protection plans must be purchased within 45 days of device purchase. </a:t>
            </a:r>
          </a:p>
        </p:txBody>
      </p:sp>
      <p:sp>
        <p:nvSpPr>
          <p:cNvPr id="15" name="TextBox 14">
            <a:extLst>
              <a:ext uri="{FF2B5EF4-FFF2-40B4-BE49-F238E27FC236}">
                <a16:creationId xmlns:a16="http://schemas.microsoft.com/office/drawing/2014/main" id="{C0D7F55D-7AE5-B7C8-82C3-4BB4E9AD2AB0}"/>
              </a:ext>
            </a:extLst>
          </p:cNvPr>
          <p:cNvSpPr txBox="1"/>
          <p:nvPr/>
        </p:nvSpPr>
        <p:spPr>
          <a:xfrm>
            <a:off x="7731431" y="5519007"/>
            <a:ext cx="4156738" cy="800219"/>
          </a:xfrm>
          <a:prstGeom prst="rect">
            <a:avLst/>
          </a:prstGeom>
          <a:noFill/>
        </p:spPr>
        <p:txBody>
          <a:bodyPr wrap="square" rtlCol="0">
            <a:spAutoFit/>
          </a:bodyPr>
          <a:lstStyle/>
          <a:p>
            <a:pPr>
              <a:spcAft>
                <a:spcPts val="600"/>
              </a:spcAft>
              <a:defRPr/>
            </a:pPr>
            <a:r>
              <a:rPr lang="en-US" sz="1200">
                <a:solidFill>
                  <a:prstClr val="black"/>
                </a:solidFill>
                <a:latin typeface="Segoe UI Semibold" panose="020B0702040204020203" pitchFamily="34" charset="0"/>
                <a:cs typeface="Segoe UI Semibold" panose="020B0702040204020203" pitchFamily="34" charset="0"/>
              </a:rPr>
              <a:t>Resources: </a:t>
            </a:r>
          </a:p>
          <a:p>
            <a:pPr marL="91440" indent="-182880">
              <a:spcAft>
                <a:spcPts val="600"/>
              </a:spcAft>
              <a:buFont typeface="Arial" panose="020B0604020202020204" pitchFamily="34" charset="0"/>
              <a:buChar char="•"/>
              <a:defRPr/>
            </a:pPr>
            <a:r>
              <a:rPr lang="en-US" sz="1200">
                <a:solidFill>
                  <a:schemeClr val="tx1">
                    <a:lumMod val="65000"/>
                    <a:lumOff val="35000"/>
                  </a:schemeClr>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Microsoft Surface Warranty &amp; Protection Plans</a:t>
            </a:r>
            <a:endParaRPr lang="en-US" sz="1200">
              <a:solidFill>
                <a:schemeClr val="tx1">
                  <a:lumMod val="65000"/>
                  <a:lumOff val="35000"/>
                </a:schemeClr>
              </a:solidFill>
              <a:latin typeface="Segoe UI" panose="020B0502040204020203" pitchFamily="34" charset="0"/>
              <a:cs typeface="Segoe UI" panose="020B0502040204020203" pitchFamily="34" charset="0"/>
            </a:endParaRPr>
          </a:p>
          <a:p>
            <a:pPr marL="91440" indent="-182880">
              <a:spcAft>
                <a:spcPts val="600"/>
              </a:spcAft>
              <a:buFont typeface="Arial" panose="020B0604020202020204" pitchFamily="34" charset="0"/>
              <a:buChar char="•"/>
              <a:defRPr/>
            </a:pPr>
            <a:r>
              <a:rPr lang="en-US" sz="1200">
                <a:solidFill>
                  <a:schemeClr val="tx1">
                    <a:lumMod val="65000"/>
                    <a:lumOff val="35000"/>
                  </a:schemeClr>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Warranty and Protection Plan Terms &amp; Conditions</a:t>
            </a:r>
            <a:endParaRPr lang="en-US" sz="120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B1E27FB3-5CD8-1E89-24CC-4266BFC11A06}"/>
              </a:ext>
            </a:extLst>
          </p:cNvPr>
          <p:cNvSpPr txBox="1"/>
          <p:nvPr/>
        </p:nvSpPr>
        <p:spPr>
          <a:xfrm>
            <a:off x="5586846" y="1376246"/>
            <a:ext cx="3017192" cy="276999"/>
          </a:xfrm>
          <a:prstGeom prst="rect">
            <a:avLst/>
          </a:prstGeom>
          <a:noFill/>
        </p:spPr>
        <p:txBody>
          <a:bodyPr wrap="square">
            <a:spAutoFit/>
          </a:bodyPr>
          <a:lstStyle/>
          <a:p>
            <a:pPr>
              <a:spcBef>
                <a:spcPct val="0"/>
              </a:spcBef>
              <a:defRPr/>
            </a:pPr>
            <a:r>
              <a:rPr lang="en-US" sz="1200">
                <a:solidFill>
                  <a:schemeClr val="bg2"/>
                </a:solidFill>
                <a:latin typeface="Segoe Sans Display Semilight" pitchFamily="2" charset="0"/>
                <a:cs typeface="Segoe Sans Display Semilight" pitchFamily="2" charset="0"/>
              </a:rPr>
              <a:t>Belgium, Estonia, Luxembourg, Slovenia</a:t>
            </a:r>
          </a:p>
        </p:txBody>
      </p:sp>
      <p:graphicFrame>
        <p:nvGraphicFramePr>
          <p:cNvPr id="19" name="Table 4">
            <a:extLst>
              <a:ext uri="{FF2B5EF4-FFF2-40B4-BE49-F238E27FC236}">
                <a16:creationId xmlns:a16="http://schemas.microsoft.com/office/drawing/2014/main" id="{BB4D1A66-88B1-1B5A-EE3E-77DF8E7FD1EA}"/>
              </a:ext>
            </a:extLst>
          </p:cNvPr>
          <p:cNvGraphicFramePr>
            <a:graphicFrameLocks noGrp="1"/>
          </p:cNvGraphicFramePr>
          <p:nvPr>
            <p:extLst>
              <p:ext uri="{D42A27DB-BD31-4B8C-83A1-F6EECF244321}">
                <p14:modId xmlns:p14="http://schemas.microsoft.com/office/powerpoint/2010/main" val="4094309296"/>
              </p:ext>
            </p:extLst>
          </p:nvPr>
        </p:nvGraphicFramePr>
        <p:xfrm>
          <a:off x="1139868" y="2440942"/>
          <a:ext cx="9945665" cy="2822540"/>
        </p:xfrm>
        <a:graphic>
          <a:graphicData uri="http://schemas.openxmlformats.org/drawingml/2006/table">
            <a:tbl>
              <a:tblPr firstRow="1" bandCol="1"/>
              <a:tblGrid>
                <a:gridCol w="2719731">
                  <a:extLst>
                    <a:ext uri="{9D8B030D-6E8A-4147-A177-3AD203B41FA5}">
                      <a16:colId xmlns:a16="http://schemas.microsoft.com/office/drawing/2014/main" val="1171639600"/>
                    </a:ext>
                  </a:extLst>
                </a:gridCol>
                <a:gridCol w="2342593">
                  <a:extLst>
                    <a:ext uri="{9D8B030D-6E8A-4147-A177-3AD203B41FA5}">
                      <a16:colId xmlns:a16="http://schemas.microsoft.com/office/drawing/2014/main" val="377115487"/>
                    </a:ext>
                  </a:extLst>
                </a:gridCol>
                <a:gridCol w="2458636">
                  <a:extLst>
                    <a:ext uri="{9D8B030D-6E8A-4147-A177-3AD203B41FA5}">
                      <a16:colId xmlns:a16="http://schemas.microsoft.com/office/drawing/2014/main" val="1358321209"/>
                    </a:ext>
                  </a:extLst>
                </a:gridCol>
                <a:gridCol w="2424705">
                  <a:extLst>
                    <a:ext uri="{9D8B030D-6E8A-4147-A177-3AD203B41FA5}">
                      <a16:colId xmlns:a16="http://schemas.microsoft.com/office/drawing/2014/main" val="2274414842"/>
                    </a:ext>
                  </a:extLst>
                </a:gridCol>
              </a:tblGrid>
              <a:tr h="384084">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marL="0" marR="0" lvl="0" indent="0" algn="ctr" rtl="0" eaLnBrk="1" fontAlgn="auto" latinLnBrk="0" hangingPunct="1">
                        <a:lnSpc>
                          <a:spcPct val="100000"/>
                        </a:lnSpc>
                        <a:spcBef>
                          <a:spcPts val="0"/>
                        </a:spcBef>
                        <a:spcAft>
                          <a:spcPts val="0"/>
                        </a:spcAft>
                        <a:buClrTx/>
                        <a:buSzTx/>
                        <a:buFontTx/>
                        <a:buNone/>
                      </a:pPr>
                      <a:r>
                        <a:rPr lang="en-US" sz="1000" b="0">
                          <a:ln>
                            <a:noFill/>
                          </a:ln>
                          <a:solidFill>
                            <a:schemeClr val="bg1"/>
                          </a:solidFill>
                          <a:latin typeface="Segoe UI Semibold"/>
                          <a:cs typeface="Segoe UI Semibold"/>
                        </a:rPr>
                        <a:t>Microsoft Limited Hardware Warranty</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1000" b="0">
                          <a:ln>
                            <a:noFill/>
                          </a:ln>
                          <a:solidFill>
                            <a:schemeClr val="bg1"/>
                          </a:solidFill>
                          <a:latin typeface="Segoe UI Semibold"/>
                          <a:cs typeface="Segoe UI Semibold"/>
                        </a:rPr>
                        <a:t>Microsoft Extended Hardware Service</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lumMod val="50000"/>
                      </a:srgbClr>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1000" b="0">
                          <a:ln>
                            <a:noFill/>
                          </a:ln>
                          <a:solidFill>
                            <a:schemeClr val="bg1"/>
                          </a:solidFill>
                          <a:latin typeface="Segoe UI Semibold"/>
                          <a:cs typeface="Segoe UI Semibold"/>
                        </a:rPr>
                        <a:t>Microsoft Extended Hardware Service Plus </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lumMod val="50000"/>
                      </a:srgbClr>
                    </a:solidFill>
                  </a:tcPr>
                </a:tc>
                <a:extLst>
                  <a:ext uri="{0D108BD9-81ED-4DB2-BD59-A6C34878D82A}">
                    <a16:rowId xmlns:a16="http://schemas.microsoft.com/office/drawing/2014/main" val="2267710945"/>
                  </a:ext>
                </a:extLst>
              </a:tr>
              <a:tr h="234718">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algn="l" rtl="0" eaLnBrk="1" fontAlgn="ctr" latinLnBrk="0" hangingPunct="1">
                        <a:lnSpc>
                          <a:spcPct val="100000"/>
                        </a:lnSpc>
                        <a:spcBef>
                          <a:spcPts val="0"/>
                        </a:spcBef>
                        <a:spcAft>
                          <a:spcPts val="0"/>
                        </a:spcAft>
                      </a:pPr>
                      <a:r>
                        <a:rPr lang="en-US" sz="900" b="0" u="none" strike="noStrike" kern="1200">
                          <a:solidFill>
                            <a:schemeClr val="tx1">
                              <a:lumMod val="65000"/>
                              <a:lumOff val="35000"/>
                            </a:schemeClr>
                          </a:solidFill>
                          <a:effectLst/>
                          <a:latin typeface="Segoe UI"/>
                          <a:cs typeface="Segoe UI"/>
                        </a:rPr>
                        <a:t>Coverage Availability</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u="none" strike="noStrike" kern="1200">
                          <a:solidFill>
                            <a:schemeClr val="tx1"/>
                          </a:solidFill>
                          <a:effectLst/>
                          <a:latin typeface="Segoe UI "/>
                        </a:rPr>
                        <a:t>1 year</a:t>
                      </a:r>
                      <a:endParaRPr lang="en-IN" sz="900" b="0" i="0" u="none" strike="noStrike">
                        <a:solidFill>
                          <a:schemeClr val="tx1"/>
                        </a:solidFill>
                        <a:effectLst/>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54813545"/>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65000"/>
                              <a:lumOff val="35000"/>
                            </a:schemeClr>
                          </a:solidFill>
                          <a:effectLst/>
                          <a:latin typeface="Segoe UI"/>
                          <a:cs typeface="Segoe UI"/>
                        </a:rPr>
                        <a:t>Prepaid return shipment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rgbClr val="156082"/>
                          </a:solidFill>
                          <a:effectLst/>
                          <a:latin typeface="+mn-lt"/>
                          <a:sym typeface="Wingdings" panose="05000000000000000000" pitchFamily="2" charset="2"/>
                        </a:rPr>
                        <a:t></a:t>
                      </a:r>
                      <a:endParaRPr lang="en-IN" sz="1200" b="1" i="0" u="none" strike="noStrike">
                        <a:solidFill>
                          <a:srgbClr val="156082"/>
                        </a:solidFill>
                        <a:effectLst/>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347877339"/>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u="none" strike="noStrike">
                          <a:solidFill>
                            <a:schemeClr val="tx1">
                              <a:lumMod val="65000"/>
                              <a:lumOff val="35000"/>
                            </a:schemeClr>
                          </a:solidFill>
                          <a:effectLst/>
                          <a:latin typeface="Segoe UI" panose="020B0502040204020203" pitchFamily="34" charset="0"/>
                          <a:cs typeface="Segoe UI" panose="020B0502040204020203" pitchFamily="34" charset="0"/>
                        </a:rPr>
                        <a:t>Software &amp; hardware support</a:t>
                      </a:r>
                      <a:endParaRPr lang="en-IN" sz="900" b="0" i="0" u="none" strike="noStrike">
                        <a:solidFill>
                          <a:schemeClr val="tx1">
                            <a:lumMod val="65000"/>
                            <a:lumOff val="35000"/>
                          </a:schemeClr>
                        </a:solidFill>
                        <a:effectLst/>
                        <a:latin typeface="Segoe UI" panose="020B0502040204020203" pitchFamily="34" charset="0"/>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rgbClr val="156082"/>
                          </a:solidFill>
                          <a:effectLst/>
                          <a:latin typeface="+mn-lt"/>
                          <a:sym typeface="Wingdings" panose="05000000000000000000" pitchFamily="2" charset="2"/>
                        </a:rPr>
                        <a:t></a:t>
                      </a:r>
                      <a:endParaRPr lang="en-IN" sz="1200" b="1" i="0" u="none" strike="noStrike">
                        <a:solidFill>
                          <a:srgbClr val="156082"/>
                        </a:solidFill>
                        <a:effectLst/>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095390945"/>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65000"/>
                              <a:lumOff val="35000"/>
                            </a:schemeClr>
                          </a:solidFill>
                          <a:effectLst/>
                          <a:latin typeface="Segoe UI"/>
                          <a:cs typeface="Segoe UI"/>
                        </a:rPr>
                        <a:t>Mechanical Breakdown</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rgbClr val="156082"/>
                          </a:solidFill>
                          <a:effectLst/>
                          <a:latin typeface="+mn-lt"/>
                          <a:sym typeface="Wingdings" panose="05000000000000000000" pitchFamily="2" charset="2"/>
                        </a:rPr>
                        <a:t></a:t>
                      </a:r>
                      <a:endParaRPr lang="en-IN" sz="1200" b="1" i="0" u="none" strike="noStrike">
                        <a:solidFill>
                          <a:srgbClr val="156082"/>
                        </a:solidFill>
                        <a:effectLst/>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757262884"/>
                  </a:ext>
                </a:extLst>
              </a:tr>
              <a:tr h="313840">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u="none" strike="noStrike">
                          <a:solidFill>
                            <a:schemeClr val="tx1">
                              <a:lumMod val="65000"/>
                              <a:lumOff val="35000"/>
                            </a:schemeClr>
                          </a:solidFill>
                          <a:effectLst/>
                          <a:latin typeface="Segoe UI"/>
                          <a:cs typeface="Segoe UI"/>
                        </a:rPr>
                        <a:t>In-Region Repair, or Standard Exchange</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rgbClr val="156082"/>
                          </a:solidFill>
                          <a:effectLst/>
                          <a:latin typeface="+mn-lt"/>
                          <a:sym typeface="Wingdings" panose="05000000000000000000" pitchFamily="2" charset="2"/>
                        </a:rPr>
                        <a:t></a:t>
                      </a:r>
                      <a:endParaRPr lang="en-IN" sz="1200" b="1" i="0" u="none" strike="noStrike">
                        <a:solidFill>
                          <a:srgbClr val="156082"/>
                        </a:solidFill>
                        <a:effectLst/>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952604373"/>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65000"/>
                              <a:lumOff val="35000"/>
                            </a:schemeClr>
                          </a:solidFill>
                          <a:effectLst/>
                          <a:latin typeface="Segoe UI"/>
                          <a:cs typeface="Segoe UI"/>
                        </a:rPr>
                        <a:t>Drive (SSD) Retention</a:t>
                      </a:r>
                      <a:endParaRPr lang="en-IN" sz="900" b="0" i="0" u="none" strike="noStrike" baseline="30000">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0">
                        <a:solidFill>
                          <a:srgbClr val="156082"/>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1">
                        <a:solidFill>
                          <a:srgbClr val="156082"/>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890585334"/>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65000"/>
                              <a:lumOff val="35000"/>
                            </a:schemeClr>
                          </a:solidFill>
                          <a:effectLst/>
                          <a:latin typeface="Segoe UI"/>
                          <a:cs typeface="Segoe UI"/>
                        </a:rPr>
                        <a:t>Advanced Exchange</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endParaRPr lang="en-IN" sz="1200" b="0" i="0" u="none" strike="noStrike">
                        <a:solidFill>
                          <a:srgbClr val="156082"/>
                        </a:solidFill>
                        <a:effectLst/>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259255619"/>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rtl="0" eaLnBrk="1" fontAlgn="auto" latinLnBrk="0" hangingPunct="1">
                        <a:lnSpc>
                          <a:spcPct val="100000"/>
                        </a:lnSpc>
                        <a:spcBef>
                          <a:spcPts val="0"/>
                        </a:spcBef>
                        <a:spcAft>
                          <a:spcPts val="0"/>
                        </a:spcAft>
                        <a:buClrTx/>
                        <a:buSzTx/>
                        <a:buFontTx/>
                        <a:buNone/>
                      </a:pPr>
                      <a:r>
                        <a:rPr lang="en-US" sz="900" b="0" u="none" strike="noStrike" kern="1200">
                          <a:solidFill>
                            <a:schemeClr val="tx1">
                              <a:lumMod val="65000"/>
                              <a:lumOff val="35000"/>
                            </a:schemeClr>
                          </a:solidFill>
                          <a:effectLst/>
                          <a:latin typeface="Segoe UI"/>
                          <a:cs typeface="Segoe UI"/>
                        </a:rPr>
                        <a:t>Next Business Day Exchange</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0">
                        <a:solidFill>
                          <a:srgbClr val="156082"/>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1">
                        <a:solidFill>
                          <a:srgbClr val="156082"/>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2654409974"/>
                  </a:ext>
                </a:extLst>
              </a:tr>
            </a:tbl>
          </a:graphicData>
        </a:graphic>
      </p:graphicFrame>
      <p:sp>
        <p:nvSpPr>
          <p:cNvPr id="7" name="Title 1">
            <a:extLst>
              <a:ext uri="{FF2B5EF4-FFF2-40B4-BE49-F238E27FC236}">
                <a16:creationId xmlns:a16="http://schemas.microsoft.com/office/drawing/2014/main" id="{6C72D829-0D0A-F0FF-55FF-ACE50EE2661A}"/>
              </a:ext>
            </a:extLst>
          </p:cNvPr>
          <p:cNvSpPr txBox="1">
            <a:spLocks/>
          </p:cNvSpPr>
          <p:nvPr/>
        </p:nvSpPr>
        <p:spPr>
          <a:xfrm>
            <a:off x="806706" y="1369005"/>
            <a:ext cx="4379070" cy="5232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400" dirty="0">
                <a:solidFill>
                  <a:schemeClr val="bg2"/>
                </a:solidFill>
                <a:latin typeface="Segoe UI Light" panose="020B0502040204020203" pitchFamily="34" charset="0"/>
                <a:cs typeface="Segoe UI Light" panose="020B0502040204020203" pitchFamily="34" charset="0"/>
              </a:rPr>
              <a:t>Surface Laptop 6, Surface Pro 10, Surface Laptop Studio 2, Surface Laptop Go 3, and Surface Go 4</a:t>
            </a:r>
            <a:endParaRPr lang="en-US" sz="1400" dirty="0">
              <a:solidFill>
                <a:schemeClr val="bg2"/>
              </a:solidFill>
              <a:latin typeface="Segoe UI Light" panose="020B0502040204020203" pitchFamily="34" charset="0"/>
              <a:cs typeface="Segoe UI Light" panose="020B0502040204020203" pitchFamily="34" charset="0"/>
            </a:endParaRPr>
          </a:p>
        </p:txBody>
      </p:sp>
      <p:sp>
        <p:nvSpPr>
          <p:cNvPr id="8" name="Title 1">
            <a:extLst>
              <a:ext uri="{FF2B5EF4-FFF2-40B4-BE49-F238E27FC236}">
                <a16:creationId xmlns:a16="http://schemas.microsoft.com/office/drawing/2014/main" id="{E60B7AED-9C82-8AB6-D4AD-A561F1EFCE31}"/>
              </a:ext>
            </a:extLst>
          </p:cNvPr>
          <p:cNvSpPr txBox="1">
            <a:spLocks/>
          </p:cNvSpPr>
          <p:nvPr/>
        </p:nvSpPr>
        <p:spPr>
          <a:xfrm>
            <a:off x="806705" y="500564"/>
            <a:ext cx="4491805"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0" baseline="0">
                <a:ln w="3175">
                  <a:noFill/>
                </a:ln>
                <a:solidFill>
                  <a:schemeClr val="accent5"/>
                </a:solidFill>
                <a:effectLst/>
                <a:latin typeface="Segoe UI Light" panose="020B0502040204020203" pitchFamily="34" charset="0"/>
                <a:ea typeface="+mn-ea"/>
                <a:cs typeface="Segoe UI Light"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w="3175">
                  <a:noFill/>
                </a:ln>
                <a:solidFill>
                  <a:srgbClr val="505050"/>
                </a:solidFill>
                <a:effectLst/>
                <a:uLnTx/>
                <a:uFillTx/>
                <a:latin typeface="Segoe UI Light" panose="020B0502040204020203" pitchFamily="34" charset="0"/>
                <a:ea typeface="+mn-ea"/>
                <a:cs typeface="Segoe UI Light" panose="020B0502040204020203" pitchFamily="34" charset="0"/>
              </a:rPr>
              <a:t>Warranty &amp; Protection Plans</a:t>
            </a:r>
          </a:p>
        </p:txBody>
      </p:sp>
      <p:sp>
        <p:nvSpPr>
          <p:cNvPr id="9" name="TextBox 8">
            <a:extLst>
              <a:ext uri="{FF2B5EF4-FFF2-40B4-BE49-F238E27FC236}">
                <a16:creationId xmlns:a16="http://schemas.microsoft.com/office/drawing/2014/main" id="{76BA4D06-2EF7-22F5-4C85-2E666FC0BE8E}"/>
              </a:ext>
            </a:extLst>
          </p:cNvPr>
          <p:cNvSpPr txBox="1"/>
          <p:nvPr/>
        </p:nvSpPr>
        <p:spPr>
          <a:xfrm>
            <a:off x="806705" y="1074713"/>
            <a:ext cx="989373" cy="369332"/>
          </a:xfrm>
          <a:prstGeom prst="rect">
            <a:avLst/>
          </a:prstGeom>
          <a:noFill/>
        </p:spPr>
        <p:txBody>
          <a:bodyPr wrap="none" rtlCol="0">
            <a:spAutoFit/>
          </a:bodyPr>
          <a:lstStyle/>
          <a:p>
            <a:r>
              <a:rPr lang="en-US">
                <a:solidFill>
                  <a:schemeClr val="tx2">
                    <a:lumMod val="50000"/>
                  </a:schemeClr>
                </a:solidFill>
                <a:latin typeface="Segoe Sans Display Semilight" pitchFamily="2" charset="0"/>
                <a:cs typeface="Segoe Sans Display Semilight" pitchFamily="2" charset="0"/>
              </a:rPr>
              <a:t>Devices:</a:t>
            </a:r>
          </a:p>
        </p:txBody>
      </p:sp>
      <p:sp>
        <p:nvSpPr>
          <p:cNvPr id="10" name="TextBox 9">
            <a:extLst>
              <a:ext uri="{FF2B5EF4-FFF2-40B4-BE49-F238E27FC236}">
                <a16:creationId xmlns:a16="http://schemas.microsoft.com/office/drawing/2014/main" id="{568B11B1-73A4-19CD-3D3E-197FB64BA4E7}"/>
              </a:ext>
            </a:extLst>
          </p:cNvPr>
          <p:cNvSpPr txBox="1"/>
          <p:nvPr/>
        </p:nvSpPr>
        <p:spPr>
          <a:xfrm>
            <a:off x="5586846" y="1074713"/>
            <a:ext cx="1186543" cy="369332"/>
          </a:xfrm>
          <a:prstGeom prst="rect">
            <a:avLst/>
          </a:prstGeom>
          <a:noFill/>
        </p:spPr>
        <p:txBody>
          <a:bodyPr wrap="none" rtlCol="0">
            <a:spAutoFit/>
          </a:bodyPr>
          <a:lstStyle/>
          <a:p>
            <a:r>
              <a:rPr lang="en-US">
                <a:solidFill>
                  <a:schemeClr val="tx2">
                    <a:lumMod val="50000"/>
                  </a:schemeClr>
                </a:solidFill>
                <a:latin typeface="Segoe Sans Display Semilight" pitchFamily="2" charset="0"/>
                <a:cs typeface="Segoe Sans Display Semilight" pitchFamily="2" charset="0"/>
              </a:rPr>
              <a:t>Countries:</a:t>
            </a:r>
          </a:p>
        </p:txBody>
      </p:sp>
      <p:cxnSp>
        <p:nvCxnSpPr>
          <p:cNvPr id="20" name="Straight Connector 19">
            <a:extLst>
              <a:ext uri="{FF2B5EF4-FFF2-40B4-BE49-F238E27FC236}">
                <a16:creationId xmlns:a16="http://schemas.microsoft.com/office/drawing/2014/main" id="{14EA97B3-3D05-4538-B6EC-DB5A3EFB3479}"/>
              </a:ext>
            </a:extLst>
          </p:cNvPr>
          <p:cNvCxnSpPr/>
          <p:nvPr/>
        </p:nvCxnSpPr>
        <p:spPr>
          <a:xfrm>
            <a:off x="806705" y="1058449"/>
            <a:ext cx="1063582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BC56FB1E-AEB9-A3B7-0E10-AA9933ADDAC0}"/>
              </a:ext>
            </a:extLst>
          </p:cNvPr>
          <p:cNvCxnSpPr/>
          <p:nvPr/>
        </p:nvCxnSpPr>
        <p:spPr>
          <a:xfrm>
            <a:off x="912052" y="1981200"/>
            <a:ext cx="10635821"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52176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3991A-3952-7E30-5812-5A39FC1D05EB}"/>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CC14F9C-EE01-7103-899A-4E8109D13EF5}"/>
              </a:ext>
            </a:extLst>
          </p:cNvPr>
          <p:cNvSpPr/>
          <p:nvPr/>
        </p:nvSpPr>
        <p:spPr>
          <a:xfrm>
            <a:off x="6194121" y="2272418"/>
            <a:ext cx="4891412" cy="531807"/>
          </a:xfrm>
          <a:prstGeom prst="roundRect">
            <a:avLst>
              <a:gd name="adj" fmla="val 0"/>
            </a:avLst>
          </a:prstGeom>
          <a:no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4C5E2285-4953-14BE-ECD6-61D5A49C0375}"/>
              </a:ext>
            </a:extLst>
          </p:cNvPr>
          <p:cNvSpPr txBox="1"/>
          <p:nvPr/>
        </p:nvSpPr>
        <p:spPr>
          <a:xfrm>
            <a:off x="912052" y="5539263"/>
            <a:ext cx="6622893" cy="818173"/>
          </a:xfrm>
          <a:prstGeom prst="rect">
            <a:avLst/>
          </a:prstGeom>
          <a:noFill/>
        </p:spPr>
        <p:txBody>
          <a:bodyPr wrap="square" lIns="0" tIns="0" rIns="0" bIns="0" anchor="b">
            <a:spAutoFit/>
          </a:bodyPr>
          <a:lstStyle/>
          <a:p>
            <a:pPr>
              <a:spcAft>
                <a:spcPts val="100"/>
              </a:spcAft>
              <a:defRPr/>
            </a:pPr>
            <a:r>
              <a:rPr lang="en-IN" sz="900">
                <a:solidFill>
                  <a:prstClr val="black">
                    <a:lumMod val="65000"/>
                    <a:lumOff val="35000"/>
                  </a:prstClr>
                </a:solidFill>
                <a:latin typeface="Segoe UI Semibold" panose="020B0702040204020203" pitchFamily="34" charset="0"/>
                <a:cs typeface="Segoe UI Semibold" panose="020B0702040204020203" pitchFamily="34" charset="0"/>
              </a:rPr>
              <a:t>NOTE:</a:t>
            </a:r>
          </a:p>
          <a:p>
            <a:pPr marL="228600" indent="-114300" defTabSz="914367">
              <a:spcAft>
                <a:spcPts val="100"/>
              </a:spcAft>
              <a:buFontTx/>
              <a:buAutoNum type="arabicPeriod"/>
              <a:defRPr/>
            </a:pPr>
            <a:r>
              <a:rPr lang="en-IN" sz="800">
                <a:solidFill>
                  <a:prstClr val="black">
                    <a:lumMod val="65000"/>
                    <a:lumOff val="35000"/>
                  </a:prstClr>
                </a:solidFill>
                <a:latin typeface="Segoe UI"/>
                <a:cs typeface="Segoe UI"/>
              </a:rPr>
              <a:t>$0 deductible on commercial warranties and protection plans.</a:t>
            </a:r>
          </a:p>
          <a:p>
            <a:pPr marL="228600" indent="-114300" defTabSz="914367">
              <a:spcAft>
                <a:spcPts val="100"/>
              </a:spcAft>
              <a:buFontTx/>
              <a:buAutoNum type="arabicPeriod"/>
              <a:defRPr/>
            </a:pPr>
            <a:r>
              <a:rPr lang="en-IN" sz="800">
                <a:solidFill>
                  <a:prstClr val="black">
                    <a:lumMod val="65000"/>
                    <a:lumOff val="35000"/>
                  </a:prstClr>
                </a:solidFill>
                <a:latin typeface="Segoe UI"/>
                <a:cs typeface="Segoe UI"/>
              </a:rPr>
              <a:t>Coverage details and entitlements are available for select commercial Surface products </a:t>
            </a:r>
          </a:p>
          <a:p>
            <a:pPr marL="228600" indent="-114300" defTabSz="914367">
              <a:spcAft>
                <a:spcPts val="100"/>
              </a:spcAft>
              <a:buFontTx/>
              <a:buAutoNum type="arabicPeriod"/>
              <a:defRPr/>
            </a:pPr>
            <a:r>
              <a:rPr lang="en-IN" sz="800">
                <a:solidFill>
                  <a:prstClr val="black">
                    <a:lumMod val="65000"/>
                    <a:lumOff val="35000"/>
                  </a:prstClr>
                </a:solidFill>
                <a:latin typeface="Segoe UI"/>
                <a:cs typeface="Segoe UI"/>
              </a:rPr>
              <a:t>Standard Exchange is the expected replacement model if In-Region Repair is unavailable. </a:t>
            </a:r>
          </a:p>
          <a:p>
            <a:pPr marL="228600" indent="-114300" defTabSz="914367">
              <a:spcAft>
                <a:spcPts val="100"/>
              </a:spcAft>
              <a:buFontTx/>
              <a:buAutoNum type="arabicPeriod"/>
              <a:defRPr/>
            </a:pPr>
            <a:r>
              <a:rPr lang="en-US" sz="800">
                <a:solidFill>
                  <a:prstClr val="black">
                    <a:lumMod val="65000"/>
                    <a:lumOff val="35000"/>
                  </a:prstClr>
                </a:solidFill>
                <a:latin typeface="Segoe UI" panose="020B0502040204020203" pitchFamily="34" charset="0"/>
              </a:rPr>
              <a:t>Drive (SSD) Retention not available for Surface Go 3.</a:t>
            </a:r>
            <a:endParaRPr lang="en-US" sz="800">
              <a:solidFill>
                <a:prstClr val="black">
                  <a:lumMod val="65000"/>
                  <a:lumOff val="35000"/>
                </a:prstClr>
              </a:solidFill>
              <a:latin typeface="Segoe UI" panose="020B0502040204020203" pitchFamily="34" charset="0"/>
              <a:cs typeface="Segoe UI" panose="020B0502040204020203" pitchFamily="34" charset="0"/>
            </a:endParaRPr>
          </a:p>
          <a:p>
            <a:pPr marL="228600" indent="-114300" defTabSz="914367">
              <a:spcAft>
                <a:spcPts val="100"/>
              </a:spcAft>
              <a:buFontTx/>
              <a:buAutoNum type="arabicPeriod"/>
              <a:defRPr/>
            </a:pPr>
            <a:r>
              <a:rPr lang="en-US" sz="800">
                <a:solidFill>
                  <a:prstClr val="black">
                    <a:lumMod val="65000"/>
                    <a:lumOff val="35000"/>
                  </a:prstClr>
                </a:solidFill>
                <a:latin typeface="Segoe UI" panose="020B0502040204020203" pitchFamily="34" charset="0"/>
                <a:cs typeface="Segoe UI" panose="020B0502040204020203" pitchFamily="34" charset="0"/>
              </a:rPr>
              <a:t>Warranty and Protection Plans vary by market. </a:t>
            </a:r>
            <a:r>
              <a:rPr lang="en-IN" sz="800">
                <a:solidFill>
                  <a:prstClr val="black">
                    <a:lumMod val="65000"/>
                    <a:lumOff val="35000"/>
                  </a:prstClr>
                </a:solidFill>
                <a:latin typeface="Segoe UI"/>
                <a:cs typeface="Segoe UI"/>
              </a:rPr>
              <a:t>Please visit the </a:t>
            </a:r>
            <a:r>
              <a:rPr lang="en-IN" sz="800">
                <a:solidFill>
                  <a:prstClr val="black">
                    <a:lumMod val="65000"/>
                    <a:lumOff val="35000"/>
                  </a:prstClr>
                </a:solidFill>
                <a:latin typeface="Segoe UI"/>
                <a:cs typeface="Segoe UI"/>
                <a:hlinkClick r:id="rId2">
                  <a:extLst>
                    <a:ext uri="{A12FA001-AC4F-418D-AE19-62706E023703}">
                      <ahyp:hlinkClr xmlns:ahyp="http://schemas.microsoft.com/office/drawing/2018/hyperlinkcolor" val="tx"/>
                    </a:ext>
                  </a:extLst>
                </a:hlinkClick>
              </a:rPr>
              <a:t>Surface Warranty and Protection Plan</a:t>
            </a:r>
            <a:r>
              <a:rPr lang="en-IN" sz="800">
                <a:solidFill>
                  <a:prstClr val="black">
                    <a:lumMod val="65000"/>
                    <a:lumOff val="35000"/>
                  </a:prstClr>
                </a:solidFill>
                <a:latin typeface="Segoe UI"/>
                <a:cs typeface="Segoe UI"/>
              </a:rPr>
              <a:t> page to see availability.</a:t>
            </a:r>
          </a:p>
        </p:txBody>
      </p:sp>
      <p:sp>
        <p:nvSpPr>
          <p:cNvPr id="14" name="TextBox 13">
            <a:extLst>
              <a:ext uri="{FF2B5EF4-FFF2-40B4-BE49-F238E27FC236}">
                <a16:creationId xmlns:a16="http://schemas.microsoft.com/office/drawing/2014/main" id="{11C4DD35-A34D-F07C-B8B0-DEA4CE087861}"/>
              </a:ext>
            </a:extLst>
          </p:cNvPr>
          <p:cNvSpPr txBox="1"/>
          <p:nvPr/>
        </p:nvSpPr>
        <p:spPr>
          <a:xfrm>
            <a:off x="6682636" y="2147482"/>
            <a:ext cx="4158640" cy="24622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56082">
                    <a:lumMod val="75000"/>
                  </a:srgbClr>
                </a:solidFill>
                <a:effectLst/>
                <a:uLnTx/>
                <a:uFillTx/>
                <a:latin typeface="Segoe UI "/>
              </a:rPr>
              <a:t>Protection plans must be purchased within 45 days of device purchase. </a:t>
            </a:r>
          </a:p>
        </p:txBody>
      </p:sp>
      <p:sp>
        <p:nvSpPr>
          <p:cNvPr id="15" name="TextBox 14">
            <a:extLst>
              <a:ext uri="{FF2B5EF4-FFF2-40B4-BE49-F238E27FC236}">
                <a16:creationId xmlns:a16="http://schemas.microsoft.com/office/drawing/2014/main" id="{C0D7F55D-7AE5-B7C8-82C3-4BB4E9AD2AB0}"/>
              </a:ext>
            </a:extLst>
          </p:cNvPr>
          <p:cNvSpPr txBox="1"/>
          <p:nvPr/>
        </p:nvSpPr>
        <p:spPr>
          <a:xfrm>
            <a:off x="7731431" y="5519007"/>
            <a:ext cx="4156738" cy="800219"/>
          </a:xfrm>
          <a:prstGeom prst="rect">
            <a:avLst/>
          </a:prstGeom>
          <a:noFill/>
        </p:spPr>
        <p:txBody>
          <a:bodyPr wrap="square" rtlCol="0">
            <a:spAutoFit/>
          </a:bodyPr>
          <a:lstStyle/>
          <a:p>
            <a:pPr>
              <a:spcAft>
                <a:spcPts val="600"/>
              </a:spcAft>
              <a:defRPr/>
            </a:pPr>
            <a:r>
              <a:rPr lang="en-US" sz="1200">
                <a:solidFill>
                  <a:prstClr val="black"/>
                </a:solidFill>
                <a:latin typeface="Segoe UI Semibold" panose="020B0702040204020203" pitchFamily="34" charset="0"/>
                <a:cs typeface="Segoe UI Semibold" panose="020B0702040204020203" pitchFamily="34" charset="0"/>
              </a:rPr>
              <a:t>Resources: </a:t>
            </a:r>
          </a:p>
          <a:p>
            <a:pPr marL="91440" indent="-182880">
              <a:spcAft>
                <a:spcPts val="600"/>
              </a:spcAft>
              <a:buFont typeface="Arial" panose="020B0604020202020204" pitchFamily="34" charset="0"/>
              <a:buChar char="•"/>
              <a:defRPr/>
            </a:pPr>
            <a:r>
              <a:rPr lang="en-US" sz="1200">
                <a:solidFill>
                  <a:schemeClr val="tx1">
                    <a:lumMod val="65000"/>
                    <a:lumOff val="35000"/>
                  </a:schemeClr>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Microsoft Surface Warranty &amp; Protection Plans</a:t>
            </a:r>
            <a:endParaRPr lang="en-US" sz="1200">
              <a:solidFill>
                <a:schemeClr val="tx1">
                  <a:lumMod val="65000"/>
                  <a:lumOff val="35000"/>
                </a:schemeClr>
              </a:solidFill>
              <a:latin typeface="Segoe UI" panose="020B0502040204020203" pitchFamily="34" charset="0"/>
              <a:cs typeface="Segoe UI" panose="020B0502040204020203" pitchFamily="34" charset="0"/>
            </a:endParaRPr>
          </a:p>
          <a:p>
            <a:pPr marL="91440" indent="-182880">
              <a:spcAft>
                <a:spcPts val="600"/>
              </a:spcAft>
              <a:buFont typeface="Arial" panose="020B0604020202020204" pitchFamily="34" charset="0"/>
              <a:buChar char="•"/>
              <a:defRPr/>
            </a:pPr>
            <a:r>
              <a:rPr lang="en-US" sz="1200">
                <a:solidFill>
                  <a:schemeClr val="tx1">
                    <a:lumMod val="65000"/>
                    <a:lumOff val="35000"/>
                  </a:schemeClr>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Warranty and Protection Plan Terms &amp; Conditions</a:t>
            </a:r>
            <a:endParaRPr lang="en-US" sz="120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B1E27FB3-5CD8-1E89-24CC-4266BFC11A06}"/>
              </a:ext>
            </a:extLst>
          </p:cNvPr>
          <p:cNvSpPr txBox="1"/>
          <p:nvPr/>
        </p:nvSpPr>
        <p:spPr>
          <a:xfrm>
            <a:off x="5586846" y="1376246"/>
            <a:ext cx="3017192" cy="276999"/>
          </a:xfrm>
          <a:prstGeom prst="rect">
            <a:avLst/>
          </a:prstGeom>
          <a:noFill/>
        </p:spPr>
        <p:txBody>
          <a:bodyPr wrap="square">
            <a:spAutoFit/>
          </a:bodyPr>
          <a:lstStyle/>
          <a:p>
            <a:pPr>
              <a:spcBef>
                <a:spcPct val="0"/>
              </a:spcBef>
              <a:defRPr/>
            </a:pPr>
            <a:r>
              <a:rPr lang="en-US" sz="1200">
                <a:solidFill>
                  <a:schemeClr val="bg2"/>
                </a:solidFill>
                <a:latin typeface="Segoe Sans Display Semilight" pitchFamily="2" charset="0"/>
                <a:cs typeface="Segoe Sans Display Semilight" pitchFamily="2" charset="0"/>
              </a:rPr>
              <a:t>Belgium, Estonia, Luxembourg, Slovenia</a:t>
            </a:r>
          </a:p>
        </p:txBody>
      </p:sp>
      <p:graphicFrame>
        <p:nvGraphicFramePr>
          <p:cNvPr id="19" name="Table 4">
            <a:extLst>
              <a:ext uri="{FF2B5EF4-FFF2-40B4-BE49-F238E27FC236}">
                <a16:creationId xmlns:a16="http://schemas.microsoft.com/office/drawing/2014/main" id="{BB4D1A66-88B1-1B5A-EE3E-77DF8E7FD1EA}"/>
              </a:ext>
            </a:extLst>
          </p:cNvPr>
          <p:cNvGraphicFramePr>
            <a:graphicFrameLocks noGrp="1"/>
          </p:cNvGraphicFramePr>
          <p:nvPr>
            <p:extLst>
              <p:ext uri="{D42A27DB-BD31-4B8C-83A1-F6EECF244321}">
                <p14:modId xmlns:p14="http://schemas.microsoft.com/office/powerpoint/2010/main" val="2888538909"/>
              </p:ext>
            </p:extLst>
          </p:nvPr>
        </p:nvGraphicFramePr>
        <p:xfrm>
          <a:off x="1139868" y="2440942"/>
          <a:ext cx="9945665" cy="2822540"/>
        </p:xfrm>
        <a:graphic>
          <a:graphicData uri="http://schemas.openxmlformats.org/drawingml/2006/table">
            <a:tbl>
              <a:tblPr firstRow="1" bandCol="1"/>
              <a:tblGrid>
                <a:gridCol w="2719731">
                  <a:extLst>
                    <a:ext uri="{9D8B030D-6E8A-4147-A177-3AD203B41FA5}">
                      <a16:colId xmlns:a16="http://schemas.microsoft.com/office/drawing/2014/main" val="1171639600"/>
                    </a:ext>
                  </a:extLst>
                </a:gridCol>
                <a:gridCol w="2342593">
                  <a:extLst>
                    <a:ext uri="{9D8B030D-6E8A-4147-A177-3AD203B41FA5}">
                      <a16:colId xmlns:a16="http://schemas.microsoft.com/office/drawing/2014/main" val="377115487"/>
                    </a:ext>
                  </a:extLst>
                </a:gridCol>
                <a:gridCol w="2458636">
                  <a:extLst>
                    <a:ext uri="{9D8B030D-6E8A-4147-A177-3AD203B41FA5}">
                      <a16:colId xmlns:a16="http://schemas.microsoft.com/office/drawing/2014/main" val="1358321209"/>
                    </a:ext>
                  </a:extLst>
                </a:gridCol>
                <a:gridCol w="2424705">
                  <a:extLst>
                    <a:ext uri="{9D8B030D-6E8A-4147-A177-3AD203B41FA5}">
                      <a16:colId xmlns:a16="http://schemas.microsoft.com/office/drawing/2014/main" val="2274414842"/>
                    </a:ext>
                  </a:extLst>
                </a:gridCol>
              </a:tblGrid>
              <a:tr h="384084">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marL="0" marR="0" lvl="0" indent="0" algn="ctr" rtl="0" eaLnBrk="1" fontAlgn="auto" latinLnBrk="0" hangingPunct="1">
                        <a:lnSpc>
                          <a:spcPct val="100000"/>
                        </a:lnSpc>
                        <a:spcBef>
                          <a:spcPts val="0"/>
                        </a:spcBef>
                        <a:spcAft>
                          <a:spcPts val="0"/>
                        </a:spcAft>
                        <a:buClrTx/>
                        <a:buSzTx/>
                        <a:buFontTx/>
                        <a:buNone/>
                      </a:pPr>
                      <a:r>
                        <a:rPr lang="en-US" sz="1000" b="0">
                          <a:ln>
                            <a:noFill/>
                          </a:ln>
                          <a:solidFill>
                            <a:schemeClr val="bg1"/>
                          </a:solidFill>
                          <a:latin typeface="Segoe UI Semibold"/>
                          <a:cs typeface="Segoe UI Semibold"/>
                        </a:rPr>
                        <a:t>Microsoft Limited Hardware Warranty</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1000" b="0">
                          <a:ln>
                            <a:noFill/>
                          </a:ln>
                          <a:solidFill>
                            <a:schemeClr val="bg1"/>
                          </a:solidFill>
                          <a:latin typeface="Segoe UI Semibold"/>
                          <a:cs typeface="Segoe UI Semibold"/>
                        </a:rPr>
                        <a:t>Microsoft Extended Hardware Service</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lumMod val="50000"/>
                      </a:srgbClr>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lnSpc>
                          <a:spcPct val="100000"/>
                        </a:lnSpc>
                      </a:pPr>
                      <a:r>
                        <a:rPr lang="en-US" sz="1000" b="0">
                          <a:ln>
                            <a:noFill/>
                          </a:ln>
                          <a:solidFill>
                            <a:schemeClr val="bg1"/>
                          </a:solidFill>
                          <a:latin typeface="Segoe UI Semibold"/>
                          <a:cs typeface="Segoe UI Semibold"/>
                        </a:rPr>
                        <a:t>Microsoft Extended Hardware Service Plus </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156082">
                        <a:lumMod val="50000"/>
                      </a:srgbClr>
                    </a:solidFill>
                  </a:tcPr>
                </a:tc>
                <a:extLst>
                  <a:ext uri="{0D108BD9-81ED-4DB2-BD59-A6C34878D82A}">
                    <a16:rowId xmlns:a16="http://schemas.microsoft.com/office/drawing/2014/main" val="2267710945"/>
                  </a:ext>
                </a:extLst>
              </a:tr>
              <a:tr h="234718">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algn="l" rtl="0" eaLnBrk="1" fontAlgn="ctr" latinLnBrk="0" hangingPunct="1">
                        <a:lnSpc>
                          <a:spcPct val="100000"/>
                        </a:lnSpc>
                        <a:spcBef>
                          <a:spcPts val="0"/>
                        </a:spcBef>
                        <a:spcAft>
                          <a:spcPts val="0"/>
                        </a:spcAft>
                      </a:pPr>
                      <a:r>
                        <a:rPr lang="en-US" sz="900" b="0" u="none" strike="noStrike" kern="1200">
                          <a:solidFill>
                            <a:schemeClr val="tx1">
                              <a:lumMod val="65000"/>
                              <a:lumOff val="35000"/>
                            </a:schemeClr>
                          </a:solidFill>
                          <a:effectLst/>
                          <a:latin typeface="Segoe UI"/>
                          <a:cs typeface="Segoe UI"/>
                        </a:rPr>
                        <a:t>Coverage Availability</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u="none" strike="noStrike" kern="1200">
                          <a:solidFill>
                            <a:schemeClr val="tx1"/>
                          </a:solidFill>
                          <a:effectLst/>
                          <a:latin typeface="Segoe UI "/>
                        </a:rPr>
                        <a:t>1 year</a:t>
                      </a:r>
                      <a:endParaRPr lang="en-IN" sz="900" b="0" i="0" u="none" strike="noStrike">
                        <a:solidFill>
                          <a:schemeClr val="tx1"/>
                        </a:solidFill>
                        <a:effectLst/>
                        <a:latin typeface="Segoe UI "/>
                        <a:cs typeface="Segoe UI Light"/>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900" b="0">
                          <a:solidFill>
                            <a:schemeClr val="tx1"/>
                          </a:solidFill>
                          <a:latin typeface="Segoe UI "/>
                        </a:rPr>
                        <a:t>Up to 2, 3 or 4 years</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54813545"/>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65000"/>
                              <a:lumOff val="35000"/>
                            </a:schemeClr>
                          </a:solidFill>
                          <a:effectLst/>
                          <a:latin typeface="Segoe UI"/>
                          <a:cs typeface="Segoe UI"/>
                        </a:rPr>
                        <a:t>Prepaid return shipment</a:t>
                      </a: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rgbClr val="156082"/>
                          </a:solidFill>
                          <a:effectLst/>
                          <a:latin typeface="+mn-lt"/>
                          <a:sym typeface="Wingdings" panose="05000000000000000000" pitchFamily="2" charset="2"/>
                        </a:rPr>
                        <a:t></a:t>
                      </a:r>
                      <a:endParaRPr lang="en-IN" sz="1200" b="1" i="0" u="none" strike="noStrike">
                        <a:solidFill>
                          <a:srgbClr val="156082"/>
                        </a:solidFill>
                        <a:effectLst/>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347877339"/>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u="none" strike="noStrike">
                          <a:solidFill>
                            <a:schemeClr val="tx1">
                              <a:lumMod val="65000"/>
                              <a:lumOff val="35000"/>
                            </a:schemeClr>
                          </a:solidFill>
                          <a:effectLst/>
                          <a:latin typeface="Segoe UI" panose="020B0502040204020203" pitchFamily="34" charset="0"/>
                          <a:cs typeface="Segoe UI" panose="020B0502040204020203" pitchFamily="34" charset="0"/>
                        </a:rPr>
                        <a:t>Software &amp; hardware support</a:t>
                      </a:r>
                      <a:endParaRPr lang="en-IN" sz="900" b="0" i="0" u="none" strike="noStrike">
                        <a:solidFill>
                          <a:schemeClr val="tx1">
                            <a:lumMod val="65000"/>
                            <a:lumOff val="35000"/>
                          </a:schemeClr>
                        </a:solidFill>
                        <a:effectLst/>
                        <a:latin typeface="Segoe UI" panose="020B0502040204020203" pitchFamily="34" charset="0"/>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rgbClr val="156082"/>
                          </a:solidFill>
                          <a:effectLst/>
                          <a:latin typeface="+mn-lt"/>
                          <a:sym typeface="Wingdings" panose="05000000000000000000" pitchFamily="2" charset="2"/>
                        </a:rPr>
                        <a:t></a:t>
                      </a:r>
                      <a:endParaRPr lang="en-IN" sz="1200" b="1" i="0" u="none" strike="noStrike">
                        <a:solidFill>
                          <a:srgbClr val="156082"/>
                        </a:solidFill>
                        <a:effectLst/>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095390945"/>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65000"/>
                              <a:lumOff val="35000"/>
                            </a:schemeClr>
                          </a:solidFill>
                          <a:effectLst/>
                          <a:latin typeface="Segoe UI"/>
                          <a:cs typeface="Segoe UI"/>
                        </a:rPr>
                        <a:t>Mechanical Breakdown</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rgbClr val="156082"/>
                          </a:solidFill>
                          <a:effectLst/>
                          <a:latin typeface="+mn-lt"/>
                          <a:sym typeface="Wingdings" panose="05000000000000000000" pitchFamily="2" charset="2"/>
                        </a:rPr>
                        <a:t></a:t>
                      </a:r>
                      <a:endParaRPr lang="en-IN" sz="1200" b="1" i="0" u="none" strike="noStrike">
                        <a:solidFill>
                          <a:srgbClr val="156082"/>
                        </a:solidFill>
                        <a:effectLst/>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757262884"/>
                  </a:ext>
                </a:extLst>
              </a:tr>
              <a:tr h="313840">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u="none" strike="noStrike">
                          <a:solidFill>
                            <a:schemeClr val="tx1">
                              <a:lumMod val="65000"/>
                              <a:lumOff val="35000"/>
                            </a:schemeClr>
                          </a:solidFill>
                          <a:effectLst/>
                          <a:latin typeface="Segoe UI"/>
                          <a:cs typeface="Segoe UI"/>
                        </a:rPr>
                        <a:t>In-Region Repair, or Standard Exchange</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200" b="1" u="none" strike="noStrike" kern="1200">
                          <a:solidFill>
                            <a:srgbClr val="156082"/>
                          </a:solidFill>
                          <a:effectLst/>
                          <a:latin typeface="+mn-lt"/>
                          <a:sym typeface="Wingdings" panose="05000000000000000000" pitchFamily="2" charset="2"/>
                        </a:rPr>
                        <a:t></a:t>
                      </a:r>
                      <a:endParaRPr lang="en-IN" sz="1200" b="1" i="0" u="none" strike="noStrike">
                        <a:solidFill>
                          <a:srgbClr val="156082"/>
                        </a:solidFill>
                        <a:effectLst/>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3952604373"/>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65000"/>
                              <a:lumOff val="35000"/>
                            </a:schemeClr>
                          </a:solidFill>
                          <a:effectLst/>
                          <a:latin typeface="Segoe UI"/>
                          <a:cs typeface="Segoe UI"/>
                        </a:rPr>
                        <a:t>Drive (SSD) Retention</a:t>
                      </a:r>
                      <a:endParaRPr lang="en-IN" sz="900" b="0" i="0" u="none" strike="noStrike" baseline="30000">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0">
                        <a:solidFill>
                          <a:srgbClr val="156082"/>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1">
                        <a:solidFill>
                          <a:srgbClr val="156082"/>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890585334"/>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lumMod val="65000"/>
                              <a:lumOff val="35000"/>
                            </a:schemeClr>
                          </a:solidFill>
                          <a:effectLst/>
                          <a:latin typeface="Segoe UI"/>
                          <a:cs typeface="Segoe UI"/>
                        </a:rPr>
                        <a:t>Advanced Exchange</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Calibri" panose="020F0502020204030204"/>
                          <a:ea typeface="+mn-ea"/>
                          <a:cs typeface="+mn-cs"/>
                          <a:sym typeface="Wingdings" panose="05000000000000000000" pitchFamily="2" charset="2"/>
                        </a:rPr>
                        <a:t></a:t>
                      </a:r>
                      <a:endParaRPr kumimoji="0" lang="en-US" sz="1200" b="1" i="0" u="none" strike="noStrike" kern="1200" cap="none" spc="0" normalizeH="0" baseline="0" noProof="0">
                        <a:ln>
                          <a:noFill/>
                        </a:ln>
                        <a:solidFill>
                          <a:srgbClr val="156082"/>
                        </a:solidFill>
                        <a:effectLst/>
                        <a:uLnTx/>
                        <a:uFillTx/>
                        <a:latin typeface="Calibri" panose="020F0502020204030204"/>
                        <a:ea typeface="+mn-ea"/>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Calibri" panose="020F0502020204030204"/>
                          <a:ea typeface="+mn-ea"/>
                          <a:cs typeface="+mn-cs"/>
                          <a:sym typeface="Wingdings" panose="05000000000000000000" pitchFamily="2" charset="2"/>
                        </a:rPr>
                        <a:t></a:t>
                      </a:r>
                      <a:endParaRPr kumimoji="0" lang="en-US" sz="1200" b="1" i="0" u="none" strike="noStrike" kern="1200" cap="none" spc="0" normalizeH="0" baseline="0" noProof="0">
                        <a:ln>
                          <a:noFill/>
                        </a:ln>
                        <a:solidFill>
                          <a:srgbClr val="156082"/>
                        </a:solidFill>
                        <a:effectLst/>
                        <a:uLnTx/>
                        <a:uFillTx/>
                        <a:latin typeface="Calibri" panose="020F0502020204030204"/>
                        <a:ea typeface="+mn-ea"/>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259255619"/>
                  </a:ext>
                </a:extLst>
              </a:tr>
              <a:tr h="3129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rtl="0" eaLnBrk="1" fontAlgn="auto" latinLnBrk="0" hangingPunct="1">
                        <a:lnSpc>
                          <a:spcPct val="100000"/>
                        </a:lnSpc>
                        <a:spcBef>
                          <a:spcPts val="0"/>
                        </a:spcBef>
                        <a:spcAft>
                          <a:spcPts val="0"/>
                        </a:spcAft>
                        <a:buClrTx/>
                        <a:buSzTx/>
                        <a:buFontTx/>
                        <a:buNone/>
                      </a:pPr>
                      <a:r>
                        <a:rPr lang="en-US" sz="900" b="0" u="none" strike="noStrike" kern="1200">
                          <a:solidFill>
                            <a:schemeClr val="tx1">
                              <a:lumMod val="65000"/>
                              <a:lumOff val="35000"/>
                            </a:schemeClr>
                          </a:solidFill>
                          <a:effectLst/>
                          <a:latin typeface="Segoe UI"/>
                          <a:cs typeface="Segoe UI"/>
                        </a:rPr>
                        <a:t>Next Business Day Exchange</a:t>
                      </a:r>
                      <a:endParaRPr lang="en-IN" sz="900" b="0" i="0" u="none" strike="noStrike">
                        <a:solidFill>
                          <a:schemeClr val="tx1">
                            <a:lumMod val="65000"/>
                            <a:lumOff val="35000"/>
                          </a:schemeClr>
                        </a:solidFill>
                        <a:effectLst/>
                        <a:latin typeface="Segoe UI"/>
                        <a:cs typeface="Segoe UI"/>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0">
                        <a:solidFill>
                          <a:srgbClr val="156082"/>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200" b="1">
                        <a:solidFill>
                          <a:srgbClr val="156082"/>
                        </a:solidFill>
                        <a:latin typeface="+mn-lt"/>
                        <a:cs typeface="Segoe UI" panose="020B0502040204020203" pitchFamily="34" charset="0"/>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a:lnSpc>
                          <a:spcPct val="100000"/>
                        </a:lnSpc>
                        <a:spcBef>
                          <a:spcPts val="0"/>
                        </a:spcBef>
                        <a:spcAft>
                          <a:spcPts val="0"/>
                        </a:spcAft>
                        <a:buClrTx/>
                        <a:buSzTx/>
                        <a:buFontTx/>
                        <a:buNone/>
                        <a:tabLst/>
                        <a:defRPr/>
                      </a:pPr>
                      <a:r>
                        <a:rPr lang="en-US" sz="1200" b="1" u="none" strike="noStrike" kern="1200">
                          <a:solidFill>
                            <a:srgbClr val="156082"/>
                          </a:solidFill>
                          <a:effectLst/>
                          <a:latin typeface="+mn-lt"/>
                          <a:sym typeface="Wingdings" panose="05000000000000000000" pitchFamily="2" charset="2"/>
                        </a:rPr>
                        <a:t></a:t>
                      </a:r>
                      <a:endParaRPr lang="en-US" sz="1200" b="1">
                        <a:solidFill>
                          <a:srgbClr val="156082"/>
                        </a:solidFill>
                        <a:latin typeface="+mn-lt"/>
                        <a:cs typeface="Segoe UI Light"/>
                        <a:sym typeface="Wingdings" panose="05000000000000000000" pitchFamily="2" charset="2"/>
                      </a:endParaRPr>
                    </a:p>
                  </a:txBody>
                  <a:tcPr anchor="ctr">
                    <a:lnL w="9525" cap="flat" cmpd="sng" algn="ctr">
                      <a:solidFill>
                        <a:sysClr val="windowText" lastClr="000000">
                          <a:lumMod val="50000"/>
                          <a:lumOff val="50000"/>
                        </a:sysClr>
                      </a:solidFill>
                      <a:prstDash val="solid"/>
                      <a:round/>
                      <a:headEnd type="none" w="med" len="med"/>
                      <a:tailEnd type="none" w="med" len="med"/>
                    </a:lnL>
                    <a:lnR w="9525" cap="flat" cmpd="sng" algn="ctr">
                      <a:solidFill>
                        <a:sysClr val="windowText" lastClr="000000">
                          <a:lumMod val="50000"/>
                          <a:lumOff val="50000"/>
                        </a:sysClr>
                      </a:solidFill>
                      <a:prstDash val="solid"/>
                      <a:round/>
                      <a:headEnd type="none" w="med" len="med"/>
                      <a:tailEnd type="none" w="med" len="me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2654409974"/>
                  </a:ext>
                </a:extLst>
              </a:tr>
            </a:tbl>
          </a:graphicData>
        </a:graphic>
      </p:graphicFrame>
      <p:sp>
        <p:nvSpPr>
          <p:cNvPr id="7" name="Title 1">
            <a:extLst>
              <a:ext uri="{FF2B5EF4-FFF2-40B4-BE49-F238E27FC236}">
                <a16:creationId xmlns:a16="http://schemas.microsoft.com/office/drawing/2014/main" id="{6C72D829-0D0A-F0FF-55FF-ACE50EE2661A}"/>
              </a:ext>
            </a:extLst>
          </p:cNvPr>
          <p:cNvSpPr txBox="1">
            <a:spLocks/>
          </p:cNvSpPr>
          <p:nvPr/>
        </p:nvSpPr>
        <p:spPr>
          <a:xfrm>
            <a:off x="806706" y="1369005"/>
            <a:ext cx="4379070" cy="5232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400">
                <a:solidFill>
                  <a:schemeClr val="bg2"/>
                </a:solidFill>
                <a:latin typeface="Segoe UI Light" panose="020B0502040204020203" pitchFamily="34" charset="0"/>
                <a:cs typeface="Segoe UI Light" panose="020B0502040204020203" pitchFamily="34" charset="0"/>
              </a:rPr>
              <a:t>Surface Pro 9, Surface Laptop 5, Surface Laptop Go 2, Surface Laptop Studio, Surface Go 3</a:t>
            </a:r>
            <a:endParaRPr lang="en-US" sz="1400">
              <a:solidFill>
                <a:schemeClr val="bg2"/>
              </a:solidFill>
              <a:latin typeface="Segoe UI Light" panose="020B0502040204020203" pitchFamily="34" charset="0"/>
              <a:cs typeface="Segoe UI Light" panose="020B0502040204020203" pitchFamily="34" charset="0"/>
            </a:endParaRPr>
          </a:p>
        </p:txBody>
      </p:sp>
      <p:sp>
        <p:nvSpPr>
          <p:cNvPr id="8" name="Title 1">
            <a:extLst>
              <a:ext uri="{FF2B5EF4-FFF2-40B4-BE49-F238E27FC236}">
                <a16:creationId xmlns:a16="http://schemas.microsoft.com/office/drawing/2014/main" id="{E60B7AED-9C82-8AB6-D4AD-A561F1EFCE31}"/>
              </a:ext>
            </a:extLst>
          </p:cNvPr>
          <p:cNvSpPr txBox="1">
            <a:spLocks/>
          </p:cNvSpPr>
          <p:nvPr/>
        </p:nvSpPr>
        <p:spPr>
          <a:xfrm>
            <a:off x="806705" y="500564"/>
            <a:ext cx="4491805"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0" baseline="0">
                <a:ln w="3175">
                  <a:noFill/>
                </a:ln>
                <a:solidFill>
                  <a:schemeClr val="accent5"/>
                </a:solidFill>
                <a:effectLst/>
                <a:latin typeface="Segoe UI Light" panose="020B0502040204020203" pitchFamily="34" charset="0"/>
                <a:ea typeface="+mn-ea"/>
                <a:cs typeface="Segoe UI Light"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w="3175">
                  <a:noFill/>
                </a:ln>
                <a:solidFill>
                  <a:srgbClr val="505050"/>
                </a:solidFill>
                <a:effectLst/>
                <a:uLnTx/>
                <a:uFillTx/>
                <a:latin typeface="Segoe UI Light" panose="020B0502040204020203" pitchFamily="34" charset="0"/>
                <a:ea typeface="+mn-ea"/>
                <a:cs typeface="Segoe UI Light" panose="020B0502040204020203" pitchFamily="34" charset="0"/>
              </a:rPr>
              <a:t>Warranty &amp; Protection Plans</a:t>
            </a:r>
          </a:p>
        </p:txBody>
      </p:sp>
      <p:sp>
        <p:nvSpPr>
          <p:cNvPr id="9" name="TextBox 8">
            <a:extLst>
              <a:ext uri="{FF2B5EF4-FFF2-40B4-BE49-F238E27FC236}">
                <a16:creationId xmlns:a16="http://schemas.microsoft.com/office/drawing/2014/main" id="{76BA4D06-2EF7-22F5-4C85-2E666FC0BE8E}"/>
              </a:ext>
            </a:extLst>
          </p:cNvPr>
          <p:cNvSpPr txBox="1"/>
          <p:nvPr/>
        </p:nvSpPr>
        <p:spPr>
          <a:xfrm>
            <a:off x="806705" y="1074713"/>
            <a:ext cx="989373" cy="369332"/>
          </a:xfrm>
          <a:prstGeom prst="rect">
            <a:avLst/>
          </a:prstGeom>
          <a:noFill/>
        </p:spPr>
        <p:txBody>
          <a:bodyPr wrap="none" rtlCol="0">
            <a:spAutoFit/>
          </a:bodyPr>
          <a:lstStyle/>
          <a:p>
            <a:r>
              <a:rPr lang="en-US">
                <a:solidFill>
                  <a:schemeClr val="tx2">
                    <a:lumMod val="50000"/>
                  </a:schemeClr>
                </a:solidFill>
                <a:latin typeface="Segoe Sans Display Semilight" pitchFamily="2" charset="0"/>
                <a:cs typeface="Segoe Sans Display Semilight" pitchFamily="2" charset="0"/>
              </a:rPr>
              <a:t>Devices:</a:t>
            </a:r>
          </a:p>
        </p:txBody>
      </p:sp>
      <p:sp>
        <p:nvSpPr>
          <p:cNvPr id="10" name="TextBox 9">
            <a:extLst>
              <a:ext uri="{FF2B5EF4-FFF2-40B4-BE49-F238E27FC236}">
                <a16:creationId xmlns:a16="http://schemas.microsoft.com/office/drawing/2014/main" id="{568B11B1-73A4-19CD-3D3E-197FB64BA4E7}"/>
              </a:ext>
            </a:extLst>
          </p:cNvPr>
          <p:cNvSpPr txBox="1"/>
          <p:nvPr/>
        </p:nvSpPr>
        <p:spPr>
          <a:xfrm>
            <a:off x="5586846" y="1074713"/>
            <a:ext cx="1186543" cy="369332"/>
          </a:xfrm>
          <a:prstGeom prst="rect">
            <a:avLst/>
          </a:prstGeom>
          <a:noFill/>
        </p:spPr>
        <p:txBody>
          <a:bodyPr wrap="none" rtlCol="0">
            <a:spAutoFit/>
          </a:bodyPr>
          <a:lstStyle/>
          <a:p>
            <a:r>
              <a:rPr lang="en-US">
                <a:solidFill>
                  <a:schemeClr val="tx2">
                    <a:lumMod val="50000"/>
                  </a:schemeClr>
                </a:solidFill>
                <a:latin typeface="Segoe Sans Display Semilight" pitchFamily="2" charset="0"/>
                <a:cs typeface="Segoe Sans Display Semilight" pitchFamily="2" charset="0"/>
              </a:rPr>
              <a:t>Countries:</a:t>
            </a:r>
          </a:p>
        </p:txBody>
      </p:sp>
      <p:cxnSp>
        <p:nvCxnSpPr>
          <p:cNvPr id="20" name="Straight Connector 19">
            <a:extLst>
              <a:ext uri="{FF2B5EF4-FFF2-40B4-BE49-F238E27FC236}">
                <a16:creationId xmlns:a16="http://schemas.microsoft.com/office/drawing/2014/main" id="{14EA97B3-3D05-4538-B6EC-DB5A3EFB3479}"/>
              </a:ext>
            </a:extLst>
          </p:cNvPr>
          <p:cNvCxnSpPr/>
          <p:nvPr/>
        </p:nvCxnSpPr>
        <p:spPr>
          <a:xfrm>
            <a:off x="806705" y="1058449"/>
            <a:ext cx="1063582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BC56FB1E-AEB9-A3B7-0E10-AA9933ADDAC0}"/>
              </a:ext>
            </a:extLst>
          </p:cNvPr>
          <p:cNvCxnSpPr/>
          <p:nvPr/>
        </p:nvCxnSpPr>
        <p:spPr>
          <a:xfrm>
            <a:off x="912052" y="1981200"/>
            <a:ext cx="10635821"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18235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E59AEDB-A21E-D1C8-81DA-193A2D728BD3}"/>
              </a:ext>
            </a:extLst>
          </p:cNvPr>
          <p:cNvGraphicFramePr>
            <a:graphicFrameLocks noGrp="1"/>
          </p:cNvGraphicFramePr>
          <p:nvPr>
            <p:extLst>
              <p:ext uri="{D42A27DB-BD31-4B8C-83A1-F6EECF244321}">
                <p14:modId xmlns:p14="http://schemas.microsoft.com/office/powerpoint/2010/main" val="3131998870"/>
              </p:ext>
            </p:extLst>
          </p:nvPr>
        </p:nvGraphicFramePr>
        <p:xfrm>
          <a:off x="2951857" y="197723"/>
          <a:ext cx="8732155" cy="6462553"/>
        </p:xfrm>
        <a:graphic>
          <a:graphicData uri="http://schemas.openxmlformats.org/drawingml/2006/table">
            <a:tbl>
              <a:tblPr firstRow="1" firstCol="1" bandRow="1">
                <a:tableStyleId>{5DA37D80-6434-44D0-A028-1B22A696006F}</a:tableStyleId>
              </a:tblPr>
              <a:tblGrid>
                <a:gridCol w="181230">
                  <a:extLst>
                    <a:ext uri="{9D8B030D-6E8A-4147-A177-3AD203B41FA5}">
                      <a16:colId xmlns:a16="http://schemas.microsoft.com/office/drawing/2014/main" val="4091904359"/>
                    </a:ext>
                  </a:extLst>
                </a:gridCol>
                <a:gridCol w="8550925">
                  <a:extLst>
                    <a:ext uri="{9D8B030D-6E8A-4147-A177-3AD203B41FA5}">
                      <a16:colId xmlns:a16="http://schemas.microsoft.com/office/drawing/2014/main" val="937305443"/>
                    </a:ext>
                  </a:extLst>
                </a:gridCol>
              </a:tblGrid>
              <a:tr h="1000054">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i="0">
                          <a:solidFill>
                            <a:schemeClr val="tx1">
                              <a:lumMod val="50000"/>
                              <a:lumOff val="50000"/>
                            </a:schemeClr>
                          </a:solidFill>
                          <a:effectLst/>
                          <a:latin typeface="Segoe UI"/>
                          <a:cs typeface="Segoe UI"/>
                        </a:rPr>
                        <a:t>Does Microsoft offer extended coverage on Surface devices once the warranty has expired? </a:t>
                      </a:r>
                    </a:p>
                    <a:p>
                      <a:pPr marL="0" marR="0">
                        <a:spcBef>
                          <a:spcPts val="0"/>
                        </a:spcBef>
                        <a:spcAft>
                          <a:spcPts val="600"/>
                        </a:spcAft>
                      </a:pPr>
                      <a:r>
                        <a:rPr kumimoji="0" lang="en-US" sz="1200" b="0" i="0" u="none" strike="noStrike" kern="1200" cap="none" spc="0" normalizeH="0" baseline="0" noProof="0">
                          <a:ln>
                            <a:noFill/>
                          </a:ln>
                          <a:solidFill>
                            <a:schemeClr val="tx1">
                              <a:lumMod val="50000"/>
                              <a:lumOff val="50000"/>
                            </a:schemeClr>
                          </a:solidFill>
                          <a:effectLst/>
                          <a:uLnTx/>
                          <a:uFillTx/>
                          <a:latin typeface="Segoe UI"/>
                          <a:ea typeface="Segoe UI" panose="020B0502040204020203" pitchFamily="34" charset="0"/>
                          <a:cs typeface="Segoe UI"/>
                        </a:rPr>
                        <a:t>For customers who want to </a:t>
                      </a:r>
                      <a:r>
                        <a:rPr kumimoji="0" lang="en-US" sz="1200" b="0" i="0" u="none" strike="noStrike" kern="1200" cap="none" spc="0" normalizeH="0" baseline="0" noProof="0">
                          <a:ln>
                            <a:noFill/>
                          </a:ln>
                          <a:solidFill>
                            <a:schemeClr val="tx1">
                              <a:lumMod val="50000"/>
                              <a:lumOff val="50000"/>
                            </a:schemeClr>
                          </a:solidFill>
                          <a:effectLst/>
                          <a:uLnTx/>
                          <a:uFillTx/>
                          <a:latin typeface="Segoe UI"/>
                          <a:ea typeface="+mn-ea"/>
                          <a:cs typeface="Segoe UI"/>
                        </a:rPr>
                        <a:t>maximize and protect their Surface investments beyond the warranty they can opt to purchase one of the available Microsoft Protection Plans. </a:t>
                      </a:r>
                      <a:r>
                        <a:rPr lang="en-US" sz="1200" b="0" kern="1200">
                          <a:solidFill>
                            <a:schemeClr val="tx1">
                              <a:lumMod val="50000"/>
                              <a:lumOff val="50000"/>
                            </a:schemeClr>
                          </a:solidFill>
                          <a:effectLst/>
                          <a:latin typeface="Segoe UI"/>
                          <a:ea typeface="Aptos" panose="020B0004020202020204" pitchFamily="34" charset="0"/>
                          <a:cs typeface="+mn-cs"/>
                        </a:rPr>
                        <a:t>Protection plans vary by market. To see plans availability in your market go to </a:t>
                      </a:r>
                      <a:r>
                        <a:rPr lang="en-US" sz="1200" b="0" kern="1200">
                          <a:solidFill>
                            <a:schemeClr val="tx1">
                              <a:lumMod val="50000"/>
                              <a:lumOff val="50000"/>
                            </a:schemeClr>
                          </a:solidFill>
                          <a:effectLst/>
                          <a:latin typeface="Segoe UI"/>
                          <a:cs typeface="+mn-cs"/>
                          <a:hlinkClick r:id="rId2">
                            <a:extLst>
                              <a:ext uri="{A12FA001-AC4F-418D-AE19-62706E023703}">
                                <ahyp:hlinkClr xmlns:ahyp="http://schemas.microsoft.com/office/drawing/2018/hyperlinkcolor" val="tx"/>
                              </a:ext>
                            </a:extLst>
                          </a:hlinkClick>
                        </a:rPr>
                        <a:t>Surface Warranty, Protection Plans &amp; Support – Microsoft Surface for Business</a:t>
                      </a:r>
                      <a:r>
                        <a:rPr lang="en-US" sz="1200" b="0" kern="1200">
                          <a:solidFill>
                            <a:schemeClr val="tx1">
                              <a:lumMod val="50000"/>
                              <a:lumOff val="50000"/>
                            </a:schemeClr>
                          </a:solidFill>
                          <a:effectLst/>
                          <a:latin typeface="Segoe UI"/>
                          <a:cs typeface="+mn-cs"/>
                        </a:rPr>
                        <a:t>. </a:t>
                      </a:r>
                    </a:p>
                  </a:txBody>
                  <a:tcPr marL="68580" marR="68580"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6599272"/>
                  </a:ext>
                </a:extLst>
              </a:tr>
              <a:tr h="865960">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dirty="0">
                          <a:solidFill>
                            <a:schemeClr val="tx1">
                              <a:lumMod val="50000"/>
                              <a:lumOff val="50000"/>
                            </a:schemeClr>
                          </a:solidFill>
                          <a:effectLst/>
                          <a:latin typeface="Segoe UI"/>
                          <a:ea typeface="Aptos" panose="020B0004020202020204" pitchFamily="34" charset="0"/>
                        </a:rPr>
                        <a:t>Are there any changes to the warranty and protection plans on the Surface for Business devices that I already own? </a:t>
                      </a:r>
                      <a:endParaRPr lang="en-US" sz="1200" b="1" dirty="0">
                        <a:solidFill>
                          <a:schemeClr val="tx1">
                            <a:lumMod val="50000"/>
                            <a:lumOff val="50000"/>
                          </a:schemeClr>
                        </a:solidFill>
                        <a:effectLst/>
                        <a:latin typeface="Segoe UI" panose="020B0502040204020203" pitchFamily="34" charset="0"/>
                        <a:ea typeface="Aptos" panose="020B0004020202020204" pitchFamily="34" charset="0"/>
                      </a:endParaRPr>
                    </a:p>
                    <a:p>
                      <a:pPr marL="0" marR="0">
                        <a:spcBef>
                          <a:spcPts val="0"/>
                        </a:spcBef>
                        <a:spcAft>
                          <a:spcPts val="300"/>
                        </a:spcAft>
                      </a:pPr>
                      <a:r>
                        <a:rPr lang="en-US" sz="1200" dirty="0">
                          <a:solidFill>
                            <a:schemeClr val="tx1">
                              <a:lumMod val="50000"/>
                              <a:lumOff val="50000"/>
                            </a:schemeClr>
                          </a:solidFill>
                          <a:effectLst/>
                          <a:latin typeface="Segoe UI"/>
                          <a:ea typeface="Aptos" panose="020B0004020202020204" pitchFamily="34" charset="0"/>
                        </a:rPr>
                        <a:t>There will be no changes to the warranty and protection plans that currently cover your Surface for Business devices. </a:t>
                      </a:r>
                    </a:p>
                    <a:p>
                      <a:pPr marL="0" marR="0">
                        <a:spcBef>
                          <a:spcPts val="0"/>
                        </a:spcBef>
                        <a:spcAft>
                          <a:spcPts val="300"/>
                        </a:spcAft>
                      </a:pPr>
                      <a:endParaRPr lang="en-US" sz="600" b="0" dirty="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0957993"/>
                  </a:ext>
                </a:extLst>
              </a:tr>
              <a:tr h="1493609">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7000"/>
                        </a:lnSpc>
                        <a:spcBef>
                          <a:spcPts val="0"/>
                        </a:spcBef>
                        <a:spcAft>
                          <a:spcPts val="300"/>
                        </a:spcAft>
                      </a:pPr>
                      <a:r>
                        <a:rPr lang="en-US" sz="1200" b="1" kern="100" dirty="0">
                          <a:solidFill>
                            <a:schemeClr val="tx1">
                              <a:lumMod val="50000"/>
                              <a:lumOff val="50000"/>
                            </a:schemeClr>
                          </a:solidFill>
                          <a:effectLst/>
                          <a:latin typeface="Segoe UI"/>
                          <a:ea typeface="Aptos" panose="020B0004020202020204" pitchFamily="34" charset="0"/>
                          <a:cs typeface="Arial"/>
                        </a:rPr>
                        <a:t>Do the updated warranty and protection plans apply to all new Surface for Business device purchases or just the newly released devices? </a:t>
                      </a:r>
                      <a:endParaRPr lang="en-US" sz="1200" b="1" kern="100" dirty="0">
                        <a:solidFill>
                          <a:schemeClr val="tx1">
                            <a:lumMod val="50000"/>
                            <a:lumOff val="50000"/>
                          </a:schemeClr>
                        </a:solidFill>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300"/>
                        </a:spcAft>
                      </a:pPr>
                      <a:r>
                        <a:rPr lang="en-US" sz="1200" kern="100" dirty="0">
                          <a:solidFill>
                            <a:schemeClr val="tx1">
                              <a:lumMod val="50000"/>
                              <a:lumOff val="50000"/>
                            </a:schemeClr>
                          </a:solidFill>
                          <a:effectLst/>
                          <a:latin typeface="Segoe UI"/>
                          <a:ea typeface="Aptos" panose="020B0004020202020204" pitchFamily="34" charset="0"/>
                          <a:cs typeface="Arial"/>
                        </a:rPr>
                        <a:t>The updated warranty and protection plan services will apply only to the newly released Surface for Business devices – Surface Laptop 6, Surface Pro 10, Surface Laptop Studio 2, Surface Laptop Go 3, and Surface Go 4. There will be no changes to the warranty and protection plans for prior generation Surface for Business devices, including Surface Pro 9, Surface Laptop 5, Surface Go 3, Surface Laptop Go 2, and Surface Laptop Studio.</a:t>
                      </a:r>
                    </a:p>
                    <a:p>
                      <a:pPr marL="0" marR="0">
                        <a:lnSpc>
                          <a:spcPct val="107000"/>
                        </a:lnSpc>
                        <a:spcBef>
                          <a:spcPts val="0"/>
                        </a:spcBef>
                        <a:spcAft>
                          <a:spcPts val="300"/>
                        </a:spcAft>
                      </a:pPr>
                      <a:endParaRPr lang="en-US" sz="1200"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endParaRPr>
                    </a:p>
                  </a:txBody>
                  <a:tcPr marL="68580" marR="68580"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2901227"/>
                  </a:ext>
                </a:extLst>
              </a:tr>
              <a:tr h="1784670">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a:solidFill>
                            <a:schemeClr val="tx1">
                              <a:lumMod val="50000"/>
                              <a:lumOff val="50000"/>
                            </a:schemeClr>
                          </a:solidFill>
                          <a:effectLst/>
                          <a:latin typeface="Segoe UI"/>
                          <a:ea typeface="Aptos" panose="020B0004020202020204" pitchFamily="34" charset="0"/>
                        </a:rPr>
                        <a:t>If I need accidental damage protection on my devices, what are my options?</a:t>
                      </a:r>
                    </a:p>
                    <a:p>
                      <a:pPr marL="0" marR="0">
                        <a:lnSpc>
                          <a:spcPct val="100000"/>
                        </a:lnSpc>
                        <a:spcBef>
                          <a:spcPts val="0"/>
                        </a:spcBef>
                        <a:spcAft>
                          <a:spcPts val="300"/>
                        </a:spcAft>
                      </a:pPr>
                      <a:r>
                        <a:rPr lang="en-US" sz="1200" kern="100">
                          <a:solidFill>
                            <a:schemeClr val="tx1">
                              <a:lumMod val="50000"/>
                              <a:lumOff val="50000"/>
                            </a:schemeClr>
                          </a:solidFill>
                          <a:effectLst/>
                          <a:latin typeface="Segoe UI"/>
                          <a:ea typeface="Aptos" panose="020B0004020202020204" pitchFamily="34" charset="0"/>
                          <a:cs typeface="Arial"/>
                        </a:rPr>
                        <a:t>In North America and Asia Pacific regions, accidental damage protection is a feature offered with Microsoft Complete for Business (CfB) and Microsoft Complete for Business Plus (CfB+) plans. Note that Microsoft CfB and CfB+ protection plans may have limited availability.</a:t>
                      </a:r>
                    </a:p>
                    <a:p>
                      <a:pPr>
                        <a:lnSpc>
                          <a:spcPct val="100000"/>
                        </a:lnSpc>
                      </a:pPr>
                      <a:r>
                        <a:rPr lang="en-US" sz="1200">
                          <a:solidFill>
                            <a:schemeClr val="tx1">
                              <a:lumMod val="50000"/>
                              <a:lumOff val="50000"/>
                            </a:schemeClr>
                          </a:solidFill>
                          <a:effectLst/>
                          <a:latin typeface="Segoe UI"/>
                          <a:ea typeface="Aptos" panose="020B0004020202020204" pitchFamily="34" charset="0"/>
                        </a:rPr>
                        <a:t>In Europe, accidental damage protection is offered by first purchasing Microsoft Extended Hardware Service (EHS) and then adding Microsoft Accidental Damage Protection (ADP), or by first purchasing Microsoft Extended Hardware Service Plus (EHS+) and then adding Microsoft Accidental Damage Protection Plus (ADP+). Note that Microsoft ADP and ADP+ protection plans may have limited availability.</a:t>
                      </a:r>
                    </a:p>
                    <a:p>
                      <a:pPr>
                        <a:lnSpc>
                          <a:spcPct val="100000"/>
                        </a:lnSpc>
                      </a:pPr>
                      <a:endParaRPr lang="en-US" sz="1200" b="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8263358"/>
                  </a:ext>
                </a:extLst>
              </a:tr>
              <a:tr h="1298876">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dirty="0">
                          <a:solidFill>
                            <a:schemeClr val="tx1">
                              <a:lumMod val="50000"/>
                              <a:lumOff val="50000"/>
                            </a:schemeClr>
                          </a:solidFill>
                          <a:effectLst/>
                          <a:latin typeface="Segoe UI" panose="020B0502040204020203" pitchFamily="34" charset="0"/>
                          <a:ea typeface="Aptos" panose="020B0004020202020204" pitchFamily="34" charset="0"/>
                        </a:rPr>
                        <a:t>What are my options if I need the Advanced Exchange (AE) feature?</a:t>
                      </a:r>
                    </a:p>
                    <a:p>
                      <a:pPr marL="0" marR="0">
                        <a:lnSpc>
                          <a:spcPct val="100000"/>
                        </a:lnSpc>
                        <a:spcBef>
                          <a:spcPts val="0"/>
                        </a:spcBef>
                        <a:spcAft>
                          <a:spcPts val="300"/>
                        </a:spcAft>
                      </a:pPr>
                      <a:r>
                        <a:rPr lang="en-US" sz="1200"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Advanced Exchange will be available for customers who purchase Microsoft Extended Hardware Service Plus (EHS+), Microsoft Accidental Damage Protection Plus (ADP+) or Microsoft Complete for Business Plus (</a:t>
                      </a:r>
                      <a:r>
                        <a:rPr lang="en-US" sz="1200" kern="100" dirty="0" err="1">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CfB</a:t>
                      </a:r>
                      <a:r>
                        <a:rPr lang="en-US" sz="1200"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 Advanced Exchange will also be available as a paid service option when raising a service request claim, if the customer is still covered under their warranty and/or protection plan. Note that availability may vary by market.</a:t>
                      </a:r>
                      <a:r>
                        <a:rPr lang="en-US" sz="1200" dirty="0">
                          <a:solidFill>
                            <a:schemeClr val="tx1">
                              <a:lumMod val="50000"/>
                              <a:lumOff val="50000"/>
                            </a:schemeClr>
                          </a:solidFill>
                          <a:effectLst/>
                          <a:latin typeface="Segoe UI" panose="020B0502040204020203" pitchFamily="34" charset="0"/>
                          <a:ea typeface="Aptos" panose="020B0004020202020204" pitchFamily="34" charset="0"/>
                        </a:rPr>
                        <a:t> Advanced Exchange is already part of the default Surface offering for prior generation Surface for Business devices, including Surface Pro 9, Surface Laptop 5, Surface Go 3, Surface Laptop Go 2, and Surface Laptop Studio.</a:t>
                      </a:r>
                      <a:endParaRPr lang="en-US" sz="1200" b="0" dirty="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6080409"/>
                  </a:ext>
                </a:extLst>
              </a:tr>
            </a:tbl>
          </a:graphicData>
        </a:graphic>
      </p:graphicFrame>
      <p:grpSp>
        <p:nvGrpSpPr>
          <p:cNvPr id="7" name="Group 6">
            <a:extLst>
              <a:ext uri="{FF2B5EF4-FFF2-40B4-BE49-F238E27FC236}">
                <a16:creationId xmlns:a16="http://schemas.microsoft.com/office/drawing/2014/main" id="{36607700-575B-2335-3C98-29A5D076B7B3}"/>
              </a:ext>
            </a:extLst>
          </p:cNvPr>
          <p:cNvGrpSpPr/>
          <p:nvPr/>
        </p:nvGrpSpPr>
        <p:grpSpPr>
          <a:xfrm>
            <a:off x="0" y="1"/>
            <a:ext cx="2830885" cy="6858000"/>
            <a:chOff x="0" y="1"/>
            <a:chExt cx="2830885" cy="6858000"/>
          </a:xfrm>
        </p:grpSpPr>
        <p:pic>
          <p:nvPicPr>
            <p:cNvPr id="4" name="Picture 3" descr="A person holding a tablet&#10;&#10;Description automatically generated">
              <a:extLst>
                <a:ext uri="{FF2B5EF4-FFF2-40B4-BE49-F238E27FC236}">
                  <a16:creationId xmlns:a16="http://schemas.microsoft.com/office/drawing/2014/main" id="{529AFBB5-922C-2F50-9025-3AE4B35134E3}"/>
                </a:ext>
              </a:extLst>
            </p:cNvPr>
            <p:cNvPicPr>
              <a:picLocks noChangeAspect="1"/>
            </p:cNvPicPr>
            <p:nvPr/>
          </p:nvPicPr>
          <p:blipFill rotWithShape="1">
            <a:blip r:embed="rId3">
              <a:extLst>
                <a:ext uri="{28A0092B-C50C-407E-A947-70E740481C1C}">
                  <a14:useLocalDpi xmlns:a14="http://schemas.microsoft.com/office/drawing/2010/main" val="0"/>
                </a:ext>
              </a:extLst>
            </a:blip>
            <a:srcRect l="15539" t="408"/>
            <a:stretch/>
          </p:blipFill>
          <p:spPr>
            <a:xfrm>
              <a:off x="0" y="2491619"/>
              <a:ext cx="2830884" cy="4366382"/>
            </a:xfrm>
            <a:prstGeom prst="rect">
              <a:avLst/>
            </a:prstGeom>
          </p:spPr>
        </p:pic>
        <p:sp>
          <p:nvSpPr>
            <p:cNvPr id="5" name="Rectangle 4">
              <a:extLst>
                <a:ext uri="{FF2B5EF4-FFF2-40B4-BE49-F238E27FC236}">
                  <a16:creationId xmlns:a16="http://schemas.microsoft.com/office/drawing/2014/main" id="{FA198580-B30D-8480-3FC3-D12F3A6387AB}"/>
                </a:ext>
              </a:extLst>
            </p:cNvPr>
            <p:cNvSpPr/>
            <p:nvPr/>
          </p:nvSpPr>
          <p:spPr>
            <a:xfrm flipH="1">
              <a:off x="1" y="1"/>
              <a:ext cx="2830884" cy="2491618"/>
            </a:xfrm>
            <a:prstGeom prst="rect">
              <a:avLst/>
            </a:prstGeom>
            <a:gradFill flip="none" rotWithShape="1">
              <a:gsLst>
                <a:gs pos="0">
                  <a:srgbClr val="ECECEC"/>
                </a:gs>
                <a:gs pos="50000">
                  <a:srgbClr val="ECECEC">
                    <a:alpha val="83000"/>
                  </a:srgbClr>
                </a:gs>
                <a:gs pos="100000">
                  <a:srgbClr val="F2F2F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8453767-CD42-BBC1-55CB-F691D001BAC8}"/>
                </a:ext>
              </a:extLst>
            </p:cNvPr>
            <p:cNvSpPr txBox="1">
              <a:spLocks/>
            </p:cNvSpPr>
            <p:nvPr/>
          </p:nvSpPr>
          <p:spPr>
            <a:xfrm>
              <a:off x="264298" y="920101"/>
              <a:ext cx="2452890" cy="1877437"/>
            </a:xfrm>
            <a:prstGeom prst="rect">
              <a:avLst/>
            </a:prstGeom>
            <a:noFill/>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j-ea"/>
                  <a:cs typeface="Segoe UI Light" panose="020B0502040204020203" pitchFamily="34" charset="0"/>
                </a:rPr>
                <a:t>FAQs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j-ea"/>
                  <a:cs typeface="Segoe UI Light" panose="020B0502040204020203" pitchFamily="34" charset="0"/>
                </a:rPr>
                <a:t>Microsoft Protection Plans</a:t>
              </a:r>
            </a:p>
          </p:txBody>
        </p:sp>
        <p:pic>
          <p:nvPicPr>
            <p:cNvPr id="6" name="Picture 5">
              <a:extLst>
                <a:ext uri="{FF2B5EF4-FFF2-40B4-BE49-F238E27FC236}">
                  <a16:creationId xmlns:a16="http://schemas.microsoft.com/office/drawing/2014/main" id="{759AC37F-F96C-6484-762D-EA7F79548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2" y="17652"/>
              <a:ext cx="2264222" cy="705732"/>
            </a:xfrm>
            <a:prstGeom prst="rect">
              <a:avLst/>
            </a:prstGeom>
          </p:spPr>
        </p:pic>
      </p:grpSp>
    </p:spTree>
    <p:extLst>
      <p:ext uri="{BB962C8B-B14F-4D97-AF65-F5344CB8AC3E}">
        <p14:creationId xmlns:p14="http://schemas.microsoft.com/office/powerpoint/2010/main" val="402849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E59AEDB-A21E-D1C8-81DA-193A2D728BD3}"/>
              </a:ext>
            </a:extLst>
          </p:cNvPr>
          <p:cNvGraphicFramePr>
            <a:graphicFrameLocks noGrp="1"/>
          </p:cNvGraphicFramePr>
          <p:nvPr>
            <p:extLst>
              <p:ext uri="{D42A27DB-BD31-4B8C-83A1-F6EECF244321}">
                <p14:modId xmlns:p14="http://schemas.microsoft.com/office/powerpoint/2010/main" val="1621487052"/>
              </p:ext>
            </p:extLst>
          </p:nvPr>
        </p:nvGraphicFramePr>
        <p:xfrm>
          <a:off x="3060841" y="502135"/>
          <a:ext cx="8167140" cy="1919260"/>
        </p:xfrm>
        <a:graphic>
          <a:graphicData uri="http://schemas.openxmlformats.org/drawingml/2006/table">
            <a:tbl>
              <a:tblPr firstRow="1" firstCol="1" bandRow="1">
                <a:tableStyleId>{5DA37D80-6434-44D0-A028-1B22A696006F}</a:tableStyleId>
              </a:tblPr>
              <a:tblGrid>
                <a:gridCol w="167379">
                  <a:extLst>
                    <a:ext uri="{9D8B030D-6E8A-4147-A177-3AD203B41FA5}">
                      <a16:colId xmlns:a16="http://schemas.microsoft.com/office/drawing/2014/main" val="4091904359"/>
                    </a:ext>
                  </a:extLst>
                </a:gridCol>
                <a:gridCol w="7999761">
                  <a:extLst>
                    <a:ext uri="{9D8B030D-6E8A-4147-A177-3AD203B41FA5}">
                      <a16:colId xmlns:a16="http://schemas.microsoft.com/office/drawing/2014/main" val="937305443"/>
                    </a:ext>
                  </a:extLst>
                </a:gridCol>
              </a:tblGrid>
              <a:tr h="1919260">
                <a:tc>
                  <a:txBody>
                    <a:bodyPr/>
                    <a:lstStyle/>
                    <a:p>
                      <a:pPr marL="0" marR="0">
                        <a:spcBef>
                          <a:spcPts val="0"/>
                        </a:spcBef>
                        <a:spcAft>
                          <a:spcPts val="300"/>
                        </a:spcAft>
                      </a:pPr>
                      <a:endParaRPr lang="en-US" sz="140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marR="0">
                        <a:lnSpc>
                          <a:spcPct val="100000"/>
                        </a:lnSpc>
                        <a:spcBef>
                          <a:spcPts val="0"/>
                        </a:spcBef>
                        <a:spcAft>
                          <a:spcPts val="600"/>
                        </a:spcAft>
                      </a:pPr>
                      <a:r>
                        <a:rPr lang="en-US" sz="1200" b="1" kern="100" dirty="0">
                          <a:solidFill>
                            <a:schemeClr val="tx1">
                              <a:lumMod val="50000"/>
                              <a:lumOff val="50000"/>
                            </a:schemeClr>
                          </a:solidFill>
                          <a:effectLst/>
                          <a:latin typeface="Segoe UI"/>
                          <a:ea typeface="Aptos" panose="020B0004020202020204" pitchFamily="34" charset="0"/>
                          <a:cs typeface="Arial"/>
                        </a:rPr>
                        <a:t>Can Next Business Day service and Drive (SSD) Retention be added to my Microsoft Protection Plan purchase separately?</a:t>
                      </a:r>
                      <a:endParaRPr lang="en-US" sz="1600" kern="100" dirty="0">
                        <a:solidFill>
                          <a:schemeClr val="tx1">
                            <a:lumMod val="50000"/>
                            <a:lumOff val="50000"/>
                          </a:schemeClr>
                        </a:solidFill>
                        <a:effectLst/>
                        <a:latin typeface="Aptos"/>
                        <a:ea typeface="Aptos" panose="020B0004020202020204" pitchFamily="34" charset="0"/>
                        <a:cs typeface="Arial" panose="020B0604020202020204" pitchFamily="34" charset="0"/>
                      </a:endParaRPr>
                    </a:p>
                    <a:p>
                      <a:pPr marL="0" marR="0">
                        <a:lnSpc>
                          <a:spcPct val="100000"/>
                        </a:lnSpc>
                        <a:spcBef>
                          <a:spcPts val="0"/>
                        </a:spcBef>
                        <a:spcAft>
                          <a:spcPts val="600"/>
                        </a:spcAft>
                      </a:pPr>
                      <a:r>
                        <a:rPr lang="en-US" sz="1200" b="0" kern="100" dirty="0">
                          <a:solidFill>
                            <a:schemeClr val="tx1">
                              <a:lumMod val="50000"/>
                              <a:lumOff val="50000"/>
                            </a:schemeClr>
                          </a:solidFill>
                          <a:effectLst/>
                          <a:latin typeface="Segoe UI"/>
                          <a:ea typeface="Aptos" panose="020B0004020202020204" pitchFamily="34" charset="0"/>
                          <a:cs typeface="Segoe UI"/>
                        </a:rPr>
                        <a:t>Next Business Day service is not available as an add-on for Surface Laptop 6, Surface Pro 10, </a:t>
                      </a:r>
                      <a:r>
                        <a:rPr lang="en-US" sz="1200" b="0" kern="100" dirty="0">
                          <a:solidFill>
                            <a:schemeClr val="tx1">
                              <a:lumMod val="50000"/>
                              <a:lumOff val="50000"/>
                            </a:schemeClr>
                          </a:solidFill>
                          <a:effectLst/>
                          <a:latin typeface="Segoe UI"/>
                          <a:ea typeface="Aptos" panose="020B0004020202020204" pitchFamily="34" charset="0"/>
                          <a:cs typeface="Arial"/>
                        </a:rPr>
                        <a:t>Surface Laptop Studio 2, Surface Laptop Go 3, and Surface Go 4. </a:t>
                      </a:r>
                      <a:r>
                        <a:rPr lang="en-US" sz="1200" b="0" kern="100" dirty="0">
                          <a:solidFill>
                            <a:schemeClr val="tx1">
                              <a:lumMod val="50000"/>
                              <a:lumOff val="50000"/>
                            </a:schemeClr>
                          </a:solidFill>
                          <a:effectLst/>
                          <a:latin typeface="Segoe UI"/>
                          <a:ea typeface="Aptos" panose="020B0004020202020204" pitchFamily="34" charset="0"/>
                          <a:cs typeface="Segoe UI"/>
                        </a:rPr>
                        <a:t>In US and Canada only, it will remain available as an add-on for Surface Pro 9, Surface Laptop 5, Surface Laptop Go 2, Surface Laptop Studio, and Surface Go 3.</a:t>
                      </a:r>
                      <a:endParaRPr lang="en-US" sz="1600" b="0" strike="sngStrike" kern="100" dirty="0">
                        <a:solidFill>
                          <a:schemeClr val="tx1">
                            <a:lumMod val="50000"/>
                            <a:lumOff val="50000"/>
                          </a:schemeClr>
                        </a:solidFill>
                        <a:effectLst/>
                        <a:latin typeface="Segoe UI"/>
                        <a:ea typeface="Aptos" panose="020B0004020202020204" pitchFamily="34" charset="0"/>
                        <a:cs typeface="Segoe UI"/>
                      </a:endParaRPr>
                    </a:p>
                    <a:p>
                      <a:pPr marL="0" marR="0">
                        <a:lnSpc>
                          <a:spcPct val="100000"/>
                        </a:lnSpc>
                        <a:spcBef>
                          <a:spcPts val="0"/>
                        </a:spcBef>
                        <a:spcAft>
                          <a:spcPts val="600"/>
                        </a:spcAft>
                      </a:pPr>
                      <a:r>
                        <a:rPr lang="en-US" sz="1200" b="0" kern="100" dirty="0">
                          <a:solidFill>
                            <a:schemeClr val="tx1">
                              <a:lumMod val="50000"/>
                              <a:lumOff val="50000"/>
                            </a:schemeClr>
                          </a:solidFill>
                          <a:effectLst/>
                          <a:latin typeface="Segoe UI"/>
                          <a:ea typeface="Aptos" panose="020B0004020202020204" pitchFamily="34" charset="0"/>
                          <a:cs typeface="Segoe UI"/>
                        </a:rPr>
                        <a:t>Drive (SSD) Retention will remain available as an add-on for new and prior generation Surface for Business devices, if it is currently offered in your region (North America, APAC and select markets in MEA). This coverage is only available on Microsoft devices in which the SSD is marketed as removable per the device Technical Specifications.</a:t>
                      </a:r>
                      <a:endParaRPr lang="en-US" sz="1600" b="0" kern="100" dirty="0">
                        <a:solidFill>
                          <a:schemeClr val="tx1">
                            <a:lumMod val="50000"/>
                            <a:lumOff val="50000"/>
                          </a:schemeClr>
                        </a:solidFill>
                        <a:effectLst/>
                        <a:latin typeface="Segoe UI"/>
                        <a:ea typeface="Aptos" panose="020B0004020202020204" pitchFamily="34" charset="0"/>
                        <a:cs typeface="Segoe UI"/>
                      </a:endParaRPr>
                    </a:p>
                  </a:txBody>
                  <a:tcPr marL="68580" marR="68580" marT="9525" marB="0"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376599272"/>
                  </a:ext>
                </a:extLst>
              </a:tr>
            </a:tbl>
          </a:graphicData>
        </a:graphic>
      </p:graphicFrame>
      <p:graphicFrame>
        <p:nvGraphicFramePr>
          <p:cNvPr id="4" name="Table 3">
            <a:extLst>
              <a:ext uri="{FF2B5EF4-FFF2-40B4-BE49-F238E27FC236}">
                <a16:creationId xmlns:a16="http://schemas.microsoft.com/office/drawing/2014/main" id="{055C83F9-8FE5-8D5D-A5B8-C4101C446BA4}"/>
              </a:ext>
            </a:extLst>
          </p:cNvPr>
          <p:cNvGraphicFramePr>
            <a:graphicFrameLocks noGrp="1"/>
          </p:cNvGraphicFramePr>
          <p:nvPr>
            <p:extLst>
              <p:ext uri="{D42A27DB-BD31-4B8C-83A1-F6EECF244321}">
                <p14:modId xmlns:p14="http://schemas.microsoft.com/office/powerpoint/2010/main" val="1378448816"/>
              </p:ext>
            </p:extLst>
          </p:nvPr>
        </p:nvGraphicFramePr>
        <p:xfrm>
          <a:off x="3060841" y="2509738"/>
          <a:ext cx="8321313" cy="2984627"/>
        </p:xfrm>
        <a:graphic>
          <a:graphicData uri="http://schemas.openxmlformats.org/drawingml/2006/table">
            <a:tbl>
              <a:tblPr firstRow="1" firstCol="1" bandRow="1">
                <a:tableStyleId>{5DA37D80-6434-44D0-A028-1B22A696006F}</a:tableStyleId>
              </a:tblPr>
              <a:tblGrid>
                <a:gridCol w="170539">
                  <a:extLst>
                    <a:ext uri="{9D8B030D-6E8A-4147-A177-3AD203B41FA5}">
                      <a16:colId xmlns:a16="http://schemas.microsoft.com/office/drawing/2014/main" val="4091904359"/>
                    </a:ext>
                  </a:extLst>
                </a:gridCol>
                <a:gridCol w="8150774">
                  <a:extLst>
                    <a:ext uri="{9D8B030D-6E8A-4147-A177-3AD203B41FA5}">
                      <a16:colId xmlns:a16="http://schemas.microsoft.com/office/drawing/2014/main" val="937305443"/>
                    </a:ext>
                  </a:extLst>
                </a:gridCol>
              </a:tblGrid>
              <a:tr h="721153">
                <a:tc>
                  <a:txBody>
                    <a:bodyPr/>
                    <a:lstStyle/>
                    <a:p>
                      <a:pPr marL="0" marR="0">
                        <a:spcBef>
                          <a:spcPts val="0"/>
                        </a:spcBef>
                        <a:spcAft>
                          <a:spcPts val="300"/>
                        </a:spcAft>
                      </a:pPr>
                      <a:endParaRPr lang="en-US" sz="120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7000"/>
                        </a:lnSpc>
                        <a:spcBef>
                          <a:spcPts val="0"/>
                        </a:spcBef>
                        <a:spcAft>
                          <a:spcPts val="300"/>
                        </a:spcAft>
                      </a:pPr>
                      <a:r>
                        <a:rPr lang="en-US" sz="1200" b="1" kern="100">
                          <a:solidFill>
                            <a:schemeClr val="tx1">
                              <a:lumMod val="50000"/>
                              <a:lumOff val="50000"/>
                            </a:schemeClr>
                          </a:solidFill>
                          <a:effectLst/>
                          <a:latin typeface="Segoe UI"/>
                          <a:ea typeface="Aptos" panose="020B0004020202020204" pitchFamily="34" charset="0"/>
                          <a:cs typeface="Arial"/>
                        </a:rPr>
                        <a:t>What are my options if I need expedited shipping services?</a:t>
                      </a:r>
                      <a:endParaRPr lang="en-US" sz="1600" kern="100">
                        <a:solidFill>
                          <a:schemeClr val="tx1">
                            <a:lumMod val="50000"/>
                            <a:lumOff val="50000"/>
                          </a:schemeClr>
                        </a:solidFill>
                        <a:effectLst/>
                        <a:latin typeface="Segoe UI"/>
                        <a:ea typeface="Aptos" panose="020B0004020202020204" pitchFamily="34" charset="0"/>
                        <a:cs typeface="Arial"/>
                      </a:endParaRPr>
                    </a:p>
                    <a:p>
                      <a:pPr marL="0" marR="0">
                        <a:spcBef>
                          <a:spcPts val="0"/>
                        </a:spcBef>
                        <a:spcAft>
                          <a:spcPts val="300"/>
                        </a:spcAft>
                      </a:pPr>
                      <a:r>
                        <a:rPr lang="en-US" sz="1200" b="0">
                          <a:solidFill>
                            <a:schemeClr val="tx1">
                              <a:lumMod val="50000"/>
                              <a:lumOff val="50000"/>
                            </a:schemeClr>
                          </a:solidFill>
                          <a:effectLst/>
                          <a:latin typeface="Segoe UI"/>
                          <a:ea typeface="Aptos" panose="020B0004020202020204" pitchFamily="34" charset="0"/>
                        </a:rPr>
                        <a:t>In addition to Advanced Exchange (AE) service, with your purchase of Microsoft Extended Hardware Service Plus (EHS+), Microsoft Accidental Damage Protection Plus (ADP+) or Microsoft Complete for Business Plus (CfB+), your replacement device will be shipped to you by the next business day if you are in a covered territory. Additional details can be found at: </a:t>
                      </a:r>
                      <a:r>
                        <a:rPr lang="en-US" sz="1200" b="0" u="sng">
                          <a:solidFill>
                            <a:schemeClr val="tx1">
                              <a:lumMod val="50000"/>
                              <a:lumOff val="50000"/>
                            </a:schemeClr>
                          </a:solidFill>
                          <a:effectLst/>
                          <a:latin typeface="Segoe UI"/>
                          <a:ea typeface="Aptos" panose="020B0004020202020204" pitchFamily="34" charset="0"/>
                          <a:hlinkClick r:id="rId2">
                            <a:extLst>
                              <a:ext uri="{A12FA001-AC4F-418D-AE19-62706E023703}">
                                <ahyp:hlinkClr xmlns:ahyp="http://schemas.microsoft.com/office/drawing/2018/hyperlinkcolor" val="tx"/>
                              </a:ext>
                            </a:extLst>
                          </a:hlinkClick>
                        </a:rPr>
                        <a:t>Next Business Day Service information &amp; coverage areas - Surface | Microsoft Learn</a:t>
                      </a:r>
                      <a:r>
                        <a:rPr lang="en-US" sz="1200" b="0">
                          <a:solidFill>
                            <a:schemeClr val="tx1">
                              <a:lumMod val="50000"/>
                              <a:lumOff val="50000"/>
                            </a:schemeClr>
                          </a:solidFill>
                          <a:effectLst/>
                          <a:latin typeface="Segoe UI"/>
                          <a:ea typeface="Aptos" panose="020B0004020202020204" pitchFamily="34" charset="0"/>
                        </a:rPr>
                        <a:t> </a:t>
                      </a:r>
                    </a:p>
                    <a:p>
                      <a:pPr marL="0" marR="0">
                        <a:spcBef>
                          <a:spcPts val="0"/>
                        </a:spcBef>
                        <a:spcAft>
                          <a:spcPts val="300"/>
                        </a:spcAft>
                      </a:pPr>
                      <a:endParaRPr lang="en-US" sz="1200" b="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829553"/>
                  </a:ext>
                </a:extLst>
              </a:tr>
              <a:tr h="1196194">
                <a:tc>
                  <a:txBody>
                    <a:bodyPr/>
                    <a:lstStyle/>
                    <a:p>
                      <a:pPr marL="0" marR="0">
                        <a:spcBef>
                          <a:spcPts val="0"/>
                        </a:spcBef>
                        <a:spcAft>
                          <a:spcPts val="300"/>
                        </a:spcAft>
                      </a:pPr>
                      <a:endParaRPr lang="en-US" sz="120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a:solidFill>
                            <a:schemeClr val="tx1">
                              <a:lumMod val="50000"/>
                              <a:lumOff val="50000"/>
                            </a:schemeClr>
                          </a:solidFill>
                          <a:effectLst/>
                          <a:latin typeface="Segoe UI"/>
                          <a:ea typeface="Aptos" panose="020B0004020202020204" pitchFamily="34" charset="0"/>
                        </a:rPr>
                        <a:t>What are my options if I need to hold onto my hard drive/SSD?</a:t>
                      </a:r>
                    </a:p>
                    <a:p>
                      <a:pPr marL="0" marR="0">
                        <a:spcBef>
                          <a:spcPts val="0"/>
                        </a:spcBef>
                        <a:spcAft>
                          <a:spcPts val="300"/>
                        </a:spcAft>
                      </a:pPr>
                      <a:r>
                        <a:rPr lang="en-US" sz="1200">
                          <a:solidFill>
                            <a:schemeClr val="tx1">
                              <a:lumMod val="50000"/>
                              <a:lumOff val="50000"/>
                            </a:schemeClr>
                          </a:solidFill>
                          <a:effectLst/>
                          <a:latin typeface="Segoe UI"/>
                          <a:ea typeface="Aptos" panose="020B0004020202020204" pitchFamily="34" charset="0"/>
                        </a:rPr>
                        <a:t>With your purchase of Microsoft Extended Hardware Service Plus (EHS+) or Microsoft Complete for Business Plus (CfB+), you get a feature called Drive (SSD) Retention. This feature provides the option to retain your SSD in the event of a covered breakdown. Your replacement device will include a new SSD at no additional charge. This coverage is only available on Microsoft devices in which the SSD is marketed as removable per the device Technical Specifications. </a:t>
                      </a:r>
                    </a:p>
                    <a:p>
                      <a:pPr marL="0" marR="0">
                        <a:spcBef>
                          <a:spcPts val="0"/>
                        </a:spcBef>
                        <a:spcAft>
                          <a:spcPts val="300"/>
                        </a:spcAft>
                      </a:pPr>
                      <a:endParaRPr lang="en-US" sz="1200">
                        <a:solidFill>
                          <a:schemeClr val="tx1">
                            <a:lumMod val="50000"/>
                            <a:lumOff val="50000"/>
                          </a:schemeClr>
                        </a:solidFill>
                        <a:effectLst/>
                        <a:latin typeface="Segoe UI" panose="020B0502040204020203"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200" b="1">
                          <a:solidFill>
                            <a:schemeClr val="tx1">
                              <a:lumMod val="50000"/>
                              <a:lumOff val="50000"/>
                            </a:schemeClr>
                          </a:solidFill>
                          <a:latin typeface="Segoe UI"/>
                          <a:cs typeface="Segoe UI"/>
                        </a:rPr>
                        <a:t>Will Microsoft's limited hardware warranty be voided if a customer upgrades their SSD? </a:t>
                      </a:r>
                      <a:endParaRPr lang="en-US" sz="1200">
                        <a:solidFill>
                          <a:schemeClr val="tx1">
                            <a:lumMod val="50000"/>
                            <a:lumOff val="50000"/>
                          </a:schemeClr>
                        </a:solidFill>
                        <a:latin typeface="Segoe UI"/>
                        <a:cs typeface="Segoe UI"/>
                      </a:endParaRPr>
                    </a:p>
                    <a:p>
                      <a:pPr marL="0" marR="0">
                        <a:spcBef>
                          <a:spcPts val="0"/>
                        </a:spcBef>
                        <a:spcAft>
                          <a:spcPts val="300"/>
                        </a:spcAft>
                      </a:pPr>
                      <a:r>
                        <a:rPr lang="en-US" sz="1200">
                          <a:solidFill>
                            <a:schemeClr val="tx1">
                              <a:lumMod val="50000"/>
                              <a:lumOff val="50000"/>
                            </a:schemeClr>
                          </a:solidFill>
                          <a:latin typeface="Segoe UI"/>
                          <a:cs typeface="Segoe UI"/>
                        </a:rPr>
                        <a:t>Upgrading the SSD does not void the warranty, but damage to the device resulting from the repair is not be covered by the warranty. Microsoft does not advise installing an SSD that has not been tested for device configuration. </a:t>
                      </a:r>
                      <a:endParaRPr lang="en-US" sz="1200" b="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3581842"/>
                  </a:ext>
                </a:extLst>
              </a:tr>
            </a:tbl>
          </a:graphicData>
        </a:graphic>
      </p:graphicFrame>
      <p:grpSp>
        <p:nvGrpSpPr>
          <p:cNvPr id="2" name="Group 1">
            <a:extLst>
              <a:ext uri="{FF2B5EF4-FFF2-40B4-BE49-F238E27FC236}">
                <a16:creationId xmlns:a16="http://schemas.microsoft.com/office/drawing/2014/main" id="{F8CE009F-77DB-0497-164C-DE8C330F7C87}"/>
              </a:ext>
            </a:extLst>
          </p:cNvPr>
          <p:cNvGrpSpPr/>
          <p:nvPr/>
        </p:nvGrpSpPr>
        <p:grpSpPr>
          <a:xfrm>
            <a:off x="0" y="1"/>
            <a:ext cx="2830885" cy="6858000"/>
            <a:chOff x="0" y="1"/>
            <a:chExt cx="2830885" cy="6858000"/>
          </a:xfrm>
        </p:grpSpPr>
        <p:pic>
          <p:nvPicPr>
            <p:cNvPr id="5" name="Picture 4" descr="A person holding a tablet&#10;&#10;Description automatically generated">
              <a:extLst>
                <a:ext uri="{FF2B5EF4-FFF2-40B4-BE49-F238E27FC236}">
                  <a16:creationId xmlns:a16="http://schemas.microsoft.com/office/drawing/2014/main" id="{FC35BB2B-7731-5C7E-7975-8F66C1EB783C}"/>
                </a:ext>
              </a:extLst>
            </p:cNvPr>
            <p:cNvPicPr>
              <a:picLocks noChangeAspect="1"/>
            </p:cNvPicPr>
            <p:nvPr/>
          </p:nvPicPr>
          <p:blipFill rotWithShape="1">
            <a:blip r:embed="rId3">
              <a:extLst>
                <a:ext uri="{28A0092B-C50C-407E-A947-70E740481C1C}">
                  <a14:useLocalDpi xmlns:a14="http://schemas.microsoft.com/office/drawing/2010/main" val="0"/>
                </a:ext>
              </a:extLst>
            </a:blip>
            <a:srcRect l="15539" t="408"/>
            <a:stretch/>
          </p:blipFill>
          <p:spPr>
            <a:xfrm>
              <a:off x="0" y="2491619"/>
              <a:ext cx="2830884" cy="4366382"/>
            </a:xfrm>
            <a:prstGeom prst="rect">
              <a:avLst/>
            </a:prstGeom>
          </p:spPr>
        </p:pic>
        <p:sp>
          <p:nvSpPr>
            <p:cNvPr id="6" name="Rectangle 5">
              <a:extLst>
                <a:ext uri="{FF2B5EF4-FFF2-40B4-BE49-F238E27FC236}">
                  <a16:creationId xmlns:a16="http://schemas.microsoft.com/office/drawing/2014/main" id="{12BD908D-7FC1-83CE-4DA8-97801CA0FFDC}"/>
                </a:ext>
              </a:extLst>
            </p:cNvPr>
            <p:cNvSpPr/>
            <p:nvPr/>
          </p:nvSpPr>
          <p:spPr>
            <a:xfrm flipH="1">
              <a:off x="1" y="1"/>
              <a:ext cx="2830884" cy="2491618"/>
            </a:xfrm>
            <a:prstGeom prst="rect">
              <a:avLst/>
            </a:prstGeom>
            <a:gradFill flip="none" rotWithShape="1">
              <a:gsLst>
                <a:gs pos="0">
                  <a:srgbClr val="ECECEC"/>
                </a:gs>
                <a:gs pos="50000">
                  <a:srgbClr val="ECECEC">
                    <a:alpha val="83000"/>
                  </a:srgbClr>
                </a:gs>
                <a:gs pos="100000">
                  <a:srgbClr val="F2F2F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927A994-C65F-E57A-80A4-40DAE2051722}"/>
                </a:ext>
              </a:extLst>
            </p:cNvPr>
            <p:cNvSpPr txBox="1">
              <a:spLocks/>
            </p:cNvSpPr>
            <p:nvPr/>
          </p:nvSpPr>
          <p:spPr>
            <a:xfrm>
              <a:off x="264298" y="920101"/>
              <a:ext cx="2452890" cy="1877437"/>
            </a:xfrm>
            <a:prstGeom prst="rect">
              <a:avLst/>
            </a:prstGeom>
            <a:noFill/>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j-ea"/>
                  <a:cs typeface="Segoe UI Light" panose="020B0502040204020203" pitchFamily="34" charset="0"/>
                </a:rPr>
                <a:t>FAQs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j-ea"/>
                  <a:cs typeface="Segoe UI Light" panose="020B0502040204020203" pitchFamily="34" charset="0"/>
                </a:rPr>
                <a:t>Microsoft Protection Plans</a:t>
              </a:r>
            </a:p>
          </p:txBody>
        </p:sp>
        <p:pic>
          <p:nvPicPr>
            <p:cNvPr id="9" name="Picture 8">
              <a:extLst>
                <a:ext uri="{FF2B5EF4-FFF2-40B4-BE49-F238E27FC236}">
                  <a16:creationId xmlns:a16="http://schemas.microsoft.com/office/drawing/2014/main" id="{ED6D8644-FE3D-F929-7E31-FDAC4A11F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2" y="17652"/>
              <a:ext cx="2264222" cy="705732"/>
            </a:xfrm>
            <a:prstGeom prst="rect">
              <a:avLst/>
            </a:prstGeom>
          </p:spPr>
        </p:pic>
      </p:grpSp>
    </p:spTree>
    <p:extLst>
      <p:ext uri="{BB962C8B-B14F-4D97-AF65-F5344CB8AC3E}">
        <p14:creationId xmlns:p14="http://schemas.microsoft.com/office/powerpoint/2010/main" val="36998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S Surface branding">
      <a:dk1>
        <a:srgbClr val="000000"/>
      </a:dk1>
      <a:lt1>
        <a:srgbClr val="FFFFFF"/>
      </a:lt1>
      <a:dk2>
        <a:srgbClr val="0078D4"/>
      </a:dk2>
      <a:lt2>
        <a:srgbClr val="505050"/>
      </a:lt2>
      <a:accent1>
        <a:srgbClr val="0078D4"/>
      </a:accent1>
      <a:accent2>
        <a:srgbClr val="E6E6E6"/>
      </a:accent2>
      <a:accent3>
        <a:srgbClr val="737373"/>
      </a:accent3>
      <a:accent4>
        <a:srgbClr val="505050"/>
      </a:accent4>
      <a:accent5>
        <a:srgbClr val="000000"/>
      </a:accent5>
      <a:accent6>
        <a:srgbClr val="FFFFFF"/>
      </a:accent6>
      <a:hlink>
        <a:srgbClr val="0000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S Surface branding">
      <a:dk1>
        <a:srgbClr val="000000"/>
      </a:dk1>
      <a:lt1>
        <a:srgbClr val="FFFFFF"/>
      </a:lt1>
      <a:dk2>
        <a:srgbClr val="0078D4"/>
      </a:dk2>
      <a:lt2>
        <a:srgbClr val="505050"/>
      </a:lt2>
      <a:accent1>
        <a:srgbClr val="0078D4"/>
      </a:accent1>
      <a:accent2>
        <a:srgbClr val="E6E6E6"/>
      </a:accent2>
      <a:accent3>
        <a:srgbClr val="737373"/>
      </a:accent3>
      <a:accent4>
        <a:srgbClr val="505050"/>
      </a:accent4>
      <a:accent5>
        <a:srgbClr val="000000"/>
      </a:accent5>
      <a:accent6>
        <a:srgbClr val="FFFFFF"/>
      </a:accent6>
      <a:hlink>
        <a:srgbClr val="0000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urfac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dirty="0">
            <a:solidFill>
              <a:schemeClr val="accent5"/>
            </a:solidFill>
          </a:defRPr>
        </a:defPPr>
      </a:lstStyle>
    </a:txDef>
  </a:objectDefaults>
  <a:extraClrSchemeLst/>
  <a:extLst>
    <a:ext uri="{05A4C25C-085E-4340-85A3-A5531E510DB2}">
      <thm15:themeFamily xmlns:thm15="http://schemas.microsoft.com/office/thememl/2012/main" name="Microsoft Surface PowerPoint Template June 2022" id="{35749D72-EEAD-47CA-B43A-52A02FD24170}" vid="{D6539849-05AD-404C-9025-087FE055A5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lcf76f155ced4ddcb4097134ff3c332f xmlns="d6088ce7-3766-420d-82dd-652472fcd68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3" ma:contentTypeDescription="Create a new document." ma:contentTypeScope="" ma:versionID="a246456a67668ccfb1f16d8e7586e961">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a2c8af3abd684984eb924784d2935a89"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8147C0-CD55-46BD-A2C3-666039423CE5}">
  <ds:schemaRefs>
    <ds:schemaRef ds:uri="http://schemas.microsoft.com/sharepoint/v3"/>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terms/"/>
    <ds:schemaRef ds:uri="http://www.w3.org/XML/1998/namespace"/>
    <ds:schemaRef ds:uri="8f36e14a-cae0-4ac1-a4e8-b8d6491fa9c1"/>
    <ds:schemaRef ds:uri="c2440c29-2061-46f6-a324-f78127ce4c14"/>
    <ds:schemaRef ds:uri="http://purl.org/dc/dcmitype/"/>
    <ds:schemaRef ds:uri="44f161e6-b36f-445c-b9e2-66207e8a4801"/>
    <ds:schemaRef ds:uri="230e9df3-be65-4c73-a93b-d1236ebd677e"/>
    <ds:schemaRef ds:uri="1ba6fa9a-922f-4946-9b13-3afdd712965c"/>
    <ds:schemaRef ds:uri="d6088ce7-3766-420d-82dd-652472fcd688"/>
  </ds:schemaRefs>
</ds:datastoreItem>
</file>

<file path=customXml/itemProps2.xml><?xml version="1.0" encoding="utf-8"?>
<ds:datastoreItem xmlns:ds="http://schemas.openxmlformats.org/officeDocument/2006/customXml" ds:itemID="{6C532BE2-D100-4A0A-B397-B1A2F5ECF53E}">
  <ds:schemaRefs>
    <ds:schemaRef ds:uri="http://schemas.microsoft.com/sharepoint/v3/contenttype/forms"/>
  </ds:schemaRefs>
</ds:datastoreItem>
</file>

<file path=customXml/itemProps3.xml><?xml version="1.0" encoding="utf-8"?>
<ds:datastoreItem xmlns:ds="http://schemas.openxmlformats.org/officeDocument/2006/customXml" ds:itemID="{7E34736C-9B4A-495B-9A54-1393A578F2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088ce7-3766-420d-82dd-652472fcd68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5007</Words>
  <Application>Microsoft Office PowerPoint</Application>
  <PresentationFormat>Widescreen</PresentationFormat>
  <Paragraphs>678</Paragraphs>
  <Slides>19</Slides>
  <Notes>6</Notes>
  <HiddenSlides>0</HiddenSlides>
  <MMClips>0</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Office Theme</vt:lpstr>
      <vt:lpstr>1_Office Theme</vt:lpstr>
      <vt:lpstr>3_Office Theme</vt:lpstr>
      <vt:lpstr>5_Office Theme</vt:lpstr>
      <vt:lpstr>Surface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Warranty and Protection Plans for Europe</dc:title>
  <dc:creator>Manav Tolani</dc:creator>
  <cp:lastModifiedBy>Katy Minahan (ANDERSEN CONSULTANTS LLC)</cp:lastModifiedBy>
  <cp:revision>3</cp:revision>
  <dcterms:created xsi:type="dcterms:W3CDTF">2022-02-14T05:28:58Z</dcterms:created>
  <dcterms:modified xsi:type="dcterms:W3CDTF">2024-03-28T03:03:59Z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0x010100DEE3D5142BF05D44813E2DC99C686ABA</vt:lpwstr>
  </property>
  <property fmtid="{D5CDD505-2E9C-101B-9397-08002B2CF9AE}" pid="3" name="MediaServiceImageTags">
    <vt:lpwstr/>
  </property>
  <property fmtid="{D5CDD505-2E9C-101B-9397-08002B2CF9AE}" pid="4" name="Order">
    <vt:lpwstr>51100.0000000000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dlc_policyId">
    <vt:lpwstr/>
  </property>
  <property fmtid="{D5CDD505-2E9C-101B-9397-08002B2CF9AE}" pid="12" name="Confidentiality">
    <vt:lpwstr>5;#internal users|461efa83-0283-486a-a8d5-943328f3693f</vt:lpwstr>
  </property>
  <property fmtid="{D5CDD505-2E9C-101B-9397-08002B2CF9AE}" pid="13" name="ItemRetentionFormula">
    <vt:lpwstr/>
  </property>
  <property fmtid="{D5CDD505-2E9C-101B-9397-08002B2CF9AE}" pid="14" name="_dlc_DocIdItemGuid">
    <vt:lpwstr>64a9155e-86d0-4073-add0-f7bd59bcc9c6</vt:lpwstr>
  </property>
  <property fmtid="{D5CDD505-2E9C-101B-9397-08002B2CF9AE}" pid="15" name="For">
    <vt:lpwstr/>
  </property>
  <property fmtid="{D5CDD505-2E9C-101B-9397-08002B2CF9AE}" pid="16" name="About">
    <vt:lpwstr/>
  </property>
</Properties>
</file>