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60" r:id="rId6"/>
  </p:sldMasterIdLst>
  <p:notesMasterIdLst>
    <p:notesMasterId r:id="rId31"/>
  </p:notesMasterIdLst>
  <p:sldIdLst>
    <p:sldId id="402" r:id="rId7"/>
    <p:sldId id="2147469471" r:id="rId8"/>
    <p:sldId id="2147481130" r:id="rId9"/>
    <p:sldId id="2147481161" r:id="rId10"/>
    <p:sldId id="2147481159" r:id="rId11"/>
    <p:sldId id="2147481160" r:id="rId12"/>
    <p:sldId id="2147481162" r:id="rId13"/>
    <p:sldId id="2147481174" r:id="rId14"/>
    <p:sldId id="2147481163" r:id="rId15"/>
    <p:sldId id="2147481164" r:id="rId16"/>
    <p:sldId id="2147481165" r:id="rId17"/>
    <p:sldId id="2147481175" r:id="rId18"/>
    <p:sldId id="2147481142" r:id="rId19"/>
    <p:sldId id="2147481166" r:id="rId20"/>
    <p:sldId id="2147470322" r:id="rId21"/>
    <p:sldId id="2147470783" r:id="rId22"/>
    <p:sldId id="2147481167" r:id="rId23"/>
    <p:sldId id="2147481168" r:id="rId24"/>
    <p:sldId id="2147481169" r:id="rId25"/>
    <p:sldId id="2147481172" r:id="rId26"/>
    <p:sldId id="2147481173" r:id="rId27"/>
    <p:sldId id="2147478879" r:id="rId28"/>
    <p:sldId id="2147481155" r:id="rId29"/>
    <p:sldId id="214748114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Protection Plans" id="{798ABCAB-0DC8-4185-8956-C35D663885E1}">
          <p14:sldIdLst>
            <p14:sldId id="402"/>
            <p14:sldId id="2147469471"/>
            <p14:sldId id="2147481130"/>
            <p14:sldId id="2147481161"/>
            <p14:sldId id="2147481159"/>
            <p14:sldId id="2147481160"/>
            <p14:sldId id="2147481162"/>
            <p14:sldId id="2147481174"/>
            <p14:sldId id="2147481163"/>
            <p14:sldId id="2147481164"/>
            <p14:sldId id="2147481165"/>
            <p14:sldId id="2147481175"/>
            <p14:sldId id="2147481142"/>
            <p14:sldId id="2147481166"/>
            <p14:sldId id="2147470322"/>
            <p14:sldId id="2147470783"/>
            <p14:sldId id="2147481167"/>
            <p14:sldId id="2147481168"/>
            <p14:sldId id="2147481169"/>
            <p14:sldId id="2147481172"/>
            <p14:sldId id="2147481173"/>
            <p14:sldId id="2147478879"/>
            <p14:sldId id="2147481155"/>
            <p14:sldId id="2147481144"/>
          </p14:sldIdLst>
        </p14:section>
      </p14:sectionLst>
    </p:ext>
    <p:ext uri="{EFAFB233-063F-42B5-8137-9DF3F51BA10A}">
      <p15:sldGuideLst xmlns:p15="http://schemas.microsoft.com/office/powerpoint/2012/main">
        <p15:guide id="1" orient="horz" pos="2184" userDrawn="1">
          <p15:clr>
            <a:srgbClr val="A4A3A4"/>
          </p15:clr>
        </p15:guide>
        <p15:guide id="2" pos="3864" userDrawn="1">
          <p15:clr>
            <a:srgbClr val="A4A3A4"/>
          </p15:clr>
        </p15:guide>
        <p15:guide id="3" pos="7296" userDrawn="1">
          <p15:clr>
            <a:srgbClr val="A4A3A4"/>
          </p15:clr>
        </p15:guide>
        <p15:guide id="4" pos="192" userDrawn="1">
          <p15:clr>
            <a:srgbClr val="A4A3A4"/>
          </p15:clr>
        </p15:guide>
        <p15:guide id="5" pos="7488" userDrawn="1">
          <p15:clr>
            <a:srgbClr val="A4A3A4"/>
          </p15:clr>
        </p15:guide>
        <p15:guide id="6" orient="horz" pos="144" userDrawn="1">
          <p15:clr>
            <a:srgbClr val="A4A3A4"/>
          </p15:clr>
        </p15:guide>
        <p15:guide id="7" pos="2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E1328-DC96-BE15-7C27-40D7F284C93D}" name="Brett Boyovich" initials="BB" userId="S::brettbo@microsoft.com::754f4f97-3746-4044-bfaf-2c1970bee131" providerId="AD"/>
  <p188:author id="{C9539B2A-C980-839A-F0A1-4915AB757670}" name="Srilatha Srinivasan" initials="SS" userId="S::Srilatha.Srinivasan@gds.ey.com::68958369-b30e-46ef-928e-0addd84d666d" providerId="AD"/>
  <p188:author id="{7AD853AE-5E18-CD54-6711-00303CD64FAB}" name="Dolores Schoenmakers" initials="DS" userId="S::v-doloress@microsoft.com::37be9e83-8a16-4de8-ac22-8344419de637" providerId="AD"/>
  <p188:author id="{00380AC1-72B8-B52B-6D8D-E392602BDE2A}" name="Alex Yee" initials="AY" userId="S::alyee@microsoft.com::98303740-2f5d-4945-879f-ae8b008b308b" providerId="AD"/>
  <p188:author id="{FCF6E0F5-844F-37C2-6327-8A36B5C8ABF1}" name="Srilatha Srinivasan (Ernst &amp; Young LLP)" initials="" userId="S::v-srilathas@microsoft.com::452f1843-9edd-4498-aa90-01ee391d4f9a" providerId="AD"/>
  <p188:author id="{CB4B0EFE-27BB-A6ED-731A-AA529E799148}" name="Katy Minahan" initials="KM" userId="S::v-katminahan@microsoft.com::18f8ef59-8e9a-4955-b1bc-11f5d86375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imani Gupta" initials="HG" lastIdx="1" clrIdx="0">
    <p:extLst>
      <p:ext uri="{19B8F6BF-5375-455C-9EA6-DF929625EA0E}">
        <p15:presenceInfo xmlns:p15="http://schemas.microsoft.com/office/powerpoint/2012/main" userId="S::Himani.Gupta1@gds.ey.com::795efeeb-8d99-45ba-8f6e-16e5adc40f4c" providerId="AD"/>
      </p:ext>
    </p:extLst>
  </p:cmAuthor>
  <p:cmAuthor id="2" name="Anindia Mukherjee" initials="AM" lastIdx="7" clrIdx="1">
    <p:extLst>
      <p:ext uri="{19B8F6BF-5375-455C-9EA6-DF929625EA0E}">
        <p15:presenceInfo xmlns:p15="http://schemas.microsoft.com/office/powerpoint/2012/main" userId="S::Anindia.Mukherjee@gds.ey.com::d2004407-ff46-497d-9722-348f6d9f73a0" providerId="AD"/>
      </p:ext>
    </p:extLst>
  </p:cmAuthor>
  <p:cmAuthor id="3" name="Dolores Schoenmakers (Unify Consulting LLC)" initials="DL" lastIdx="23" clrIdx="2">
    <p:extLst>
      <p:ext uri="{19B8F6BF-5375-455C-9EA6-DF929625EA0E}">
        <p15:presenceInfo xmlns:p15="http://schemas.microsoft.com/office/powerpoint/2012/main" userId="S::v-doloress@microsoft.com::37be9e83-8a16-4de8-ac22-8344419de637" providerId="AD"/>
      </p:ext>
    </p:extLst>
  </p:cmAuthor>
  <p:cmAuthor id="4" name="Brett Boyovich" initials="BB" lastIdx="8" clrIdx="3">
    <p:extLst>
      <p:ext uri="{19B8F6BF-5375-455C-9EA6-DF929625EA0E}">
        <p15:presenceInfo xmlns:p15="http://schemas.microsoft.com/office/powerpoint/2012/main" userId="S::brettbo@microsoft.com::754f4f97-3746-4044-bfaf-2c1970bee131" providerId="AD"/>
      </p:ext>
    </p:extLst>
  </p:cmAuthor>
  <p:cmAuthor id="5" name="Becky Snyder" initials="BS" lastIdx="9" clrIdx="4">
    <p:extLst>
      <p:ext uri="{19B8F6BF-5375-455C-9EA6-DF929625EA0E}">
        <p15:presenceInfo xmlns:p15="http://schemas.microsoft.com/office/powerpoint/2012/main" userId="S::bsnyder@microsoft.com::3fb50268-6d8b-4819-b9b7-0b20aea9429a" providerId="AD"/>
      </p:ext>
    </p:extLst>
  </p:cmAuthor>
  <p:cmAuthor id="6" name="Renee Yoshimura (CELA)" initials="R(" lastIdx="9" clrIdx="5">
    <p:extLst>
      <p:ext uri="{19B8F6BF-5375-455C-9EA6-DF929625EA0E}">
        <p15:presenceInfo xmlns:p15="http://schemas.microsoft.com/office/powerpoint/2012/main" userId="S::reneeyo@microsoft.com::01bcd5a7-dc15-4e7d-ab77-e37e81321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EA1"/>
    <a:srgbClr val="005EA4"/>
    <a:srgbClr val="1F4E79"/>
    <a:srgbClr val="737373"/>
    <a:srgbClr val="BFBFBF"/>
    <a:srgbClr val="9BF00B"/>
    <a:srgbClr val="30E5D0"/>
    <a:srgbClr val="FEF000"/>
    <a:srgbClr val="50E6FF"/>
    <a:srgbClr val="FF9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A99FA-1727-4709-B70B-9795BCA73A02}" v="21" dt="2024-03-21T16:36:12.029"/>
    <p1510:client id="{C7D074DA-3144-24ED-7A34-A7E6D314B690}" v="138" dt="2024-03-21T17:28:40.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6" y="116"/>
      </p:cViewPr>
      <p:guideLst>
        <p:guide orient="horz" pos="2184"/>
        <p:guide pos="3864"/>
        <p:guide pos="7296"/>
        <p:guide pos="192"/>
        <p:guide pos="7488"/>
        <p:guide orient="horz" pos="144"/>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DB754-13DE-413C-983E-26992D85694B}" type="datetimeFigureOut">
              <a:rPr lang="en-IN" smtClean="0"/>
              <a:t>27-03-2024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33C3E-884C-4C36-B4D6-4119E4DC7171}" type="slidenum">
              <a:rPr lang="en-IN" smtClean="0"/>
              <a:t>‹#›</a:t>
            </a:fld>
            <a:endParaRPr lang="en-IN"/>
          </a:p>
        </p:txBody>
      </p:sp>
    </p:spTree>
    <p:extLst>
      <p:ext uri="{BB962C8B-B14F-4D97-AF65-F5344CB8AC3E}">
        <p14:creationId xmlns:p14="http://schemas.microsoft.com/office/powerpoint/2010/main" val="141606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8CCEB-9B74-4B06-A035-26CD3C1A745F}" type="slidenum">
              <a:rPr lang="en-US" smtClean="0"/>
              <a:t>1</a:t>
            </a:fld>
            <a:endParaRPr lang="en-US"/>
          </a:p>
        </p:txBody>
      </p:sp>
    </p:spTree>
    <p:extLst>
      <p:ext uri="{BB962C8B-B14F-4D97-AF65-F5344CB8AC3E}">
        <p14:creationId xmlns:p14="http://schemas.microsoft.com/office/powerpoint/2010/main" val="1441188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33C3E-884C-4C36-B4D6-4119E4DC717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8F66925-4CC8-4434-B54A-F078512421B8}" type="slidenum">
              <a:rPr lang="en-US" smtClean="0"/>
              <a:t>2</a:t>
            </a:fld>
            <a:endParaRPr lang="en-US"/>
          </a:p>
        </p:txBody>
      </p:sp>
    </p:spTree>
    <p:extLst>
      <p:ext uri="{BB962C8B-B14F-4D97-AF65-F5344CB8AC3E}">
        <p14:creationId xmlns:p14="http://schemas.microsoft.com/office/powerpoint/2010/main" val="380766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22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529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998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777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99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AFA34-6D0F-4AFD-9AC6-7B6B8B4A14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671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12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If something goes wrong, customers are covered with accidental damage protection</a:t>
            </a:r>
            <a:r>
              <a:rPr kumimoji="0" lang="en-US" sz="1200" b="0" i="0" u="none" strike="noStrike" kern="100" cap="none" spc="0" normalizeH="0" baseline="3000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2</a:t>
            </a:r>
            <a:r>
              <a:rPr kumimoji="0" lang="en-US" sz="12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 from drops, spills, and cracked screens. </a:t>
            </a:r>
          </a:p>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12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With Microsoft’s Drive (SSD) Retention feature you can retain your SSD during a service event and receive your repaired device with a new SSD free of charge.</a:t>
            </a:r>
            <a:endParaRPr kumimoji="0" lang="en-US" sz="16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12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Surface continues to innovate on repairable features that help customers stay productive by allowing them to choose from our growing network of trusted Authorized Service Providers that deliver effective, safe and secure repair services. </a:t>
            </a:r>
            <a:endParaRPr kumimoji="0" lang="en-US" sz="1600" b="0" i="0" u="none" strike="noStrike" kern="100" cap="none" spc="0" normalizeH="0" baseline="0" noProof="0" dirty="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D9EE-4B9A-460A-9A8F-0EE48A7E5C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719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A57-11EF-4D00-BE6A-37D36C06AF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206EAD4-3C64-4110-A4A5-444F8A33A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2F9AEB-4988-4EE7-BF26-20A68BA7B1C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450BD4F3-5DF1-48C5-BBD3-69709D4B90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916921-1863-4C47-B384-FD58322D6578}"/>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60238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2D8D-4E6A-427C-A7C5-20FD5A7AFB5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2CF06F-3278-472F-B6C6-AD37E291E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966A6-62B9-4CF3-BE26-98087773C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8E16598-9314-4271-930B-3F7FCC358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ED984-B241-4523-8D12-CA526CF67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8095463-E8A3-4C9F-A28D-1CD16C109472}"/>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8" name="Footer Placeholder 7">
            <a:extLst>
              <a:ext uri="{FF2B5EF4-FFF2-40B4-BE49-F238E27FC236}">
                <a16:creationId xmlns:a16="http://schemas.microsoft.com/office/drawing/2014/main" id="{9B72AFCA-5CC9-431E-B632-2FF3E3F67E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6DD94EA-CF42-4004-ACA6-CA5F86922C2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17949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32A9-1297-4D84-A2F7-6B31F71AA1C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76A4EEA-6FED-4DCE-A97E-30EB0454099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4" name="Footer Placeholder 3">
            <a:extLst>
              <a:ext uri="{FF2B5EF4-FFF2-40B4-BE49-F238E27FC236}">
                <a16:creationId xmlns:a16="http://schemas.microsoft.com/office/drawing/2014/main" id="{6ABAE36D-F1C6-4812-8D6A-F8EA0004A3E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31D18E1-0ECF-4F95-B9E0-ADBAA1B1511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3434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B4F2A58-61A2-18F3-BFF0-5020765824CE}"/>
              </a:ext>
            </a:extLst>
          </p:cNvPr>
          <p:cNvSpPr/>
          <p:nvPr userDrawn="1"/>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AF2B2929-9329-071B-6200-5FDCF31878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1" y="17651"/>
            <a:ext cx="2017529" cy="628841"/>
          </a:xfrm>
          <a:prstGeom prst="rect">
            <a:avLst/>
          </a:prstGeom>
        </p:spPr>
      </p:pic>
    </p:spTree>
    <p:extLst>
      <p:ext uri="{BB962C8B-B14F-4D97-AF65-F5344CB8AC3E}">
        <p14:creationId xmlns:p14="http://schemas.microsoft.com/office/powerpoint/2010/main" val="164616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C91F-5C65-4EF2-B8BB-19574A20B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69DC274-3348-463A-8AAA-E32F7E1C3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F9440D1-29DE-42BF-B220-79DCEBA28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26CA-44FF-4757-8872-29883C579F2C}"/>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06AC0E33-DE12-45ED-9124-49B54DBAF98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7617E7-B1AC-48E6-99C3-04C3D7DFBAD7}"/>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31367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1C5A-011B-497E-B960-EFB7676D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522215D-DF1C-4B6E-B98C-10559D3529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3F738A-1044-4C14-859E-B981F3D34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0BE79-1CA8-4973-ACE3-6E72F224A848}"/>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28F4757D-71F0-463B-86F8-007B111CBD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4D4E7E-0D05-4EFA-94A8-8E06D061ECE5}"/>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68042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3245-918D-4276-BB2F-FF0BFE251B8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BAB4002-C64F-40D3-B3C2-301A93CAB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66ED01-CD63-4C20-9763-CF9AC48E4D89}"/>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46D76FE-D5E5-4E00-A08B-B2CEF18DAD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F3B68F-5ED7-4A55-8A62-F988A4DBDC3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00750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A90B7-62B5-456C-8AEF-A511EF4F7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FFE7D02-E7CE-46C4-B56F-B92651000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C2273F-9391-4824-8723-B4226C6DBD75}"/>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505F9B89-DD6D-40E4-8C7D-69057FE78F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035556-0E34-4716-8D98-7F4DD434804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919169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05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8A8B-CE1C-7940-9F43-BB03A2A47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9AD5E-2C53-3044-8A30-541012F16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3E24C-F21B-0E46-8BBC-DE567ADC4AB4}"/>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D50D712E-9594-DB4F-A91B-B0A0CFF32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D6C90-5ADA-1E40-88DD-108A28C661B2}"/>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317253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95141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90"/>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16241"/>
            <a:ext cx="11572239" cy="4960722"/>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A0AE-BF25-EE40-8D9E-1EE9E3321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08DF6-3428-114F-B474-695FDA42F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1EF5E-B332-D84E-B90E-E6A118668D06}"/>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F6CDA0C2-2768-7848-A548-FD6B5EFB0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02353-87E9-1D41-BC1F-923B4F076C83}"/>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045683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6119-C82A-A44D-91BA-0BC69F3D15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345EC-648C-324B-8E2A-50347AAC4C83}"/>
              </a:ext>
            </a:extLst>
          </p:cNvPr>
          <p:cNvSpPr>
            <a:spLocks noGrp="1"/>
          </p:cNvSpPr>
          <p:nvPr>
            <p:ph type="dt" sz="half" idx="10"/>
          </p:nvPr>
        </p:nvSpPr>
        <p:spPr/>
        <p:txBody>
          <a:bodyPr/>
          <a:lstStyle/>
          <a:p>
            <a:fld id="{E4206377-AAE2-BB4B-A51C-12678924DAAF}" type="datetimeFigureOut">
              <a:rPr lang="en-US" smtClean="0"/>
              <a:t>3/27/2024</a:t>
            </a:fld>
            <a:endParaRPr lang="en-US"/>
          </a:p>
        </p:txBody>
      </p:sp>
      <p:sp>
        <p:nvSpPr>
          <p:cNvPr id="4" name="Footer Placeholder 3">
            <a:extLst>
              <a:ext uri="{FF2B5EF4-FFF2-40B4-BE49-F238E27FC236}">
                <a16:creationId xmlns:a16="http://schemas.microsoft.com/office/drawing/2014/main" id="{732F3225-5370-E24E-B42E-56E7A7ECC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BCEC53-F198-104A-8701-55CC2A553B00}"/>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42696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 // Featur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8C66F-BF92-9A43-946A-3FA882E9AA11}"/>
              </a:ext>
            </a:extLst>
          </p:cNvPr>
          <p:cNvSpPr/>
          <p:nvPr userDrawn="1"/>
        </p:nvSpPr>
        <p:spPr>
          <a:xfrm>
            <a:off x="7908966" y="0"/>
            <a:ext cx="428303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Light"/>
              <a:ea typeface="+mn-ea"/>
              <a:cs typeface="Segoe UI Light"/>
            </a:endParaRPr>
          </a:p>
        </p:txBody>
      </p:sp>
      <p:pic>
        <p:nvPicPr>
          <p:cNvPr id="10" name="Picture 9" descr="Graphical user interface&#10;&#10;Description automatically generated with medium confidence">
            <a:extLst>
              <a:ext uri="{FF2B5EF4-FFF2-40B4-BE49-F238E27FC236}">
                <a16:creationId xmlns:a16="http://schemas.microsoft.com/office/drawing/2014/main" id="{1AFCB57D-64D8-FB47-90A3-EB2FF2F8D67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0896" y="66547"/>
            <a:ext cx="2339337" cy="729144"/>
          </a:xfrm>
          <a:prstGeom prst="rect">
            <a:avLst/>
          </a:prstGeom>
        </p:spPr>
      </p:pic>
      <p:sp>
        <p:nvSpPr>
          <p:cNvPr id="13" name="Text Placeholder 12">
            <a:extLst>
              <a:ext uri="{FF2B5EF4-FFF2-40B4-BE49-F238E27FC236}">
                <a16:creationId xmlns:a16="http://schemas.microsoft.com/office/drawing/2014/main" id="{77987A1D-A077-3141-9D23-7A2CE3A391DD}"/>
              </a:ext>
            </a:extLst>
          </p:cNvPr>
          <p:cNvSpPr>
            <a:spLocks noGrp="1"/>
          </p:cNvSpPr>
          <p:nvPr>
            <p:ph type="body" sz="quarter" idx="10"/>
          </p:nvPr>
        </p:nvSpPr>
        <p:spPr>
          <a:xfrm>
            <a:off x="482600" y="1062178"/>
            <a:ext cx="3920958" cy="1163980"/>
          </a:xfrm>
          <a:prstGeom prst="rect">
            <a:avLst/>
          </a:prstGeom>
        </p:spPr>
        <p:txBody>
          <a:bodyPr>
            <a:noAutofit/>
          </a:bodyPr>
          <a:lstStyle>
            <a:lvl1pPr marL="0" indent="0">
              <a:spcBef>
                <a:spcPts val="0"/>
              </a:spcBef>
              <a:buNone/>
              <a:defRPr kumimoji="0" lang="en-US" sz="36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Click to edit Master text styles</a:t>
            </a:r>
          </a:p>
        </p:txBody>
      </p:sp>
      <p:sp>
        <p:nvSpPr>
          <p:cNvPr id="14" name="Text Placeholder 12">
            <a:extLst>
              <a:ext uri="{FF2B5EF4-FFF2-40B4-BE49-F238E27FC236}">
                <a16:creationId xmlns:a16="http://schemas.microsoft.com/office/drawing/2014/main" id="{6BC042EA-CB91-8444-8B2C-CF397CC386C2}"/>
              </a:ext>
            </a:extLst>
          </p:cNvPr>
          <p:cNvSpPr>
            <a:spLocks noGrp="1"/>
          </p:cNvSpPr>
          <p:nvPr>
            <p:ph type="body" sz="quarter" idx="11"/>
          </p:nvPr>
        </p:nvSpPr>
        <p:spPr>
          <a:xfrm>
            <a:off x="482600" y="2236774"/>
            <a:ext cx="3920958" cy="1981805"/>
          </a:xfrm>
          <a:prstGeom prst="rect">
            <a:avLst/>
          </a:prstGeom>
        </p:spPr>
        <p:txBody>
          <a:bodyPr>
            <a:normAutofit/>
          </a:bodyPr>
          <a:lstStyle>
            <a:lvl1pPr marL="0" indent="0">
              <a:lnSpc>
                <a:spcPct val="100000"/>
              </a:lnSpc>
              <a:buNone/>
              <a:defRPr kumimoji="0" lang="en-US" sz="1200" b="0" i="0" u="none" strike="noStrike" kern="1200" cap="none" spc="0" normalizeH="0" baseline="0" dirty="0" smtClean="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lvl="0"/>
            <a:r>
              <a:rPr lang="en-US"/>
              <a:t>Click to edit Master text styles</a:t>
            </a:r>
          </a:p>
        </p:txBody>
      </p:sp>
      <p:sp>
        <p:nvSpPr>
          <p:cNvPr id="19" name="Text Placeholder 12">
            <a:extLst>
              <a:ext uri="{FF2B5EF4-FFF2-40B4-BE49-F238E27FC236}">
                <a16:creationId xmlns:a16="http://schemas.microsoft.com/office/drawing/2014/main" id="{1E30857F-1403-2A4C-9AF2-3E035FE5DCCE}"/>
              </a:ext>
            </a:extLst>
          </p:cNvPr>
          <p:cNvSpPr>
            <a:spLocks noGrp="1"/>
          </p:cNvSpPr>
          <p:nvPr>
            <p:ph type="body" sz="quarter" idx="13" hasCustomPrompt="1"/>
          </p:nvPr>
        </p:nvSpPr>
        <p:spPr>
          <a:xfrm>
            <a:off x="8344635" y="968335"/>
            <a:ext cx="3542565" cy="55848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600"/>
              </a:spcAft>
              <a:buClrTx/>
              <a:buSzTx/>
              <a:buFontTx/>
              <a:buNone/>
              <a:tabLst/>
              <a:defRPr kumimoji="0" lang="en-US" sz="1200" b="0" i="0" u="none" strike="noStrike" kern="1200" cap="none" spc="0" normalizeH="0" baseline="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p:txBody>
      </p:sp>
      <p:sp>
        <p:nvSpPr>
          <p:cNvPr id="20" name="Text Placeholder 12">
            <a:extLst>
              <a:ext uri="{FF2B5EF4-FFF2-40B4-BE49-F238E27FC236}">
                <a16:creationId xmlns:a16="http://schemas.microsoft.com/office/drawing/2014/main" id="{0D88FAAC-B8D9-BA41-95BB-26827AED22A5}"/>
              </a:ext>
            </a:extLst>
          </p:cNvPr>
          <p:cNvSpPr>
            <a:spLocks noGrp="1"/>
          </p:cNvSpPr>
          <p:nvPr>
            <p:ph type="body" sz="quarter" idx="14" hasCustomPrompt="1"/>
          </p:nvPr>
        </p:nvSpPr>
        <p:spPr>
          <a:xfrm>
            <a:off x="8344635" y="535404"/>
            <a:ext cx="2457324" cy="284351"/>
          </a:xfrm>
          <a:prstGeom prst="rect">
            <a:avLst/>
          </a:prstGeom>
        </p:spPr>
        <p:txBody>
          <a:bodyPr>
            <a:noAutofit/>
          </a:bodyPr>
          <a:lstStyle>
            <a:lvl1pPr marL="0" indent="0">
              <a:spcBef>
                <a:spcPts val="0"/>
              </a:spcBef>
              <a:buNone/>
              <a:defRPr kumimoji="0" lang="en-US" sz="12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FEATURES:</a:t>
            </a:r>
          </a:p>
        </p:txBody>
      </p:sp>
    </p:spTree>
    <p:extLst>
      <p:ext uri="{BB962C8B-B14F-4D97-AF65-F5344CB8AC3E}">
        <p14:creationId xmlns:p14="http://schemas.microsoft.com/office/powerpoint/2010/main" val="1980907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 Tech Spe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CC7C1A-0857-6B4D-B9FB-6393F27D7EDE}"/>
              </a:ext>
            </a:extLst>
          </p:cNvPr>
          <p:cNvSpPr/>
          <p:nvPr userDrawn="1"/>
        </p:nvSpPr>
        <p:spPr>
          <a:xfrm>
            <a:off x="0" y="885807"/>
            <a:ext cx="12192000" cy="597219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2">
            <a:extLst>
              <a:ext uri="{FF2B5EF4-FFF2-40B4-BE49-F238E27FC236}">
                <a16:creationId xmlns:a16="http://schemas.microsoft.com/office/drawing/2014/main" id="{C442D2F6-9FEB-6D44-A8E8-2EE2347127A9}"/>
              </a:ext>
            </a:extLst>
          </p:cNvPr>
          <p:cNvSpPr>
            <a:spLocks noGrp="1"/>
          </p:cNvSpPr>
          <p:nvPr>
            <p:ph type="body" sz="quarter" idx="11" hasCustomPrompt="1"/>
          </p:nvPr>
        </p:nvSpPr>
        <p:spPr>
          <a:xfrm>
            <a:off x="4006515" y="214806"/>
            <a:ext cx="5961647" cy="44195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defRPr/>
            </a:pPr>
            <a:r>
              <a:rPr lang="en-US" sz="2400" b="1">
                <a:solidFill>
                  <a:srgbClr val="505050"/>
                </a:solidFill>
                <a:latin typeface="Segoe UI Semibold" panose="020B0502040204020203" pitchFamily="34" charset="0"/>
                <a:cs typeface="Segoe UI Semibold" panose="020B0502040204020203" pitchFamily="34" charset="0"/>
              </a:rPr>
              <a:t>Name of product here</a:t>
            </a:r>
            <a:endParaRPr kumimoji="0" lang="en-US" sz="2400" b="0" i="0" u="none" strike="noStrike" kern="1200" cap="none" spc="0" normalizeH="0" baseline="0" noProof="0">
              <a:ln>
                <a:noFill/>
              </a:ln>
              <a:solidFill>
                <a:srgbClr val="EEEEEE">
                  <a:lumMod val="10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987072AB-9CF2-DB43-ADB2-AEEEE7065F3C}"/>
              </a:ext>
            </a:extLst>
          </p:cNvPr>
          <p:cNvSpPr txBox="1"/>
          <p:nvPr userDrawn="1"/>
        </p:nvSpPr>
        <p:spPr>
          <a:xfrm>
            <a:off x="499308" y="214806"/>
            <a:ext cx="35072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Technical specifications | </a:t>
            </a:r>
            <a:endParaRPr kumimoji="0" lang="en-US" sz="2400" b="0" i="0" u="none" strike="noStrike" kern="1200" cap="none" spc="0" normalizeH="0" baseline="0" noProof="0">
              <a:ln>
                <a:noFill/>
              </a:ln>
              <a:solidFill>
                <a:srgbClr val="EEEEEE">
                  <a:lumMod val="1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808160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 // Title Only">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F7B92E5-0D83-4040-A705-733A61821204}"/>
              </a:ext>
            </a:extLst>
          </p:cNvPr>
          <p:cNvSpPr>
            <a:spLocks noGrp="1"/>
          </p:cNvSpPr>
          <p:nvPr>
            <p:ph type="body" sz="quarter" idx="13"/>
          </p:nvPr>
        </p:nvSpPr>
        <p:spPr>
          <a:xfrm>
            <a:off x="482599" y="255978"/>
            <a:ext cx="11137901" cy="598180"/>
          </a:xfrm>
          <a:prstGeom prst="rect">
            <a:avLst/>
          </a:prstGeom>
        </p:spPr>
        <p:txBody>
          <a:bodyPr>
            <a:noAutofit/>
          </a:bodyPr>
          <a:lstStyle>
            <a:lvl1pPr marL="0" indent="0">
              <a:spcBef>
                <a:spcPts val="0"/>
              </a:spcBef>
              <a:buNone/>
              <a:defRPr kumimoji="0" lang="en-US" sz="24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700520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071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56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84C5-8066-AA40-A84D-5C04A5332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F633F-7767-B7B4-CCB7-BA3CEF028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4BEC7-A4CC-1358-0930-D20FA7C6E174}"/>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D8990DD9-84B4-0948-E9E6-EEAE1B261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48ACB-E92B-375B-4E86-02ABD3D942A3}"/>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522237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11DC-1987-B423-F9B6-2A53786E8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33759-6A28-706C-D847-479FDEBD0D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117F1-C057-0EEC-CA93-08040E6246DB}"/>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5E3DA9EB-C83D-10A8-311C-F0EEA2B7D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C2418-3B89-625E-6208-2075F44EE3AF}"/>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116511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20E5-1515-9C37-0789-05A49161B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23D9E-A3A4-71BE-34CE-617DF6CC64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5EC8F9-CE79-97D3-15FB-742AA38FF102}"/>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1118FD5E-D266-8193-04BC-70B3660B2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FD7E0-8FC6-62F7-557C-D4A744C2142E}"/>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54730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D2A7BC-E717-4535-BF68-2ECB1B293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78A69-93AA-4F9C-9ED3-2C130790762D}"/>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D7A9E652-9B39-443A-BDFF-A0D85F8D52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861753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E3DA-14A8-ACE3-C990-D9CA202D2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24B14-8EC5-6F0B-83F1-5DC4B06B2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4B54D-3E29-58F1-FF68-553186044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4EC0C-DD62-D4D9-48CB-3F9F06031DBB}"/>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23BB76D7-676F-24F0-DAF9-A84167754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13520-003E-DDB4-9BE5-781E2779337C}"/>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4209249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76A3-0AB6-A255-42DA-88F89CBCB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46230-7934-6C88-EB58-2A207BD81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4BC790-E634-A956-EA94-5DCE91983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F7B74-218D-9698-3033-131F5A4C8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2D9567-0FBE-25BA-1BFF-ACB3C1A62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2F86D8-6182-CE0C-3640-FE815D74238E}"/>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8" name="Footer Placeholder 7">
            <a:extLst>
              <a:ext uri="{FF2B5EF4-FFF2-40B4-BE49-F238E27FC236}">
                <a16:creationId xmlns:a16="http://schemas.microsoft.com/office/drawing/2014/main" id="{AB84008D-E27D-DC7B-BDA2-A4C4F3A2E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5EDAB-55F7-8B19-4B81-7BF788D33474}"/>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928970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61AF-E109-8718-2349-599078594E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31289-9114-A10E-4E72-195B308E07ED}"/>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4" name="Footer Placeholder 3">
            <a:extLst>
              <a:ext uri="{FF2B5EF4-FFF2-40B4-BE49-F238E27FC236}">
                <a16:creationId xmlns:a16="http://schemas.microsoft.com/office/drawing/2014/main" id="{F7D59A16-552D-7E2E-36F0-C8F91DA79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48FED-CB82-F44A-7A00-50EBACDCE0DC}"/>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751786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FD68E-267E-249A-7BF3-0AE680898141}"/>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3" name="Footer Placeholder 2">
            <a:extLst>
              <a:ext uri="{FF2B5EF4-FFF2-40B4-BE49-F238E27FC236}">
                <a16:creationId xmlns:a16="http://schemas.microsoft.com/office/drawing/2014/main" id="{BD10D7B3-76A6-39DB-6765-51A096842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43621-795F-DCED-4B30-8AA4179654AB}"/>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4250820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0B11-015E-C188-BC9A-B30F525E8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6B630-8C22-DF6F-6EC1-289817127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BA5B60-E5C1-C5E9-7599-047713C43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54DC6-76EF-EFA7-D947-DCB0B8CA6310}"/>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D0C7424E-1AE1-6437-A64C-D82F7E7E7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E2BA9-B040-99E5-3218-A84ADA1AC283}"/>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051676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DD73-F086-1782-C907-D592DB945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20F205-C6DC-2BAC-ABF6-A67314905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67393-DAC1-FE4C-9B4A-B902BDAD0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44486-9BE6-08C6-256D-71E3A3C8534E}"/>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6" name="Footer Placeholder 5">
            <a:extLst>
              <a:ext uri="{FF2B5EF4-FFF2-40B4-BE49-F238E27FC236}">
                <a16:creationId xmlns:a16="http://schemas.microsoft.com/office/drawing/2014/main" id="{A36AE7BF-4196-BF10-49D3-C35AAD89E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81B5E-9145-F6FC-5524-3A92CA5262C5}"/>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4122195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A789-A748-7D4E-7810-559DCCABB3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AC6C9-F8A1-C140-96C0-702289AEE6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6D424-C8D7-3C6A-CBBE-5D2617C5E08C}"/>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A27471A0-5B1D-4DF5-A11A-DB1E2E1FC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CCFAE-EE24-33EC-C2BC-10C2FD08BED8}"/>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2162083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142A3-CD26-DEC4-286B-6EA201BDFA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74527-372B-06CD-DA47-9EB920498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62CD3-2A65-73F4-3506-D3193DD2B5B9}"/>
              </a:ext>
            </a:extLst>
          </p:cNvPr>
          <p:cNvSpPr>
            <a:spLocks noGrp="1"/>
          </p:cNvSpPr>
          <p:nvPr>
            <p:ph type="dt" sz="half" idx="10"/>
          </p:nvPr>
        </p:nvSpPr>
        <p:spPr/>
        <p:txBody>
          <a:body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5B046533-E286-9D4C-4A4F-B8AA3AFFE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82510-E22E-CC7E-8700-DF18A57FF334}"/>
              </a:ext>
            </a:extLst>
          </p:cNvPr>
          <p:cNvSpPr>
            <a:spLocks noGrp="1"/>
          </p:cNvSpPr>
          <p:nvPr>
            <p:ph type="sldNum" sz="quarter" idx="12"/>
          </p:nvPr>
        </p:nvSpPr>
        <p:spPr/>
        <p:txBody>
          <a:bodyPr/>
          <a:lstStyle/>
          <a:p>
            <a:fld id="{A8552FAD-13C8-41EE-B2F8-250F8D2A362F}" type="slidenum">
              <a:rPr lang="en-US" smtClean="0"/>
              <a:t>‹#›</a:t>
            </a:fld>
            <a:endParaRPr lang="en-US"/>
          </a:p>
        </p:txBody>
      </p:sp>
    </p:spTree>
    <p:extLst>
      <p:ext uri="{BB962C8B-B14F-4D97-AF65-F5344CB8AC3E}">
        <p14:creationId xmlns:p14="http://schemas.microsoft.com/office/powerpoint/2010/main" val="754608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5844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63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a:xfrm>
            <a:off x="304799" y="217389"/>
            <a:ext cx="11572239" cy="757130"/>
          </a:xfrm>
        </p:spPr>
        <p:txBody>
          <a:bodyPr>
            <a:normAutofit/>
          </a:bodyPr>
          <a:lstStyle>
            <a:lvl1pPr>
              <a:defRPr sz="2400">
                <a:solidFill>
                  <a:schemeClr val="tx1">
                    <a:lumMod val="50000"/>
                    <a:lumOff val="50000"/>
                  </a:schemeClr>
                </a:solidFill>
                <a:latin typeface="Segoe UI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a:xfrm>
            <a:off x="304799" y="1253331"/>
            <a:ext cx="11572239" cy="4351338"/>
          </a:xfrm>
        </p:spPr>
        <p:txBody>
          <a:bodyPr>
            <a:normAutofit/>
          </a:bodyPr>
          <a:lstStyle>
            <a:lvl1pPr>
              <a:defRPr sz="1800">
                <a:solidFill>
                  <a:schemeClr val="tx1">
                    <a:lumMod val="50000"/>
                    <a:lumOff val="50000"/>
                  </a:schemeClr>
                </a:solidFill>
                <a:latin typeface="Segoe UI "/>
              </a:defRPr>
            </a:lvl1pPr>
            <a:lvl2pPr>
              <a:defRPr sz="1600">
                <a:solidFill>
                  <a:schemeClr val="tx1">
                    <a:lumMod val="50000"/>
                    <a:lumOff val="50000"/>
                  </a:schemeClr>
                </a:solidFill>
                <a:latin typeface="Segoe UI "/>
              </a:defRPr>
            </a:lvl2pPr>
            <a:lvl3pPr>
              <a:defRPr sz="1400">
                <a:solidFill>
                  <a:schemeClr val="tx1">
                    <a:lumMod val="50000"/>
                    <a:lumOff val="50000"/>
                  </a:schemeClr>
                </a:solidFill>
                <a:latin typeface="Segoe UI "/>
              </a:defRPr>
            </a:lvl3pPr>
            <a:lvl4pPr>
              <a:defRPr sz="1200">
                <a:solidFill>
                  <a:schemeClr val="tx1">
                    <a:lumMod val="50000"/>
                    <a:lumOff val="50000"/>
                  </a:schemeClr>
                </a:solidFill>
                <a:latin typeface="Segoe UI "/>
              </a:defRPr>
            </a:lvl4pPr>
            <a:lvl5pPr>
              <a:defRPr sz="1200">
                <a:solidFill>
                  <a:schemeClr val="tx1">
                    <a:lumMod val="50000"/>
                    <a:lumOff val="50000"/>
                  </a:schemeClr>
                </a:solidFill>
                <a:latin typeface="Segoe UI "/>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624848" y="2319338"/>
            <a:ext cx="6523605" cy="2243137"/>
          </a:xfrm>
        </p:spPr>
        <p:txBody>
          <a:bodyPr anchor="ctr" anchorCtr="0">
            <a:normAutofit/>
          </a:bodyPr>
          <a:lstStyle>
            <a:lvl1pPr>
              <a:defRPr sz="3200">
                <a:solidFill>
                  <a:schemeClr val="tx1">
                    <a:lumMod val="50000"/>
                    <a:lumOff val="50000"/>
                  </a:schemeClr>
                </a:solidFill>
                <a:latin typeface="Segoe UI "/>
              </a:defRPr>
            </a:lvl1p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cxnSp>
        <p:nvCxnSpPr>
          <p:cNvPr id="8" name="Straight Connector 7">
            <a:extLst>
              <a:ext uri="{FF2B5EF4-FFF2-40B4-BE49-F238E27FC236}">
                <a16:creationId xmlns:a16="http://schemas.microsoft.com/office/drawing/2014/main" id="{E1A8CCB1-F8D2-47D8-AF99-77DDE047688C}"/>
              </a:ext>
            </a:extLst>
          </p:cNvPr>
          <p:cNvCxnSpPr>
            <a:cxnSpLocks/>
          </p:cNvCxnSpPr>
          <p:nvPr userDrawn="1"/>
        </p:nvCxnSpPr>
        <p:spPr>
          <a:xfrm>
            <a:off x="304800" y="1065934"/>
            <a:ext cx="0" cy="4726132"/>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FAF758-53F9-483E-B524-4127C5D5B0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2" y="17651"/>
            <a:ext cx="3113934" cy="970577"/>
          </a:xfrm>
          <a:prstGeom prst="rect">
            <a:avLst/>
          </a:prstGeom>
        </p:spPr>
      </p:pic>
    </p:spTree>
    <p:extLst>
      <p:ext uri="{BB962C8B-B14F-4D97-AF65-F5344CB8AC3E}">
        <p14:creationId xmlns:p14="http://schemas.microsoft.com/office/powerpoint/2010/main" val="18617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A6826E-8075-49F1-B756-B2F693AA0526}"/>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9A214AD7-F9A9-4BE3-A858-8CFC75DCCB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418791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tection plan benefits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
        <p:nvSpPr>
          <p:cNvPr id="8" name="Rectangle 7">
            <a:extLst>
              <a:ext uri="{FF2B5EF4-FFF2-40B4-BE49-F238E27FC236}">
                <a16:creationId xmlns:a16="http://schemas.microsoft.com/office/drawing/2014/main" id="{F67A8AA4-F963-E93B-ECE5-59C826CD6070}"/>
              </a:ext>
            </a:extLst>
          </p:cNvPr>
          <p:cNvSpPr/>
          <p:nvPr userDrawn="1"/>
        </p:nvSpPr>
        <p:spPr>
          <a:xfrm>
            <a:off x="4989702" y="1"/>
            <a:ext cx="7202298" cy="830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B1E213BB-4F30-197D-1A73-D1F3149598C2}"/>
              </a:ext>
            </a:extLst>
          </p:cNvPr>
          <p:cNvSpPr/>
          <p:nvPr userDrawn="1"/>
        </p:nvSpPr>
        <p:spPr>
          <a:xfrm>
            <a:off x="-15702" y="-1"/>
            <a:ext cx="5005404" cy="577005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E3609A30-4FEA-5A2C-3C63-A51192530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342900"/>
            <a:ext cx="2482639" cy="326892"/>
          </a:xfrm>
          <a:prstGeom prst="rect">
            <a:avLst/>
          </a:prstGeom>
        </p:spPr>
      </p:pic>
      <p:sp>
        <p:nvSpPr>
          <p:cNvPr id="14" name="Rectangle 13">
            <a:extLst>
              <a:ext uri="{FF2B5EF4-FFF2-40B4-BE49-F238E27FC236}">
                <a16:creationId xmlns:a16="http://schemas.microsoft.com/office/drawing/2014/main" id="{75E21BAF-3521-8E7F-21F6-66B294713E84}"/>
              </a:ext>
            </a:extLst>
          </p:cNvPr>
          <p:cNvSpPr/>
          <p:nvPr userDrawn="1"/>
        </p:nvSpPr>
        <p:spPr>
          <a:xfrm>
            <a:off x="-15702" y="5770055"/>
            <a:ext cx="12207702" cy="10879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3208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630936" y="2350008"/>
            <a:ext cx="6519672" cy="2044439"/>
          </a:xfrm>
        </p:spPr>
        <p:txBody>
          <a:bodyPr anchor="ctr" anchorCtr="0">
            <a:normAutofit/>
          </a:bodyPr>
          <a:lstStyle>
            <a:lvl1pPr>
              <a:defRPr sz="3200">
                <a:solidFill>
                  <a:schemeClr val="tx1">
                    <a:lumMod val="50000"/>
                    <a:lumOff val="50000"/>
                  </a:schemeClr>
                </a:solidFill>
                <a:latin typeface="Segoe UI "/>
              </a:defRPr>
            </a:lvl1p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cxnSp>
        <p:nvCxnSpPr>
          <p:cNvPr id="7" name="Straight Connector 6">
            <a:extLst>
              <a:ext uri="{FF2B5EF4-FFF2-40B4-BE49-F238E27FC236}">
                <a16:creationId xmlns:a16="http://schemas.microsoft.com/office/drawing/2014/main" id="{A715D5DE-A574-497D-B57A-A511643572CD}"/>
              </a:ext>
            </a:extLst>
          </p:cNvPr>
          <p:cNvCxnSpPr>
            <a:cxnSpLocks/>
          </p:cNvCxnSpPr>
          <p:nvPr userDrawn="1"/>
        </p:nvCxnSpPr>
        <p:spPr>
          <a:xfrm>
            <a:off x="304800" y="1065934"/>
            <a:ext cx="0" cy="4726132"/>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E36391-C51D-4808-B674-D61C343E5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62" y="17651"/>
            <a:ext cx="3113934" cy="970577"/>
          </a:xfrm>
          <a:prstGeom prst="rect">
            <a:avLst/>
          </a:prstGeom>
        </p:spPr>
      </p:pic>
    </p:spTree>
    <p:extLst>
      <p:ext uri="{BB962C8B-B14F-4D97-AF65-F5344CB8AC3E}">
        <p14:creationId xmlns:p14="http://schemas.microsoft.com/office/powerpoint/2010/main" val="186175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E02E-EA70-49A9-9F3E-95A3B8311C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021E11-5FE7-4738-8ACB-1E285C493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1A1C02C-933A-461E-B386-58E29F4F4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52D065F-B7C1-4E3F-A86F-3227B335B9E3}"/>
              </a:ext>
            </a:extLst>
          </p:cNvPr>
          <p:cNvSpPr>
            <a:spLocks noGrp="1"/>
          </p:cNvSpPr>
          <p:nvPr>
            <p:ph type="dt" sz="half" idx="10"/>
          </p:nvPr>
        </p:nvSpPr>
        <p:spPr/>
        <p:txBody>
          <a:bodyPr/>
          <a:lstStyle/>
          <a:p>
            <a:fld id="{89124CC0-B841-49F4-A0AC-97B4F709B285}" type="datetimeFigureOut">
              <a:rPr lang="en-IN" smtClean="0"/>
              <a:t>27-03-2024</a:t>
            </a:fld>
            <a:endParaRPr lang="en-IN"/>
          </a:p>
        </p:txBody>
      </p:sp>
      <p:sp>
        <p:nvSpPr>
          <p:cNvPr id="6" name="Footer Placeholder 5">
            <a:extLst>
              <a:ext uri="{FF2B5EF4-FFF2-40B4-BE49-F238E27FC236}">
                <a16:creationId xmlns:a16="http://schemas.microsoft.com/office/drawing/2014/main" id="{AAC44216-512E-4E88-906D-5C5D1847E4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E9FC8E-4868-4D14-9977-48CF3068A4A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06318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3AA84-ED75-4535-8967-A5B00CB08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E61DB4-930A-47EC-AC1C-0183CA392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29EEA5-46A1-4C45-A353-B2145A02A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24CC0-B841-49F4-A0AC-97B4F709B285}" type="datetimeFigureOut">
              <a:rPr lang="en-IN" smtClean="0"/>
              <a:t>27-03-2024</a:t>
            </a:fld>
            <a:endParaRPr lang="en-IN"/>
          </a:p>
        </p:txBody>
      </p:sp>
      <p:sp>
        <p:nvSpPr>
          <p:cNvPr id="5" name="Footer Placeholder 4">
            <a:extLst>
              <a:ext uri="{FF2B5EF4-FFF2-40B4-BE49-F238E27FC236}">
                <a16:creationId xmlns:a16="http://schemas.microsoft.com/office/drawing/2014/main" id="{E7FF2C9A-7FF9-4228-ABB4-751E382EE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2C60C82-832E-4C89-910A-594552629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204E3-479B-4CB6-8490-617D6814A247}" type="slidenum">
              <a:rPr lang="en-IN" smtClean="0"/>
              <a:t>‹#›</a:t>
            </a:fld>
            <a:endParaRPr lang="en-IN"/>
          </a:p>
        </p:txBody>
      </p:sp>
    </p:spTree>
    <p:extLst>
      <p:ext uri="{BB962C8B-B14F-4D97-AF65-F5344CB8AC3E}">
        <p14:creationId xmlns:p14="http://schemas.microsoft.com/office/powerpoint/2010/main" val="365897037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51" r:id="rId5"/>
    <p:sldLayoutId id="2147483683" r:id="rId6"/>
    <p:sldLayoutId id="2147483679" r:id="rId7"/>
    <p:sldLayoutId id="2147483685"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0F9DB-F60E-514A-A65A-5070B5B61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78CC-B4E9-B548-AFBB-C5B9CF779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A6975-3E50-D140-B0EC-9D3D06336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06377-AAE2-BB4B-A51C-12678924DAAF}" type="datetimeFigureOut">
              <a:rPr lang="en-US" smtClean="0"/>
              <a:t>3/27/2024</a:t>
            </a:fld>
            <a:endParaRPr lang="en-US"/>
          </a:p>
        </p:txBody>
      </p:sp>
      <p:sp>
        <p:nvSpPr>
          <p:cNvPr id="5" name="Footer Placeholder 4">
            <a:extLst>
              <a:ext uri="{FF2B5EF4-FFF2-40B4-BE49-F238E27FC236}">
                <a16:creationId xmlns:a16="http://schemas.microsoft.com/office/drawing/2014/main" id="{CD947BAE-817B-EC4F-B06E-52979EE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C6795C-0DF6-7441-A9A5-0222C95A4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2DEE0-393B-214E-9594-77B533CBC027}" type="slidenum">
              <a:rPr lang="en-US" smtClean="0"/>
              <a:t>‹#›</a:t>
            </a:fld>
            <a:endParaRPr lang="en-US"/>
          </a:p>
        </p:txBody>
      </p:sp>
    </p:spTree>
    <p:extLst>
      <p:ext uri="{BB962C8B-B14F-4D97-AF65-F5344CB8AC3E}">
        <p14:creationId xmlns:p14="http://schemas.microsoft.com/office/powerpoint/2010/main" val="29290536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7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360">
          <p15:clr>
            <a:srgbClr val="F26B43"/>
          </p15:clr>
        </p15:guide>
        <p15:guide id="3" pos="7320">
          <p15:clr>
            <a:srgbClr val="F26B43"/>
          </p15:clr>
        </p15:guide>
        <p15:guide id="4" pos="7488">
          <p15:clr>
            <a:srgbClr val="F26B43"/>
          </p15:clr>
        </p15:guide>
        <p15:guide id="5" orient="horz" pos="192">
          <p15:clr>
            <a:srgbClr val="F26B43"/>
          </p15:clr>
        </p15:guide>
        <p15:guide id="6" orient="horz" pos="360">
          <p15:clr>
            <a:srgbClr val="F26B43"/>
          </p15:clr>
        </p15:guide>
        <p15:guide id="7" orient="horz" pos="4128">
          <p15:clr>
            <a:srgbClr val="F26B43"/>
          </p15:clr>
        </p15:guide>
        <p15:guide id="8"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24C2B-E25E-3FBB-80CF-3C17540D9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007E-FB24-CCFD-702E-99917A32B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4559B-621D-2A38-146E-D39011652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C3471E-0931-42D3-B45E-6E2FBF69FC6B}" type="datetimeFigureOut">
              <a:rPr lang="en-US" smtClean="0"/>
              <a:t>3/27/2024</a:t>
            </a:fld>
            <a:endParaRPr lang="en-US"/>
          </a:p>
        </p:txBody>
      </p:sp>
      <p:sp>
        <p:nvSpPr>
          <p:cNvPr id="5" name="Footer Placeholder 4">
            <a:extLst>
              <a:ext uri="{FF2B5EF4-FFF2-40B4-BE49-F238E27FC236}">
                <a16:creationId xmlns:a16="http://schemas.microsoft.com/office/drawing/2014/main" id="{9BC3AB15-7F98-45E0-9B5F-18C36247F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87E3DA-6839-8DD4-09B5-CCB7A6871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552FAD-13C8-41EE-B2F8-250F8D2A362F}" type="slidenum">
              <a:rPr lang="en-US" smtClean="0"/>
              <a:t>‹#›</a:t>
            </a:fld>
            <a:endParaRPr lang="en-US"/>
          </a:p>
        </p:txBody>
      </p:sp>
    </p:spTree>
    <p:extLst>
      <p:ext uri="{BB962C8B-B14F-4D97-AF65-F5344CB8AC3E}">
        <p14:creationId xmlns:p14="http://schemas.microsoft.com/office/powerpoint/2010/main" val="226393844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microsoft.com/en-us/surface/business/warranty-protection-plans-and-support" TargetMode="Externa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learn.microsoft.com/en-us/surface/surface-next-business-day-replacement" TargetMode="Externa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hyperlink" Target="https://partner.microsoft.com/en-us/surface/assets/collection/surface-warranty-and-protection-plan-collec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docs.microsoft.com/en-us/surface/surface-next-business-day-replacement" TargetMode="External"/><Relationship Id="rId2" Type="http://schemas.openxmlformats.org/officeDocument/2006/relationships/hyperlink" Target="https://support.microsoft.com/en-us/windows/warranty-and-protection-plan-terms-conditions-eedf7a23-84a7-1a47-480b-0e10503eedf5"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support.microsoft.com/topic/warranty-and-protection-plan-terms-conditions-eedf7a23-84a7-1a47-480b-0e10503eedf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hyperlink" Target="https://support.microsoft.com/en-us/topic/warranty-and-protection-plan-terms-conditions-eedf7a23-84a7-1a47-480b-0e10503eedf5"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45F715-0E55-4047-A53C-B496A990A163}"/>
              </a:ext>
            </a:extLst>
          </p:cNvPr>
          <p:cNvSpPr txBox="1">
            <a:spLocks/>
          </p:cNvSpPr>
          <p:nvPr/>
        </p:nvSpPr>
        <p:spPr>
          <a:xfrm>
            <a:off x="1148973" y="2494435"/>
            <a:ext cx="3472467" cy="1661993"/>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pc="0">
                <a:solidFill>
                  <a:schemeClr val="bg2"/>
                </a:solidFill>
                <a:latin typeface="Segoe UI Light" panose="020B0502040204020203" pitchFamily="34" charset="0"/>
                <a:cs typeface="Segoe UI Light" panose="020B0502040204020203" pitchFamily="34" charset="0"/>
              </a:rPr>
              <a:t>Microsoft Warranty &amp; Protection Plans </a:t>
            </a:r>
            <a:endParaRPr lang="en-US">
              <a:solidFill>
                <a:schemeClr val="bg2"/>
              </a:solidFill>
              <a:latin typeface="Segoe UI Light" panose="020B0502040204020203" pitchFamily="34" charset="0"/>
              <a:cs typeface="Segoe UI Light" panose="020B0502040204020203" pitchFamily="34" charset="0"/>
            </a:endParaRPr>
          </a:p>
        </p:txBody>
      </p:sp>
      <p:pic>
        <p:nvPicPr>
          <p:cNvPr id="10" name="Picture 9">
            <a:extLst>
              <a:ext uri="{FF2B5EF4-FFF2-40B4-BE49-F238E27FC236}">
                <a16:creationId xmlns:a16="http://schemas.microsoft.com/office/drawing/2014/main" id="{4B7DAFC0-1328-47E3-86CB-DABAD17C5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sp>
        <p:nvSpPr>
          <p:cNvPr id="8" name="TextBox 7">
            <a:extLst>
              <a:ext uri="{FF2B5EF4-FFF2-40B4-BE49-F238E27FC236}">
                <a16:creationId xmlns:a16="http://schemas.microsoft.com/office/drawing/2014/main" id="{96A0DD19-EE34-4825-DFFD-A8CBE631BA6E}"/>
              </a:ext>
            </a:extLst>
          </p:cNvPr>
          <p:cNvSpPr txBox="1"/>
          <p:nvPr/>
        </p:nvSpPr>
        <p:spPr>
          <a:xfrm>
            <a:off x="1148973" y="5025233"/>
            <a:ext cx="2920531" cy="584775"/>
          </a:xfrm>
          <a:prstGeom prst="rect">
            <a:avLst/>
          </a:prstGeom>
          <a:noFill/>
        </p:spPr>
        <p:txBody>
          <a:bodyPr wrap="square">
            <a:spAutoFit/>
          </a:bodyPr>
          <a:lstStyle/>
          <a:p>
            <a:r>
              <a:rPr kumimoji="0" lang="en-US" sz="32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Asia Pacific</a:t>
            </a:r>
            <a:endParaRPr lang="en-US" sz="3200"/>
          </a:p>
        </p:txBody>
      </p:sp>
      <p:sp>
        <p:nvSpPr>
          <p:cNvPr id="12" name="TextBox 11">
            <a:extLst>
              <a:ext uri="{FF2B5EF4-FFF2-40B4-BE49-F238E27FC236}">
                <a16:creationId xmlns:a16="http://schemas.microsoft.com/office/drawing/2014/main" id="{F78F9038-333D-75F0-F70F-39E0561552FF}"/>
              </a:ext>
            </a:extLst>
          </p:cNvPr>
          <p:cNvSpPr txBox="1"/>
          <p:nvPr/>
        </p:nvSpPr>
        <p:spPr>
          <a:xfrm>
            <a:off x="1085911" y="1933493"/>
            <a:ext cx="2649233" cy="461665"/>
          </a:xfrm>
          <a:prstGeom prst="rect">
            <a:avLst/>
          </a:prstGeom>
          <a:noFill/>
        </p:spPr>
        <p:txBody>
          <a:bodyPr wrap="square">
            <a:spAutoFit/>
          </a:bodyPr>
          <a:lstStyle/>
          <a:p>
            <a:r>
              <a:rPr kumimoji="0" lang="en-US" sz="24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Spring 2024</a:t>
            </a:r>
            <a:endParaRPr lang="en-US" sz="2400"/>
          </a:p>
        </p:txBody>
      </p:sp>
      <p:pic>
        <p:nvPicPr>
          <p:cNvPr id="3" name="Picture 2" descr="A person sitting at a desk with a computer&#10;&#10;Description automatically generated">
            <a:extLst>
              <a:ext uri="{FF2B5EF4-FFF2-40B4-BE49-F238E27FC236}">
                <a16:creationId xmlns:a16="http://schemas.microsoft.com/office/drawing/2014/main" id="{3C016B12-D7D5-7428-8BA2-55F89577D419}"/>
              </a:ext>
            </a:extLst>
          </p:cNvPr>
          <p:cNvPicPr>
            <a:picLocks noChangeAspect="1"/>
          </p:cNvPicPr>
          <p:nvPr/>
        </p:nvPicPr>
        <p:blipFill rotWithShape="1">
          <a:blip r:embed="rId4">
            <a:extLst>
              <a:ext uri="{28A0092B-C50C-407E-A947-70E740481C1C}">
                <a14:useLocalDpi xmlns:a14="http://schemas.microsoft.com/office/drawing/2010/main" val="0"/>
              </a:ext>
            </a:extLst>
          </a:blip>
          <a:srcRect l="20371" r="26348"/>
          <a:stretch/>
        </p:blipFill>
        <p:spPr>
          <a:xfrm>
            <a:off x="6710855" y="0"/>
            <a:ext cx="5481145" cy="6858000"/>
          </a:xfrm>
          <a:prstGeom prst="rect">
            <a:avLst/>
          </a:prstGeom>
        </p:spPr>
      </p:pic>
    </p:spTree>
    <p:extLst>
      <p:ext uri="{BB962C8B-B14F-4D97-AF65-F5344CB8AC3E}">
        <p14:creationId xmlns:p14="http://schemas.microsoft.com/office/powerpoint/2010/main" val="427847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59AEDB-A21E-D1C8-81DA-193A2D728BD3}"/>
              </a:ext>
            </a:extLst>
          </p:cNvPr>
          <p:cNvGraphicFramePr>
            <a:graphicFrameLocks noGrp="1"/>
          </p:cNvGraphicFramePr>
          <p:nvPr>
            <p:extLst>
              <p:ext uri="{D42A27DB-BD31-4B8C-83A1-F6EECF244321}">
                <p14:modId xmlns:p14="http://schemas.microsoft.com/office/powerpoint/2010/main" val="252385976"/>
              </p:ext>
            </p:extLst>
          </p:nvPr>
        </p:nvGraphicFramePr>
        <p:xfrm>
          <a:off x="3086550" y="224545"/>
          <a:ext cx="8597462" cy="6462553"/>
        </p:xfrm>
        <a:graphic>
          <a:graphicData uri="http://schemas.openxmlformats.org/drawingml/2006/table">
            <a:tbl>
              <a:tblPr firstRow="1" firstCol="1" bandRow="1">
                <a:tableStyleId>{5DA37D80-6434-44D0-A028-1B22A696006F}</a:tableStyleId>
              </a:tblPr>
              <a:tblGrid>
                <a:gridCol w="178435">
                  <a:extLst>
                    <a:ext uri="{9D8B030D-6E8A-4147-A177-3AD203B41FA5}">
                      <a16:colId xmlns:a16="http://schemas.microsoft.com/office/drawing/2014/main" val="4091904359"/>
                    </a:ext>
                  </a:extLst>
                </a:gridCol>
                <a:gridCol w="8419027">
                  <a:extLst>
                    <a:ext uri="{9D8B030D-6E8A-4147-A177-3AD203B41FA5}">
                      <a16:colId xmlns:a16="http://schemas.microsoft.com/office/drawing/2014/main" val="937305443"/>
                    </a:ext>
                  </a:extLst>
                </a:gridCol>
              </a:tblGrid>
              <a:tr h="1000054">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i="0">
                          <a:solidFill>
                            <a:schemeClr val="tx1">
                              <a:lumMod val="50000"/>
                              <a:lumOff val="50000"/>
                            </a:schemeClr>
                          </a:solidFill>
                          <a:effectLst/>
                          <a:latin typeface="Segoe UI" panose="020B0502040204020203" pitchFamily="34" charset="0"/>
                          <a:cs typeface="Segoe UI" panose="020B0502040204020203" pitchFamily="34" charset="0"/>
                        </a:rPr>
                        <a:t>Does Microsoft offer extended coverage on Surface devices once the warranty has expired? </a:t>
                      </a:r>
                    </a:p>
                    <a:p>
                      <a:pPr marL="0" marR="0">
                        <a:spcBef>
                          <a:spcPts val="0"/>
                        </a:spcBef>
                        <a:spcAft>
                          <a:spcPts val="600"/>
                        </a:spcAft>
                      </a:pPr>
                      <a:r>
                        <a:rPr kumimoji="0" lang="en-US" sz="1200"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Segoe UI" panose="020B0502040204020203" pitchFamily="34" charset="0"/>
                          <a:cs typeface="Segoe UI" panose="020B0502040204020203" pitchFamily="34" charset="0"/>
                        </a:rPr>
                        <a:t>For customers who want to </a:t>
                      </a:r>
                      <a:r>
                        <a:rPr kumimoji="0" lang="en-US" sz="1200"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maximize and protect their Surface investments beyond the warranty they can opt to purchase one of the available Microsoft Protection Plans. </a:t>
                      </a:r>
                      <a:r>
                        <a:rPr lang="en-US" sz="1200" b="0" kern="1200">
                          <a:solidFill>
                            <a:schemeClr val="tx1">
                              <a:lumMod val="50000"/>
                              <a:lumOff val="50000"/>
                            </a:schemeClr>
                          </a:solidFill>
                          <a:effectLst/>
                          <a:latin typeface="Segoe UI" panose="020B0502040204020203" pitchFamily="34" charset="0"/>
                          <a:ea typeface="Aptos" panose="020B0004020202020204" pitchFamily="34" charset="0"/>
                          <a:cs typeface="+mn-cs"/>
                        </a:rPr>
                        <a:t>Protection plans vary by market. To see plans availability in your market go to </a:t>
                      </a:r>
                      <a:r>
                        <a:rPr lang="en-US" sz="1200" b="0" kern="1200">
                          <a:solidFill>
                            <a:schemeClr val="tx1">
                              <a:lumMod val="50000"/>
                              <a:lumOff val="50000"/>
                            </a:schemeClr>
                          </a:solidFill>
                          <a:effectLst/>
                          <a:latin typeface="Segoe UI" panose="020B0502040204020203" pitchFamily="34" charset="0"/>
                          <a:cs typeface="+mn-cs"/>
                          <a:hlinkClick r:id="rId2">
                            <a:extLst>
                              <a:ext uri="{A12FA001-AC4F-418D-AE19-62706E023703}">
                                <ahyp:hlinkClr xmlns:ahyp="http://schemas.microsoft.com/office/drawing/2018/hyperlinkcolor" val="tx"/>
                              </a:ext>
                            </a:extLst>
                          </a:hlinkClick>
                        </a:rPr>
                        <a:t>Surface Warranty, Protection Plans &amp; Support – Microsoft Surface for Business</a:t>
                      </a:r>
                      <a:r>
                        <a:rPr lang="en-US" sz="1200" b="0" kern="1200">
                          <a:solidFill>
                            <a:schemeClr val="tx1">
                              <a:lumMod val="50000"/>
                              <a:lumOff val="50000"/>
                            </a:schemeClr>
                          </a:solidFill>
                          <a:effectLst/>
                          <a:latin typeface="Segoe UI" panose="020B0502040204020203" pitchFamily="34" charset="0"/>
                          <a:cs typeface="+mn-cs"/>
                        </a:rPr>
                        <a:t>. </a:t>
                      </a: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6599272"/>
                  </a:ext>
                </a:extLst>
              </a:tr>
              <a:tr h="865960">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a:solidFill>
                            <a:schemeClr val="tx1">
                              <a:lumMod val="50000"/>
                              <a:lumOff val="50000"/>
                            </a:schemeClr>
                          </a:solidFill>
                          <a:effectLst/>
                          <a:latin typeface="Segoe UI" panose="020B0502040204020203" pitchFamily="34" charset="0"/>
                          <a:ea typeface="Aptos" panose="020B0004020202020204" pitchFamily="34" charset="0"/>
                        </a:rPr>
                        <a:t>Are there any changes to the warranty and protection plans on the Surface for Business devices that I already own? </a:t>
                      </a:r>
                    </a:p>
                    <a:p>
                      <a:pPr marL="0" marR="0">
                        <a:spcBef>
                          <a:spcPts val="0"/>
                        </a:spcBef>
                        <a:spcAft>
                          <a:spcPts val="300"/>
                        </a:spcAft>
                      </a:pPr>
                      <a:r>
                        <a:rPr lang="en-US" sz="1200">
                          <a:solidFill>
                            <a:schemeClr val="tx1">
                              <a:lumMod val="50000"/>
                              <a:lumOff val="50000"/>
                            </a:schemeClr>
                          </a:solidFill>
                          <a:effectLst/>
                          <a:latin typeface="Segoe UI" panose="020B0502040204020203" pitchFamily="34" charset="0"/>
                          <a:ea typeface="Aptos" panose="020B0004020202020204" pitchFamily="34" charset="0"/>
                        </a:rPr>
                        <a:t>There will be no changes to the warranty and protection plans that currently cover your Surface for Business devices. </a:t>
                      </a:r>
                    </a:p>
                    <a:p>
                      <a:pPr marL="0" marR="0">
                        <a:spcBef>
                          <a:spcPts val="0"/>
                        </a:spcBef>
                        <a:spcAft>
                          <a:spcPts val="300"/>
                        </a:spcAft>
                      </a:pPr>
                      <a:endParaRPr lang="en-US" sz="6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0957993"/>
                  </a:ext>
                </a:extLst>
              </a:tr>
              <a:tr h="1493609">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7000"/>
                        </a:lnSpc>
                        <a:spcBef>
                          <a:spcPts val="0"/>
                        </a:spcBef>
                        <a:spcAft>
                          <a:spcPts val="300"/>
                        </a:spcAft>
                      </a:pPr>
                      <a:r>
                        <a:rPr lang="en-US" sz="1200" b="1"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Do the updated warranty and protection plans apply to all new Surface for Business device purchases or just the newly released devices? </a:t>
                      </a:r>
                      <a:endParaRPr lang="en-US" sz="1200" b="1" kern="100" dirty="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300"/>
                        </a:spcAft>
                      </a:pP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The updated warranty and protection plan services will apply only to the newly released Surface for Business devices – Surface Laptop 6, Surface Pro 10, Surface Laptop Studio 2, Surface Laptop Go 3, and Surface Go 4. There will be no changes to the warranty and protection plans for prior generation Surface for Business devices, including Surface Pro 9, Surface Laptop 5, Surface Go 3, Surface Laptop Go 2, and Surface Laptop Studio.</a:t>
                      </a:r>
                    </a:p>
                    <a:p>
                      <a:pPr marL="0" marR="0">
                        <a:lnSpc>
                          <a:spcPct val="107000"/>
                        </a:lnSpc>
                        <a:spcBef>
                          <a:spcPts val="0"/>
                        </a:spcBef>
                        <a:spcAft>
                          <a:spcPts val="300"/>
                        </a:spcAft>
                      </a:pPr>
                      <a:endPar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endParaRPr>
                    </a:p>
                  </a:txBody>
                  <a:tcPr marL="68580" marR="68580"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2901227"/>
                  </a:ext>
                </a:extLst>
              </a:tr>
              <a:tr h="1784670">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a:solidFill>
                            <a:schemeClr val="tx1">
                              <a:lumMod val="50000"/>
                              <a:lumOff val="50000"/>
                            </a:schemeClr>
                          </a:solidFill>
                          <a:effectLst/>
                          <a:latin typeface="Segoe UI" panose="020B0502040204020203" pitchFamily="34" charset="0"/>
                          <a:ea typeface="Aptos" panose="020B0004020202020204" pitchFamily="34" charset="0"/>
                        </a:rPr>
                        <a:t>If I need accidental damage protection on my devices, what are my options?</a:t>
                      </a:r>
                    </a:p>
                    <a:p>
                      <a:pPr marL="0" marR="0">
                        <a:lnSpc>
                          <a:spcPct val="100000"/>
                        </a:lnSpc>
                        <a:spcBef>
                          <a:spcPts val="0"/>
                        </a:spcBef>
                        <a:spcAft>
                          <a:spcPts val="300"/>
                        </a:spcAft>
                      </a:pPr>
                      <a:r>
                        <a:rPr lang="en-US" sz="1200" kern="10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In North America and Asia Pacific regions, accidental damage protection is a feature offered with Microsoft Complete for Business (CfB) and Microsoft Complete for Business Plus (CfB+). Note that Microsoft CfB and CfB+ protection plans may have limited availability.</a:t>
                      </a:r>
                      <a:endParaRPr lang="en-US" sz="1200" kern="10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a:p>
                      <a:pPr>
                        <a:lnSpc>
                          <a:spcPct val="100000"/>
                        </a:lnSpc>
                      </a:pPr>
                      <a:r>
                        <a:rPr lang="en-US" sz="1200">
                          <a:solidFill>
                            <a:schemeClr val="tx1">
                              <a:lumMod val="50000"/>
                              <a:lumOff val="50000"/>
                            </a:schemeClr>
                          </a:solidFill>
                          <a:effectLst/>
                          <a:latin typeface="Segoe UI" panose="020B0502040204020203" pitchFamily="34" charset="0"/>
                          <a:ea typeface="Aptos" panose="020B0004020202020204" pitchFamily="34" charset="0"/>
                        </a:rPr>
                        <a:t>In Europe, accidental damage protection is offered by first purchasing Microsoft Extended Hardware Service (EHS) and then adding Microsoft Accidental Damage Protection (ADP), or by first purchasing Microsoft Extended Hardware Service Plus (EHS+) and then adding Microsoft Accidental Damage Protection Plus (ADP+). Note that Microsoft ADP and ADP+ protection plans may have limited availability.</a:t>
                      </a:r>
                    </a:p>
                    <a:p>
                      <a:pPr>
                        <a:lnSpc>
                          <a:spcPct val="100000"/>
                        </a:lnSpc>
                      </a:pPr>
                      <a:endParaRPr lang="en-US" sz="12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8263358"/>
                  </a:ext>
                </a:extLst>
              </a:tr>
              <a:tr h="1298876">
                <a:tc>
                  <a:txBody>
                    <a:bodyPr/>
                    <a:lstStyle/>
                    <a:p>
                      <a:pPr marL="0" marR="0">
                        <a:spcBef>
                          <a:spcPts val="0"/>
                        </a:spcBef>
                        <a:spcAft>
                          <a:spcPts val="300"/>
                        </a:spcAft>
                      </a:pPr>
                      <a:endParaRPr lang="en-US" sz="1200">
                        <a:solidFill>
                          <a:schemeClr val="accent3"/>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dirty="0">
                          <a:solidFill>
                            <a:schemeClr val="tx1">
                              <a:lumMod val="50000"/>
                              <a:lumOff val="50000"/>
                            </a:schemeClr>
                          </a:solidFill>
                          <a:effectLst/>
                          <a:latin typeface="Segoe UI" panose="020B0502040204020203" pitchFamily="34" charset="0"/>
                          <a:ea typeface="Aptos" panose="020B0004020202020204" pitchFamily="34" charset="0"/>
                        </a:rPr>
                        <a:t>What are my options if I need the Advanced Exchange (AE) feature?</a:t>
                      </a:r>
                    </a:p>
                    <a:p>
                      <a:pPr marL="0" marR="0">
                        <a:lnSpc>
                          <a:spcPct val="100000"/>
                        </a:lnSpc>
                        <a:spcBef>
                          <a:spcPts val="0"/>
                        </a:spcBef>
                        <a:spcAft>
                          <a:spcPts val="300"/>
                        </a:spcAft>
                      </a:pP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Advanced Exchange will be available for customers who purchase Microsoft Extended Hardware Service Plus (EHS+), Microsoft Accidental Damage Protection Plus (ADP+) or Microsoft Complete for Business Plus (</a:t>
                      </a:r>
                      <a:r>
                        <a:rPr lang="en-US" sz="1200" kern="100" dirty="0" err="1">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CfB</a:t>
                      </a: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 Advanced Exchange will also be available as a paid service option when raising a service request claim, if the customer is still covered under their warranty and/or protection plan. Note that availability may vary by market.</a:t>
                      </a:r>
                      <a:r>
                        <a:rPr lang="en-US" sz="1200" dirty="0">
                          <a:solidFill>
                            <a:schemeClr val="tx1">
                              <a:lumMod val="50000"/>
                              <a:lumOff val="50000"/>
                            </a:schemeClr>
                          </a:solidFill>
                          <a:effectLst/>
                          <a:latin typeface="Segoe UI" panose="020B0502040204020203" pitchFamily="34" charset="0"/>
                          <a:ea typeface="Aptos" panose="020B0004020202020204" pitchFamily="34" charset="0"/>
                        </a:rPr>
                        <a:t> Advanced Exchange is already part of the default Surface offering for prior generation Surface for Business devices, including Surface Pro 9, Surface Laptop 5, Surface Go 3, Surface Laptop Go 2, and Surface Laptop Studio.</a:t>
                      </a:r>
                      <a:endParaRPr lang="en-US" sz="1200" b="0" dirty="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6080409"/>
                  </a:ext>
                </a:extLst>
              </a:tr>
            </a:tbl>
          </a:graphicData>
        </a:graphic>
      </p:graphicFrame>
      <p:grpSp>
        <p:nvGrpSpPr>
          <p:cNvPr id="2" name="Group 1">
            <a:extLst>
              <a:ext uri="{FF2B5EF4-FFF2-40B4-BE49-F238E27FC236}">
                <a16:creationId xmlns:a16="http://schemas.microsoft.com/office/drawing/2014/main" id="{5FAA1178-2024-1CEE-427D-37F6D203FD56}"/>
              </a:ext>
            </a:extLst>
          </p:cNvPr>
          <p:cNvGrpSpPr/>
          <p:nvPr/>
        </p:nvGrpSpPr>
        <p:grpSpPr>
          <a:xfrm>
            <a:off x="0" y="1"/>
            <a:ext cx="2830885" cy="6858000"/>
            <a:chOff x="0" y="1"/>
            <a:chExt cx="2830885" cy="6858000"/>
          </a:xfrm>
        </p:grpSpPr>
        <p:pic>
          <p:nvPicPr>
            <p:cNvPr id="4" name="Picture 3" descr="A person holding a tablet&#10;&#10;Description automatically generated">
              <a:extLst>
                <a:ext uri="{FF2B5EF4-FFF2-40B4-BE49-F238E27FC236}">
                  <a16:creationId xmlns:a16="http://schemas.microsoft.com/office/drawing/2014/main" id="{0D45CE6F-2A7D-928A-E936-F9217CE28CD7}"/>
                </a:ext>
              </a:extLst>
            </p:cNvPr>
            <p:cNvPicPr>
              <a:picLocks noChangeAspect="1"/>
            </p:cNvPicPr>
            <p:nvPr/>
          </p:nvPicPr>
          <p:blipFill rotWithShape="1">
            <a:blip r:embed="rId3">
              <a:extLst>
                <a:ext uri="{28A0092B-C50C-407E-A947-70E740481C1C}">
                  <a14:useLocalDpi xmlns:a14="http://schemas.microsoft.com/office/drawing/2010/main" val="0"/>
                </a:ext>
              </a:extLst>
            </a:blip>
            <a:srcRect l="15539" t="408"/>
            <a:stretch/>
          </p:blipFill>
          <p:spPr>
            <a:xfrm>
              <a:off x="0" y="2491619"/>
              <a:ext cx="2830884" cy="4366382"/>
            </a:xfrm>
            <a:prstGeom prst="rect">
              <a:avLst/>
            </a:prstGeom>
          </p:spPr>
        </p:pic>
        <p:sp>
          <p:nvSpPr>
            <p:cNvPr id="5" name="Rectangle 4">
              <a:extLst>
                <a:ext uri="{FF2B5EF4-FFF2-40B4-BE49-F238E27FC236}">
                  <a16:creationId xmlns:a16="http://schemas.microsoft.com/office/drawing/2014/main" id="{98ABCCF6-7302-722C-CD57-727F00029E03}"/>
                </a:ext>
              </a:extLst>
            </p:cNvPr>
            <p:cNvSpPr/>
            <p:nvPr/>
          </p:nvSpPr>
          <p:spPr>
            <a:xfrm flipH="1">
              <a:off x="1" y="1"/>
              <a:ext cx="2830884" cy="2491618"/>
            </a:xfrm>
            <a:prstGeom prst="rect">
              <a:avLst/>
            </a:prstGeom>
            <a:gradFill flip="none" rotWithShape="1">
              <a:gsLst>
                <a:gs pos="0">
                  <a:srgbClr val="ECECEC"/>
                </a:gs>
                <a:gs pos="50000">
                  <a:srgbClr val="ECECEC">
                    <a:alpha val="83000"/>
                  </a:srgbClr>
                </a:gs>
                <a:gs pos="100000">
                  <a:srgbClr val="F2F2F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5873BF-DFEE-420B-2707-4390078D667B}"/>
                </a:ext>
              </a:extLst>
            </p:cNvPr>
            <p:cNvSpPr txBox="1">
              <a:spLocks/>
            </p:cNvSpPr>
            <p:nvPr/>
          </p:nvSpPr>
          <p:spPr>
            <a:xfrm>
              <a:off x="264298" y="920101"/>
              <a:ext cx="2452890" cy="1877437"/>
            </a:xfrm>
            <a:prstGeom prst="rect">
              <a:avLst/>
            </a:prstGeom>
            <a:noFill/>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FAQs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Microsoft Protection Plans</a:t>
              </a:r>
            </a:p>
          </p:txBody>
        </p:sp>
        <p:pic>
          <p:nvPicPr>
            <p:cNvPr id="7" name="Picture 6">
              <a:extLst>
                <a:ext uri="{FF2B5EF4-FFF2-40B4-BE49-F238E27FC236}">
                  <a16:creationId xmlns:a16="http://schemas.microsoft.com/office/drawing/2014/main" id="{169FE666-2C53-B7C1-08B9-E7613EC5B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grpSp>
    </p:spTree>
    <p:extLst>
      <p:ext uri="{BB962C8B-B14F-4D97-AF65-F5344CB8AC3E}">
        <p14:creationId xmlns:p14="http://schemas.microsoft.com/office/powerpoint/2010/main" val="172100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59AEDB-A21E-D1C8-81DA-193A2D728BD3}"/>
              </a:ext>
            </a:extLst>
          </p:cNvPr>
          <p:cNvGraphicFramePr>
            <a:graphicFrameLocks noGrp="1"/>
          </p:cNvGraphicFramePr>
          <p:nvPr>
            <p:extLst>
              <p:ext uri="{D42A27DB-BD31-4B8C-83A1-F6EECF244321}">
                <p14:modId xmlns:p14="http://schemas.microsoft.com/office/powerpoint/2010/main" val="3648018103"/>
              </p:ext>
            </p:extLst>
          </p:nvPr>
        </p:nvGraphicFramePr>
        <p:xfrm>
          <a:off x="3060841" y="502135"/>
          <a:ext cx="8167140" cy="1919260"/>
        </p:xfrm>
        <a:graphic>
          <a:graphicData uri="http://schemas.openxmlformats.org/drawingml/2006/table">
            <a:tbl>
              <a:tblPr firstRow="1" firstCol="1" bandRow="1">
                <a:tableStyleId>{5DA37D80-6434-44D0-A028-1B22A696006F}</a:tableStyleId>
              </a:tblPr>
              <a:tblGrid>
                <a:gridCol w="167379">
                  <a:extLst>
                    <a:ext uri="{9D8B030D-6E8A-4147-A177-3AD203B41FA5}">
                      <a16:colId xmlns:a16="http://schemas.microsoft.com/office/drawing/2014/main" val="4091904359"/>
                    </a:ext>
                  </a:extLst>
                </a:gridCol>
                <a:gridCol w="7999761">
                  <a:extLst>
                    <a:ext uri="{9D8B030D-6E8A-4147-A177-3AD203B41FA5}">
                      <a16:colId xmlns:a16="http://schemas.microsoft.com/office/drawing/2014/main" val="937305443"/>
                    </a:ext>
                  </a:extLst>
                </a:gridCol>
              </a:tblGrid>
              <a:tr h="1919260">
                <a:tc>
                  <a:txBody>
                    <a:bodyPr/>
                    <a:lstStyle/>
                    <a:p>
                      <a:pPr marL="0" marR="0">
                        <a:spcBef>
                          <a:spcPts val="0"/>
                        </a:spcBef>
                        <a:spcAft>
                          <a:spcPts val="300"/>
                        </a:spcAft>
                      </a:pPr>
                      <a:endParaRPr lang="en-US" sz="14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a:lnSpc>
                          <a:spcPct val="100000"/>
                        </a:lnSpc>
                        <a:spcBef>
                          <a:spcPts val="0"/>
                        </a:spcBef>
                        <a:spcAft>
                          <a:spcPts val="600"/>
                        </a:spcAft>
                      </a:pPr>
                      <a:r>
                        <a:rPr lang="en-US" sz="1200" b="1"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Can Next Business Day service and Drive (SSD) Retention be added to my Microsoft Protection Plan purchase separately?</a:t>
                      </a:r>
                      <a:endParaRPr lang="en-US" sz="1600" kern="100" dirty="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00" cap="none" spc="0" normalizeH="0" baseline="0" noProof="0" dirty="0">
                          <a:ln>
                            <a:noFill/>
                          </a:ln>
                          <a:solidFill>
                            <a:srgbClr val="737373"/>
                          </a:solidFill>
                          <a:effectLst/>
                          <a:uLnTx/>
                          <a:uFillTx/>
                          <a:latin typeface="Segoe UI"/>
                          <a:ea typeface="Aptos" panose="020B0004020202020204" pitchFamily="34" charset="0"/>
                          <a:cs typeface="Segoe UI"/>
                        </a:rPr>
                        <a:t>Next Business Day service is not available as a Value-Added Service (VAS) for </a:t>
                      </a:r>
                      <a:r>
                        <a:rPr kumimoji="0" lang="en-US" sz="1200" b="0" i="0" u="none" strike="noStrike" kern="100" cap="none" spc="0" normalizeH="0" baseline="0" noProof="0" dirty="0">
                          <a:ln>
                            <a:noFill/>
                          </a:ln>
                          <a:solidFill>
                            <a:prstClr val="black">
                              <a:lumMod val="50000"/>
                              <a:lumOff val="50000"/>
                            </a:prstClr>
                          </a:solidFill>
                          <a:effectLst/>
                          <a:uLnTx/>
                          <a:uFillTx/>
                          <a:latin typeface="Segoe UI" panose="020B0502040204020203" pitchFamily="34" charset="0"/>
                          <a:ea typeface="Aptos" panose="020B0004020202020204" pitchFamily="34" charset="0"/>
                          <a:cs typeface="Arial" panose="020B0604020202020204" pitchFamily="34" charset="0"/>
                        </a:rPr>
                        <a:t>Surface Laptop 6, Surface Pro 10, </a:t>
                      </a:r>
                      <a:r>
                        <a:rPr kumimoji="0" lang="en-US" sz="1200" b="0" i="0" u="none" strike="noStrike" kern="100" cap="none" spc="0" normalizeH="0" baseline="0" noProof="0" dirty="0">
                          <a:ln>
                            <a:noFill/>
                          </a:ln>
                          <a:solidFill>
                            <a:srgbClr val="737373"/>
                          </a:solidFill>
                          <a:effectLst/>
                          <a:uLnTx/>
                          <a:uFillTx/>
                          <a:latin typeface="Segoe UI"/>
                          <a:ea typeface="Aptos" panose="020B0004020202020204" pitchFamily="34" charset="0"/>
                          <a:cs typeface="Arial"/>
                        </a:rPr>
                        <a:t>Surface Laptop Studio 2, Surface Laptop Go 3, and Surface Go 4. </a:t>
                      </a:r>
                      <a:r>
                        <a:rPr kumimoji="0" lang="en-US" sz="1200" b="0" i="0" u="none" strike="noStrike" kern="100" cap="none" spc="0" normalizeH="0" baseline="0" noProof="0" dirty="0">
                          <a:ln>
                            <a:noFill/>
                          </a:ln>
                          <a:solidFill>
                            <a:srgbClr val="737373"/>
                          </a:solidFill>
                          <a:effectLst/>
                          <a:uLnTx/>
                          <a:uFillTx/>
                          <a:latin typeface="Segoe UI"/>
                          <a:ea typeface="Aptos" panose="020B0004020202020204" pitchFamily="34" charset="0"/>
                          <a:cs typeface="Segoe UI"/>
                        </a:rPr>
                        <a:t>In US and Canada only, it will remain available as a VAS for Surface Pro 9, Surface Laptop 5, Surface Laptop Go 2, Surface Laptop Studio, and Surface Go 3.</a:t>
                      </a:r>
                      <a:endParaRPr kumimoji="0" lang="en-US" sz="1600" b="0" i="0" u="none" strike="sngStrike" kern="100" cap="none" spc="0" normalizeH="0" baseline="0" noProof="0" dirty="0">
                        <a:ln>
                          <a:noFill/>
                        </a:ln>
                        <a:solidFill>
                          <a:srgbClr val="737373"/>
                        </a:solidFill>
                        <a:effectLst/>
                        <a:uLnTx/>
                        <a:uFillTx/>
                        <a:latin typeface="Segoe UI"/>
                        <a:ea typeface="Aptos" panose="020B0004020202020204" pitchFamily="34" charset="0"/>
                        <a:cs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00" cap="none" spc="0" normalizeH="0" baseline="0" noProof="0" dirty="0">
                          <a:ln>
                            <a:noFill/>
                          </a:ln>
                          <a:solidFill>
                            <a:srgbClr val="737373"/>
                          </a:solidFill>
                          <a:effectLst/>
                          <a:uLnTx/>
                          <a:uFillTx/>
                          <a:latin typeface="Segoe UI" panose="020B0502040204020203" pitchFamily="34" charset="0"/>
                          <a:ea typeface="Aptos" panose="020B0004020202020204" pitchFamily="34" charset="0"/>
                          <a:cs typeface="Segoe UI" panose="020B0502040204020203" pitchFamily="34" charset="0"/>
                        </a:rPr>
                        <a:t>Drive (SSD) Retention will remain available as a VAS for new and prior generation Surface for Business devices, if it is currently offered in your region (North America, APAC and select markets in MEA). This coverage is only available on Microsoft devices in which the SSD is marketed as removable per the device Technical Specifications.</a:t>
                      </a:r>
                      <a:endParaRPr kumimoji="0" lang="en-US" sz="1600" b="0" i="0" u="none" strike="noStrike" kern="100" cap="none" spc="0" normalizeH="0" baseline="0" noProof="0" dirty="0">
                        <a:ln>
                          <a:noFill/>
                        </a:ln>
                        <a:solidFill>
                          <a:srgbClr val="737373"/>
                        </a:solidFill>
                        <a:effectLst/>
                        <a:uLnTx/>
                        <a:uFillTx/>
                        <a:latin typeface="Segoe UI" panose="020B0502040204020203" pitchFamily="34" charset="0"/>
                        <a:ea typeface="Aptos" panose="020B0004020202020204" pitchFamily="34" charset="0"/>
                        <a:cs typeface="Segoe UI" panose="020B0502040204020203" pitchFamily="34" charset="0"/>
                      </a:endParaRPr>
                    </a:p>
                  </a:txBody>
                  <a:tcPr marL="68580" marR="68580" marT="9525" marB="0"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76599272"/>
                  </a:ext>
                </a:extLst>
              </a:tr>
            </a:tbl>
          </a:graphicData>
        </a:graphic>
      </p:graphicFrame>
      <p:graphicFrame>
        <p:nvGraphicFramePr>
          <p:cNvPr id="4" name="Table 3">
            <a:extLst>
              <a:ext uri="{FF2B5EF4-FFF2-40B4-BE49-F238E27FC236}">
                <a16:creationId xmlns:a16="http://schemas.microsoft.com/office/drawing/2014/main" id="{055C83F9-8FE5-8D5D-A5B8-C4101C446BA4}"/>
              </a:ext>
            </a:extLst>
          </p:cNvPr>
          <p:cNvGraphicFramePr>
            <a:graphicFrameLocks noGrp="1"/>
          </p:cNvGraphicFramePr>
          <p:nvPr>
            <p:extLst>
              <p:ext uri="{D42A27DB-BD31-4B8C-83A1-F6EECF244321}">
                <p14:modId xmlns:p14="http://schemas.microsoft.com/office/powerpoint/2010/main" val="2010522976"/>
              </p:ext>
            </p:extLst>
          </p:nvPr>
        </p:nvGraphicFramePr>
        <p:xfrm>
          <a:off x="3060841" y="2509738"/>
          <a:ext cx="8321313" cy="3167507"/>
        </p:xfrm>
        <a:graphic>
          <a:graphicData uri="http://schemas.openxmlformats.org/drawingml/2006/table">
            <a:tbl>
              <a:tblPr firstRow="1" firstCol="1" bandRow="1">
                <a:tableStyleId>{5DA37D80-6434-44D0-A028-1B22A696006F}</a:tableStyleId>
              </a:tblPr>
              <a:tblGrid>
                <a:gridCol w="170539">
                  <a:extLst>
                    <a:ext uri="{9D8B030D-6E8A-4147-A177-3AD203B41FA5}">
                      <a16:colId xmlns:a16="http://schemas.microsoft.com/office/drawing/2014/main" val="4091904359"/>
                    </a:ext>
                  </a:extLst>
                </a:gridCol>
                <a:gridCol w="8150774">
                  <a:extLst>
                    <a:ext uri="{9D8B030D-6E8A-4147-A177-3AD203B41FA5}">
                      <a16:colId xmlns:a16="http://schemas.microsoft.com/office/drawing/2014/main" val="937305443"/>
                    </a:ext>
                  </a:extLst>
                </a:gridCol>
              </a:tblGrid>
              <a:tr h="721153">
                <a:tc>
                  <a:txBody>
                    <a:bodyPr/>
                    <a:lstStyle/>
                    <a:p>
                      <a:pPr marL="0" marR="0">
                        <a:spcBef>
                          <a:spcPts val="0"/>
                        </a:spcBef>
                        <a:spcAft>
                          <a:spcPts val="300"/>
                        </a:spcAft>
                      </a:pPr>
                      <a:endParaRPr lang="en-US" sz="12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7000"/>
                        </a:lnSpc>
                        <a:spcBef>
                          <a:spcPts val="0"/>
                        </a:spcBef>
                        <a:spcAft>
                          <a:spcPts val="300"/>
                        </a:spcAft>
                      </a:pPr>
                      <a:r>
                        <a:rPr lang="en-US" sz="1200" b="1" kern="10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What are my options if I need expedited shipping services?</a:t>
                      </a:r>
                      <a:endParaRPr lang="en-US" sz="1600" kern="10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300"/>
                        </a:spcAft>
                      </a:pPr>
                      <a:r>
                        <a:rPr lang="en-US" sz="1200" b="0">
                          <a:solidFill>
                            <a:schemeClr val="tx1">
                              <a:lumMod val="50000"/>
                              <a:lumOff val="50000"/>
                            </a:schemeClr>
                          </a:solidFill>
                          <a:effectLst/>
                          <a:latin typeface="Segoe UI" panose="020B0502040204020203" pitchFamily="34" charset="0"/>
                          <a:ea typeface="Aptos" panose="020B0004020202020204" pitchFamily="34" charset="0"/>
                        </a:rPr>
                        <a:t>In addition to Advanced Exchange (AE) service, with your purchase of Microsoft Extended Hardware Service Plus (EHS+) or Microsoft Complete for Business Plus (CfB+), your replacement device will be shipped to you by the next business day if you are in a covered territory. Additional details can be found at: </a:t>
                      </a:r>
                      <a:r>
                        <a:rPr lang="en-US" sz="1200" b="0" u="sng">
                          <a:solidFill>
                            <a:schemeClr val="tx1">
                              <a:lumMod val="50000"/>
                              <a:lumOff val="50000"/>
                            </a:schemeClr>
                          </a:solidFill>
                          <a:effectLst/>
                          <a:latin typeface="Segoe UI" panose="020B0502040204020203" pitchFamily="34" charset="0"/>
                          <a:ea typeface="Aptos" panose="020B0004020202020204" pitchFamily="34" charset="0"/>
                          <a:hlinkClick r:id="rId2">
                            <a:extLst>
                              <a:ext uri="{A12FA001-AC4F-418D-AE19-62706E023703}">
                                <ahyp:hlinkClr xmlns:ahyp="http://schemas.microsoft.com/office/drawing/2018/hyperlinkcolor" val="tx"/>
                              </a:ext>
                            </a:extLst>
                          </a:hlinkClick>
                        </a:rPr>
                        <a:t>Next Business Day Service information &amp; coverage areas - Surface | Microsoft Learn</a:t>
                      </a:r>
                      <a:r>
                        <a:rPr lang="en-US" sz="1200" b="0">
                          <a:solidFill>
                            <a:schemeClr val="tx1">
                              <a:lumMod val="50000"/>
                              <a:lumOff val="50000"/>
                            </a:schemeClr>
                          </a:solidFill>
                          <a:effectLst/>
                          <a:latin typeface="Segoe UI" panose="020B0502040204020203" pitchFamily="34" charset="0"/>
                          <a:ea typeface="Aptos" panose="020B0004020202020204" pitchFamily="34" charset="0"/>
                        </a:rPr>
                        <a:t> </a:t>
                      </a:r>
                    </a:p>
                    <a:p>
                      <a:pPr marL="0" marR="0">
                        <a:spcBef>
                          <a:spcPts val="0"/>
                        </a:spcBef>
                        <a:spcAft>
                          <a:spcPts val="300"/>
                        </a:spcAft>
                      </a:pPr>
                      <a:endParaRPr lang="en-US" sz="1200" b="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829553"/>
                  </a:ext>
                </a:extLst>
              </a:tr>
              <a:tr h="1196194">
                <a:tc>
                  <a:txBody>
                    <a:bodyPr/>
                    <a:lstStyle/>
                    <a:p>
                      <a:pPr marL="0" marR="0">
                        <a:spcBef>
                          <a:spcPts val="0"/>
                        </a:spcBef>
                        <a:spcAft>
                          <a:spcPts val="300"/>
                        </a:spcAft>
                      </a:pPr>
                      <a:endParaRPr lang="en-US" sz="120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300"/>
                        </a:spcAft>
                      </a:pPr>
                      <a:r>
                        <a:rPr lang="en-US" sz="1200" b="1" dirty="0">
                          <a:solidFill>
                            <a:schemeClr val="tx1">
                              <a:lumMod val="50000"/>
                              <a:lumOff val="50000"/>
                            </a:schemeClr>
                          </a:solidFill>
                          <a:effectLst/>
                          <a:latin typeface="Segoe UI" panose="020B0502040204020203" pitchFamily="34" charset="0"/>
                          <a:ea typeface="Aptos" panose="020B0004020202020204" pitchFamily="34" charset="0"/>
                        </a:rPr>
                        <a:t>What are my options if I need to hold onto my hard drive/SSD?</a:t>
                      </a:r>
                    </a:p>
                    <a:p>
                      <a:pPr marL="0" marR="0">
                        <a:spcBef>
                          <a:spcPts val="0"/>
                        </a:spcBef>
                        <a:spcAft>
                          <a:spcPts val="300"/>
                        </a:spcAft>
                      </a:pPr>
                      <a:r>
                        <a:rPr lang="en-US" sz="1200" dirty="0">
                          <a:solidFill>
                            <a:schemeClr val="tx1">
                              <a:lumMod val="50000"/>
                              <a:lumOff val="50000"/>
                            </a:schemeClr>
                          </a:solidFill>
                          <a:effectLst/>
                          <a:latin typeface="Segoe UI" panose="020B0502040204020203" pitchFamily="34" charset="0"/>
                          <a:ea typeface="Aptos" panose="020B0004020202020204" pitchFamily="34" charset="0"/>
                        </a:rPr>
                        <a:t>With your purchase of Microsoft Extended Hardware Service Plus (EHS+), </a:t>
                      </a:r>
                      <a:r>
                        <a:rPr lang="en-US" sz="1200" kern="100" dirty="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Microsoft Accidental Damage Protection Plus (ADP+) </a:t>
                      </a:r>
                      <a:r>
                        <a:rPr lang="en-US" sz="1200" dirty="0">
                          <a:solidFill>
                            <a:schemeClr val="tx1">
                              <a:lumMod val="50000"/>
                              <a:lumOff val="50000"/>
                            </a:schemeClr>
                          </a:solidFill>
                          <a:effectLst/>
                          <a:latin typeface="Segoe UI" panose="020B0502040204020203" pitchFamily="34" charset="0"/>
                          <a:ea typeface="Aptos" panose="020B0004020202020204" pitchFamily="34" charset="0"/>
                        </a:rPr>
                        <a:t>or Microsoft Complete for Business Plus (</a:t>
                      </a:r>
                      <a:r>
                        <a:rPr lang="en-US" sz="1200" dirty="0" err="1">
                          <a:solidFill>
                            <a:schemeClr val="tx1">
                              <a:lumMod val="50000"/>
                              <a:lumOff val="50000"/>
                            </a:schemeClr>
                          </a:solidFill>
                          <a:effectLst/>
                          <a:latin typeface="Segoe UI" panose="020B0502040204020203" pitchFamily="34" charset="0"/>
                          <a:ea typeface="Aptos" panose="020B0004020202020204" pitchFamily="34" charset="0"/>
                        </a:rPr>
                        <a:t>CfB</a:t>
                      </a:r>
                      <a:r>
                        <a:rPr lang="en-US" sz="1200" dirty="0">
                          <a:solidFill>
                            <a:schemeClr val="tx1">
                              <a:lumMod val="50000"/>
                              <a:lumOff val="50000"/>
                            </a:schemeClr>
                          </a:solidFill>
                          <a:effectLst/>
                          <a:latin typeface="Segoe UI" panose="020B0502040204020203" pitchFamily="34" charset="0"/>
                          <a:ea typeface="Aptos" panose="020B0004020202020204" pitchFamily="34" charset="0"/>
                        </a:rPr>
                        <a:t>+), you get a feature called Drive (SSD) Retention. This feature provides the option to retain your SSD in the event of a covered breakdown. Your replacement device will include a new SSD at no additional charge. This coverage is only available on Microsoft devices in which the SSD is marketed as removable per the device Technical Specifications. </a:t>
                      </a:r>
                    </a:p>
                    <a:p>
                      <a:pPr marL="0" marR="0">
                        <a:spcBef>
                          <a:spcPts val="0"/>
                        </a:spcBef>
                        <a:spcAft>
                          <a:spcPts val="300"/>
                        </a:spcAft>
                      </a:pPr>
                      <a:endParaRPr lang="en-US" sz="1200" dirty="0">
                        <a:solidFill>
                          <a:schemeClr val="tx1">
                            <a:lumMod val="50000"/>
                            <a:lumOff val="50000"/>
                          </a:schemeClr>
                        </a:solidFill>
                        <a:effectLst/>
                        <a:latin typeface="Segoe UI" panose="020B0502040204020203"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200" b="1" dirty="0">
                          <a:solidFill>
                            <a:schemeClr val="tx1">
                              <a:lumMod val="50000"/>
                              <a:lumOff val="50000"/>
                            </a:schemeClr>
                          </a:solidFill>
                          <a:latin typeface="Segoe UI"/>
                          <a:cs typeface="Segoe UI"/>
                        </a:rPr>
                        <a:t>Will Microsoft's limited hardware warranty be voided if a customer upgrades their SSD? </a:t>
                      </a:r>
                      <a:endParaRPr lang="en-US" sz="1200" dirty="0">
                        <a:solidFill>
                          <a:schemeClr val="tx1">
                            <a:lumMod val="50000"/>
                            <a:lumOff val="50000"/>
                          </a:schemeClr>
                        </a:solidFill>
                        <a:latin typeface="Segoe UI"/>
                        <a:cs typeface="Segoe UI"/>
                      </a:endParaRPr>
                    </a:p>
                    <a:p>
                      <a:pPr marL="0" marR="0">
                        <a:spcBef>
                          <a:spcPts val="0"/>
                        </a:spcBef>
                        <a:spcAft>
                          <a:spcPts val="300"/>
                        </a:spcAft>
                      </a:pPr>
                      <a:r>
                        <a:rPr lang="en-US" sz="1200" dirty="0">
                          <a:solidFill>
                            <a:schemeClr val="tx1">
                              <a:lumMod val="50000"/>
                              <a:lumOff val="50000"/>
                            </a:schemeClr>
                          </a:solidFill>
                          <a:latin typeface="Segoe UI"/>
                          <a:cs typeface="Segoe UI"/>
                        </a:rPr>
                        <a:t>Upgrading the SSD does not void the warranty, but damage to the device resulting from the repair is not be covered by the warranty. Microsoft does not advise installing an SSD that has not been tested for device configuration. </a:t>
                      </a:r>
                      <a:endParaRPr lang="en-US" sz="1200" b="0" dirty="0">
                        <a:solidFill>
                          <a:schemeClr val="tx1">
                            <a:lumMod val="50000"/>
                            <a:lumOff val="50000"/>
                          </a:schemeClr>
                        </a:solidFill>
                        <a:effectLst/>
                        <a:latin typeface="Segoe UI"/>
                        <a:ea typeface="Times New Roman" panose="02020603050405020304" pitchFamily="18" charset="0"/>
                        <a:cs typeface="Segoe UI"/>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3581842"/>
                  </a:ext>
                </a:extLst>
              </a:tr>
            </a:tbl>
          </a:graphicData>
        </a:graphic>
      </p:graphicFrame>
      <p:grpSp>
        <p:nvGrpSpPr>
          <p:cNvPr id="2" name="Group 1">
            <a:extLst>
              <a:ext uri="{FF2B5EF4-FFF2-40B4-BE49-F238E27FC236}">
                <a16:creationId xmlns:a16="http://schemas.microsoft.com/office/drawing/2014/main" id="{DD6883D7-AA1C-F12F-9D9A-5AF4D6128FC8}"/>
              </a:ext>
            </a:extLst>
          </p:cNvPr>
          <p:cNvGrpSpPr/>
          <p:nvPr/>
        </p:nvGrpSpPr>
        <p:grpSpPr>
          <a:xfrm>
            <a:off x="0" y="1"/>
            <a:ext cx="2830885" cy="6858000"/>
            <a:chOff x="0" y="1"/>
            <a:chExt cx="2830885" cy="6858000"/>
          </a:xfrm>
        </p:grpSpPr>
        <p:pic>
          <p:nvPicPr>
            <p:cNvPr id="5" name="Picture 4" descr="A person holding a tablet&#10;&#10;Description automatically generated">
              <a:extLst>
                <a:ext uri="{FF2B5EF4-FFF2-40B4-BE49-F238E27FC236}">
                  <a16:creationId xmlns:a16="http://schemas.microsoft.com/office/drawing/2014/main" id="{BFE98028-D061-4532-F79B-98EDA75483E4}"/>
                </a:ext>
              </a:extLst>
            </p:cNvPr>
            <p:cNvPicPr>
              <a:picLocks noChangeAspect="1"/>
            </p:cNvPicPr>
            <p:nvPr/>
          </p:nvPicPr>
          <p:blipFill rotWithShape="1">
            <a:blip r:embed="rId3">
              <a:extLst>
                <a:ext uri="{28A0092B-C50C-407E-A947-70E740481C1C}">
                  <a14:useLocalDpi xmlns:a14="http://schemas.microsoft.com/office/drawing/2010/main" val="0"/>
                </a:ext>
              </a:extLst>
            </a:blip>
            <a:srcRect l="15539" t="408"/>
            <a:stretch/>
          </p:blipFill>
          <p:spPr>
            <a:xfrm>
              <a:off x="0" y="2491619"/>
              <a:ext cx="2830884" cy="4366382"/>
            </a:xfrm>
            <a:prstGeom prst="rect">
              <a:avLst/>
            </a:prstGeom>
          </p:spPr>
        </p:pic>
        <p:sp>
          <p:nvSpPr>
            <p:cNvPr id="6" name="Rectangle 5">
              <a:extLst>
                <a:ext uri="{FF2B5EF4-FFF2-40B4-BE49-F238E27FC236}">
                  <a16:creationId xmlns:a16="http://schemas.microsoft.com/office/drawing/2014/main" id="{26306F94-03F4-32C4-686F-C4367712DC02}"/>
                </a:ext>
              </a:extLst>
            </p:cNvPr>
            <p:cNvSpPr/>
            <p:nvPr/>
          </p:nvSpPr>
          <p:spPr>
            <a:xfrm flipH="1">
              <a:off x="1" y="1"/>
              <a:ext cx="2830884" cy="2491618"/>
            </a:xfrm>
            <a:prstGeom prst="rect">
              <a:avLst/>
            </a:prstGeom>
            <a:gradFill flip="none" rotWithShape="1">
              <a:gsLst>
                <a:gs pos="0">
                  <a:srgbClr val="ECECEC"/>
                </a:gs>
                <a:gs pos="50000">
                  <a:srgbClr val="ECECEC">
                    <a:alpha val="83000"/>
                  </a:srgbClr>
                </a:gs>
                <a:gs pos="100000">
                  <a:srgbClr val="F2F2F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52ED7B3-7C86-22C0-23D1-59CEF70828A9}"/>
                </a:ext>
              </a:extLst>
            </p:cNvPr>
            <p:cNvSpPr txBox="1">
              <a:spLocks/>
            </p:cNvSpPr>
            <p:nvPr/>
          </p:nvSpPr>
          <p:spPr>
            <a:xfrm>
              <a:off x="264298" y="920101"/>
              <a:ext cx="2452890" cy="1877437"/>
            </a:xfrm>
            <a:prstGeom prst="rect">
              <a:avLst/>
            </a:prstGeom>
            <a:noFill/>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FAQs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j-ea"/>
                  <a:cs typeface="Segoe UI Light" panose="020B0502040204020203" pitchFamily="34" charset="0"/>
                </a:rPr>
                <a:t>Microsoft Protection Plans</a:t>
              </a:r>
            </a:p>
          </p:txBody>
        </p:sp>
        <p:pic>
          <p:nvPicPr>
            <p:cNvPr id="9" name="Picture 8">
              <a:extLst>
                <a:ext uri="{FF2B5EF4-FFF2-40B4-BE49-F238E27FC236}">
                  <a16:creationId xmlns:a16="http://schemas.microsoft.com/office/drawing/2014/main" id="{59720A19-1152-F709-610F-0F5679D15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2264222" cy="705732"/>
            </a:xfrm>
            <a:prstGeom prst="rect">
              <a:avLst/>
            </a:prstGeom>
          </p:spPr>
        </p:pic>
      </p:grpSp>
    </p:spTree>
    <p:extLst>
      <p:ext uri="{BB962C8B-B14F-4D97-AF65-F5344CB8AC3E}">
        <p14:creationId xmlns:p14="http://schemas.microsoft.com/office/powerpoint/2010/main" val="85423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294E1-DF2C-0868-5092-1FFDBEBB5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1"/>
            <a:ext cx="2028248" cy="632181"/>
          </a:xfrm>
          <a:prstGeom prst="rect">
            <a:avLst/>
          </a:prstGeom>
        </p:spPr>
      </p:pic>
      <p:sp>
        <p:nvSpPr>
          <p:cNvPr id="5" name="Title 3">
            <a:extLst>
              <a:ext uri="{FF2B5EF4-FFF2-40B4-BE49-F238E27FC236}">
                <a16:creationId xmlns:a16="http://schemas.microsoft.com/office/drawing/2014/main" id="{B869F9E5-4E5D-ED99-4C0A-FB926BE8ED38}"/>
              </a:ext>
            </a:extLst>
          </p:cNvPr>
          <p:cNvSpPr txBox="1">
            <a:spLocks/>
          </p:cNvSpPr>
          <p:nvPr/>
        </p:nvSpPr>
        <p:spPr>
          <a:xfrm>
            <a:off x="525518" y="655693"/>
            <a:ext cx="8592206" cy="492443"/>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defTabSz="93218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Selling Microsoft Protection Plans</a:t>
            </a:r>
            <a:endParaRPr kumimoji="0" lang="en-US" sz="2000" b="0" i="0" u="none" strike="noStrike" kern="1200" cap="none" spc="0" normalizeH="0" baseline="0" noProof="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B8455A4E-67B6-5EDA-4370-E770B873F8A8}"/>
              </a:ext>
            </a:extLst>
          </p:cNvPr>
          <p:cNvSpPr txBox="1"/>
          <p:nvPr/>
        </p:nvSpPr>
        <p:spPr>
          <a:xfrm>
            <a:off x="472946" y="1814245"/>
            <a:ext cx="10541895" cy="4299062"/>
          </a:xfrm>
          <a:prstGeom prst="rect">
            <a:avLst/>
          </a:prstGeom>
          <a:noFill/>
        </p:spPr>
        <p:txBody>
          <a:bodyPr wrap="square" lIns="0" rIns="0" rtlCol="0" anchor="t">
            <a:spAutoFit/>
          </a:bodyPr>
          <a:lstStyle/>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Microsoft Protection Plans must be marketed as such and must not be marketed as insurance products or warranties. Insurance products may have different requirements.</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Microsoft Protection Plan must be sold with an eligible device and never as a standalone product. </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Microsoft Protection Plans must be purchased from Microsoft before the submission of registration/provisioning for the end customer.</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Microsoft Protection Plans must be purchased for the device within 45 days of the original device purchase.</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The necessary customer and sales information must be sent to Microsoft to ensure the protection plan is registered to a customer and a device within 7 to 10 business days of the date of sale.</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The correct version of the protection plan must be sold in consideration with the corresponding device, type of customer, country and desired coverage. </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The customer must be made aware that the purchase of Microsoft Protection Plans are voluntary and not required.</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Customers must be the ones to elect to add a Microsoft Protection Plan to their purchase.</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The price of the Microsoft Protection Plan must be shared with the customer, provided separately from other costs included in the purchase, prior to the point of purchase.</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Claims are managed by Microsoft through the service request process handled by resellers and customers. Please included the following wording in all your marketing, ‘For guidance on how to file a claim or make a complaint about your protection plan, please reference your terms and conditions.” </a:t>
            </a:r>
          </a:p>
          <a:p>
            <a:pPr marL="285750" indent="-285750">
              <a:lnSpc>
                <a:spcPct val="110000"/>
              </a:lnSpc>
              <a:spcAft>
                <a:spcPts val="600"/>
              </a:spcAft>
              <a:buFont typeface="Segoe UI Semilight" panose="020B0402040204020203" pitchFamily="34" charset="0"/>
              <a:buChar char="›"/>
            </a:pPr>
            <a:r>
              <a:rPr lang="en-US" sz="1200" dirty="0">
                <a:solidFill>
                  <a:srgbClr val="505050"/>
                </a:solidFill>
                <a:latin typeface="Segoe UI" panose="020B0502040204020203" pitchFamily="34" charset="0"/>
                <a:cs typeface="Segoe UI" panose="020B0502040204020203" pitchFamily="34" charset="0"/>
              </a:rPr>
              <a:t>Customer complaints regarding Microsoft Protection Plans must be directed to Microsoft using the complaints email in their terms and conditions. Please included the following wording in all your marketing, ‘For guidance on how to file a claim or make a complaint about your protection plan, please reference your terms and conditions.”</a:t>
            </a:r>
          </a:p>
        </p:txBody>
      </p:sp>
      <p:sp>
        <p:nvSpPr>
          <p:cNvPr id="11" name="Title 3">
            <a:extLst>
              <a:ext uri="{FF2B5EF4-FFF2-40B4-BE49-F238E27FC236}">
                <a16:creationId xmlns:a16="http://schemas.microsoft.com/office/drawing/2014/main" id="{1F2CA849-74BF-BC72-82D4-9C64A564D989}"/>
              </a:ext>
            </a:extLst>
          </p:cNvPr>
          <p:cNvSpPr txBox="1">
            <a:spLocks/>
          </p:cNvSpPr>
          <p:nvPr/>
        </p:nvSpPr>
        <p:spPr>
          <a:xfrm>
            <a:off x="472946" y="1385863"/>
            <a:ext cx="8865476" cy="369332"/>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defTabSz="93218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General requirements</a:t>
            </a:r>
            <a:endParaRPr kumimoji="0" lang="en-US" sz="1600" b="0" i="0" u="none" strike="noStrike" kern="1200" cap="none" spc="0" normalizeH="0" baseline="0" noProof="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3A5BE14D-7C59-5F1A-01FF-ED1AD405F7D6}"/>
              </a:ext>
            </a:extLst>
          </p:cNvPr>
          <p:cNvSpPr txBox="1"/>
          <p:nvPr/>
        </p:nvSpPr>
        <p:spPr>
          <a:xfrm>
            <a:off x="620111" y="6260114"/>
            <a:ext cx="8546955" cy="276999"/>
          </a:xfrm>
          <a:prstGeom prst="rect">
            <a:avLst/>
          </a:prstGeom>
          <a:noFill/>
        </p:spPr>
        <p:txBody>
          <a:bodyPr wrap="none" lIns="91440" tIns="45720" rIns="91440" bIns="45720" rtlCol="0" anchor="t">
            <a:spAutoFit/>
          </a:bodyPr>
          <a:lstStyle/>
          <a:p>
            <a:r>
              <a:rPr lang="en-US" sz="1200">
                <a:latin typeface="Segoe UI"/>
                <a:cs typeface="Segoe UI"/>
              </a:rPr>
              <a:t>See </a:t>
            </a:r>
            <a:r>
              <a:rPr lang="en-US" sz="1200">
                <a:latin typeface="Segoe UI Semibold"/>
                <a:cs typeface="Segoe UI Semibold"/>
              </a:rPr>
              <a:t>Selling Microsoft Protection Plan Policy Guide </a:t>
            </a:r>
            <a:r>
              <a:rPr lang="en-US" sz="1200">
                <a:latin typeface="Segoe UI"/>
                <a:cs typeface="Segoe UI"/>
              </a:rPr>
              <a:t>at</a:t>
            </a:r>
            <a:r>
              <a:rPr lang="en-US" sz="1200">
                <a:latin typeface="Segoe UI Semibold"/>
                <a:cs typeface="Segoe UI Semibold"/>
              </a:rPr>
              <a:t> </a:t>
            </a:r>
            <a:r>
              <a:rPr lang="en-US" sz="1200">
                <a:ea typeface="+mn-lt"/>
                <a:cs typeface="+mn-lt"/>
                <a:hlinkClick r:id="rId4"/>
              </a:rPr>
              <a:t>Surface Warranty &amp; Protection Plan Collection</a:t>
            </a:r>
            <a:r>
              <a:rPr lang="en-US" sz="1200"/>
              <a:t> </a:t>
            </a:r>
            <a:r>
              <a:rPr lang="en-US" sz="1200">
                <a:latin typeface="Segoe UI"/>
                <a:cs typeface="Segoe UI"/>
              </a:rPr>
              <a:t>for complete guidance. </a:t>
            </a: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6047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EE765-368E-0A73-EBA8-CB71D82D0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66924" cy="955925"/>
          </a:xfrm>
          <a:prstGeom prst="rect">
            <a:avLst/>
          </a:prstGeom>
        </p:spPr>
      </p:pic>
      <p:pic>
        <p:nvPicPr>
          <p:cNvPr id="5" name="Picture 4" descr="A person sitting at a desk reading a book&#10;&#10;Description automatically generated with medium confidence">
            <a:extLst>
              <a:ext uri="{FF2B5EF4-FFF2-40B4-BE49-F238E27FC236}">
                <a16:creationId xmlns:a16="http://schemas.microsoft.com/office/drawing/2014/main" id="{DFCAFD2C-EA32-FADB-5F82-74DF7F252A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05036" y="0"/>
            <a:ext cx="5386964" cy="6861793"/>
          </a:xfrm>
          <a:prstGeom prst="rect">
            <a:avLst/>
          </a:prstGeom>
        </p:spPr>
      </p:pic>
      <p:sp>
        <p:nvSpPr>
          <p:cNvPr id="2" name="Title 1">
            <a:extLst>
              <a:ext uri="{FF2B5EF4-FFF2-40B4-BE49-F238E27FC236}">
                <a16:creationId xmlns:a16="http://schemas.microsoft.com/office/drawing/2014/main" id="{E8DBB10F-CE26-B11D-824F-1FCB449A6BDA}"/>
              </a:ext>
            </a:extLst>
          </p:cNvPr>
          <p:cNvSpPr txBox="1">
            <a:spLocks/>
          </p:cNvSpPr>
          <p:nvPr/>
        </p:nvSpPr>
        <p:spPr>
          <a:xfrm>
            <a:off x="513796" y="3804744"/>
            <a:ext cx="4226370" cy="26959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rPr>
              <a:t>Microsoft Warranty and Protection Plans </a:t>
            </a: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36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10000"/>
              </a:lnSpc>
              <a:spcBef>
                <a:spcPct val="0"/>
              </a:spcBef>
              <a:spcAft>
                <a:spcPts val="0"/>
              </a:spcAft>
              <a:buClrTx/>
              <a:buSzTx/>
              <a:buFontTx/>
              <a:buNone/>
              <a:tabLst/>
              <a:defRPr/>
            </a:pPr>
            <a:r>
              <a:rPr lang="en-US" sz="2400">
                <a:solidFill>
                  <a:prstClr val="black">
                    <a:lumMod val="50000"/>
                    <a:lumOff val="50000"/>
                  </a:prstClr>
                </a:solidFill>
                <a:latin typeface="Segoe UI Light" panose="020B0502040204020203" pitchFamily="34" charset="0"/>
                <a:cs typeface="Segoe UI Light" panose="020B0502040204020203" pitchFamily="34" charset="0"/>
              </a:rPr>
              <a:t>Countries and device type</a:t>
            </a:r>
            <a:r>
              <a:rPr kumimoji="0" lang="en-US" sz="2400" b="0" i="0" u="none" strike="noStrike" kern="1200" cap="none" spc="0" normalizeH="0" baseline="0" noProof="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18585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F29CFF1-8680-100B-F895-A23198072AC1}"/>
              </a:ext>
            </a:extLst>
          </p:cNvPr>
          <p:cNvGraphicFramePr>
            <a:graphicFrameLocks noGrp="1"/>
          </p:cNvGraphicFramePr>
          <p:nvPr>
            <p:extLst>
              <p:ext uri="{D42A27DB-BD31-4B8C-83A1-F6EECF244321}">
                <p14:modId xmlns:p14="http://schemas.microsoft.com/office/powerpoint/2010/main" val="964271948"/>
              </p:ext>
            </p:extLst>
          </p:nvPr>
        </p:nvGraphicFramePr>
        <p:xfrm>
          <a:off x="425351" y="1114096"/>
          <a:ext cx="11155862" cy="1723204"/>
        </p:xfrm>
        <a:graphic>
          <a:graphicData uri="http://schemas.openxmlformats.org/drawingml/2006/table">
            <a:tbl>
              <a:tblPr firstRow="1" firstCol="1" bandRow="1"/>
              <a:tblGrid>
                <a:gridCol w="2348564">
                  <a:extLst>
                    <a:ext uri="{9D8B030D-6E8A-4147-A177-3AD203B41FA5}">
                      <a16:colId xmlns:a16="http://schemas.microsoft.com/office/drawing/2014/main" val="1111481421"/>
                    </a:ext>
                  </a:extLst>
                </a:gridCol>
                <a:gridCol w="2201779">
                  <a:extLst>
                    <a:ext uri="{9D8B030D-6E8A-4147-A177-3AD203B41FA5}">
                      <a16:colId xmlns:a16="http://schemas.microsoft.com/office/drawing/2014/main" val="4017599757"/>
                    </a:ext>
                  </a:extLst>
                </a:gridCol>
                <a:gridCol w="2201779">
                  <a:extLst>
                    <a:ext uri="{9D8B030D-6E8A-4147-A177-3AD203B41FA5}">
                      <a16:colId xmlns:a16="http://schemas.microsoft.com/office/drawing/2014/main" val="3409693634"/>
                    </a:ext>
                  </a:extLst>
                </a:gridCol>
                <a:gridCol w="2201779">
                  <a:extLst>
                    <a:ext uri="{9D8B030D-6E8A-4147-A177-3AD203B41FA5}">
                      <a16:colId xmlns:a16="http://schemas.microsoft.com/office/drawing/2014/main" val="434537274"/>
                    </a:ext>
                  </a:extLst>
                </a:gridCol>
                <a:gridCol w="2201961">
                  <a:extLst>
                    <a:ext uri="{9D8B030D-6E8A-4147-A177-3AD203B41FA5}">
                      <a16:colId xmlns:a16="http://schemas.microsoft.com/office/drawing/2014/main" val="2134085333"/>
                    </a:ext>
                  </a:extLst>
                </a:gridCol>
              </a:tblGrid>
              <a:tr h="339361">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Japan, Hong Kong, Singapore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3580567"/>
                  </a:ext>
                </a:extLst>
              </a:tr>
              <a:tr h="339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endParaRPr lang="en-US" sz="16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473643007"/>
                  </a:ext>
                </a:extLst>
              </a:tr>
              <a:tr h="339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100" b="0">
                          <a:solidFill>
                            <a:srgbClr val="737373"/>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rgbClr val="73737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5247243"/>
                  </a:ext>
                </a:extLst>
              </a:tr>
              <a:tr h="339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100" b="0">
                          <a:solidFill>
                            <a:srgbClr val="737373"/>
                          </a:solidFill>
                          <a:effectLst/>
                          <a:latin typeface="Segoe UI" panose="020B0502040204020203" pitchFamily="34" charset="0"/>
                          <a:ea typeface="Times New Roman" panose="02020603050405020304" pitchFamily="18" charset="0"/>
                          <a:cs typeface="Times New Roman" panose="02020603050405020304" pitchFamily="18" charset="0"/>
                        </a:rPr>
                        <a:t>Surface Studio 2+</a:t>
                      </a:r>
                      <a:endParaRPr lang="en-US" sz="1400" b="0">
                        <a:solidFill>
                          <a:srgbClr val="73737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16867239"/>
                  </a:ext>
                </a:extLst>
              </a:tr>
              <a:tr h="339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100" b="0">
                          <a:solidFill>
                            <a:srgbClr val="737373"/>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400" b="0">
                        <a:solidFill>
                          <a:srgbClr val="73737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56656314"/>
                  </a:ext>
                </a:extLst>
              </a:tr>
            </a:tbl>
          </a:graphicData>
        </a:graphic>
      </p:graphicFrame>
      <p:sp>
        <p:nvSpPr>
          <p:cNvPr id="9" name="TextBox 8">
            <a:extLst>
              <a:ext uri="{FF2B5EF4-FFF2-40B4-BE49-F238E27FC236}">
                <a16:creationId xmlns:a16="http://schemas.microsoft.com/office/drawing/2014/main" id="{49667CC7-DA59-615D-4EEE-15A89E191CB3}"/>
              </a:ext>
            </a:extLst>
          </p:cNvPr>
          <p:cNvSpPr txBox="1"/>
          <p:nvPr/>
        </p:nvSpPr>
        <p:spPr>
          <a:xfrm>
            <a:off x="510294" y="522663"/>
            <a:ext cx="11629697" cy="461665"/>
          </a:xfrm>
          <a:prstGeom prst="rect">
            <a:avLst/>
          </a:prstGeom>
          <a:noFill/>
        </p:spPr>
        <p:txBody>
          <a:bodyPr wrap="square" lIns="91440" tIns="45720" rIns="91440" bIns="45720" anchor="t">
            <a:spAutoFit/>
          </a:bodyPr>
          <a:lstStyle/>
          <a:p>
            <a:r>
              <a:rPr lang="en-US" sz="2400">
                <a:solidFill>
                  <a:srgbClr val="737373"/>
                </a:solidFill>
                <a:latin typeface="Segoe UI Light" panose="020B0502040204020203" pitchFamily="34" charset="0"/>
                <a:cs typeface="Segoe UI Light" panose="020B0502040204020203" pitchFamily="34" charset="0"/>
              </a:rPr>
              <a:t>Commercial Protection Plans For Asia Pacific by Device Type </a:t>
            </a:r>
            <a:endParaRPr lang="en-US" sz="2400">
              <a:solidFill>
                <a:prstClr val="black"/>
              </a:solidFill>
              <a:latin typeface="Segoe UI Light" panose="020B0502040204020203" pitchFamily="34" charset="0"/>
              <a:cs typeface="Segoe UI Light" panose="020B0502040204020203" pitchFamily="34" charset="0"/>
            </a:endParaRPr>
          </a:p>
        </p:txBody>
      </p:sp>
      <p:graphicFrame>
        <p:nvGraphicFramePr>
          <p:cNvPr id="3" name="Table 2">
            <a:extLst>
              <a:ext uri="{FF2B5EF4-FFF2-40B4-BE49-F238E27FC236}">
                <a16:creationId xmlns:a16="http://schemas.microsoft.com/office/drawing/2014/main" id="{C78F18D2-BDE3-FEC2-367D-63F8A5938534}"/>
              </a:ext>
            </a:extLst>
          </p:cNvPr>
          <p:cNvGraphicFramePr>
            <a:graphicFrameLocks noGrp="1"/>
          </p:cNvGraphicFramePr>
          <p:nvPr>
            <p:extLst>
              <p:ext uri="{D42A27DB-BD31-4B8C-83A1-F6EECF244321}">
                <p14:modId xmlns:p14="http://schemas.microsoft.com/office/powerpoint/2010/main" val="110210662"/>
              </p:ext>
            </p:extLst>
          </p:nvPr>
        </p:nvGraphicFramePr>
        <p:xfrm>
          <a:off x="425351" y="4561496"/>
          <a:ext cx="11155680" cy="1719072"/>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338328">
                <a:tc gridSpan="5">
                  <a:txBody>
                    <a:body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China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65760">
                <a:tc>
                  <a:txBody>
                    <a:bodyPr/>
                    <a:lstStyle/>
                    <a:p>
                      <a:pPr marL="0" marR="0">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1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973812"/>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Studio 2+</a:t>
                      </a:r>
                      <a:endParaRPr lang="en-US" sz="11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4671479"/>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1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6789861"/>
                  </a:ext>
                </a:extLst>
              </a:tr>
            </a:tbl>
          </a:graphicData>
        </a:graphic>
      </p:graphicFrame>
      <p:graphicFrame>
        <p:nvGraphicFramePr>
          <p:cNvPr id="8" name="Table 7">
            <a:extLst>
              <a:ext uri="{FF2B5EF4-FFF2-40B4-BE49-F238E27FC236}">
                <a16:creationId xmlns:a16="http://schemas.microsoft.com/office/drawing/2014/main" id="{30AB8168-AAAC-1541-1BBA-0C4A613EEFAA}"/>
              </a:ext>
            </a:extLst>
          </p:cNvPr>
          <p:cNvGraphicFramePr>
            <a:graphicFrameLocks noGrp="1"/>
          </p:cNvGraphicFramePr>
          <p:nvPr>
            <p:extLst>
              <p:ext uri="{D42A27DB-BD31-4B8C-83A1-F6EECF244321}">
                <p14:modId xmlns:p14="http://schemas.microsoft.com/office/powerpoint/2010/main" val="826285057"/>
              </p:ext>
            </p:extLst>
          </p:nvPr>
        </p:nvGraphicFramePr>
        <p:xfrm>
          <a:off x="425351" y="2839960"/>
          <a:ext cx="11155680" cy="1721536"/>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340792">
                <a:tc gridSpan="5">
                  <a:txBody>
                    <a:body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Taiwan, New Zealand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40792">
                <a:tc>
                  <a:txBody>
                    <a:bodyPr/>
                    <a:lstStyle/>
                    <a:p>
                      <a:pPr marL="0" marR="0" algn="l"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973812"/>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Studio 2+</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4671479"/>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6789861"/>
                  </a:ext>
                </a:extLst>
              </a:tr>
            </a:tbl>
          </a:graphicData>
        </a:graphic>
      </p:graphicFrame>
    </p:spTree>
    <p:extLst>
      <p:ext uri="{BB962C8B-B14F-4D97-AF65-F5344CB8AC3E}">
        <p14:creationId xmlns:p14="http://schemas.microsoft.com/office/powerpoint/2010/main" val="73093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E1969C07-C8D6-C8A0-155C-2ED4A4CA3C9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300E17A8-31BA-0DF7-92CB-52F9F842DCE9}"/>
              </a:ext>
            </a:extLst>
          </p:cNvPr>
          <p:cNvGraphicFramePr>
            <a:graphicFrameLocks noGrp="1"/>
          </p:cNvGraphicFramePr>
          <p:nvPr>
            <p:extLst>
              <p:ext uri="{D42A27DB-BD31-4B8C-83A1-F6EECF244321}">
                <p14:modId xmlns:p14="http://schemas.microsoft.com/office/powerpoint/2010/main" val="3473466506"/>
              </p:ext>
            </p:extLst>
          </p:nvPr>
        </p:nvGraphicFramePr>
        <p:xfrm>
          <a:off x="508146" y="2687297"/>
          <a:ext cx="11155680" cy="1380744"/>
        </p:xfrm>
        <a:graphic>
          <a:graphicData uri="http://schemas.openxmlformats.org/drawingml/2006/table">
            <a:tbl>
              <a:tblPr firstRow="1" firstCol="1" bandRow="1"/>
              <a:tblGrid>
                <a:gridCol w="2348564">
                  <a:extLst>
                    <a:ext uri="{9D8B030D-6E8A-4147-A177-3AD203B41FA5}">
                      <a16:colId xmlns:a16="http://schemas.microsoft.com/office/drawing/2014/main" val="767146394"/>
                    </a:ext>
                  </a:extLst>
                </a:gridCol>
                <a:gridCol w="2201779">
                  <a:extLst>
                    <a:ext uri="{9D8B030D-6E8A-4147-A177-3AD203B41FA5}">
                      <a16:colId xmlns:a16="http://schemas.microsoft.com/office/drawing/2014/main" val="1333751663"/>
                    </a:ext>
                  </a:extLst>
                </a:gridCol>
                <a:gridCol w="2201779">
                  <a:extLst>
                    <a:ext uri="{9D8B030D-6E8A-4147-A177-3AD203B41FA5}">
                      <a16:colId xmlns:a16="http://schemas.microsoft.com/office/drawing/2014/main" val="714724917"/>
                    </a:ext>
                  </a:extLst>
                </a:gridCol>
                <a:gridCol w="2201779">
                  <a:extLst>
                    <a:ext uri="{9D8B030D-6E8A-4147-A177-3AD203B41FA5}">
                      <a16:colId xmlns:a16="http://schemas.microsoft.com/office/drawing/2014/main" val="629839212"/>
                    </a:ext>
                  </a:extLst>
                </a:gridCol>
                <a:gridCol w="2201779">
                  <a:extLst>
                    <a:ext uri="{9D8B030D-6E8A-4147-A177-3AD203B41FA5}">
                      <a16:colId xmlns:a16="http://schemas.microsoft.com/office/drawing/2014/main" val="1968007509"/>
                    </a:ext>
                  </a:extLst>
                </a:gridCol>
              </a:tblGrid>
              <a:tr h="338328">
                <a:tc gridSpan="5">
                  <a:txBody>
                    <a:body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South Korea, Malaysia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1769447"/>
                  </a:ext>
                </a:extLst>
              </a:tr>
              <a:tr h="365760">
                <a:tc>
                  <a:txBody>
                    <a:bodyPr/>
                    <a:lstStyle/>
                    <a:p>
                      <a:pPr marL="0" marR="0">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922368871"/>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12285813"/>
                  </a:ext>
                </a:extLst>
              </a:tr>
              <a:tr h="338328">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3459609"/>
                  </a:ext>
                </a:extLst>
              </a:tr>
            </a:tbl>
          </a:graphicData>
        </a:graphic>
      </p:graphicFrame>
      <p:pic>
        <p:nvPicPr>
          <p:cNvPr id="2" name="Picture 1">
            <a:extLst>
              <a:ext uri="{FF2B5EF4-FFF2-40B4-BE49-F238E27FC236}">
                <a16:creationId xmlns:a16="http://schemas.microsoft.com/office/drawing/2014/main" id="{96355E76-B024-979E-49CE-DC0B83E9C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7651"/>
            <a:ext cx="1410218" cy="439549"/>
          </a:xfrm>
          <a:prstGeom prst="rect">
            <a:avLst/>
          </a:prstGeom>
        </p:spPr>
      </p:pic>
      <p:sp>
        <p:nvSpPr>
          <p:cNvPr id="4" name="TextBox 3">
            <a:extLst>
              <a:ext uri="{FF2B5EF4-FFF2-40B4-BE49-F238E27FC236}">
                <a16:creationId xmlns:a16="http://schemas.microsoft.com/office/drawing/2014/main" id="{1BEF8A9F-73A2-E1B2-3B12-7E840C473F5D}"/>
              </a:ext>
            </a:extLst>
          </p:cNvPr>
          <p:cNvSpPr txBox="1"/>
          <p:nvPr/>
        </p:nvSpPr>
        <p:spPr>
          <a:xfrm>
            <a:off x="510294" y="522663"/>
            <a:ext cx="11629697" cy="461665"/>
          </a:xfrm>
          <a:prstGeom prst="rect">
            <a:avLst/>
          </a:prstGeom>
          <a:noFill/>
        </p:spPr>
        <p:txBody>
          <a:bodyPr wrap="square" lIns="91440" tIns="45720" rIns="91440" bIns="45720" anchor="t">
            <a:spAutoFit/>
          </a:bodyPr>
          <a:lstStyle/>
          <a:p>
            <a:r>
              <a:rPr kumimoji="0" lang="en-US" sz="2400" b="0" i="0" u="none" strike="noStrike" kern="1200" cap="none" spc="0" normalizeH="0" baseline="0" noProof="0">
                <a:ln>
                  <a:noFill/>
                </a:ln>
                <a:solidFill>
                  <a:srgbClr val="737373"/>
                </a:solidFill>
                <a:effectLst/>
                <a:uLnTx/>
                <a:uFillTx/>
                <a:latin typeface="Segoe UI Light" panose="020B0502040204020203" pitchFamily="34" charset="0"/>
                <a:cs typeface="Segoe UI Light" panose="020B0502040204020203" pitchFamily="34" charset="0"/>
              </a:rPr>
              <a:t>Commercial Protection Plans For </a:t>
            </a:r>
            <a:r>
              <a:rPr lang="en-US" sz="2400">
                <a:solidFill>
                  <a:srgbClr val="737373"/>
                </a:solidFill>
                <a:latin typeface="Segoe UI Light" panose="020B0502040204020203" pitchFamily="34" charset="0"/>
                <a:cs typeface="Segoe UI Light" panose="020B0502040204020203" pitchFamily="34" charset="0"/>
              </a:rPr>
              <a:t>Asia Pacific</a:t>
            </a:r>
            <a:r>
              <a:rPr kumimoji="0" lang="en-US" sz="2400" b="0" i="0" u="none" strike="noStrike" kern="1200" cap="none" spc="0" normalizeH="0" baseline="0" noProof="0">
                <a:ln>
                  <a:noFill/>
                </a:ln>
                <a:solidFill>
                  <a:srgbClr val="737373"/>
                </a:solidFill>
                <a:effectLst/>
                <a:uLnTx/>
                <a:uFillTx/>
                <a:latin typeface="Segoe UI Light" panose="020B0502040204020203" pitchFamily="34" charset="0"/>
                <a:cs typeface="Segoe UI Light" panose="020B0502040204020203" pitchFamily="34" charset="0"/>
              </a:rPr>
              <a:t> by Device Type</a:t>
            </a:r>
            <a:r>
              <a:rPr lang="en-US" sz="2400">
                <a:solidFill>
                  <a:srgbClr val="737373"/>
                </a:solidFill>
                <a:latin typeface="Segoe UI Light" panose="020B0502040204020203" pitchFamily="34" charset="0"/>
                <a:cs typeface="Segoe UI Light" panose="020B0502040204020203" pitchFamily="34" charset="0"/>
              </a:rPr>
              <a:t> </a:t>
            </a:r>
            <a:endParaRPr lang="en-US" sz="2400">
              <a:latin typeface="Segoe UI Light" panose="020B0502040204020203" pitchFamily="34" charset="0"/>
              <a:cs typeface="Segoe UI Light" panose="020B0502040204020203" pitchFamily="34" charset="0"/>
            </a:endParaRPr>
          </a:p>
        </p:txBody>
      </p:sp>
      <p:graphicFrame>
        <p:nvGraphicFramePr>
          <p:cNvPr id="9" name="Table 8">
            <a:extLst>
              <a:ext uri="{FF2B5EF4-FFF2-40B4-BE49-F238E27FC236}">
                <a16:creationId xmlns:a16="http://schemas.microsoft.com/office/drawing/2014/main" id="{2BD0CF8F-9A50-7BC0-E192-39518AE111DC}"/>
              </a:ext>
            </a:extLst>
          </p:cNvPr>
          <p:cNvGraphicFramePr>
            <a:graphicFrameLocks noGrp="1"/>
          </p:cNvGraphicFramePr>
          <p:nvPr>
            <p:extLst>
              <p:ext uri="{D42A27DB-BD31-4B8C-83A1-F6EECF244321}">
                <p14:modId xmlns:p14="http://schemas.microsoft.com/office/powerpoint/2010/main" val="2549806376"/>
              </p:ext>
            </p:extLst>
          </p:nvPr>
        </p:nvGraphicFramePr>
        <p:xfrm>
          <a:off x="518160" y="1306553"/>
          <a:ext cx="11165694" cy="1380744"/>
        </p:xfrm>
        <a:graphic>
          <a:graphicData uri="http://schemas.openxmlformats.org/drawingml/2006/table">
            <a:tbl>
              <a:tblPr firstRow="1" firstCol="1" bandRow="1"/>
              <a:tblGrid>
                <a:gridCol w="2348564">
                  <a:extLst>
                    <a:ext uri="{9D8B030D-6E8A-4147-A177-3AD203B41FA5}">
                      <a16:colId xmlns:a16="http://schemas.microsoft.com/office/drawing/2014/main" val="1746904347"/>
                    </a:ext>
                  </a:extLst>
                </a:gridCol>
                <a:gridCol w="2201779">
                  <a:extLst>
                    <a:ext uri="{9D8B030D-6E8A-4147-A177-3AD203B41FA5}">
                      <a16:colId xmlns:a16="http://schemas.microsoft.com/office/drawing/2014/main" val="825702979"/>
                    </a:ext>
                  </a:extLst>
                </a:gridCol>
                <a:gridCol w="2201779">
                  <a:extLst>
                    <a:ext uri="{9D8B030D-6E8A-4147-A177-3AD203B41FA5}">
                      <a16:colId xmlns:a16="http://schemas.microsoft.com/office/drawing/2014/main" val="2759714337"/>
                    </a:ext>
                  </a:extLst>
                </a:gridCol>
                <a:gridCol w="2201779">
                  <a:extLst>
                    <a:ext uri="{9D8B030D-6E8A-4147-A177-3AD203B41FA5}">
                      <a16:colId xmlns:a16="http://schemas.microsoft.com/office/drawing/2014/main" val="1384522589"/>
                    </a:ext>
                  </a:extLst>
                </a:gridCol>
                <a:gridCol w="2211793">
                  <a:extLst>
                    <a:ext uri="{9D8B030D-6E8A-4147-A177-3AD203B41FA5}">
                      <a16:colId xmlns:a16="http://schemas.microsoft.com/office/drawing/2014/main" val="2820434879"/>
                    </a:ext>
                  </a:extLst>
                </a:gridCol>
              </a:tblGrid>
              <a:tr h="338328">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India, Thailand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9644580"/>
                  </a:ext>
                </a:extLst>
              </a:tr>
              <a:tr h="3657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760673681"/>
                  </a:ext>
                </a:extLst>
              </a:tr>
              <a:tr h="3383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100" b="0">
                          <a:solidFill>
                            <a:srgbClr val="737373"/>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rgbClr val="73737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37068326"/>
                  </a:ext>
                </a:extLst>
              </a:tr>
              <a:tr h="3383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100" b="0">
                          <a:solidFill>
                            <a:srgbClr val="737373"/>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400" b="0">
                        <a:solidFill>
                          <a:srgbClr val="73737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b="1">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E7E6E6">
                          <a:lumMod val="75000"/>
                        </a:srgbClr>
                      </a:solidFill>
                      <a:prstDash val="solid"/>
                      <a:round/>
                      <a:headEnd type="none" w="med" len="med"/>
                      <a:tailEnd type="none" w="med" len="med"/>
                    </a:lnL>
                    <a:lnR w="6350" cap="flat" cmpd="sng" algn="ctr">
                      <a:solidFill>
                        <a:srgbClr val="E7E6E6">
                          <a:lumMod val="75000"/>
                        </a:srgbClr>
                      </a:solidFill>
                      <a:prstDash val="solid"/>
                      <a:round/>
                      <a:headEnd type="none" w="med" len="med"/>
                      <a:tailEnd type="none" w="med" len="med"/>
                    </a:lnR>
                    <a:lnT w="6350" cap="flat" cmpd="sng" algn="ctr">
                      <a:solidFill>
                        <a:srgbClr val="E7E6E6">
                          <a:lumMod val="75000"/>
                        </a:srgbClr>
                      </a:solidFill>
                      <a:prstDash val="solid"/>
                      <a:round/>
                      <a:headEnd type="none" w="med" len="med"/>
                      <a:tailEnd type="none" w="med" len="med"/>
                    </a:lnT>
                    <a:lnB w="6350" cap="flat" cmpd="sng" algn="ctr">
                      <a:solidFill>
                        <a:srgbClr val="E7E6E6">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86323993"/>
                  </a:ext>
                </a:extLst>
              </a:tr>
            </a:tbl>
          </a:graphicData>
        </a:graphic>
      </p:graphicFrame>
      <p:graphicFrame>
        <p:nvGraphicFramePr>
          <p:cNvPr id="10" name="Table 9">
            <a:extLst>
              <a:ext uri="{FF2B5EF4-FFF2-40B4-BE49-F238E27FC236}">
                <a16:creationId xmlns:a16="http://schemas.microsoft.com/office/drawing/2014/main" id="{C78F18D2-BDE3-FEC2-367D-63F8A5938534}"/>
              </a:ext>
            </a:extLst>
          </p:cNvPr>
          <p:cNvGraphicFramePr>
            <a:graphicFrameLocks noGrp="1"/>
          </p:cNvGraphicFramePr>
          <p:nvPr>
            <p:extLst>
              <p:ext uri="{D42A27DB-BD31-4B8C-83A1-F6EECF244321}">
                <p14:modId xmlns:p14="http://schemas.microsoft.com/office/powerpoint/2010/main" val="328510199"/>
              </p:ext>
            </p:extLst>
          </p:nvPr>
        </p:nvGraphicFramePr>
        <p:xfrm>
          <a:off x="508146" y="4068041"/>
          <a:ext cx="11155680" cy="978408"/>
        </p:xfrm>
        <a:graphic>
          <a:graphicData uri="http://schemas.openxmlformats.org/drawingml/2006/table">
            <a:tbl>
              <a:tblPr firstRow="1" firstCol="1" bandRow="1"/>
              <a:tblGrid>
                <a:gridCol w="2348564">
                  <a:extLst>
                    <a:ext uri="{9D8B030D-6E8A-4147-A177-3AD203B41FA5}">
                      <a16:colId xmlns:a16="http://schemas.microsoft.com/office/drawing/2014/main" val="3630151082"/>
                    </a:ext>
                  </a:extLst>
                </a:gridCol>
                <a:gridCol w="2201779">
                  <a:extLst>
                    <a:ext uri="{9D8B030D-6E8A-4147-A177-3AD203B41FA5}">
                      <a16:colId xmlns:a16="http://schemas.microsoft.com/office/drawing/2014/main" val="1066005214"/>
                    </a:ext>
                  </a:extLst>
                </a:gridCol>
                <a:gridCol w="2201779">
                  <a:extLst>
                    <a:ext uri="{9D8B030D-6E8A-4147-A177-3AD203B41FA5}">
                      <a16:colId xmlns:a16="http://schemas.microsoft.com/office/drawing/2014/main" val="1408135414"/>
                    </a:ext>
                  </a:extLst>
                </a:gridCol>
                <a:gridCol w="2201779">
                  <a:extLst>
                    <a:ext uri="{9D8B030D-6E8A-4147-A177-3AD203B41FA5}">
                      <a16:colId xmlns:a16="http://schemas.microsoft.com/office/drawing/2014/main" val="528430155"/>
                    </a:ext>
                  </a:extLst>
                </a:gridCol>
                <a:gridCol w="2201779">
                  <a:extLst>
                    <a:ext uri="{9D8B030D-6E8A-4147-A177-3AD203B41FA5}">
                      <a16:colId xmlns:a16="http://schemas.microsoft.com/office/drawing/2014/main" val="1489437956"/>
                    </a:ext>
                  </a:extLst>
                </a:gridCol>
              </a:tblGrid>
              <a:tr h="338328">
                <a:tc gridSpan="5">
                  <a:txBody>
                    <a:body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Philippines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089448"/>
                  </a:ext>
                </a:extLst>
              </a:tr>
              <a:tr h="365760">
                <a:tc>
                  <a:txBody>
                    <a:bodyPr/>
                    <a:lstStyle/>
                    <a:p>
                      <a:pPr marL="0" marR="0" algn="l"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37502658"/>
                  </a:ext>
                </a:extLst>
              </a:tr>
              <a:tr h="274320">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rgbClr val="505050"/>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r>
                        <a:rPr lang="en-US" sz="14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973812"/>
                  </a:ext>
                </a:extLst>
              </a:tr>
            </a:tbl>
          </a:graphicData>
        </a:graphic>
      </p:graphicFrame>
      <p:graphicFrame>
        <p:nvGraphicFramePr>
          <p:cNvPr id="11" name="Table 10">
            <a:extLst>
              <a:ext uri="{FF2B5EF4-FFF2-40B4-BE49-F238E27FC236}">
                <a16:creationId xmlns:a16="http://schemas.microsoft.com/office/drawing/2014/main" id="{4FF6FFA6-757D-DD2D-EA96-65DBDF6E2EE9}"/>
              </a:ext>
            </a:extLst>
          </p:cNvPr>
          <p:cNvGraphicFramePr>
            <a:graphicFrameLocks noGrp="1"/>
          </p:cNvGraphicFramePr>
          <p:nvPr>
            <p:extLst>
              <p:ext uri="{D42A27DB-BD31-4B8C-83A1-F6EECF244321}">
                <p14:modId xmlns:p14="http://schemas.microsoft.com/office/powerpoint/2010/main" val="1408893261"/>
              </p:ext>
            </p:extLst>
          </p:nvPr>
        </p:nvGraphicFramePr>
        <p:xfrm>
          <a:off x="508146" y="5051384"/>
          <a:ext cx="11155680" cy="1000125"/>
        </p:xfrm>
        <a:graphic>
          <a:graphicData uri="http://schemas.openxmlformats.org/drawingml/2006/table">
            <a:tbl>
              <a:tblPr firstRow="1" firstCol="1" bandRow="1"/>
              <a:tblGrid>
                <a:gridCol w="2348564">
                  <a:extLst>
                    <a:ext uri="{9D8B030D-6E8A-4147-A177-3AD203B41FA5}">
                      <a16:colId xmlns:a16="http://schemas.microsoft.com/office/drawing/2014/main" val="3005295661"/>
                    </a:ext>
                  </a:extLst>
                </a:gridCol>
                <a:gridCol w="2201779">
                  <a:extLst>
                    <a:ext uri="{9D8B030D-6E8A-4147-A177-3AD203B41FA5}">
                      <a16:colId xmlns:a16="http://schemas.microsoft.com/office/drawing/2014/main" val="3234049652"/>
                    </a:ext>
                  </a:extLst>
                </a:gridCol>
                <a:gridCol w="2201779">
                  <a:extLst>
                    <a:ext uri="{9D8B030D-6E8A-4147-A177-3AD203B41FA5}">
                      <a16:colId xmlns:a16="http://schemas.microsoft.com/office/drawing/2014/main" val="2295521356"/>
                    </a:ext>
                  </a:extLst>
                </a:gridCol>
                <a:gridCol w="2201779">
                  <a:extLst>
                    <a:ext uri="{9D8B030D-6E8A-4147-A177-3AD203B41FA5}">
                      <a16:colId xmlns:a16="http://schemas.microsoft.com/office/drawing/2014/main" val="3978365556"/>
                    </a:ext>
                  </a:extLst>
                </a:gridCol>
                <a:gridCol w="2201779">
                  <a:extLst>
                    <a:ext uri="{9D8B030D-6E8A-4147-A177-3AD203B41FA5}">
                      <a16:colId xmlns:a16="http://schemas.microsoft.com/office/drawing/2014/main" val="4192740684"/>
                    </a:ext>
                  </a:extLst>
                </a:gridCol>
              </a:tblGrid>
              <a:tr h="360045">
                <a:tc gridSpan="5">
                  <a:txBody>
                    <a:bodyPr/>
                    <a:lstStyle/>
                    <a:p>
                      <a:pPr marL="0" marR="0">
                        <a:spcBef>
                          <a:spcPts val="0"/>
                        </a:spcBef>
                        <a:spcAft>
                          <a:spcPts val="0"/>
                        </a:spcAft>
                      </a:pPr>
                      <a:r>
                        <a:rPr lang="en-US" sz="1400" b="1">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Vietnam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1745221"/>
                  </a:ext>
                </a:extLst>
              </a:tr>
              <a:tr h="360045">
                <a:tc>
                  <a:txBody>
                    <a:bodyPr/>
                    <a:lstStyle/>
                    <a:p>
                      <a:pPr marL="0" marR="0" algn="l"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tc>
                  <a:txBody>
                    <a:bodyPr/>
                    <a:lstStyle/>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defTabSz="914400" rtl="0" eaLnBrk="1" latinLnBrk="0" hangingPunct="1">
                        <a:spcBef>
                          <a:spcPts val="0"/>
                        </a:spcBef>
                        <a:spcAft>
                          <a:spcPts val="0"/>
                        </a:spcAft>
                      </a:pPr>
                      <a:r>
                        <a:rPr lang="en-US" sz="1200" b="0" kern="1200">
                          <a:solidFill>
                            <a:schemeClr val="accent1">
                              <a:lumMod val="75000"/>
                            </a:schemeClr>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rgbClr val="E6E6E6"/>
                    </a:solidFill>
                  </a:tcPr>
                </a:tc>
                <a:extLst>
                  <a:ext uri="{0D108BD9-81ED-4DB2-BD59-A6C34878D82A}">
                    <a16:rowId xmlns:a16="http://schemas.microsoft.com/office/drawing/2014/main" val="395907016"/>
                  </a:ext>
                </a:extLst>
              </a:tr>
              <a:tr h="274320">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a:solidFill>
                            <a:srgbClr val="50505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CFCFCF"/>
                      </a:solidFill>
                      <a:prstDash val="solid"/>
                      <a:round/>
                      <a:headEnd type="none" w="med" len="med"/>
                      <a:tailEnd type="none" w="med" len="med"/>
                    </a:lnL>
                    <a:lnR w="12700" cap="flat" cmpd="sng" algn="ctr">
                      <a:solidFill>
                        <a:srgbClr val="CFCFCF"/>
                      </a:solidFill>
                      <a:prstDash val="solid"/>
                      <a:round/>
                      <a:headEnd type="none" w="med" len="med"/>
                      <a:tailEnd type="none" w="med" len="med"/>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solidFill>
                      <a:schemeClr val="bg1"/>
                    </a:solidFill>
                  </a:tcPr>
                </a:tc>
                <a:extLst>
                  <a:ext uri="{0D108BD9-81ED-4DB2-BD59-A6C34878D82A}">
                    <a16:rowId xmlns:a16="http://schemas.microsoft.com/office/drawing/2014/main" val="2399874607"/>
                  </a:ext>
                </a:extLst>
              </a:tr>
            </a:tbl>
          </a:graphicData>
        </a:graphic>
      </p:graphicFrame>
    </p:spTree>
    <p:extLst>
      <p:ext uri="{BB962C8B-B14F-4D97-AF65-F5344CB8AC3E}">
        <p14:creationId xmlns:p14="http://schemas.microsoft.com/office/powerpoint/2010/main" val="505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9BB73299-F4C2-9613-25F5-751D9CDED031}"/>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37573DCD-28A5-A4F9-08D2-5EA1F75DA2A1}"/>
              </a:ext>
            </a:extLst>
          </p:cNvPr>
          <p:cNvGraphicFramePr>
            <a:graphicFrameLocks noGrp="1"/>
          </p:cNvGraphicFramePr>
          <p:nvPr>
            <p:extLst>
              <p:ext uri="{D42A27DB-BD31-4B8C-83A1-F6EECF244321}">
                <p14:modId xmlns:p14="http://schemas.microsoft.com/office/powerpoint/2010/main" val="2159802937"/>
              </p:ext>
            </p:extLst>
          </p:nvPr>
        </p:nvGraphicFramePr>
        <p:xfrm>
          <a:off x="452216" y="1826973"/>
          <a:ext cx="11245526" cy="3460854"/>
        </p:xfrm>
        <a:graphic>
          <a:graphicData uri="http://schemas.openxmlformats.org/drawingml/2006/table">
            <a:tbl>
              <a:tblPr firstRow="1" firstCol="1" bandRow="1"/>
              <a:tblGrid>
                <a:gridCol w="1669258">
                  <a:extLst>
                    <a:ext uri="{9D8B030D-6E8A-4147-A177-3AD203B41FA5}">
                      <a16:colId xmlns:a16="http://schemas.microsoft.com/office/drawing/2014/main" val="4292077088"/>
                    </a:ext>
                  </a:extLst>
                </a:gridCol>
                <a:gridCol w="1493546">
                  <a:extLst>
                    <a:ext uri="{9D8B030D-6E8A-4147-A177-3AD203B41FA5}">
                      <a16:colId xmlns:a16="http://schemas.microsoft.com/office/drawing/2014/main" val="1429240209"/>
                    </a:ext>
                  </a:extLst>
                </a:gridCol>
                <a:gridCol w="1493546">
                  <a:extLst>
                    <a:ext uri="{9D8B030D-6E8A-4147-A177-3AD203B41FA5}">
                      <a16:colId xmlns:a16="http://schemas.microsoft.com/office/drawing/2014/main" val="321919250"/>
                    </a:ext>
                  </a:extLst>
                </a:gridCol>
                <a:gridCol w="1493546">
                  <a:extLst>
                    <a:ext uri="{9D8B030D-6E8A-4147-A177-3AD203B41FA5}">
                      <a16:colId xmlns:a16="http://schemas.microsoft.com/office/drawing/2014/main" val="142488721"/>
                    </a:ext>
                  </a:extLst>
                </a:gridCol>
                <a:gridCol w="1317835">
                  <a:extLst>
                    <a:ext uri="{9D8B030D-6E8A-4147-A177-3AD203B41FA5}">
                      <a16:colId xmlns:a16="http://schemas.microsoft.com/office/drawing/2014/main" val="635365392"/>
                    </a:ext>
                  </a:extLst>
                </a:gridCol>
                <a:gridCol w="1317835">
                  <a:extLst>
                    <a:ext uri="{9D8B030D-6E8A-4147-A177-3AD203B41FA5}">
                      <a16:colId xmlns:a16="http://schemas.microsoft.com/office/drawing/2014/main" val="2253402728"/>
                    </a:ext>
                  </a:extLst>
                </a:gridCol>
                <a:gridCol w="1229980">
                  <a:extLst>
                    <a:ext uri="{9D8B030D-6E8A-4147-A177-3AD203B41FA5}">
                      <a16:colId xmlns:a16="http://schemas.microsoft.com/office/drawing/2014/main" val="899990091"/>
                    </a:ext>
                  </a:extLst>
                </a:gridCol>
                <a:gridCol w="1229980">
                  <a:extLst>
                    <a:ext uri="{9D8B030D-6E8A-4147-A177-3AD203B41FA5}">
                      <a16:colId xmlns:a16="http://schemas.microsoft.com/office/drawing/2014/main" val="2300641965"/>
                    </a:ext>
                  </a:extLst>
                </a:gridCol>
              </a:tblGrid>
              <a:tr h="450331">
                <a:tc gridSpan="6">
                  <a:txBody>
                    <a:bodyPr/>
                    <a:lstStyle/>
                    <a:p>
                      <a:pPr marL="0" marR="0">
                        <a:spcBef>
                          <a:spcPts val="0"/>
                        </a:spcBef>
                        <a:spcAft>
                          <a:spcPts val="0"/>
                        </a:spcAft>
                      </a:pPr>
                      <a:r>
                        <a:rPr lang="en-US" sz="16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rPr>
                        <a:t>Australia</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16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rPr>
                        <a:t>Australia – EDU**</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accent5">
                        <a:lumMod val="50000"/>
                      </a:schemeClr>
                    </a:solidFill>
                  </a:tcPr>
                </a:tc>
                <a:tc hMerge="1">
                  <a:txBody>
                    <a:bodyPr/>
                    <a:lstStyle/>
                    <a:p>
                      <a:pPr marL="0" marR="0">
                        <a:spcBef>
                          <a:spcPts val="0"/>
                        </a:spcBef>
                        <a:spcAft>
                          <a:spcPts val="0"/>
                        </a:spcAft>
                      </a:pPr>
                      <a:endParaRPr lang="en-US" sz="16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1243111677"/>
                  </a:ext>
                </a:extLst>
              </a:tr>
              <a:tr h="975648">
                <a:tc>
                  <a:txBody>
                    <a:bodyPr/>
                    <a:lstStyle/>
                    <a:p>
                      <a:pPr marL="0" marR="0">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Devices</a:t>
                      </a:r>
                      <a:endParaRPr lang="en-US" sz="120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a:t>
                      </a: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 Extended </a:t>
                      </a:r>
                    </a:p>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a:t>
                      </a:r>
                      <a:endParaRPr lang="en-US" sz="120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endParaRPr lang="en-US" sz="120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Extended </a:t>
                      </a:r>
                    </a:p>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Hardware Service Plus</a:t>
                      </a:r>
                      <a:r>
                        <a:rPr lang="en-US" sz="1200" b="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w/ Onsite*</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a:t>
                      </a:r>
                      <a:endParaRPr lang="en-US" sz="120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1">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rPr>
                        <a:t>for Business Plus</a:t>
                      </a:r>
                      <a:endParaRPr lang="en-US" sz="1200">
                        <a:solidFill>
                          <a:srgbClr val="005EA4"/>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spcBef>
                          <a:spcPts val="0"/>
                        </a:spcBef>
                        <a:spcAft>
                          <a:spcPts val="0"/>
                        </a:spcAft>
                      </a:pPr>
                      <a:r>
                        <a:rPr lang="en-US" sz="1200" b="1">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1">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rPr>
                        <a:t>for Schools</a:t>
                      </a:r>
                      <a:endParaRPr lang="en-US" sz="1200">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tx2">
                        <a:lumMod val="20000"/>
                        <a:lumOff val="80000"/>
                      </a:schemeClr>
                    </a:solidFill>
                  </a:tcPr>
                </a:tc>
                <a:tc>
                  <a:txBody>
                    <a:bodyPr/>
                    <a:lstStyle/>
                    <a:p>
                      <a:pPr marL="0" marR="0" algn="ctr">
                        <a:spcBef>
                          <a:spcPts val="0"/>
                        </a:spcBef>
                        <a:spcAft>
                          <a:spcPts val="0"/>
                        </a:spcAft>
                      </a:pPr>
                      <a:r>
                        <a:rPr lang="en-US" sz="1200" b="1">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rPr>
                        <a:t>Microsoft Complete </a:t>
                      </a:r>
                    </a:p>
                    <a:p>
                      <a:pPr marL="0" marR="0" algn="ctr">
                        <a:spcBef>
                          <a:spcPts val="0"/>
                        </a:spcBef>
                        <a:spcAft>
                          <a:spcPts val="0"/>
                        </a:spcAft>
                      </a:pPr>
                      <a:r>
                        <a:rPr lang="en-US" sz="1200" b="1">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rPr>
                        <a:t>for Students</a:t>
                      </a:r>
                      <a:endParaRPr lang="en-US" sz="1200">
                        <a:solidFill>
                          <a:srgbClr val="1F4E79"/>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21589466"/>
                  </a:ext>
                </a:extLst>
              </a:tr>
              <a:tr h="533726">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laptops and 2-in-1s </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rgbClr val="1F4E79"/>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rgbClr val="1F4E79"/>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10826771"/>
                  </a:ext>
                </a:extLst>
              </a:tr>
              <a:tr h="450331">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Studio 2+</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576050"/>
                  </a:ext>
                </a:extLst>
              </a:tr>
              <a:tr h="450331">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Hub 2S/3</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8664002"/>
                  </a:ext>
                </a:extLst>
              </a:tr>
              <a:tr h="600487">
                <a:tc>
                  <a:txBody>
                    <a:bodyPr/>
                    <a:lstStyle/>
                    <a:p>
                      <a:pPr marL="0" marR="0">
                        <a:spcBef>
                          <a:spcPts val="0"/>
                        </a:spcBef>
                        <a:spcAft>
                          <a:spcPts val="0"/>
                        </a:spcAft>
                      </a:pPr>
                      <a:r>
                        <a:rPr lang="en-US" sz="1100" b="0">
                          <a:solidFill>
                            <a:schemeClr val="tx1">
                              <a:lumMod val="50000"/>
                              <a:lumOff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Surface Type Covers and Signature Keyboards</a:t>
                      </a:r>
                      <a:endParaRPr lang="en-US" sz="1400" b="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Wingdings" panose="05000000000000000000" pitchFamily="2" charset="2"/>
                          <a:ea typeface="Wingdings" panose="05000000000000000000" pitchFamily="2" charset="2"/>
                          <a:cs typeface="Wingdings" panose="05000000000000000000" pitchFamily="2" charset="2"/>
                        </a:rPr>
                        <a:t>ü</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solidFill>
                            <a:schemeClr val="tx1">
                              <a:lumMod val="65000"/>
                              <a:lumOff val="35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400">
                        <a:solidFill>
                          <a:schemeClr val="tx1">
                            <a:lumMod val="65000"/>
                            <a:lumOff val="3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333931"/>
                  </a:ext>
                </a:extLst>
              </a:tr>
            </a:tbl>
          </a:graphicData>
        </a:graphic>
      </p:graphicFrame>
      <p:sp>
        <p:nvSpPr>
          <p:cNvPr id="4" name="TextBox 3">
            <a:extLst>
              <a:ext uri="{FF2B5EF4-FFF2-40B4-BE49-F238E27FC236}">
                <a16:creationId xmlns:a16="http://schemas.microsoft.com/office/drawing/2014/main" id="{E23C4289-03EE-0A24-9525-F3D19B06AF99}"/>
              </a:ext>
            </a:extLst>
          </p:cNvPr>
          <p:cNvSpPr txBox="1"/>
          <p:nvPr/>
        </p:nvSpPr>
        <p:spPr>
          <a:xfrm>
            <a:off x="452216" y="671979"/>
            <a:ext cx="11681706" cy="461665"/>
          </a:xfrm>
          <a:prstGeom prst="rect">
            <a:avLst/>
          </a:prstGeom>
          <a:noFill/>
        </p:spPr>
        <p:txBody>
          <a:bodyPr wrap="square" lIns="91440" tIns="45720" rIns="91440" bIns="45720" anchor="t">
            <a:spAutoFit/>
          </a:bodyPr>
          <a:lstStyle/>
          <a:p>
            <a:r>
              <a:rPr kumimoji="0" lang="en-US" sz="2400" b="0" i="0" u="none" strike="noStrike" kern="1200" cap="none" spc="0" normalizeH="0" baseline="0" noProof="0">
                <a:ln>
                  <a:noFill/>
                </a:ln>
                <a:solidFill>
                  <a:srgbClr val="737373"/>
                </a:solidFill>
                <a:effectLst/>
                <a:uLnTx/>
                <a:uFillTx/>
                <a:latin typeface="Segoe UI Light" panose="020B0502040204020203" pitchFamily="34" charset="0"/>
                <a:cs typeface="Segoe UI Light" panose="020B0502040204020203" pitchFamily="34" charset="0"/>
              </a:rPr>
              <a:t>Commercial Protection Plans For Australia by Device Type</a:t>
            </a:r>
            <a:r>
              <a:rPr lang="en-US" sz="2400">
                <a:solidFill>
                  <a:srgbClr val="737373"/>
                </a:solidFill>
                <a:latin typeface="Segoe UI Light" panose="020B0502040204020203" pitchFamily="34" charset="0"/>
                <a:cs typeface="Segoe UI Light" panose="020B0502040204020203" pitchFamily="34" charset="0"/>
              </a:rPr>
              <a:t> </a:t>
            </a:r>
            <a:endParaRPr lang="en-US" sz="2400">
              <a:latin typeface="Segoe UI Light" panose="020B0502040204020203" pitchFamily="34" charset="0"/>
              <a:cs typeface="Segoe UI Light" panose="020B0502040204020203" pitchFamily="34" charset="0"/>
            </a:endParaRPr>
          </a:p>
        </p:txBody>
      </p:sp>
      <p:pic>
        <p:nvPicPr>
          <p:cNvPr id="2" name="Picture 1">
            <a:extLst>
              <a:ext uri="{FF2B5EF4-FFF2-40B4-BE49-F238E27FC236}">
                <a16:creationId xmlns:a16="http://schemas.microsoft.com/office/drawing/2014/main" id="{108BFA49-DBBB-A79D-FF1B-F2318BBA0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7651"/>
            <a:ext cx="1410218" cy="439549"/>
          </a:xfrm>
          <a:prstGeom prst="rect">
            <a:avLst/>
          </a:prstGeom>
        </p:spPr>
      </p:pic>
      <p:sp>
        <p:nvSpPr>
          <p:cNvPr id="5" name="TextBox 4">
            <a:extLst>
              <a:ext uri="{FF2B5EF4-FFF2-40B4-BE49-F238E27FC236}">
                <a16:creationId xmlns:a16="http://schemas.microsoft.com/office/drawing/2014/main" id="{9DA2FC09-1A95-0145-3836-54FA66AE39E4}"/>
              </a:ext>
            </a:extLst>
          </p:cNvPr>
          <p:cNvSpPr txBox="1"/>
          <p:nvPr/>
        </p:nvSpPr>
        <p:spPr>
          <a:xfrm>
            <a:off x="452216" y="5896955"/>
            <a:ext cx="11287568" cy="600164"/>
          </a:xfrm>
          <a:prstGeom prst="rect">
            <a:avLst/>
          </a:prstGeom>
          <a:noFill/>
        </p:spPr>
        <p:txBody>
          <a:bodyPr wrap="square">
            <a:spAutoFit/>
          </a:bodyPr>
          <a:lstStyle/>
          <a:p>
            <a:pPr marL="0" marR="0">
              <a:spcBef>
                <a:spcPts val="0"/>
              </a:spcBef>
              <a:spcAft>
                <a:spcPts val="0"/>
              </a:spcAft>
            </a:pPr>
            <a:r>
              <a:rPr lang="en-US" sz="1100" dirty="0">
                <a:solidFill>
                  <a:schemeClr val="tx1">
                    <a:lumMod val="50000"/>
                    <a:lumOff val="50000"/>
                  </a:schemeClr>
                </a:solidFill>
                <a:effectLst/>
                <a:latin typeface="Segoe UI "/>
                <a:ea typeface="Times New Roman" panose="02020603050405020304" pitchFamily="18" charset="0"/>
                <a:cs typeface="Times New Roman" panose="02020603050405020304" pitchFamily="18" charset="0"/>
              </a:rPr>
              <a:t>*Plan is only offered in Australia for Surface Laptop 5, Surface Pro 9, Surface Laptop 6, and Surface Pro 10.</a:t>
            </a:r>
            <a:endParaRPr lang="en-US" sz="1100" b="0" i="0" u="none" strike="noStrike" dirty="0">
              <a:solidFill>
                <a:srgbClr val="737373"/>
              </a:solidFill>
              <a:effectLst/>
              <a:latin typeface="Segoe UI Semibold" panose="020B0702040204020203" pitchFamily="34" charset="0"/>
            </a:endParaRPr>
          </a:p>
          <a:p>
            <a:pPr marL="0" marR="0">
              <a:spcBef>
                <a:spcPts val="0"/>
              </a:spcBef>
              <a:spcAft>
                <a:spcPts val="0"/>
              </a:spcAft>
            </a:pPr>
            <a:r>
              <a:rPr lang="en-US" sz="1100" dirty="0">
                <a:solidFill>
                  <a:srgbClr val="737373"/>
                </a:solidFill>
                <a:latin typeface="Segoe UI Semibold" panose="020B0702040204020203" pitchFamily="34" charset="0"/>
              </a:rPr>
              <a:t>**</a:t>
            </a:r>
            <a:r>
              <a:rPr lang="en-US" sz="1100" b="0" i="0" u="none" strike="noStrike" dirty="0">
                <a:solidFill>
                  <a:srgbClr val="737373"/>
                </a:solidFill>
                <a:effectLst/>
                <a:latin typeface="Segoe UI Semibold" panose="020B0702040204020203" pitchFamily="34" charset="0"/>
              </a:rPr>
              <a:t>Complete for Schools </a:t>
            </a:r>
            <a:r>
              <a:rPr lang="en-US" sz="1100" b="0" i="0" u="none" strike="noStrike" dirty="0">
                <a:solidFill>
                  <a:srgbClr val="737373"/>
                </a:solidFill>
                <a:effectLst/>
                <a:latin typeface="Segoe UI" panose="020B0502040204020203" pitchFamily="34" charset="0"/>
              </a:rPr>
              <a:t>commercial plans are available only for schools and education institutions purchasing devices for teachers or students for use in their </a:t>
            </a:r>
            <a:r>
              <a:rPr lang="en-US" sz="1100" b="0" i="0" u="none" strike="noStrike" dirty="0" err="1">
                <a:solidFill>
                  <a:srgbClr val="737373"/>
                </a:solidFill>
                <a:effectLst/>
                <a:latin typeface="Segoe UI" panose="020B0502040204020203" pitchFamily="34" charset="0"/>
              </a:rPr>
              <a:t>organisations</a:t>
            </a:r>
            <a:r>
              <a:rPr lang="en-US" sz="1100" b="0" i="0" u="none" strike="noStrike" dirty="0">
                <a:solidFill>
                  <a:srgbClr val="737373"/>
                </a:solidFill>
                <a:effectLst/>
                <a:latin typeface="Segoe UI" panose="020B0502040204020203" pitchFamily="34" charset="0"/>
              </a:rPr>
              <a:t>.  Parents or students purchasing a device for personal use, including via a BYOD portal, should refer to </a:t>
            </a:r>
            <a:r>
              <a:rPr lang="en-US" sz="1100" b="0" i="0" u="none" strike="noStrike" dirty="0">
                <a:solidFill>
                  <a:srgbClr val="737373"/>
                </a:solidFill>
                <a:effectLst/>
                <a:latin typeface="Segoe UI Semibold" panose="020B0702040204020203" pitchFamily="34" charset="0"/>
              </a:rPr>
              <a:t>Complete for Students</a:t>
            </a:r>
            <a:endParaRPr lang="en-US" sz="1100" dirty="0">
              <a:solidFill>
                <a:schemeClr val="tx1">
                  <a:lumMod val="50000"/>
                  <a:lumOff val="50000"/>
                </a:schemeClr>
              </a:solidFill>
              <a:effectLst/>
              <a:latin typeface="Segoe UI "/>
              <a:ea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1BC4ACC-8B07-B8A6-9453-FDFB4273DFB8}"/>
              </a:ext>
            </a:extLst>
          </p:cNvPr>
          <p:cNvSpPr txBox="1">
            <a:spLocks/>
          </p:cNvSpPr>
          <p:nvPr/>
        </p:nvSpPr>
        <p:spPr>
          <a:xfrm>
            <a:off x="452216" y="1175620"/>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6818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62115F3D-830D-8A5E-9209-E8C3E11E4D4E}"/>
              </a:ext>
            </a:extLst>
          </p:cNvPr>
          <p:cNvSpPr txBox="1">
            <a:spLocks/>
          </p:cNvSpPr>
          <p:nvPr/>
        </p:nvSpPr>
        <p:spPr>
          <a:xfrm>
            <a:off x="309880" y="617318"/>
            <a:ext cx="9856095" cy="9731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dirty="0">
                <a:solidFill>
                  <a:schemeClr val="tx1">
                    <a:lumMod val="50000"/>
                    <a:lumOff val="50000"/>
                  </a:schemeClr>
                </a:solidFill>
                <a:latin typeface="Segoe UI Light" panose="020B0502040204020203" pitchFamily="34" charset="0"/>
                <a:cs typeface="Segoe UI Light" panose="020B0502040204020203" pitchFamily="34" charset="0"/>
              </a:rPr>
              <a:t>Asia Pacific Warranty and Protection Plans – Surface Laptops and 2-in-1s</a:t>
            </a:r>
            <a:endParaRPr lang="en-IN" sz="2400" dirty="0">
              <a:solidFill>
                <a:schemeClr val="tx2">
                  <a:lumMod val="75000"/>
                </a:schemeClr>
              </a:solidFill>
              <a:highlight>
                <a:srgbClr val="FFFF00"/>
              </a:highlight>
              <a:latin typeface="Segoe UI" panose="020B0502040204020203" pitchFamily="34" charset="0"/>
              <a:cs typeface="Segoe UI" panose="020B0502040204020203" pitchFamily="34" charset="0"/>
            </a:endParaRPr>
          </a:p>
        </p:txBody>
      </p:sp>
      <p:graphicFrame>
        <p:nvGraphicFramePr>
          <p:cNvPr id="4" name="Table 3">
            <a:extLst>
              <a:ext uri="{FF2B5EF4-FFF2-40B4-BE49-F238E27FC236}">
                <a16:creationId xmlns:a16="http://schemas.microsoft.com/office/drawing/2014/main" id="{7F94982F-8CD3-4B84-63D1-1DED5986B8B2}"/>
              </a:ext>
            </a:extLst>
          </p:cNvPr>
          <p:cNvGraphicFramePr>
            <a:graphicFrameLocks noGrp="1"/>
          </p:cNvGraphicFramePr>
          <p:nvPr>
            <p:extLst>
              <p:ext uri="{D42A27DB-BD31-4B8C-83A1-F6EECF244321}">
                <p14:modId xmlns:p14="http://schemas.microsoft.com/office/powerpoint/2010/main" val="3443855388"/>
              </p:ext>
            </p:extLst>
          </p:nvPr>
        </p:nvGraphicFramePr>
        <p:xfrm>
          <a:off x="309881" y="1903612"/>
          <a:ext cx="11572238" cy="4298359"/>
        </p:xfrm>
        <a:graphic>
          <a:graphicData uri="http://schemas.openxmlformats.org/drawingml/2006/table">
            <a:tbl>
              <a:tblPr firstRow="1" firstCol="1" bandRow="1">
                <a:tableStyleId>{69012ECD-51FC-41F1-AA8D-1B2483CD663E}</a:tableStyleId>
              </a:tblPr>
              <a:tblGrid>
                <a:gridCol w="2366450">
                  <a:extLst>
                    <a:ext uri="{9D8B030D-6E8A-4147-A177-3AD203B41FA5}">
                      <a16:colId xmlns:a16="http://schemas.microsoft.com/office/drawing/2014/main" val="3039857279"/>
                    </a:ext>
                  </a:extLst>
                </a:gridCol>
                <a:gridCol w="2245293">
                  <a:extLst>
                    <a:ext uri="{9D8B030D-6E8A-4147-A177-3AD203B41FA5}">
                      <a16:colId xmlns:a16="http://schemas.microsoft.com/office/drawing/2014/main" val="621302564"/>
                    </a:ext>
                  </a:extLst>
                </a:gridCol>
                <a:gridCol w="2490529">
                  <a:extLst>
                    <a:ext uri="{9D8B030D-6E8A-4147-A177-3AD203B41FA5}">
                      <a16:colId xmlns:a16="http://schemas.microsoft.com/office/drawing/2014/main" val="1540634512"/>
                    </a:ext>
                  </a:extLst>
                </a:gridCol>
                <a:gridCol w="2234983">
                  <a:extLst>
                    <a:ext uri="{9D8B030D-6E8A-4147-A177-3AD203B41FA5}">
                      <a16:colId xmlns:a16="http://schemas.microsoft.com/office/drawing/2014/main" val="1338776887"/>
                    </a:ext>
                  </a:extLst>
                </a:gridCol>
                <a:gridCol w="2234983">
                  <a:extLst>
                    <a:ext uri="{9D8B030D-6E8A-4147-A177-3AD203B41FA5}">
                      <a16:colId xmlns:a16="http://schemas.microsoft.com/office/drawing/2014/main" val="1431320117"/>
                    </a:ext>
                  </a:extLst>
                </a:gridCol>
              </a:tblGrid>
              <a:tr h="648341">
                <a:tc>
                  <a:txBody>
                    <a:bodyPr/>
                    <a:lstStyle/>
                    <a:p>
                      <a:pPr algn="ctr"/>
                      <a:r>
                        <a:rPr lang="en-US" sz="1400" b="0">
                          <a:effectLst/>
                          <a:latin typeface="Segoe UI Semibold" panose="020B0702040204020203" pitchFamily="34" charset="0"/>
                          <a:cs typeface="Segoe UI Semibold" panose="020B0702040204020203" pitchFamily="34" charset="0"/>
                        </a:rPr>
                        <a:t>Microsoft Limited Hardware Warranty</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 Plus</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Complete </a:t>
                      </a:r>
                    </a:p>
                    <a:p>
                      <a:pPr algn="ctr"/>
                      <a:r>
                        <a:rPr lang="en-US" sz="1400" b="0">
                          <a:effectLst/>
                          <a:latin typeface="Segoe UI Semibold" panose="020B0702040204020203" pitchFamily="34" charset="0"/>
                          <a:cs typeface="Segoe UI Semibold" panose="020B0702040204020203" pitchFamily="34" charset="0"/>
                        </a:rPr>
                        <a:t>for Business</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Complete </a:t>
                      </a:r>
                    </a:p>
                    <a:p>
                      <a:pPr algn="ctr"/>
                      <a:r>
                        <a:rPr lang="en-US" sz="1400" b="0">
                          <a:effectLst/>
                          <a:latin typeface="Segoe UI Semibold" panose="020B0702040204020203" pitchFamily="34" charset="0"/>
                          <a:cs typeface="Segoe UI Semibold" panose="020B0702040204020203" pitchFamily="34" charset="0"/>
                        </a:rPr>
                        <a:t>for Business Plus</a:t>
                      </a:r>
                    </a:p>
                  </a:txBody>
                  <a:tcPr marL="45720" marR="45720" anchor="ctr">
                    <a:solidFill>
                      <a:srgbClr val="005EA4"/>
                    </a:solidFill>
                  </a:tcPr>
                </a:tc>
                <a:extLst>
                  <a:ext uri="{0D108BD9-81ED-4DB2-BD59-A6C34878D82A}">
                    <a16:rowId xmlns:a16="http://schemas.microsoft.com/office/drawing/2014/main" val="3204112830"/>
                  </a:ext>
                </a:extLst>
              </a:tr>
              <a:tr h="266505">
                <a:tc>
                  <a:txBody>
                    <a:bodyPr/>
                    <a:lstStyle/>
                    <a:p>
                      <a:r>
                        <a:rPr lang="en-US" sz="1100" b="0">
                          <a:solidFill>
                            <a:schemeClr val="tx1">
                              <a:lumMod val="65000"/>
                              <a:lumOff val="35000"/>
                            </a:schemeClr>
                          </a:solidFill>
                          <a:effectLst/>
                          <a:latin typeface="Segoe UI "/>
                        </a:rPr>
                        <a:t>Included with every Surface</a:t>
                      </a:r>
                    </a:p>
                  </a:txBody>
                  <a:tcPr marL="45720" marR="45720" anchor="ctr">
                    <a:solidFill>
                      <a:schemeClr val="bg1"/>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extLst>
                  <a:ext uri="{0D108BD9-81ED-4DB2-BD59-A6C34878D82A}">
                    <a16:rowId xmlns:a16="http://schemas.microsoft.com/office/drawing/2014/main" val="1387291845"/>
                  </a:ext>
                </a:extLst>
              </a:tr>
              <a:tr h="266505">
                <a:tc>
                  <a:txBody>
                    <a:bodyPr/>
                    <a:lstStyle/>
                    <a:p>
                      <a:r>
                        <a:rPr lang="en-US" sz="1100" b="0">
                          <a:solidFill>
                            <a:schemeClr val="tx1">
                              <a:lumMod val="65000"/>
                              <a:lumOff val="35000"/>
                            </a:schemeClr>
                          </a:solidFill>
                          <a:effectLst/>
                          <a:latin typeface="Segoe UI "/>
                        </a:rPr>
                        <a:t>Duration: 1 year</a:t>
                      </a:r>
                      <a:r>
                        <a:rPr lang="en-US" sz="1100" b="0" baseline="30000">
                          <a:solidFill>
                            <a:schemeClr val="tx1">
                              <a:lumMod val="65000"/>
                              <a:lumOff val="35000"/>
                            </a:schemeClr>
                          </a:solidFill>
                          <a:effectLst/>
                          <a:latin typeface="Segoe UI "/>
                        </a:rPr>
                        <a:t>1</a:t>
                      </a:r>
                      <a:endParaRPr lang="en-US" sz="1100" b="0">
                        <a:solidFill>
                          <a:schemeClr val="tx1">
                            <a:lumMod val="65000"/>
                            <a:lumOff val="35000"/>
                          </a:schemeClr>
                        </a:solidFill>
                        <a:effectLst/>
                        <a:latin typeface="Segoe UI "/>
                      </a:endParaRPr>
                    </a:p>
                  </a:txBody>
                  <a:tcPr marL="45720" marR="45720" anchor="ctr">
                    <a:solidFill>
                      <a:schemeClr val="bg1"/>
                    </a:solidFill>
                  </a:tcP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Duration: Up to 2, 3, or 4 years</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extLst>
                  <a:ext uri="{0D108BD9-81ED-4DB2-BD59-A6C34878D82A}">
                    <a16:rowId xmlns:a16="http://schemas.microsoft.com/office/drawing/2014/main" val="3331569513"/>
                  </a:ext>
                </a:extLst>
              </a:tr>
              <a:tr h="438949">
                <a:tc>
                  <a:txBody>
                    <a:bodyPr/>
                    <a:lstStyle/>
                    <a:p>
                      <a:r>
                        <a:rPr lang="en-US" sz="1100" b="0">
                          <a:solidFill>
                            <a:schemeClr val="tx1">
                              <a:lumMod val="65000"/>
                              <a:lumOff val="35000"/>
                            </a:schemeClr>
                          </a:solidFill>
                          <a:effectLst/>
                          <a:latin typeface="Segoe UI "/>
                        </a:rPr>
                        <a:t>Starts on day of purchase</a:t>
                      </a:r>
                    </a:p>
                  </a:txBody>
                  <a:tcPr marL="45720" marR="45720" anchor="ctr">
                    <a:solidFill>
                      <a:schemeClr val="bg1"/>
                    </a:solidFill>
                  </a:tcP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Available within 45 days of Surface device purchase</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extLst>
                  <a:ext uri="{0D108BD9-81ED-4DB2-BD59-A6C34878D82A}">
                    <a16:rowId xmlns:a16="http://schemas.microsoft.com/office/drawing/2014/main" val="1273266631"/>
                  </a:ext>
                </a:extLst>
              </a:tr>
              <a:tr h="266505">
                <a:tc>
                  <a:txBody>
                    <a:bodyPr/>
                    <a:lstStyle/>
                    <a:p>
                      <a:r>
                        <a:rPr lang="en-US" sz="1100" b="0">
                          <a:solidFill>
                            <a:schemeClr val="tx1">
                              <a:lumMod val="65000"/>
                              <a:lumOff val="35000"/>
                            </a:schemeClr>
                          </a:solidFill>
                          <a:effectLst/>
                          <a:latin typeface="Segoe UI "/>
                        </a:rPr>
                        <a:t>Prepaid return shipment</a:t>
                      </a:r>
                    </a:p>
                  </a:txBody>
                  <a:tcPr marL="45720" marR="45720" anchor="ctr">
                    <a:solidFill>
                      <a:schemeClr val="bg1"/>
                    </a:solidFill>
                  </a:tcP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Prepaid return shipment</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extLst>
                  <a:ext uri="{0D108BD9-81ED-4DB2-BD59-A6C34878D82A}">
                    <a16:rowId xmlns:a16="http://schemas.microsoft.com/office/drawing/2014/main" val="3797939867"/>
                  </a:ext>
                </a:extLst>
              </a:tr>
              <a:tr h="438949">
                <a:tc>
                  <a:txBody>
                    <a:bodyPr/>
                    <a:lstStyle/>
                    <a:p>
                      <a:r>
                        <a:rPr lang="en-US" sz="1100" b="0">
                          <a:solidFill>
                            <a:schemeClr val="tx1">
                              <a:lumMod val="65000"/>
                              <a:lumOff val="35000"/>
                            </a:schemeClr>
                          </a:solidFill>
                          <a:effectLst/>
                          <a:latin typeface="Segoe UI "/>
                        </a:rPr>
                        <a:t>90 days of software and </a:t>
                      </a:r>
                      <a:br>
                        <a:rPr lang="en-US" sz="1100" b="0">
                          <a:solidFill>
                            <a:schemeClr val="tx1">
                              <a:lumMod val="65000"/>
                              <a:lumOff val="35000"/>
                            </a:schemeClr>
                          </a:solidFill>
                          <a:effectLst/>
                          <a:latin typeface="Segoe UI "/>
                        </a:rPr>
                      </a:br>
                      <a:r>
                        <a:rPr lang="en-US" sz="1100" b="0">
                          <a:solidFill>
                            <a:schemeClr val="tx1">
                              <a:lumMod val="65000"/>
                              <a:lumOff val="35000"/>
                            </a:schemeClr>
                          </a:solidFill>
                          <a:effectLst/>
                          <a:latin typeface="Segoe UI "/>
                        </a:rPr>
                        <a:t>1 year of hardware </a:t>
                      </a:r>
                    </a:p>
                  </a:txBody>
                  <a:tcPr marL="45720" marR="45720" anchor="ctr">
                    <a:solidFill>
                      <a:schemeClr val="bg1"/>
                    </a:solidFill>
                  </a:tcPr>
                </a:tc>
                <a:tc>
                  <a:txBody>
                    <a:bodyPr/>
                    <a:lstStyle/>
                    <a:p>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3851730395"/>
                  </a:ext>
                </a:extLst>
              </a:tr>
              <a:tr h="266505">
                <a:tc>
                  <a:txBody>
                    <a:bodyPr/>
                    <a:lstStyle/>
                    <a:p>
                      <a:r>
                        <a:rPr lang="en-US" sz="1100" b="0">
                          <a:solidFill>
                            <a:schemeClr val="tx1">
                              <a:lumMod val="65000"/>
                              <a:lumOff val="35000"/>
                            </a:schemeClr>
                          </a:solidFill>
                          <a:effectLst/>
                          <a:latin typeface="Segoe UI "/>
                        </a:rPr>
                        <a:t>Mechanical breakdown</a:t>
                      </a:r>
                      <a:r>
                        <a:rPr lang="en-US" sz="1100" b="0" baseline="30000">
                          <a:solidFill>
                            <a:schemeClr val="tx1">
                              <a:lumMod val="65000"/>
                              <a:lumOff val="35000"/>
                            </a:schemeClr>
                          </a:solidFill>
                          <a:effectLst/>
                          <a:latin typeface="Segoe UI "/>
                        </a:rPr>
                        <a:t>1</a:t>
                      </a:r>
                      <a:endParaRPr lang="en-US" sz="1100" b="0">
                        <a:solidFill>
                          <a:schemeClr val="tx1">
                            <a:lumMod val="65000"/>
                            <a:lumOff val="35000"/>
                          </a:schemeClr>
                        </a:solidFill>
                        <a:effectLst/>
                        <a:latin typeface="Segoe UI "/>
                      </a:endParaRPr>
                    </a:p>
                  </a:txBody>
                  <a:tcPr marL="45720" marR="45720" anchor="ctr">
                    <a:solidFill>
                      <a:schemeClr val="bg1"/>
                    </a:solidFill>
                  </a:tcP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p>
                  </a:txBody>
                  <a:tcPr marL="45720" marR="45720" anchor="ctr">
                    <a:solidFill>
                      <a:schemeClr val="bg1">
                        <a:lumMod val="95000"/>
                      </a:schemeClr>
                    </a:solidFill>
                  </a:tcPr>
                </a:tc>
                <a:extLst>
                  <a:ext uri="{0D108BD9-81ED-4DB2-BD59-A6C34878D82A}">
                    <a16:rowId xmlns:a16="http://schemas.microsoft.com/office/drawing/2014/main" val="156603243"/>
                  </a:ext>
                </a:extLst>
              </a:tr>
              <a:tr h="266505">
                <a:tc>
                  <a:txBody>
                    <a:bodyPr/>
                    <a:lstStyle/>
                    <a:p>
                      <a:r>
                        <a:rPr lang="en-US" sz="1100" b="0">
                          <a:solidFill>
                            <a:schemeClr val="tx1">
                              <a:lumMod val="65000"/>
                              <a:lumOff val="35000"/>
                            </a:schemeClr>
                          </a:solidFill>
                          <a:effectLst/>
                          <a:latin typeface="Segoe UI "/>
                        </a:rPr>
                        <a:t>NA</a:t>
                      </a:r>
                    </a:p>
                  </a:txBody>
                  <a:tcPr marL="45720" marR="4572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p>
                  </a:txBody>
                  <a:tcPr marL="45720" marR="45720" anchor="ctr">
                    <a:solidFill>
                      <a:schemeClr val="bg1">
                        <a:lumMod val="95000"/>
                      </a:schemeClr>
                    </a:solidFill>
                  </a:tcPr>
                </a:tc>
                <a:extLst>
                  <a:ext uri="{0D108BD9-81ED-4DB2-BD59-A6C34878D82A}">
                    <a16:rowId xmlns:a16="http://schemas.microsoft.com/office/drawing/2014/main" val="4135104603"/>
                  </a:ext>
                </a:extLst>
              </a:tr>
              <a:tr h="266505">
                <a:tc>
                  <a:txBody>
                    <a:bodyPr/>
                    <a:lstStyle/>
                    <a:p>
                      <a:r>
                        <a:rPr lang="en-US" sz="1100" b="0">
                          <a:solidFill>
                            <a:schemeClr val="tx1">
                              <a:lumMod val="65000"/>
                              <a:lumOff val="35000"/>
                            </a:schemeClr>
                          </a:solidFill>
                          <a:effectLst/>
                          <a:latin typeface="Segoe UI "/>
                        </a:rPr>
                        <a:t>NA</a:t>
                      </a:r>
                    </a:p>
                  </a:txBody>
                  <a:tcPr marL="45720" marR="4572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Accidental damage</a:t>
                      </a:r>
                      <a:r>
                        <a:rPr lang="en-US" sz="1100" baseline="30000" dirty="0">
                          <a:solidFill>
                            <a:schemeClr val="tx1">
                              <a:lumMod val="65000"/>
                              <a:lumOff val="35000"/>
                            </a:schemeClr>
                          </a:solidFill>
                          <a:effectLst/>
                          <a:latin typeface="Segoe UI "/>
                        </a:rPr>
                        <a:t>2,7</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Accidental damage</a:t>
                      </a:r>
                      <a:r>
                        <a:rPr lang="en-US" sz="1100" baseline="30000" dirty="0">
                          <a:solidFill>
                            <a:schemeClr val="tx1">
                              <a:lumMod val="65000"/>
                              <a:lumOff val="35000"/>
                            </a:schemeClr>
                          </a:solidFill>
                          <a:effectLst/>
                          <a:latin typeface="Segoe UI "/>
                        </a:rPr>
                        <a:t>2,7</a:t>
                      </a:r>
                    </a:p>
                  </a:txBody>
                  <a:tcPr marL="45720" marR="45720" anchor="ctr">
                    <a:solidFill>
                      <a:schemeClr val="bg1">
                        <a:lumMod val="95000"/>
                      </a:schemeClr>
                    </a:solidFill>
                  </a:tcPr>
                </a:tc>
                <a:extLst>
                  <a:ext uri="{0D108BD9-81ED-4DB2-BD59-A6C34878D82A}">
                    <a16:rowId xmlns:a16="http://schemas.microsoft.com/office/drawing/2014/main" val="885519187"/>
                  </a:ext>
                </a:extLst>
              </a:tr>
              <a:tr h="266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Next Business Day Replacement</a:t>
                      </a:r>
                      <a:r>
                        <a:rPr lang="en-US" sz="1100" baseline="30000">
                          <a:solidFill>
                            <a:schemeClr val="tx1">
                              <a:lumMod val="65000"/>
                              <a:lumOff val="35000"/>
                            </a:schemeClr>
                          </a:solidFill>
                          <a:effectLst/>
                          <a:latin typeface="Segoe UI "/>
                        </a:rPr>
                        <a:t>4</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Next Business Day Replacement</a:t>
                      </a:r>
                      <a:r>
                        <a:rPr lang="en-US" sz="1100" baseline="30000">
                          <a:solidFill>
                            <a:schemeClr val="tx1">
                              <a:lumMod val="65000"/>
                              <a:lumOff val="35000"/>
                            </a:schemeClr>
                          </a:solidFill>
                          <a:effectLst/>
                          <a:latin typeface="Segoe UI "/>
                        </a:rPr>
                        <a:t>4</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3503472304"/>
                  </a:ext>
                </a:extLst>
              </a:tr>
              <a:tr h="266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*Drive (SSD) Retention</a:t>
                      </a:r>
                      <a:r>
                        <a:rPr lang="en-US" sz="1100" kern="1200" baseline="30000" dirty="0">
                          <a:solidFill>
                            <a:schemeClr val="tx1">
                              <a:lumMod val="65000"/>
                              <a:lumOff val="35000"/>
                            </a:schemeClr>
                          </a:solidFill>
                          <a:effectLst/>
                          <a:latin typeface="Segoe UI "/>
                          <a:ea typeface="+mn-ea"/>
                          <a:cs typeface="+mn-cs"/>
                        </a:rPr>
                        <a:t>5</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*Drive (SSD) Retention</a:t>
                      </a:r>
                      <a:r>
                        <a:rPr lang="en-US" sz="1100" baseline="30000" dirty="0">
                          <a:solidFill>
                            <a:schemeClr val="tx1">
                              <a:lumMod val="65000"/>
                              <a:lumOff val="35000"/>
                            </a:schemeClr>
                          </a:solidFill>
                          <a:effectLst/>
                          <a:latin typeface="Segoe UI "/>
                        </a:rPr>
                        <a:t>5</a:t>
                      </a:r>
                    </a:p>
                  </a:txBody>
                  <a:tcPr marL="45720" marR="45720" anchor="ctr">
                    <a:solidFill>
                      <a:schemeClr val="bg1">
                        <a:lumMod val="95000"/>
                      </a:schemeClr>
                    </a:solidFill>
                  </a:tcPr>
                </a:tc>
                <a:extLst>
                  <a:ext uri="{0D108BD9-81ED-4DB2-BD59-A6C34878D82A}">
                    <a16:rowId xmlns:a16="http://schemas.microsoft.com/office/drawing/2014/main" val="1015257494"/>
                  </a:ext>
                </a:extLst>
              </a:tr>
              <a:tr h="640080">
                <a:tc>
                  <a:txBody>
                    <a:bodyPr/>
                    <a:lstStyle/>
                    <a:p>
                      <a:endParaRPr lang="en-US" sz="1100">
                        <a:solidFill>
                          <a:schemeClr val="tx1">
                            <a:lumMod val="65000"/>
                            <a:lumOff val="35000"/>
                          </a:schemeClr>
                        </a:solidFill>
                        <a:effectLst/>
                        <a:latin typeface="Segoe UI "/>
                      </a:endParaRPr>
                    </a:p>
                  </a:txBody>
                  <a:tcPr marL="45720" marR="45720" anchor="ctr">
                    <a:solidFill>
                      <a:schemeClr val="bg1"/>
                    </a:solidFill>
                  </a:tcPr>
                </a:tc>
                <a:tc>
                  <a:txBody>
                    <a:bodyPr/>
                    <a:lstStyle/>
                    <a:p>
                      <a:endParaRPr lang="en-US" sz="800">
                        <a:solidFill>
                          <a:schemeClr val="tx1">
                            <a:lumMod val="65000"/>
                            <a:lumOff val="35000"/>
                          </a:schemeClr>
                        </a:solidFill>
                        <a:latin typeface="Segoe UI" panose="020B0502040204020203" pitchFamily="34" charset="0"/>
                        <a:cs typeface="Segoe UI" panose="020B0502040204020203" pitchFamily="34" charset="0"/>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txBody>
                  <a:tcPr marL="45720" marR="45720" anchor="ctr">
                    <a:solidFill>
                      <a:schemeClr val="bg1">
                        <a:lumMod val="95000"/>
                      </a:schemeClr>
                    </a:solidFill>
                  </a:tcPr>
                </a:tc>
                <a:tc>
                  <a:txBody>
                    <a:bodyPr/>
                    <a:lstStyle/>
                    <a:p>
                      <a:endParaRPr lang="en-US" sz="800">
                        <a:solidFill>
                          <a:schemeClr val="tx1">
                            <a:lumMod val="65000"/>
                            <a:lumOff val="35000"/>
                          </a:schemeClr>
                        </a:solidFill>
                        <a:latin typeface="Segoe UI" panose="020B0502040204020203" pitchFamily="34" charset="0"/>
                        <a:cs typeface="Segoe UI" panose="020B0502040204020203" pitchFamily="34" charset="0"/>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txBody>
                  <a:tcPr marL="45720" marR="45720" anchor="ctr">
                    <a:solidFill>
                      <a:schemeClr val="bg1">
                        <a:lumMod val="95000"/>
                      </a:schemeClr>
                    </a:solidFill>
                  </a:tcPr>
                </a:tc>
                <a:extLst>
                  <a:ext uri="{0D108BD9-81ED-4DB2-BD59-A6C34878D82A}">
                    <a16:rowId xmlns:a16="http://schemas.microsoft.com/office/drawing/2014/main" val="79422487"/>
                  </a:ext>
                </a:extLst>
              </a:tr>
            </a:tbl>
          </a:graphicData>
        </a:graphic>
      </p:graphicFrame>
      <p:sp>
        <p:nvSpPr>
          <p:cNvPr id="5" name="Title 3">
            <a:extLst>
              <a:ext uri="{FF2B5EF4-FFF2-40B4-BE49-F238E27FC236}">
                <a16:creationId xmlns:a16="http://schemas.microsoft.com/office/drawing/2014/main" id="{C6433971-DA81-7D62-102A-F972FC797B28}"/>
              </a:ext>
            </a:extLst>
          </p:cNvPr>
          <p:cNvSpPr txBox="1">
            <a:spLocks/>
          </p:cNvSpPr>
          <p:nvPr/>
        </p:nvSpPr>
        <p:spPr>
          <a:xfrm>
            <a:off x="3844482" y="6568177"/>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Tree>
    <p:extLst>
      <p:ext uri="{BB962C8B-B14F-4D97-AF65-F5344CB8AC3E}">
        <p14:creationId xmlns:p14="http://schemas.microsoft.com/office/powerpoint/2010/main" val="3060544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02F89F9-86BF-D9E7-3C55-EF41E6E05157}"/>
              </a:ext>
            </a:extLst>
          </p:cNvPr>
          <p:cNvGraphicFramePr>
            <a:graphicFrameLocks noGrp="1"/>
          </p:cNvGraphicFramePr>
          <p:nvPr>
            <p:extLst>
              <p:ext uri="{D42A27DB-BD31-4B8C-83A1-F6EECF244321}">
                <p14:modId xmlns:p14="http://schemas.microsoft.com/office/powerpoint/2010/main" val="2591531887"/>
              </p:ext>
            </p:extLst>
          </p:nvPr>
        </p:nvGraphicFramePr>
        <p:xfrm>
          <a:off x="309881" y="1807993"/>
          <a:ext cx="11572238" cy="4359862"/>
        </p:xfrm>
        <a:graphic>
          <a:graphicData uri="http://schemas.openxmlformats.org/drawingml/2006/table">
            <a:tbl>
              <a:tblPr firstRow="1" firstCol="1" bandRow="1">
                <a:tableStyleId>{69012ECD-51FC-41F1-AA8D-1B2483CD663E}</a:tableStyleId>
              </a:tblPr>
              <a:tblGrid>
                <a:gridCol w="2366450">
                  <a:extLst>
                    <a:ext uri="{9D8B030D-6E8A-4147-A177-3AD203B41FA5}">
                      <a16:colId xmlns:a16="http://schemas.microsoft.com/office/drawing/2014/main" val="3039857279"/>
                    </a:ext>
                  </a:extLst>
                </a:gridCol>
                <a:gridCol w="2367911">
                  <a:extLst>
                    <a:ext uri="{9D8B030D-6E8A-4147-A177-3AD203B41FA5}">
                      <a16:colId xmlns:a16="http://schemas.microsoft.com/office/drawing/2014/main" val="621302564"/>
                    </a:ext>
                  </a:extLst>
                </a:gridCol>
                <a:gridCol w="2367911">
                  <a:extLst>
                    <a:ext uri="{9D8B030D-6E8A-4147-A177-3AD203B41FA5}">
                      <a16:colId xmlns:a16="http://schemas.microsoft.com/office/drawing/2014/main" val="1540634512"/>
                    </a:ext>
                  </a:extLst>
                </a:gridCol>
                <a:gridCol w="2234983">
                  <a:extLst>
                    <a:ext uri="{9D8B030D-6E8A-4147-A177-3AD203B41FA5}">
                      <a16:colId xmlns:a16="http://schemas.microsoft.com/office/drawing/2014/main" val="1338776887"/>
                    </a:ext>
                  </a:extLst>
                </a:gridCol>
                <a:gridCol w="2234983">
                  <a:extLst>
                    <a:ext uri="{9D8B030D-6E8A-4147-A177-3AD203B41FA5}">
                      <a16:colId xmlns:a16="http://schemas.microsoft.com/office/drawing/2014/main" val="1431320117"/>
                    </a:ext>
                  </a:extLst>
                </a:gridCol>
              </a:tblGrid>
              <a:tr h="559612">
                <a:tc>
                  <a:txBody>
                    <a:bodyPr/>
                    <a:lstStyle/>
                    <a:p>
                      <a:pPr algn="ctr"/>
                      <a:r>
                        <a:rPr lang="en-US" sz="1400" b="0">
                          <a:effectLst/>
                          <a:latin typeface="Segoe UI Semibold" panose="020B0702040204020203" pitchFamily="34" charset="0"/>
                          <a:cs typeface="Segoe UI Semibold" panose="020B0702040204020203" pitchFamily="34" charset="0"/>
                        </a:rPr>
                        <a:t>Microsoft Limited Hardware Warranty</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 Plus</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Complete </a:t>
                      </a:r>
                    </a:p>
                    <a:p>
                      <a:pPr algn="ctr"/>
                      <a:r>
                        <a:rPr lang="en-US" sz="1400" b="0">
                          <a:effectLst/>
                          <a:latin typeface="Segoe UI Semibold" panose="020B0702040204020203" pitchFamily="34" charset="0"/>
                          <a:cs typeface="Segoe UI Semibold" panose="020B0702040204020203" pitchFamily="34" charset="0"/>
                        </a:rPr>
                        <a:t>for Business</a:t>
                      </a: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Complete </a:t>
                      </a:r>
                    </a:p>
                    <a:p>
                      <a:pPr algn="ctr"/>
                      <a:r>
                        <a:rPr lang="en-US" sz="1400" b="0">
                          <a:effectLst/>
                          <a:latin typeface="Segoe UI Semibold" panose="020B0702040204020203" pitchFamily="34" charset="0"/>
                          <a:cs typeface="Segoe UI Semibold" panose="020B0702040204020203" pitchFamily="34" charset="0"/>
                        </a:rPr>
                        <a:t>for Business Plus</a:t>
                      </a:r>
                    </a:p>
                  </a:txBody>
                  <a:tcPr marL="45720" marR="45720" anchor="ctr">
                    <a:solidFill>
                      <a:srgbClr val="005EA4"/>
                    </a:solidFill>
                  </a:tcPr>
                </a:tc>
                <a:extLst>
                  <a:ext uri="{0D108BD9-81ED-4DB2-BD59-A6C34878D82A}">
                    <a16:rowId xmlns:a16="http://schemas.microsoft.com/office/drawing/2014/main" val="3204112830"/>
                  </a:ext>
                </a:extLst>
              </a:tr>
              <a:tr h="279807">
                <a:tc>
                  <a:txBody>
                    <a:bodyPr/>
                    <a:lstStyle/>
                    <a:p>
                      <a:r>
                        <a:rPr lang="en-US" sz="1100" b="0">
                          <a:solidFill>
                            <a:schemeClr val="tx1">
                              <a:lumMod val="65000"/>
                              <a:lumOff val="35000"/>
                            </a:schemeClr>
                          </a:solidFill>
                          <a:effectLst/>
                          <a:latin typeface="Segoe UI "/>
                        </a:rPr>
                        <a:t>Included with every Surface</a:t>
                      </a:r>
                    </a:p>
                  </a:txBody>
                  <a:tcPr marL="45720" marR="45720" anchor="ct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Sold Separately</a:t>
                      </a:r>
                    </a:p>
                  </a:txBody>
                  <a:tcPr marL="45720" marR="45720" anchor="ctr">
                    <a:solidFill>
                      <a:schemeClr val="bg1">
                        <a:lumMod val="95000"/>
                      </a:schemeClr>
                    </a:solidFill>
                  </a:tcPr>
                </a:tc>
                <a:extLst>
                  <a:ext uri="{0D108BD9-81ED-4DB2-BD59-A6C34878D82A}">
                    <a16:rowId xmlns:a16="http://schemas.microsoft.com/office/drawing/2014/main" val="1387291845"/>
                  </a:ext>
                </a:extLst>
              </a:tr>
              <a:tr h="279807">
                <a:tc>
                  <a:txBody>
                    <a:bodyPr/>
                    <a:lstStyle/>
                    <a:p>
                      <a:r>
                        <a:rPr lang="en-US" sz="1100" b="0">
                          <a:solidFill>
                            <a:schemeClr val="tx1">
                              <a:lumMod val="65000"/>
                              <a:lumOff val="35000"/>
                            </a:schemeClr>
                          </a:solidFill>
                          <a:effectLst/>
                          <a:latin typeface="Segoe UI "/>
                        </a:rPr>
                        <a:t>Duration: 1 year</a:t>
                      </a:r>
                      <a:r>
                        <a:rPr lang="en-US" sz="1100" b="0" baseline="30000">
                          <a:solidFill>
                            <a:schemeClr val="tx1">
                              <a:lumMod val="65000"/>
                              <a:lumOff val="35000"/>
                            </a:schemeClr>
                          </a:solidFill>
                          <a:effectLst/>
                          <a:latin typeface="Segoe UI "/>
                        </a:rPr>
                        <a:t>1</a:t>
                      </a:r>
                      <a:endParaRPr lang="en-US" sz="1100" b="0">
                        <a:solidFill>
                          <a:schemeClr val="tx1">
                            <a:lumMod val="65000"/>
                            <a:lumOff val="35000"/>
                          </a:schemeClr>
                        </a:solidFill>
                        <a:effectLst/>
                        <a:latin typeface="Segoe UI "/>
                      </a:endParaRPr>
                    </a:p>
                  </a:txBody>
                  <a:tcPr marL="45720" marR="45720" anchor="ct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Duration: Up to 2, 3, or 4 years</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Duration: Up to 2, 3, or 4 years</a:t>
                      </a:r>
                    </a:p>
                  </a:txBody>
                  <a:tcPr marL="45720" marR="45720" anchor="ctr">
                    <a:solidFill>
                      <a:schemeClr val="bg1">
                        <a:lumMod val="95000"/>
                      </a:schemeClr>
                    </a:solidFill>
                  </a:tcPr>
                </a:tc>
                <a:extLst>
                  <a:ext uri="{0D108BD9-81ED-4DB2-BD59-A6C34878D82A}">
                    <a16:rowId xmlns:a16="http://schemas.microsoft.com/office/drawing/2014/main" val="3331569513"/>
                  </a:ext>
                </a:extLst>
              </a:tr>
              <a:tr h="460857">
                <a:tc>
                  <a:txBody>
                    <a:bodyPr/>
                    <a:lstStyle/>
                    <a:p>
                      <a:r>
                        <a:rPr lang="en-US" sz="1100" b="0">
                          <a:solidFill>
                            <a:schemeClr val="tx1">
                              <a:lumMod val="65000"/>
                              <a:lumOff val="35000"/>
                            </a:schemeClr>
                          </a:solidFill>
                          <a:effectLst/>
                          <a:latin typeface="Segoe UI "/>
                        </a:rPr>
                        <a:t>Starts on day of purchase</a:t>
                      </a:r>
                    </a:p>
                  </a:txBody>
                  <a:tcPr marL="45720" marR="45720" anchor="ct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Available within 45 days of Surface device purchase</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extLst>
                  <a:ext uri="{0D108BD9-81ED-4DB2-BD59-A6C34878D82A}">
                    <a16:rowId xmlns:a16="http://schemas.microsoft.com/office/drawing/2014/main" val="1273266631"/>
                  </a:ext>
                </a:extLst>
              </a:tr>
              <a:tr h="279807">
                <a:tc>
                  <a:txBody>
                    <a:bodyPr/>
                    <a:lstStyle/>
                    <a:p>
                      <a:r>
                        <a:rPr lang="en-US" sz="1100" b="0">
                          <a:solidFill>
                            <a:schemeClr val="tx1">
                              <a:lumMod val="65000"/>
                              <a:lumOff val="35000"/>
                            </a:schemeClr>
                          </a:solidFill>
                          <a:effectLst/>
                          <a:latin typeface="Segoe UI "/>
                        </a:rPr>
                        <a:t>Prepaid return shipment</a:t>
                      </a:r>
                    </a:p>
                  </a:txBody>
                  <a:tcPr marL="45720" marR="45720" anchor="ct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65000"/>
                              <a:lumOff val="35000"/>
                            </a:schemeClr>
                          </a:solidFill>
                          <a:effectLst/>
                          <a:uLnTx/>
                          <a:uFillTx/>
                          <a:latin typeface="Segoe UI "/>
                          <a:ea typeface="+mn-ea"/>
                          <a:cs typeface="+mn-cs"/>
                        </a:rPr>
                        <a:t>Prepaid return shipment</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Prepaid return shipment</a:t>
                      </a:r>
                    </a:p>
                  </a:txBody>
                  <a:tcPr marL="45720" marR="45720" anchor="ctr">
                    <a:solidFill>
                      <a:schemeClr val="bg1">
                        <a:lumMod val="95000"/>
                      </a:schemeClr>
                    </a:solidFill>
                  </a:tcPr>
                </a:tc>
                <a:extLst>
                  <a:ext uri="{0D108BD9-81ED-4DB2-BD59-A6C34878D82A}">
                    <a16:rowId xmlns:a16="http://schemas.microsoft.com/office/drawing/2014/main" val="3797939867"/>
                  </a:ext>
                </a:extLst>
              </a:tr>
              <a:tr h="460857">
                <a:tc>
                  <a:txBody>
                    <a:bodyPr/>
                    <a:lstStyle/>
                    <a:p>
                      <a:r>
                        <a:rPr lang="en-US" sz="1100" b="0">
                          <a:solidFill>
                            <a:schemeClr val="tx1">
                              <a:lumMod val="65000"/>
                              <a:lumOff val="35000"/>
                            </a:schemeClr>
                          </a:solidFill>
                          <a:effectLst/>
                          <a:latin typeface="Segoe UI "/>
                        </a:rPr>
                        <a:t>90 days of software and </a:t>
                      </a:r>
                      <a:br>
                        <a:rPr lang="en-US" sz="1100" b="0">
                          <a:solidFill>
                            <a:schemeClr val="tx1">
                              <a:lumMod val="65000"/>
                              <a:lumOff val="35000"/>
                            </a:schemeClr>
                          </a:solidFill>
                          <a:effectLst/>
                          <a:latin typeface="Segoe UI "/>
                        </a:rPr>
                      </a:br>
                      <a:r>
                        <a:rPr lang="en-US" sz="1100" b="0">
                          <a:solidFill>
                            <a:schemeClr val="tx1">
                              <a:lumMod val="65000"/>
                              <a:lumOff val="35000"/>
                            </a:schemeClr>
                          </a:solidFill>
                          <a:effectLst/>
                          <a:latin typeface="Segoe UI "/>
                        </a:rPr>
                        <a:t>1 year of hardware </a:t>
                      </a:r>
                    </a:p>
                  </a:txBody>
                  <a:tcPr marL="45720" marR="45720" anchor="ctr"/>
                </a:tc>
                <a:tc>
                  <a:txBody>
                    <a:bodyPr/>
                    <a:lstStyle/>
                    <a:p>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Software and hardware support</a:t>
                      </a:r>
                      <a:r>
                        <a:rPr lang="en-US" sz="1100" baseline="30000" dirty="0">
                          <a:solidFill>
                            <a:schemeClr val="tx1">
                              <a:lumMod val="65000"/>
                              <a:lumOff val="35000"/>
                            </a:schemeClr>
                          </a:solidFill>
                          <a:effectLst/>
                          <a:latin typeface="Segoe UI "/>
                        </a:rPr>
                        <a:t>6 </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3851730395"/>
                  </a:ext>
                </a:extLst>
              </a:tr>
              <a:tr h="279807">
                <a:tc>
                  <a:txBody>
                    <a:bodyPr/>
                    <a:lstStyle/>
                    <a:p>
                      <a:r>
                        <a:rPr lang="en-US" sz="1100" b="0">
                          <a:solidFill>
                            <a:schemeClr val="tx1">
                              <a:lumMod val="65000"/>
                              <a:lumOff val="35000"/>
                            </a:schemeClr>
                          </a:solidFill>
                          <a:effectLst/>
                          <a:latin typeface="Segoe UI "/>
                        </a:rPr>
                        <a:t>Mechanical breakdown</a:t>
                      </a:r>
                      <a:r>
                        <a:rPr lang="en-US" sz="1100" b="0" baseline="30000">
                          <a:solidFill>
                            <a:schemeClr val="tx1">
                              <a:lumMod val="65000"/>
                              <a:lumOff val="35000"/>
                            </a:schemeClr>
                          </a:solidFill>
                          <a:effectLst/>
                          <a:latin typeface="Segoe UI "/>
                        </a:rPr>
                        <a:t>1</a:t>
                      </a:r>
                      <a:endParaRPr lang="en-US" sz="1100" b="0">
                        <a:solidFill>
                          <a:schemeClr val="tx1">
                            <a:lumMod val="65000"/>
                            <a:lumOff val="35000"/>
                          </a:schemeClr>
                        </a:solidFill>
                        <a:effectLst/>
                        <a:latin typeface="Segoe UI "/>
                      </a:endParaRPr>
                    </a:p>
                  </a:txBody>
                  <a:tcPr marL="45720" marR="45720" anchor="ct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Mechanical breakdown</a:t>
                      </a:r>
                      <a:r>
                        <a:rPr lang="en-US" sz="1100" baseline="30000">
                          <a:solidFill>
                            <a:schemeClr val="tx1">
                              <a:lumMod val="65000"/>
                              <a:lumOff val="35000"/>
                            </a:schemeClr>
                          </a:solidFill>
                          <a:effectLst/>
                          <a:latin typeface="Segoe UI "/>
                        </a:rPr>
                        <a:t>2</a:t>
                      </a:r>
                    </a:p>
                  </a:txBody>
                  <a:tcPr marL="45720" marR="45720" anchor="ctr">
                    <a:solidFill>
                      <a:schemeClr val="bg1">
                        <a:lumMod val="95000"/>
                      </a:schemeClr>
                    </a:solidFill>
                  </a:tcPr>
                </a:tc>
                <a:extLst>
                  <a:ext uri="{0D108BD9-81ED-4DB2-BD59-A6C34878D82A}">
                    <a16:rowId xmlns:a16="http://schemas.microsoft.com/office/drawing/2014/main" val="156603243"/>
                  </a:ext>
                </a:extLst>
              </a:tr>
              <a:tr h="279807">
                <a:tc>
                  <a:txBody>
                    <a:bodyPr/>
                    <a:lstStyle/>
                    <a:p>
                      <a:r>
                        <a:rPr lang="en-US" sz="1100" b="0">
                          <a:solidFill>
                            <a:schemeClr val="tx1">
                              <a:lumMod val="65000"/>
                              <a:lumOff val="35000"/>
                            </a:schemeClr>
                          </a:solidFill>
                          <a:effectLst/>
                          <a:latin typeface="Segoe UI "/>
                        </a:rPr>
                        <a:t>Advanced Exchange</a:t>
                      </a:r>
                      <a:r>
                        <a:rPr lang="en-US" sz="1100" b="0" baseline="30000">
                          <a:solidFill>
                            <a:schemeClr val="tx1">
                              <a:lumMod val="65000"/>
                              <a:lumOff val="35000"/>
                            </a:schemeClr>
                          </a:solidFill>
                          <a:effectLst/>
                          <a:latin typeface="Segoe UI "/>
                        </a:rPr>
                        <a:t>3</a:t>
                      </a:r>
                      <a:endParaRPr lang="en-US" sz="1100" b="0">
                        <a:solidFill>
                          <a:schemeClr val="tx1">
                            <a:lumMod val="65000"/>
                            <a:lumOff val="35000"/>
                          </a:schemeClr>
                        </a:solidFill>
                        <a:effectLst/>
                        <a:latin typeface="Segoe UI "/>
                      </a:endParaRPr>
                    </a:p>
                  </a:txBody>
                  <a:tcPr marL="45720" marR="45720" anchor="ctr"/>
                </a:tc>
                <a:tc>
                  <a:txBody>
                    <a:bodyPr/>
                    <a:lstStyle/>
                    <a:p>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Advanced Exchange</a:t>
                      </a:r>
                      <a:r>
                        <a:rPr lang="en-US" sz="1100" baseline="30000">
                          <a:solidFill>
                            <a:schemeClr val="tx1">
                              <a:lumMod val="65000"/>
                              <a:lumOff val="35000"/>
                            </a:schemeClr>
                          </a:solidFill>
                          <a:effectLst/>
                          <a:latin typeface="Segoe UI "/>
                        </a:rPr>
                        <a:t>3</a:t>
                      </a:r>
                    </a:p>
                  </a:txBody>
                  <a:tcPr marL="45720" marR="45720" anchor="ctr">
                    <a:solidFill>
                      <a:schemeClr val="bg1">
                        <a:lumMod val="95000"/>
                      </a:schemeClr>
                    </a:solidFill>
                  </a:tcPr>
                </a:tc>
                <a:extLst>
                  <a:ext uri="{0D108BD9-81ED-4DB2-BD59-A6C34878D82A}">
                    <a16:rowId xmlns:a16="http://schemas.microsoft.com/office/drawing/2014/main" val="4135104603"/>
                  </a:ext>
                </a:extLst>
              </a:tr>
              <a:tr h="279807">
                <a:tc>
                  <a:txBody>
                    <a:bodyPr/>
                    <a:lstStyle/>
                    <a:p>
                      <a:r>
                        <a:rPr lang="en-US" sz="1100" b="0">
                          <a:solidFill>
                            <a:schemeClr val="tx1">
                              <a:lumMod val="65000"/>
                              <a:lumOff val="35000"/>
                            </a:schemeClr>
                          </a:solidFill>
                          <a:effectLst/>
                          <a:latin typeface="Segoe UI "/>
                        </a:rPr>
                        <a:t>NA</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Accidental damage</a:t>
                      </a:r>
                      <a:r>
                        <a:rPr lang="en-US" sz="1100" baseline="30000" dirty="0">
                          <a:solidFill>
                            <a:schemeClr val="tx1">
                              <a:lumMod val="65000"/>
                              <a:lumOff val="35000"/>
                            </a:schemeClr>
                          </a:solidFill>
                          <a:effectLst/>
                          <a:latin typeface="Segoe UI "/>
                        </a:rPr>
                        <a:t>2,7</a:t>
                      </a:r>
                      <a:endParaRPr lang="en-US" sz="1100" dirty="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Accidental damage</a:t>
                      </a:r>
                      <a:r>
                        <a:rPr lang="en-US" sz="1100" baseline="30000" dirty="0">
                          <a:solidFill>
                            <a:schemeClr val="tx1">
                              <a:lumMod val="65000"/>
                              <a:lumOff val="35000"/>
                            </a:schemeClr>
                          </a:solidFill>
                          <a:effectLst/>
                          <a:latin typeface="Segoe UI "/>
                        </a:rPr>
                        <a:t>2,7</a:t>
                      </a:r>
                    </a:p>
                  </a:txBody>
                  <a:tcPr marL="45720" marR="45720" anchor="ctr">
                    <a:solidFill>
                      <a:schemeClr val="bg1">
                        <a:lumMod val="95000"/>
                      </a:schemeClr>
                    </a:solidFill>
                  </a:tcPr>
                </a:tc>
                <a:extLst>
                  <a:ext uri="{0D108BD9-81ED-4DB2-BD59-A6C34878D82A}">
                    <a16:rowId xmlns:a16="http://schemas.microsoft.com/office/drawing/2014/main" val="885519187"/>
                  </a:ext>
                </a:extLst>
              </a:tr>
              <a:tr h="27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Next Business Day Replacement</a:t>
                      </a:r>
                      <a:r>
                        <a:rPr lang="en-US" sz="1100" baseline="30000">
                          <a:solidFill>
                            <a:schemeClr val="tx1">
                              <a:lumMod val="65000"/>
                              <a:lumOff val="35000"/>
                            </a:schemeClr>
                          </a:solidFill>
                          <a:effectLst/>
                          <a:latin typeface="Segoe UI "/>
                        </a:rPr>
                        <a:t>4</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a:solidFill>
                            <a:schemeClr val="tx1">
                              <a:lumMod val="65000"/>
                              <a:lumOff val="35000"/>
                            </a:schemeClr>
                          </a:solidFill>
                          <a:effectLst/>
                          <a:latin typeface="Segoe UI "/>
                        </a:rPr>
                        <a:t>Next Business Day Replacement</a:t>
                      </a:r>
                      <a:r>
                        <a:rPr lang="en-US" sz="1100" baseline="30000">
                          <a:solidFill>
                            <a:schemeClr val="tx1">
                              <a:lumMod val="65000"/>
                              <a:lumOff val="35000"/>
                            </a:schemeClr>
                          </a:solidFill>
                          <a:effectLst/>
                          <a:latin typeface="Segoe UI "/>
                        </a:rPr>
                        <a:t>4</a:t>
                      </a:r>
                      <a:endParaRPr lang="en-US" sz="110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3503472304"/>
                  </a:ext>
                </a:extLst>
              </a:tr>
              <a:tr h="27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effectLst/>
                          <a:latin typeface="Segoe UI "/>
                        </a:rPr>
                        <a:t>*Drive (SSD) Retention</a:t>
                      </a:r>
                      <a:r>
                        <a:rPr lang="en-US" sz="1100" kern="1200" baseline="30000" dirty="0">
                          <a:solidFill>
                            <a:schemeClr val="tx1">
                              <a:lumMod val="65000"/>
                              <a:lumOff val="35000"/>
                            </a:schemeClr>
                          </a:solidFill>
                          <a:effectLst/>
                          <a:latin typeface="Segoe UI "/>
                          <a:ea typeface="+mn-ea"/>
                          <a:cs typeface="+mn-cs"/>
                        </a:rPr>
                        <a:t>5</a:t>
                      </a: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lumMod val="65000"/>
                              <a:lumOff val="35000"/>
                            </a:schemeClr>
                          </a:solidFill>
                          <a:effectLst/>
                          <a:latin typeface="Segoe UI "/>
                        </a:rPr>
                        <a:t>NA</a:t>
                      </a:r>
                    </a:p>
                  </a:txBody>
                  <a:tcPr marL="45720" marR="45720" anchor="ctr">
                    <a:solidFill>
                      <a:schemeClr val="bg1">
                        <a:lumMod val="95000"/>
                      </a:schemeClr>
                    </a:solidFill>
                  </a:tcPr>
                </a:tc>
                <a:tc>
                  <a:txBody>
                    <a:bodyPr/>
                    <a:lstStyle/>
                    <a:p>
                      <a:r>
                        <a:rPr lang="en-US" sz="1100" dirty="0">
                          <a:solidFill>
                            <a:schemeClr val="tx1">
                              <a:lumMod val="65000"/>
                              <a:lumOff val="35000"/>
                            </a:schemeClr>
                          </a:solidFill>
                          <a:effectLst/>
                          <a:latin typeface="Segoe UI "/>
                        </a:rPr>
                        <a:t>*Drive (SSD) Retention</a:t>
                      </a:r>
                      <a:r>
                        <a:rPr lang="en-US" sz="1100" baseline="30000" dirty="0">
                          <a:solidFill>
                            <a:schemeClr val="tx1">
                              <a:lumMod val="65000"/>
                              <a:lumOff val="35000"/>
                            </a:schemeClr>
                          </a:solidFill>
                          <a:effectLst/>
                          <a:latin typeface="Segoe UI "/>
                        </a:rPr>
                        <a:t>5</a:t>
                      </a:r>
                    </a:p>
                  </a:txBody>
                  <a:tcPr marL="45720" marR="45720" anchor="ctr">
                    <a:solidFill>
                      <a:schemeClr val="bg1">
                        <a:lumMod val="95000"/>
                      </a:schemeClr>
                    </a:solidFill>
                  </a:tcPr>
                </a:tc>
                <a:extLst>
                  <a:ext uri="{0D108BD9-81ED-4DB2-BD59-A6C34878D82A}">
                    <a16:rowId xmlns:a16="http://schemas.microsoft.com/office/drawing/2014/main" val="1015257494"/>
                  </a:ext>
                </a:extLst>
              </a:tr>
              <a:tr h="640080">
                <a:tc>
                  <a:txBody>
                    <a:bodyPr/>
                    <a:lstStyle/>
                    <a:p>
                      <a:endParaRPr lang="en-US" sz="1100">
                        <a:solidFill>
                          <a:schemeClr val="tx1">
                            <a:lumMod val="65000"/>
                            <a:lumOff val="35000"/>
                          </a:schemeClr>
                        </a:solidFill>
                        <a:effectLst/>
                        <a:latin typeface="Segoe UI "/>
                      </a:endParaRPr>
                    </a:p>
                  </a:txBody>
                  <a:tcPr marL="45720" marR="45720" anchor="ctr"/>
                </a:tc>
                <a:tc>
                  <a:txBody>
                    <a:bodyPr/>
                    <a:lstStyle/>
                    <a:p>
                      <a:endParaRPr lang="en-US" sz="800">
                        <a:solidFill>
                          <a:schemeClr val="tx1">
                            <a:lumMod val="65000"/>
                            <a:lumOff val="35000"/>
                          </a:schemeClr>
                        </a:solidFill>
                        <a:latin typeface="Segoe UI" panose="020B0502040204020203" pitchFamily="34" charset="0"/>
                        <a:cs typeface="Segoe UI" panose="020B0502040204020203" pitchFamily="34" charset="0"/>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txBody>
                  <a:tcPr marL="45720" marR="45720" anchor="ctr">
                    <a:solidFill>
                      <a:schemeClr val="bg1">
                        <a:lumMod val="95000"/>
                      </a:schemeClr>
                    </a:solidFill>
                  </a:tcPr>
                </a:tc>
                <a:tc>
                  <a:txBody>
                    <a:bodyPr/>
                    <a:lstStyle/>
                    <a:p>
                      <a:endParaRPr lang="en-US" sz="800">
                        <a:solidFill>
                          <a:schemeClr val="tx1">
                            <a:lumMod val="65000"/>
                            <a:lumOff val="35000"/>
                          </a:schemeClr>
                        </a:solidFill>
                        <a:latin typeface="Segoe UI" panose="020B0502040204020203" pitchFamily="34" charset="0"/>
                        <a:cs typeface="Segoe UI" panose="020B0502040204020203" pitchFamily="34" charset="0"/>
                      </a:endParaRPr>
                    </a:p>
                  </a:txBody>
                  <a:tcPr marL="45720" marR="4572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65000"/>
                              <a:lumOff val="35000"/>
                            </a:schemeClr>
                          </a:solidFill>
                          <a:latin typeface="Segoe UI" panose="020B0502040204020203" pitchFamily="34" charset="0"/>
                          <a:cs typeface="Segoe UI" panose="020B0502040204020203" pitchFamily="34" charset="0"/>
                        </a:rPr>
                        <a:t>*Drive (SSD) Retention is not available on Surface Go series</a:t>
                      </a:r>
                    </a:p>
                  </a:txBody>
                  <a:tcPr marL="45720" marR="45720" anchor="ctr">
                    <a:solidFill>
                      <a:schemeClr val="bg1">
                        <a:lumMod val="95000"/>
                      </a:schemeClr>
                    </a:solidFill>
                  </a:tcPr>
                </a:tc>
                <a:extLst>
                  <a:ext uri="{0D108BD9-81ED-4DB2-BD59-A6C34878D82A}">
                    <a16:rowId xmlns:a16="http://schemas.microsoft.com/office/drawing/2014/main" val="79422487"/>
                  </a:ext>
                </a:extLst>
              </a:tr>
            </a:tbl>
          </a:graphicData>
        </a:graphic>
      </p:graphicFrame>
      <p:sp>
        <p:nvSpPr>
          <p:cNvPr id="3" name="Title 3">
            <a:extLst>
              <a:ext uri="{FF2B5EF4-FFF2-40B4-BE49-F238E27FC236}">
                <a16:creationId xmlns:a16="http://schemas.microsoft.com/office/drawing/2014/main" id="{C4A985B1-E194-C495-C556-A1AAC38F9CDF}"/>
              </a:ext>
            </a:extLst>
          </p:cNvPr>
          <p:cNvSpPr txBox="1">
            <a:spLocks/>
          </p:cNvSpPr>
          <p:nvPr/>
        </p:nvSpPr>
        <p:spPr>
          <a:xfrm>
            <a:off x="4176075" y="6292824"/>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1000" spc="0">
                <a:solidFill>
                  <a:schemeClr val="tx1">
                    <a:lumMod val="65000"/>
                    <a:lumOff val="35000"/>
                  </a:schemeClr>
                </a:solidFill>
                <a:latin typeface="Segoe UI" panose="020B0502040204020203" pitchFamily="34" charset="0"/>
                <a:cs typeface="Segoe UI" panose="020B0502040204020203" pitchFamily="34" charset="0"/>
              </a:rPr>
              <a:t>Please refer to your Price List for official protection plan availability and pricing</a:t>
            </a:r>
          </a:p>
        </p:txBody>
      </p:sp>
      <p:sp>
        <p:nvSpPr>
          <p:cNvPr id="5" name="Title 13">
            <a:extLst>
              <a:ext uri="{FF2B5EF4-FFF2-40B4-BE49-F238E27FC236}">
                <a16:creationId xmlns:a16="http://schemas.microsoft.com/office/drawing/2014/main" id="{BE818648-8DA9-2AA9-6F98-B36897C4F69B}"/>
              </a:ext>
            </a:extLst>
          </p:cNvPr>
          <p:cNvSpPr txBox="1">
            <a:spLocks/>
          </p:cNvSpPr>
          <p:nvPr/>
        </p:nvSpPr>
        <p:spPr>
          <a:xfrm>
            <a:off x="309879" y="499844"/>
            <a:ext cx="10468479"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Asia Pacific Warranty and Protection Plans – Surface Laptops and 2-in-1s</a:t>
            </a:r>
            <a:br>
              <a:rPr lang="en-IN" sz="2400">
                <a:solidFill>
                  <a:srgbClr val="000000">
                    <a:lumMod val="50000"/>
                    <a:lumOff val="50000"/>
                  </a:srgbClr>
                </a:solidFill>
                <a:latin typeface="Segoe UI Light" panose="020B0502040204020203" pitchFamily="34" charset="0"/>
                <a:cs typeface="Segoe UI Light" panose="020B0502040204020203" pitchFamily="34" charset="0"/>
              </a:rPr>
            </a:br>
            <a:r>
              <a:rPr lang="en-IN" sz="2000">
                <a:solidFill>
                  <a:srgbClr val="005EA4"/>
                </a:solidFill>
                <a:latin typeface="Segoe UI" panose="020B0502040204020203" pitchFamily="34" charset="0"/>
                <a:cs typeface="Segoe UI" panose="020B0502040204020203" pitchFamily="34" charset="0"/>
              </a:rPr>
              <a:t>Surface Pro 9, Surface Laptop 5, Surface Laptop Go 2, Surface Laptop Studio, Surface Go 3</a:t>
            </a:r>
            <a:endParaRPr lang="en-IN" sz="2400">
              <a:solidFill>
                <a:srgbClr val="005E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3201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246430-2516-CBFD-20A5-F5E2F1BC2B4C}"/>
              </a:ext>
            </a:extLst>
          </p:cNvPr>
          <p:cNvGraphicFramePr>
            <a:graphicFrameLocks noGrp="1"/>
          </p:cNvGraphicFramePr>
          <p:nvPr>
            <p:extLst>
              <p:ext uri="{D42A27DB-BD31-4B8C-83A1-F6EECF244321}">
                <p14:modId xmlns:p14="http://schemas.microsoft.com/office/powerpoint/2010/main" val="134596412"/>
              </p:ext>
            </p:extLst>
          </p:nvPr>
        </p:nvGraphicFramePr>
        <p:xfrm>
          <a:off x="1519634" y="2182445"/>
          <a:ext cx="9152727" cy="3779520"/>
        </p:xfrm>
        <a:graphic>
          <a:graphicData uri="http://schemas.openxmlformats.org/drawingml/2006/table">
            <a:tbl>
              <a:tblPr firstRow="1" firstCol="1" bandRow="1">
                <a:tableStyleId>{69012ECD-51FC-41F1-AA8D-1B2483CD663E}</a:tableStyleId>
              </a:tblPr>
              <a:tblGrid>
                <a:gridCol w="2975245">
                  <a:extLst>
                    <a:ext uri="{9D8B030D-6E8A-4147-A177-3AD203B41FA5}">
                      <a16:colId xmlns:a16="http://schemas.microsoft.com/office/drawing/2014/main" val="3039857279"/>
                    </a:ext>
                  </a:extLst>
                </a:gridCol>
                <a:gridCol w="2977082">
                  <a:extLst>
                    <a:ext uri="{9D8B030D-6E8A-4147-A177-3AD203B41FA5}">
                      <a16:colId xmlns:a16="http://schemas.microsoft.com/office/drawing/2014/main" val="621302564"/>
                    </a:ext>
                  </a:extLst>
                </a:gridCol>
                <a:gridCol w="3200400">
                  <a:extLst>
                    <a:ext uri="{9D8B030D-6E8A-4147-A177-3AD203B41FA5}">
                      <a16:colId xmlns:a16="http://schemas.microsoft.com/office/drawing/2014/main" val="1338776887"/>
                    </a:ext>
                  </a:extLst>
                </a:gridCol>
              </a:tblGrid>
              <a:tr h="410648">
                <a:tc>
                  <a:txBody>
                    <a:bodyPr/>
                    <a:lstStyle/>
                    <a:p>
                      <a:pPr algn="ctr"/>
                      <a:r>
                        <a:rPr lang="en-US" sz="1400" b="0">
                          <a:effectLst/>
                          <a:latin typeface="Segoe UI Semibold" panose="020B0702040204020203" pitchFamily="34" charset="0"/>
                          <a:cs typeface="Segoe UI Semibold" panose="020B0702040204020203" pitchFamily="34" charset="0"/>
                        </a:rPr>
                        <a:t>Microsoft Limited Hardware Warranty</a:t>
                      </a:r>
                    </a:p>
                  </a:txBody>
                  <a:tcPr marL="45720" marR="45720" anchor="ctr">
                    <a:solidFill>
                      <a:srgbClr val="005EA4"/>
                    </a:solidFill>
                  </a:tcPr>
                </a:tc>
                <a:tc>
                  <a:txBody>
                    <a:bodyPr/>
                    <a:lstStyle/>
                    <a:p>
                      <a:pPr algn="ctr"/>
                      <a:br>
                        <a:rPr lang="en-US" sz="1400" b="0">
                          <a:effectLst/>
                          <a:latin typeface="Segoe UI Semibold" panose="020B0702040204020203" pitchFamily="34" charset="0"/>
                          <a:cs typeface="Segoe UI Semibold" panose="020B0702040204020203" pitchFamily="34" charset="0"/>
                        </a:rPr>
                      </a:br>
                      <a:r>
                        <a:rPr lang="en-US" sz="1400" b="0">
                          <a:effectLst/>
                          <a:latin typeface="Segoe UI Semibold" panose="020B0702040204020203" pitchFamily="34" charset="0"/>
                          <a:cs typeface="Segoe UI Semibold" panose="020B0702040204020203" pitchFamily="34" charset="0"/>
                        </a:rPr>
                        <a:t>Microsoft Extended Hardware Service</a:t>
                      </a:r>
                    </a:p>
                    <a:p>
                      <a:pPr lvl="0" algn="ctr">
                        <a:buNone/>
                      </a:pPr>
                      <a:endParaRPr lang="en-US" sz="1400" b="0">
                        <a:effectLst/>
                        <a:latin typeface="Segoe UI Semibold" panose="020B0702040204020203" pitchFamily="34" charset="0"/>
                        <a:cs typeface="Segoe UI Semibold" panose="020B0702040204020203" pitchFamily="34" charset="0"/>
                      </a:endParaRPr>
                    </a:p>
                  </a:txBody>
                  <a:tcPr marL="45720" marR="45720" anchor="ctr">
                    <a:solidFill>
                      <a:srgbClr val="005EA4"/>
                    </a:solidFill>
                  </a:tcPr>
                </a:tc>
                <a:tc>
                  <a:txBody>
                    <a:bodyPr/>
                    <a:lstStyle/>
                    <a:p>
                      <a:pPr algn="ctr"/>
                      <a:r>
                        <a:rPr lang="en-US" sz="1400" b="0">
                          <a:effectLst/>
                          <a:latin typeface="Segoe UI Semibold" panose="020B0702040204020203" pitchFamily="34" charset="0"/>
                          <a:cs typeface="Segoe UI Semibold" panose="020B0702040204020203" pitchFamily="34" charset="0"/>
                        </a:rPr>
                        <a:t>Microsoft Extended Hardware Service Plus</a:t>
                      </a:r>
                    </a:p>
                  </a:txBody>
                  <a:tcPr marL="45720" marR="45720" anchor="ctr">
                    <a:solidFill>
                      <a:srgbClr val="005EA4"/>
                    </a:solidFill>
                  </a:tcPr>
                </a:tc>
                <a:extLst>
                  <a:ext uri="{0D108BD9-81ED-4DB2-BD59-A6C34878D82A}">
                    <a16:rowId xmlns:a16="http://schemas.microsoft.com/office/drawing/2014/main" val="3204112830"/>
                  </a:ext>
                </a:extLst>
              </a:tr>
              <a:tr h="166215">
                <a:tc>
                  <a:txBody>
                    <a:bodyPr/>
                    <a:lstStyle/>
                    <a:p>
                      <a:r>
                        <a:rPr lang="en-US" sz="1200" b="0">
                          <a:solidFill>
                            <a:schemeClr val="tx1">
                              <a:lumMod val="65000"/>
                              <a:lumOff val="35000"/>
                            </a:schemeClr>
                          </a:solidFill>
                          <a:effectLst/>
                          <a:latin typeface="Segoe UI "/>
                        </a:rPr>
                        <a:t>Included with every Surface</a:t>
                      </a:r>
                    </a:p>
                  </a:txBody>
                  <a:tcPr marL="45720" marR="45720"/>
                </a:tc>
                <a:tc>
                  <a:txBody>
                    <a:bodyPr/>
                    <a:lstStyle/>
                    <a:p>
                      <a:r>
                        <a:rPr lang="en-US" sz="1200">
                          <a:solidFill>
                            <a:schemeClr val="tx1">
                              <a:lumMod val="65000"/>
                              <a:lumOff val="35000"/>
                            </a:schemeClr>
                          </a:solidFill>
                          <a:effectLst/>
                          <a:latin typeface="Segoe UI "/>
                        </a:rPr>
                        <a:t>Sold Separately</a:t>
                      </a: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Sold Separately</a:t>
                      </a:r>
                    </a:p>
                  </a:txBody>
                  <a:tcPr marL="45720" marR="45720">
                    <a:solidFill>
                      <a:schemeClr val="bg1">
                        <a:lumMod val="95000"/>
                      </a:schemeClr>
                    </a:solidFill>
                  </a:tcPr>
                </a:tc>
                <a:extLst>
                  <a:ext uri="{0D108BD9-81ED-4DB2-BD59-A6C34878D82A}">
                    <a16:rowId xmlns:a16="http://schemas.microsoft.com/office/drawing/2014/main" val="1387291845"/>
                  </a:ext>
                </a:extLst>
              </a:tr>
              <a:tr h="166215">
                <a:tc>
                  <a:txBody>
                    <a:bodyPr/>
                    <a:lstStyle/>
                    <a:p>
                      <a:r>
                        <a:rPr lang="en-US" sz="1200" b="0">
                          <a:solidFill>
                            <a:schemeClr val="tx1">
                              <a:lumMod val="65000"/>
                              <a:lumOff val="35000"/>
                            </a:schemeClr>
                          </a:solidFill>
                          <a:effectLst/>
                          <a:latin typeface="Segoe UI "/>
                        </a:rPr>
                        <a:t>Duration: 1 year</a:t>
                      </a:r>
                      <a:r>
                        <a:rPr lang="en-US" sz="1200" b="0" baseline="30000">
                          <a:solidFill>
                            <a:schemeClr val="tx1">
                              <a:lumMod val="65000"/>
                              <a:lumOff val="35000"/>
                            </a:schemeClr>
                          </a:solidFill>
                          <a:effectLst/>
                          <a:latin typeface="Segoe UI "/>
                        </a:rPr>
                        <a:t>1</a:t>
                      </a:r>
                      <a:endParaRPr lang="en-US" sz="1200" b="0">
                        <a:solidFill>
                          <a:schemeClr val="tx1">
                            <a:lumMod val="65000"/>
                            <a:lumOff val="35000"/>
                          </a:schemeClr>
                        </a:solidFill>
                        <a:effectLst/>
                        <a:latin typeface="Segoe UI "/>
                      </a:endParaRPr>
                    </a:p>
                  </a:txBody>
                  <a:tcPr marL="45720" marR="45720"/>
                </a:tc>
                <a:tc>
                  <a:txBody>
                    <a:bodyPr/>
                    <a:lstStyle/>
                    <a:p>
                      <a:r>
                        <a:rPr lang="en-US" sz="1200">
                          <a:solidFill>
                            <a:schemeClr val="tx1">
                              <a:lumMod val="65000"/>
                              <a:lumOff val="35000"/>
                            </a:schemeClr>
                          </a:solidFill>
                          <a:effectLst/>
                          <a:latin typeface="Segoe UI "/>
                        </a:rPr>
                        <a:t>Duration: Up to </a:t>
                      </a:r>
                      <a:r>
                        <a:rPr kumimoji="0" lang="en-US" sz="1200" b="0" i="0" u="none" strike="noStrike" kern="1200" cap="none" spc="0" normalizeH="0" baseline="0" noProof="0">
                          <a:ln>
                            <a:noFill/>
                          </a:ln>
                          <a:solidFill>
                            <a:schemeClr val="tx1">
                              <a:lumMod val="65000"/>
                              <a:lumOff val="35000"/>
                            </a:schemeClr>
                          </a:solidFill>
                          <a:effectLst/>
                          <a:uLnTx/>
                          <a:uFillTx/>
                          <a:latin typeface="Segoe UI "/>
                          <a:ea typeface="+mn-ea"/>
                          <a:cs typeface="+mn-cs"/>
                        </a:rPr>
                        <a:t>2, 3, or 4 years</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Duration: Up to </a:t>
                      </a:r>
                      <a:r>
                        <a:rPr kumimoji="0" lang="en-US" sz="1200" b="0" i="0" u="none" strike="noStrike" kern="1200" cap="none" spc="0" normalizeH="0" baseline="0" noProof="0">
                          <a:ln>
                            <a:noFill/>
                          </a:ln>
                          <a:solidFill>
                            <a:schemeClr val="tx1">
                              <a:lumMod val="65000"/>
                              <a:lumOff val="35000"/>
                            </a:schemeClr>
                          </a:solidFill>
                          <a:effectLst/>
                          <a:uLnTx/>
                          <a:uFillTx/>
                          <a:latin typeface="Segoe UI "/>
                          <a:ea typeface="+mn-ea"/>
                          <a:cs typeface="+mn-cs"/>
                        </a:rPr>
                        <a:t>2, 3, or 4 years</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extLst>
                  <a:ext uri="{0D108BD9-81ED-4DB2-BD59-A6C34878D82A}">
                    <a16:rowId xmlns:a16="http://schemas.microsoft.com/office/drawing/2014/main" val="3331569513"/>
                  </a:ext>
                </a:extLst>
              </a:tr>
              <a:tr h="273765">
                <a:tc>
                  <a:txBody>
                    <a:bodyPr/>
                    <a:lstStyle/>
                    <a:p>
                      <a:r>
                        <a:rPr lang="en-US" sz="1200" b="0">
                          <a:solidFill>
                            <a:schemeClr val="tx1">
                              <a:lumMod val="65000"/>
                              <a:lumOff val="35000"/>
                            </a:schemeClr>
                          </a:solidFill>
                          <a:effectLst/>
                          <a:latin typeface="Segoe UI "/>
                        </a:rPr>
                        <a:t>Starts on day of purchase</a:t>
                      </a:r>
                    </a:p>
                  </a:txBody>
                  <a:tcPr marL="45720" marR="45720"/>
                </a:tc>
                <a:tc>
                  <a:txBody>
                    <a:bodyPr/>
                    <a:lstStyle/>
                    <a:p>
                      <a:r>
                        <a:rPr lang="en-US" sz="1200">
                          <a:solidFill>
                            <a:schemeClr val="tx1">
                              <a:lumMod val="65000"/>
                              <a:lumOff val="35000"/>
                            </a:schemeClr>
                          </a:solidFill>
                          <a:effectLst/>
                          <a:latin typeface="Segoe UI "/>
                        </a:rPr>
                        <a:t>Available within 45 days of Surface device purchase</a:t>
                      </a: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Available within 45 days of Surface device purchase</a:t>
                      </a:r>
                    </a:p>
                  </a:txBody>
                  <a:tcPr marL="45720" marR="45720">
                    <a:solidFill>
                      <a:schemeClr val="bg1">
                        <a:lumMod val="95000"/>
                      </a:schemeClr>
                    </a:solidFill>
                  </a:tcPr>
                </a:tc>
                <a:extLst>
                  <a:ext uri="{0D108BD9-81ED-4DB2-BD59-A6C34878D82A}">
                    <a16:rowId xmlns:a16="http://schemas.microsoft.com/office/drawing/2014/main" val="1273266631"/>
                  </a:ext>
                </a:extLst>
              </a:tr>
              <a:tr h="273765">
                <a:tc>
                  <a:txBody>
                    <a:bodyPr/>
                    <a:lstStyle/>
                    <a:p>
                      <a:r>
                        <a:rPr lang="en-US" sz="1200" b="0">
                          <a:solidFill>
                            <a:schemeClr val="tx1">
                              <a:lumMod val="65000"/>
                              <a:lumOff val="35000"/>
                            </a:schemeClr>
                          </a:solidFill>
                          <a:effectLst/>
                          <a:latin typeface="Segoe UI "/>
                        </a:rPr>
                        <a:t>Prepaid return shipment</a:t>
                      </a:r>
                    </a:p>
                  </a:txBody>
                  <a:tcPr marL="45720" marR="45720"/>
                </a:tc>
                <a:tc>
                  <a:txBody>
                    <a:bodyPr/>
                    <a:lstStyle/>
                    <a:p>
                      <a:r>
                        <a:rPr lang="en-US" sz="1200">
                          <a:solidFill>
                            <a:schemeClr val="tx1">
                              <a:lumMod val="65000"/>
                              <a:lumOff val="35000"/>
                            </a:schemeClr>
                          </a:solidFill>
                          <a:effectLst/>
                          <a:latin typeface="Segoe UI "/>
                        </a:rPr>
                        <a:t>Prepaid return shipment</a:t>
                      </a: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Prepaid return shipment</a:t>
                      </a:r>
                    </a:p>
                  </a:txBody>
                  <a:tcPr marL="45720" marR="45720">
                    <a:solidFill>
                      <a:schemeClr val="bg1">
                        <a:lumMod val="95000"/>
                      </a:schemeClr>
                    </a:solidFill>
                  </a:tcPr>
                </a:tc>
                <a:extLst>
                  <a:ext uri="{0D108BD9-81ED-4DB2-BD59-A6C34878D82A}">
                    <a16:rowId xmlns:a16="http://schemas.microsoft.com/office/drawing/2014/main" val="3797939867"/>
                  </a:ext>
                </a:extLst>
              </a:tr>
              <a:tr h="273765">
                <a:tc>
                  <a:txBody>
                    <a:bodyPr/>
                    <a:lstStyle/>
                    <a:p>
                      <a:r>
                        <a:rPr lang="en-US" sz="1200" b="0">
                          <a:solidFill>
                            <a:schemeClr val="tx1">
                              <a:lumMod val="65000"/>
                              <a:lumOff val="35000"/>
                            </a:schemeClr>
                          </a:solidFill>
                          <a:effectLst/>
                          <a:latin typeface="Segoe UI "/>
                        </a:rPr>
                        <a:t>90 days of software and </a:t>
                      </a:r>
                      <a:br>
                        <a:rPr lang="en-US" sz="1200" b="0">
                          <a:solidFill>
                            <a:schemeClr val="tx1">
                              <a:lumMod val="65000"/>
                              <a:lumOff val="35000"/>
                            </a:schemeClr>
                          </a:solidFill>
                          <a:effectLst/>
                          <a:latin typeface="Segoe UI "/>
                        </a:rPr>
                      </a:br>
                      <a:r>
                        <a:rPr lang="en-US" sz="1200" b="0">
                          <a:solidFill>
                            <a:schemeClr val="tx1">
                              <a:lumMod val="65000"/>
                              <a:lumOff val="35000"/>
                            </a:schemeClr>
                          </a:solidFill>
                          <a:effectLst/>
                          <a:latin typeface="Segoe UI "/>
                        </a:rPr>
                        <a:t>1 year of hardware </a:t>
                      </a:r>
                    </a:p>
                  </a:txBody>
                  <a:tcPr marL="45720" marR="45720"/>
                </a:tc>
                <a:tc>
                  <a:txBody>
                    <a:bodyPr/>
                    <a:lstStyle/>
                    <a:p>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solidFill>
                      <a:schemeClr val="bg1">
                        <a:lumMod val="95000"/>
                      </a:schemeClr>
                    </a:solidFill>
                  </a:tcPr>
                </a:tc>
                <a:extLst>
                  <a:ext uri="{0D108BD9-81ED-4DB2-BD59-A6C34878D82A}">
                    <a16:rowId xmlns:a16="http://schemas.microsoft.com/office/drawing/2014/main" val="508641845"/>
                  </a:ext>
                </a:extLst>
              </a:tr>
              <a:tr h="237915">
                <a:tc>
                  <a:txBody>
                    <a:bodyPr/>
                    <a:lstStyle/>
                    <a:p>
                      <a:r>
                        <a:rPr lang="en-US" sz="1200" b="0">
                          <a:solidFill>
                            <a:schemeClr val="tx1">
                              <a:lumMod val="65000"/>
                              <a:lumOff val="35000"/>
                            </a:schemeClr>
                          </a:solidFill>
                          <a:effectLst/>
                          <a:latin typeface="Segoe UI "/>
                        </a:rPr>
                        <a:t>Mechanical breakdown</a:t>
                      </a:r>
                      <a:r>
                        <a:rPr lang="en-US" sz="1200" b="0" baseline="30000">
                          <a:solidFill>
                            <a:schemeClr val="tx1">
                              <a:lumMod val="65000"/>
                              <a:lumOff val="35000"/>
                            </a:schemeClr>
                          </a:solidFill>
                          <a:effectLst/>
                          <a:latin typeface="Segoe UI "/>
                        </a:rPr>
                        <a:t>1</a:t>
                      </a:r>
                      <a:endParaRPr lang="en-US" sz="1200" b="0">
                        <a:solidFill>
                          <a:schemeClr val="tx1">
                            <a:lumMod val="65000"/>
                            <a:lumOff val="35000"/>
                          </a:schemeClr>
                        </a:solidFill>
                        <a:effectLst/>
                        <a:latin typeface="Segoe UI "/>
                      </a:endParaRPr>
                    </a:p>
                  </a:txBody>
                  <a:tcPr marL="45720" marR="45720"/>
                </a:tc>
                <a:tc>
                  <a:txBody>
                    <a:bodyPr/>
                    <a:lstStyle/>
                    <a:p>
                      <a:r>
                        <a:rPr lang="en-US" sz="1200">
                          <a:solidFill>
                            <a:schemeClr val="tx1">
                              <a:lumMod val="65000"/>
                              <a:lumOff val="35000"/>
                            </a:schemeClr>
                          </a:solidFill>
                          <a:effectLst/>
                          <a:latin typeface="Segoe UI "/>
                        </a:rPr>
                        <a:t>Mechanical breakdown</a:t>
                      </a:r>
                      <a:r>
                        <a:rPr lang="en-US" sz="1200" baseline="30000">
                          <a:solidFill>
                            <a:schemeClr val="tx1">
                              <a:lumMod val="65000"/>
                              <a:lumOff val="35000"/>
                            </a:schemeClr>
                          </a:solidFill>
                          <a:effectLst/>
                          <a:latin typeface="Segoe UI "/>
                        </a:rPr>
                        <a:t>2</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Mechanical breakdown</a:t>
                      </a:r>
                      <a:r>
                        <a:rPr lang="en-US" sz="1200" baseline="30000">
                          <a:solidFill>
                            <a:schemeClr val="tx1">
                              <a:lumMod val="65000"/>
                              <a:lumOff val="35000"/>
                            </a:schemeClr>
                          </a:solidFill>
                          <a:effectLst/>
                          <a:latin typeface="Segoe UI "/>
                        </a:rPr>
                        <a:t>2</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extLst>
                  <a:ext uri="{0D108BD9-81ED-4DB2-BD59-A6C34878D82A}">
                    <a16:rowId xmlns:a16="http://schemas.microsoft.com/office/drawing/2014/main" val="156603243"/>
                  </a:ext>
                </a:extLst>
              </a:tr>
              <a:tr h="273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effectLst/>
                          <a:latin typeface="Segoe UI "/>
                        </a:rPr>
                        <a:t>NA</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effectLst/>
                          <a:latin typeface="Segoe UI "/>
                        </a:rPr>
                        <a:t>NA</a:t>
                      </a: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Advanced Exchange</a:t>
                      </a:r>
                      <a:r>
                        <a:rPr lang="en-US" sz="1200" baseline="30000">
                          <a:solidFill>
                            <a:schemeClr val="tx1">
                              <a:lumMod val="65000"/>
                              <a:lumOff val="35000"/>
                            </a:schemeClr>
                          </a:solidFill>
                          <a:effectLst/>
                          <a:latin typeface="Segoe UI "/>
                        </a:rPr>
                        <a:t>3</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extLst>
                  <a:ext uri="{0D108BD9-81ED-4DB2-BD59-A6C34878D82A}">
                    <a16:rowId xmlns:a16="http://schemas.microsoft.com/office/drawing/2014/main" val="4135104603"/>
                  </a:ext>
                </a:extLst>
              </a:tr>
              <a:tr h="166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effectLst/>
                          <a:latin typeface="Segoe UI "/>
                        </a:rPr>
                        <a:t>NA</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effectLst/>
                          <a:latin typeface="Segoe UI "/>
                        </a:rPr>
                        <a:t>NA</a:t>
                      </a:r>
                    </a:p>
                  </a:txBody>
                  <a:tcPr marL="45720" marR="45720">
                    <a:solidFill>
                      <a:schemeClr val="bg1">
                        <a:lumMod val="95000"/>
                      </a:schemeClr>
                    </a:solidFill>
                  </a:tcPr>
                </a:tc>
                <a:tc>
                  <a:txBody>
                    <a:bodyPr/>
                    <a:lstStyle/>
                    <a:p>
                      <a:r>
                        <a:rPr lang="en-US" sz="1200">
                          <a:solidFill>
                            <a:schemeClr val="tx1">
                              <a:lumMod val="65000"/>
                              <a:lumOff val="35000"/>
                            </a:schemeClr>
                          </a:solidFill>
                          <a:effectLst/>
                          <a:latin typeface="Segoe UI "/>
                        </a:rPr>
                        <a:t>Next Business Day Replacement</a:t>
                      </a:r>
                      <a:r>
                        <a:rPr lang="en-US" sz="1200" baseline="30000">
                          <a:solidFill>
                            <a:schemeClr val="tx1">
                              <a:lumMod val="65000"/>
                              <a:lumOff val="35000"/>
                            </a:schemeClr>
                          </a:solidFill>
                          <a:effectLst/>
                          <a:latin typeface="Segoe UI "/>
                        </a:rPr>
                        <a:t>4</a:t>
                      </a:r>
                      <a:endParaRPr lang="en-US" sz="1200">
                        <a:solidFill>
                          <a:schemeClr val="tx1">
                            <a:lumMod val="65000"/>
                            <a:lumOff val="35000"/>
                          </a:schemeClr>
                        </a:solidFill>
                        <a:effectLst/>
                        <a:latin typeface="Segoe UI "/>
                      </a:endParaRPr>
                    </a:p>
                  </a:txBody>
                  <a:tcPr marL="45720" marR="45720">
                    <a:solidFill>
                      <a:schemeClr val="bg1">
                        <a:lumMod val="95000"/>
                      </a:schemeClr>
                    </a:solidFill>
                  </a:tcPr>
                </a:tc>
                <a:extLst>
                  <a:ext uri="{0D108BD9-81ED-4DB2-BD59-A6C34878D82A}">
                    <a16:rowId xmlns:a16="http://schemas.microsoft.com/office/drawing/2014/main" val="3503472304"/>
                  </a:ext>
                </a:extLst>
              </a:tr>
              <a:tr h="166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effectLst/>
                          <a:latin typeface="Segoe UI "/>
                        </a:rPr>
                        <a:t>NA</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effectLst/>
                          <a:latin typeface="Segoe UI "/>
                        </a:rPr>
                        <a:t>NA</a:t>
                      </a:r>
                    </a:p>
                  </a:txBody>
                  <a:tcPr marL="45720" marR="45720">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Drive (SSD) Retention</a:t>
                      </a:r>
                      <a:r>
                        <a:rPr lang="en-US" sz="1200" kern="1200" baseline="30000" dirty="0">
                          <a:solidFill>
                            <a:schemeClr val="tx1">
                              <a:lumMod val="65000"/>
                              <a:lumOff val="35000"/>
                            </a:schemeClr>
                          </a:solidFill>
                          <a:effectLst/>
                          <a:latin typeface="Segoe UI "/>
                          <a:ea typeface="+mn-ea"/>
                          <a:cs typeface="+mn-cs"/>
                        </a:rPr>
                        <a:t>5</a:t>
                      </a:r>
                    </a:p>
                  </a:txBody>
                  <a:tcPr marL="45720" marR="45720">
                    <a:solidFill>
                      <a:schemeClr val="bg1">
                        <a:lumMod val="95000"/>
                      </a:schemeClr>
                    </a:solidFill>
                  </a:tcPr>
                </a:tc>
                <a:extLst>
                  <a:ext uri="{0D108BD9-81ED-4DB2-BD59-A6C34878D82A}">
                    <a16:rowId xmlns:a16="http://schemas.microsoft.com/office/drawing/2014/main" val="2345224889"/>
                  </a:ext>
                </a:extLst>
              </a:tr>
            </a:tbl>
          </a:graphicData>
        </a:graphic>
      </p:graphicFrame>
      <p:sp>
        <p:nvSpPr>
          <p:cNvPr id="3" name="Title 3">
            <a:extLst>
              <a:ext uri="{FF2B5EF4-FFF2-40B4-BE49-F238E27FC236}">
                <a16:creationId xmlns:a16="http://schemas.microsoft.com/office/drawing/2014/main" id="{D1BF3F47-ADBA-B31E-48FF-9969C0D493CA}"/>
              </a:ext>
            </a:extLst>
          </p:cNvPr>
          <p:cNvSpPr txBox="1">
            <a:spLocks/>
          </p:cNvSpPr>
          <p:nvPr/>
        </p:nvSpPr>
        <p:spPr>
          <a:xfrm>
            <a:off x="3716512" y="6269953"/>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j-ea"/>
                <a:cs typeface="Segoe UI" panose="020B0502040204020203" pitchFamily="34" charset="0"/>
              </a:rPr>
              <a:t>Please refer to your Price List for official protection plan availability and pricing</a:t>
            </a:r>
          </a:p>
        </p:txBody>
      </p:sp>
      <p:sp>
        <p:nvSpPr>
          <p:cNvPr id="4" name="Title 13">
            <a:extLst>
              <a:ext uri="{FF2B5EF4-FFF2-40B4-BE49-F238E27FC236}">
                <a16:creationId xmlns:a16="http://schemas.microsoft.com/office/drawing/2014/main" id="{93E7D479-2619-EC0F-8ACE-0AA636D1D921}"/>
              </a:ext>
            </a:extLst>
          </p:cNvPr>
          <p:cNvSpPr txBox="1">
            <a:spLocks/>
          </p:cNvSpPr>
          <p:nvPr/>
        </p:nvSpPr>
        <p:spPr>
          <a:xfrm>
            <a:off x="665243" y="988228"/>
            <a:ext cx="10095186"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Asia Pacific Warranty and Protection Plans – Surface Studio 2+</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29611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409E85-E5B1-4C54-9C6F-7E08C8DE4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 y="-89292"/>
            <a:ext cx="2333381" cy="727288"/>
          </a:xfrm>
          <a:prstGeom prst="rect">
            <a:avLst/>
          </a:prstGeom>
        </p:spPr>
      </p:pic>
      <p:sp>
        <p:nvSpPr>
          <p:cNvPr id="3" name="TextBox 2">
            <a:extLst>
              <a:ext uri="{FF2B5EF4-FFF2-40B4-BE49-F238E27FC236}">
                <a16:creationId xmlns:a16="http://schemas.microsoft.com/office/drawing/2014/main" id="{7921D31D-CA58-B054-534D-8DA2FAA1BCA5}"/>
              </a:ext>
            </a:extLst>
          </p:cNvPr>
          <p:cNvSpPr txBox="1"/>
          <p:nvPr/>
        </p:nvSpPr>
        <p:spPr>
          <a:xfrm>
            <a:off x="765086" y="1406301"/>
            <a:ext cx="6069618" cy="3590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400" dirty="0">
                <a:solidFill>
                  <a:schemeClr val="tx1">
                    <a:lumMod val="50000"/>
                    <a:lumOff val="50000"/>
                  </a:schemeClr>
                </a:solidFill>
                <a:latin typeface="Segoe UI"/>
                <a:cs typeface="Segoe UI"/>
              </a:rPr>
              <a:t>Microsoft Warranty and Protection Plans</a:t>
            </a:r>
          </a:p>
          <a:p>
            <a:pPr>
              <a:spcAft>
                <a:spcPts val="800"/>
              </a:spcAft>
            </a:pPr>
            <a:r>
              <a:rPr lang="en-US" sz="2400" dirty="0">
                <a:solidFill>
                  <a:schemeClr val="tx2">
                    <a:lumMod val="75000"/>
                  </a:schemeClr>
                </a:solidFill>
                <a:latin typeface="Segoe UI"/>
                <a:cs typeface="Segoe UI"/>
              </a:rPr>
              <a:t>ASIA PACIFIC</a:t>
            </a:r>
            <a:r>
              <a:rPr lang="en-US" sz="2400" dirty="0">
                <a:solidFill>
                  <a:schemeClr val="tx1">
                    <a:lumMod val="50000"/>
                    <a:lumOff val="50000"/>
                  </a:schemeClr>
                </a:solidFill>
                <a:latin typeface="Segoe UI"/>
                <a:cs typeface="Segoe UI"/>
              </a:rPr>
              <a:t> </a:t>
            </a:r>
          </a:p>
          <a:p>
            <a:pPr>
              <a:spcAft>
                <a:spcPts val="800"/>
              </a:spcAft>
            </a:pPr>
            <a:r>
              <a:rPr lang="en-US" sz="2400" dirty="0">
                <a:solidFill>
                  <a:schemeClr val="tx1">
                    <a:lumMod val="50000"/>
                    <a:lumOff val="50000"/>
                  </a:schemeClr>
                </a:solidFill>
                <a:latin typeface="Segoe UI"/>
                <a:cs typeface="Segoe UI"/>
              </a:rPr>
              <a:t> </a:t>
            </a:r>
          </a:p>
          <a:p>
            <a:pPr marL="285750" indent="-285750">
              <a:spcBef>
                <a:spcPts val="1200"/>
              </a:spcBef>
              <a:spcAft>
                <a:spcPts val="800"/>
              </a:spcAft>
              <a:buFont typeface="Arial" panose="020B0604020202020204" pitchFamily="34" charset="0"/>
              <a:buChar char="•"/>
            </a:pPr>
            <a:r>
              <a:rPr lang="en-US" dirty="0">
                <a:solidFill>
                  <a:schemeClr val="tx1">
                    <a:lumMod val="50000"/>
                    <a:lumOff val="50000"/>
                  </a:schemeClr>
                </a:solidFill>
                <a:latin typeface="Segoe UI"/>
                <a:cs typeface="Segoe UI"/>
              </a:rPr>
              <a:t>Warranty and </a:t>
            </a:r>
            <a:r>
              <a:rPr lang="en-IN" dirty="0">
                <a:solidFill>
                  <a:schemeClr val="tx1">
                    <a:lumMod val="50000"/>
                    <a:lumOff val="50000"/>
                  </a:schemeClr>
                </a:solidFill>
                <a:latin typeface="Segoe UI"/>
                <a:cs typeface="Segoe UI"/>
              </a:rPr>
              <a:t>Protection Plans by country</a:t>
            </a:r>
          </a:p>
          <a:p>
            <a:pPr marL="285750" indent="-285750">
              <a:spcBef>
                <a:spcPts val="1200"/>
              </a:spcBef>
              <a:spcAft>
                <a:spcPts val="800"/>
              </a:spcAft>
              <a:buFont typeface="Arial" panose="020B0604020202020204" pitchFamily="34" charset="0"/>
              <a:buChar char="•"/>
            </a:pPr>
            <a:r>
              <a:rPr lang="en-IN" dirty="0">
                <a:solidFill>
                  <a:schemeClr val="tx1">
                    <a:lumMod val="50000"/>
                    <a:lumOff val="50000"/>
                  </a:schemeClr>
                </a:solidFill>
                <a:latin typeface="Segoe UI"/>
                <a:cs typeface="Segoe UI"/>
              </a:rPr>
              <a:t>Protection Plan Benefits </a:t>
            </a:r>
          </a:p>
          <a:p>
            <a:pPr marL="285750" indent="-285750">
              <a:spcBef>
                <a:spcPts val="1200"/>
              </a:spcBef>
              <a:spcAft>
                <a:spcPts val="800"/>
              </a:spcAft>
              <a:buFont typeface="Arial" panose="020B0604020202020204" pitchFamily="34" charset="0"/>
              <a:buChar char="•"/>
            </a:pPr>
            <a:r>
              <a:rPr lang="en-IN" dirty="0">
                <a:solidFill>
                  <a:schemeClr val="tx1">
                    <a:lumMod val="50000"/>
                    <a:lumOff val="50000"/>
                  </a:schemeClr>
                </a:solidFill>
                <a:latin typeface="Segoe UI"/>
                <a:cs typeface="Segoe UI"/>
              </a:rPr>
              <a:t>FAQs</a:t>
            </a:r>
            <a:endParaRPr lang="en-US" dirty="0">
              <a:solidFill>
                <a:schemeClr val="tx1">
                  <a:lumMod val="50000"/>
                  <a:lumOff val="50000"/>
                </a:schemeClr>
              </a:solidFill>
              <a:latin typeface="Segoe UI"/>
              <a:cs typeface="Segoe UI"/>
            </a:endParaRPr>
          </a:p>
          <a:p>
            <a:pPr marL="285750" indent="-285750">
              <a:spcBef>
                <a:spcPts val="1200"/>
              </a:spcBef>
              <a:spcAft>
                <a:spcPts val="800"/>
              </a:spcAft>
              <a:buFont typeface="Arial" panose="020B0604020202020204" pitchFamily="34" charset="0"/>
              <a:buChar char="•"/>
            </a:pPr>
            <a:r>
              <a:rPr lang="en-US" dirty="0">
                <a:solidFill>
                  <a:schemeClr val="tx1">
                    <a:lumMod val="50000"/>
                    <a:lumOff val="50000"/>
                  </a:schemeClr>
                </a:solidFill>
                <a:latin typeface="Segoe UI"/>
                <a:cs typeface="Segoe UI"/>
              </a:rPr>
              <a:t>Surface device protection plan break out</a:t>
            </a:r>
          </a:p>
        </p:txBody>
      </p:sp>
      <p:pic>
        <p:nvPicPr>
          <p:cNvPr id="5" name="Picture 4" descr="A person and person holding laptops&#10;&#10;Description automatically generated">
            <a:extLst>
              <a:ext uri="{FF2B5EF4-FFF2-40B4-BE49-F238E27FC236}">
                <a16:creationId xmlns:a16="http://schemas.microsoft.com/office/drawing/2014/main" id="{B0D80D97-0065-6C21-C7AF-79439A7D5145}"/>
              </a:ext>
            </a:extLst>
          </p:cNvPr>
          <p:cNvPicPr>
            <a:picLocks noChangeAspect="1"/>
          </p:cNvPicPr>
          <p:nvPr/>
        </p:nvPicPr>
        <p:blipFill rotWithShape="1">
          <a:blip r:embed="rId4">
            <a:extLst>
              <a:ext uri="{28A0092B-C50C-407E-A947-70E740481C1C}">
                <a14:useLocalDpi xmlns:a14="http://schemas.microsoft.com/office/drawing/2010/main" val="0"/>
              </a:ext>
            </a:extLst>
          </a:blip>
          <a:srcRect l="19927" r="26309"/>
          <a:stretch/>
        </p:blipFill>
        <p:spPr>
          <a:xfrm>
            <a:off x="7307698" y="0"/>
            <a:ext cx="4877606" cy="6858000"/>
          </a:xfrm>
          <a:prstGeom prst="rect">
            <a:avLst/>
          </a:prstGeom>
        </p:spPr>
      </p:pic>
    </p:spTree>
    <p:extLst>
      <p:ext uri="{BB962C8B-B14F-4D97-AF65-F5344CB8AC3E}">
        <p14:creationId xmlns:p14="http://schemas.microsoft.com/office/powerpoint/2010/main" val="43985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B614909-35BB-E159-5F77-D03F6DDB6A78}"/>
              </a:ext>
            </a:extLst>
          </p:cNvPr>
          <p:cNvGraphicFramePr>
            <a:graphicFrameLocks noGrp="1"/>
          </p:cNvGraphicFramePr>
          <p:nvPr>
            <p:extLst>
              <p:ext uri="{D42A27DB-BD31-4B8C-83A1-F6EECF244321}">
                <p14:modId xmlns:p14="http://schemas.microsoft.com/office/powerpoint/2010/main" val="2797665797"/>
              </p:ext>
            </p:extLst>
          </p:nvPr>
        </p:nvGraphicFramePr>
        <p:xfrm>
          <a:off x="1547147" y="2118817"/>
          <a:ext cx="9097702" cy="3398536"/>
        </p:xfrm>
        <a:graphic>
          <a:graphicData uri="http://schemas.openxmlformats.org/drawingml/2006/table">
            <a:tbl>
              <a:tblPr firstRow="1" firstCol="1" bandRow="1">
                <a:tableStyleId>{69012ECD-51FC-41F1-AA8D-1B2483CD663E}</a:tableStyleId>
              </a:tblPr>
              <a:tblGrid>
                <a:gridCol w="4484783">
                  <a:extLst>
                    <a:ext uri="{9D8B030D-6E8A-4147-A177-3AD203B41FA5}">
                      <a16:colId xmlns:a16="http://schemas.microsoft.com/office/drawing/2014/main" val="3039857279"/>
                    </a:ext>
                  </a:extLst>
                </a:gridCol>
                <a:gridCol w="4612919">
                  <a:extLst>
                    <a:ext uri="{9D8B030D-6E8A-4147-A177-3AD203B41FA5}">
                      <a16:colId xmlns:a16="http://schemas.microsoft.com/office/drawing/2014/main" val="621302564"/>
                    </a:ext>
                  </a:extLst>
                </a:gridCol>
              </a:tblGrid>
              <a:tr h="799465">
                <a:tc>
                  <a:txBody>
                    <a:bodyPr/>
                    <a:lstStyle/>
                    <a:p>
                      <a:pPr marL="91440" algn="ctr"/>
                      <a:r>
                        <a:rPr lang="en-US" sz="1400" b="0">
                          <a:effectLst/>
                          <a:latin typeface="Segoe UI Semibold" panose="020B0702040204020203" pitchFamily="34" charset="0"/>
                          <a:cs typeface="Segoe UI Semibold" panose="020B0702040204020203" pitchFamily="34" charset="0"/>
                        </a:rPr>
                        <a:t>Microsoft Limited Hardware Warranty</a:t>
                      </a:r>
                    </a:p>
                  </a:txBody>
                  <a:tcPr marL="45720" marR="45720" anchor="ctr">
                    <a:solidFill>
                      <a:srgbClr val="005EA4"/>
                    </a:solidFill>
                  </a:tcPr>
                </a:tc>
                <a:tc>
                  <a:txBody>
                    <a:bodyPr/>
                    <a:lstStyle/>
                    <a:p>
                      <a:pPr marL="91440" algn="ctr"/>
                      <a:br>
                        <a:rPr lang="en-US" sz="1400" b="0">
                          <a:effectLst/>
                          <a:latin typeface="Segoe UI Semibold" panose="020B0702040204020203" pitchFamily="34" charset="0"/>
                          <a:cs typeface="Segoe UI Semibold" panose="020B0702040204020203" pitchFamily="34" charset="0"/>
                        </a:rPr>
                      </a:br>
                      <a:r>
                        <a:rPr lang="en-US" sz="1400" b="0">
                          <a:effectLst/>
                          <a:latin typeface="Segoe UI Semibold" panose="020B0702040204020203" pitchFamily="34" charset="0"/>
                          <a:cs typeface="Segoe UI Semibold" panose="020B0702040204020203" pitchFamily="34" charset="0"/>
                        </a:rPr>
                        <a:t>Microsoft Extended Hardware Service</a:t>
                      </a:r>
                    </a:p>
                    <a:p>
                      <a:pPr marL="91440" lvl="0" algn="ctr">
                        <a:buNone/>
                      </a:pPr>
                      <a:endParaRPr lang="en-US" sz="1400" b="0">
                        <a:effectLst/>
                        <a:latin typeface="Segoe UI Semibold" panose="020B0702040204020203" pitchFamily="34" charset="0"/>
                        <a:cs typeface="Segoe UI Semibold" panose="020B0702040204020203" pitchFamily="34" charset="0"/>
                      </a:endParaRPr>
                    </a:p>
                  </a:txBody>
                  <a:tcPr marL="45720" marR="45720" anchor="ctr">
                    <a:solidFill>
                      <a:srgbClr val="005EA4"/>
                    </a:solidFill>
                  </a:tcPr>
                </a:tc>
                <a:extLst>
                  <a:ext uri="{0D108BD9-81ED-4DB2-BD59-A6C34878D82A}">
                    <a16:rowId xmlns:a16="http://schemas.microsoft.com/office/drawing/2014/main" val="3204112830"/>
                  </a:ext>
                </a:extLst>
              </a:tr>
              <a:tr h="418877">
                <a:tc>
                  <a:txBody>
                    <a:bodyPr/>
                    <a:lstStyle/>
                    <a:p>
                      <a:pPr marL="91440"/>
                      <a:r>
                        <a:rPr lang="en-US" sz="1200" b="0">
                          <a:solidFill>
                            <a:schemeClr val="tx1">
                              <a:lumMod val="65000"/>
                              <a:lumOff val="35000"/>
                            </a:schemeClr>
                          </a:solidFill>
                          <a:effectLst/>
                          <a:latin typeface="Segoe UI "/>
                        </a:rPr>
                        <a:t>Included with every Surface</a:t>
                      </a:r>
                    </a:p>
                  </a:txBody>
                  <a:tcPr marL="45720" marR="45720" anchor="ctr"/>
                </a:tc>
                <a:tc>
                  <a:txBody>
                    <a:bodyPr/>
                    <a:lstStyle/>
                    <a:p>
                      <a:pPr marL="91440"/>
                      <a:r>
                        <a:rPr lang="en-US" sz="1200">
                          <a:solidFill>
                            <a:schemeClr val="tx1">
                              <a:lumMod val="65000"/>
                              <a:lumOff val="35000"/>
                            </a:schemeClr>
                          </a:solidFill>
                          <a:effectLst/>
                          <a:latin typeface="Segoe UI "/>
                        </a:rPr>
                        <a:t>Sold Separately</a:t>
                      </a:r>
                    </a:p>
                  </a:txBody>
                  <a:tcPr marL="45720" marR="45720" anchor="ctr">
                    <a:solidFill>
                      <a:schemeClr val="bg1">
                        <a:lumMod val="95000"/>
                      </a:schemeClr>
                    </a:solidFill>
                  </a:tcPr>
                </a:tc>
                <a:extLst>
                  <a:ext uri="{0D108BD9-81ED-4DB2-BD59-A6C34878D82A}">
                    <a16:rowId xmlns:a16="http://schemas.microsoft.com/office/drawing/2014/main" val="1387291845"/>
                  </a:ext>
                </a:extLst>
              </a:tr>
              <a:tr h="418877">
                <a:tc>
                  <a:txBody>
                    <a:bodyPr/>
                    <a:lstStyle/>
                    <a:p>
                      <a:pPr marL="91440"/>
                      <a:r>
                        <a:rPr lang="en-US" sz="1200" b="0">
                          <a:solidFill>
                            <a:schemeClr val="tx1">
                              <a:lumMod val="65000"/>
                              <a:lumOff val="35000"/>
                            </a:schemeClr>
                          </a:solidFill>
                          <a:effectLst/>
                          <a:latin typeface="Segoe UI "/>
                        </a:rPr>
                        <a:t>Duration: 1 year</a:t>
                      </a:r>
                      <a:r>
                        <a:rPr lang="en-US" sz="1200" b="0" baseline="30000">
                          <a:solidFill>
                            <a:schemeClr val="tx1">
                              <a:lumMod val="65000"/>
                              <a:lumOff val="35000"/>
                            </a:schemeClr>
                          </a:solidFill>
                          <a:effectLst/>
                          <a:latin typeface="Segoe UI "/>
                        </a:rPr>
                        <a:t>1</a:t>
                      </a:r>
                      <a:endParaRPr lang="en-US" sz="1200" b="0">
                        <a:solidFill>
                          <a:schemeClr val="tx1">
                            <a:lumMod val="65000"/>
                            <a:lumOff val="35000"/>
                          </a:schemeClr>
                        </a:solidFill>
                        <a:effectLst/>
                        <a:latin typeface="Segoe UI "/>
                      </a:endParaRPr>
                    </a:p>
                  </a:txBody>
                  <a:tcPr marL="45720" marR="45720" anchor="ctr"/>
                </a:tc>
                <a:tc>
                  <a:txBody>
                    <a:bodyPr/>
                    <a:lstStyle/>
                    <a:p>
                      <a:pPr marL="91440"/>
                      <a:r>
                        <a:rPr lang="en-US" sz="1200">
                          <a:solidFill>
                            <a:schemeClr val="tx1">
                              <a:lumMod val="65000"/>
                              <a:lumOff val="35000"/>
                            </a:schemeClr>
                          </a:solidFill>
                          <a:effectLst/>
                          <a:latin typeface="Segoe UI "/>
                        </a:rPr>
                        <a:t>Duration: Up to 2, 3, or 5 years</a:t>
                      </a:r>
                    </a:p>
                  </a:txBody>
                  <a:tcPr marL="45720" marR="45720" anchor="ctr">
                    <a:solidFill>
                      <a:schemeClr val="bg1">
                        <a:lumMod val="95000"/>
                      </a:schemeClr>
                    </a:solidFill>
                  </a:tcPr>
                </a:tc>
                <a:extLst>
                  <a:ext uri="{0D108BD9-81ED-4DB2-BD59-A6C34878D82A}">
                    <a16:rowId xmlns:a16="http://schemas.microsoft.com/office/drawing/2014/main" val="3331569513"/>
                  </a:ext>
                </a:extLst>
              </a:tr>
              <a:tr h="442620">
                <a:tc>
                  <a:txBody>
                    <a:bodyPr/>
                    <a:lstStyle/>
                    <a:p>
                      <a:pPr marL="91440"/>
                      <a:r>
                        <a:rPr lang="en-US" sz="1200" b="0">
                          <a:solidFill>
                            <a:schemeClr val="tx1">
                              <a:lumMod val="65000"/>
                              <a:lumOff val="35000"/>
                            </a:schemeClr>
                          </a:solidFill>
                          <a:effectLst/>
                          <a:latin typeface="Segoe UI "/>
                        </a:rPr>
                        <a:t>Starts on day of purchase</a:t>
                      </a:r>
                    </a:p>
                  </a:txBody>
                  <a:tcPr marL="45720" marR="45720" anchor="ctr"/>
                </a:tc>
                <a:tc>
                  <a:txBody>
                    <a:bodyPr/>
                    <a:lstStyle/>
                    <a:p>
                      <a:pPr marL="91440"/>
                      <a:r>
                        <a:rPr lang="en-US" sz="1200">
                          <a:solidFill>
                            <a:schemeClr val="tx1">
                              <a:lumMod val="65000"/>
                              <a:lumOff val="35000"/>
                            </a:schemeClr>
                          </a:solidFill>
                          <a:effectLst/>
                          <a:latin typeface="Segoe UI "/>
                        </a:rPr>
                        <a:t>Available within 45 days of Surface device purchase</a:t>
                      </a:r>
                    </a:p>
                  </a:txBody>
                  <a:tcPr marL="45720" marR="45720" anchor="ctr">
                    <a:solidFill>
                      <a:schemeClr val="bg1">
                        <a:lumMod val="95000"/>
                      </a:schemeClr>
                    </a:solidFill>
                  </a:tcPr>
                </a:tc>
                <a:extLst>
                  <a:ext uri="{0D108BD9-81ED-4DB2-BD59-A6C34878D82A}">
                    <a16:rowId xmlns:a16="http://schemas.microsoft.com/office/drawing/2014/main" val="1273266631"/>
                  </a:ext>
                </a:extLst>
              </a:tr>
              <a:tr h="442620">
                <a:tc>
                  <a:txBody>
                    <a:bodyPr/>
                    <a:lstStyle/>
                    <a:p>
                      <a:pPr marL="91440"/>
                      <a:r>
                        <a:rPr lang="en-US" sz="1200" b="0">
                          <a:solidFill>
                            <a:schemeClr val="tx1">
                              <a:lumMod val="65000"/>
                              <a:lumOff val="35000"/>
                            </a:schemeClr>
                          </a:solidFill>
                          <a:effectLst/>
                          <a:latin typeface="Segoe UI "/>
                        </a:rPr>
                        <a:t>90 days of software and </a:t>
                      </a:r>
                      <a:br>
                        <a:rPr lang="en-US" sz="1200" b="0">
                          <a:solidFill>
                            <a:schemeClr val="tx1">
                              <a:lumMod val="65000"/>
                              <a:lumOff val="35000"/>
                            </a:schemeClr>
                          </a:solidFill>
                          <a:effectLst/>
                          <a:latin typeface="Segoe UI "/>
                        </a:rPr>
                      </a:br>
                      <a:r>
                        <a:rPr lang="en-US" sz="1200" b="0">
                          <a:solidFill>
                            <a:schemeClr val="tx1">
                              <a:lumMod val="65000"/>
                              <a:lumOff val="35000"/>
                            </a:schemeClr>
                          </a:solidFill>
                          <a:effectLst/>
                          <a:latin typeface="Segoe UI "/>
                        </a:rPr>
                        <a:t>1 year of hardware </a:t>
                      </a:r>
                    </a:p>
                  </a:txBody>
                  <a:tcPr marL="45720" marR="45720" anchor="ctr"/>
                </a:tc>
                <a:tc>
                  <a:txBody>
                    <a:bodyPr/>
                    <a:lstStyle/>
                    <a:p>
                      <a:pPr marL="91440"/>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284435119"/>
                  </a:ext>
                </a:extLst>
              </a:tr>
              <a:tr h="418877">
                <a:tc>
                  <a:txBody>
                    <a:bodyPr/>
                    <a:lstStyle/>
                    <a:p>
                      <a:pPr marL="91440"/>
                      <a:r>
                        <a:rPr lang="en-US" sz="1200" b="0">
                          <a:solidFill>
                            <a:schemeClr val="tx1">
                              <a:lumMod val="65000"/>
                              <a:lumOff val="35000"/>
                            </a:schemeClr>
                          </a:solidFill>
                          <a:effectLst/>
                          <a:latin typeface="Segoe UI "/>
                        </a:rPr>
                        <a:t>Mechanical breakdown</a:t>
                      </a:r>
                      <a:r>
                        <a:rPr lang="en-US" sz="1200" b="0" baseline="30000">
                          <a:solidFill>
                            <a:schemeClr val="tx1">
                              <a:lumMod val="65000"/>
                              <a:lumOff val="35000"/>
                            </a:schemeClr>
                          </a:solidFill>
                          <a:effectLst/>
                          <a:latin typeface="Segoe UI "/>
                        </a:rPr>
                        <a:t>1</a:t>
                      </a:r>
                      <a:endParaRPr lang="en-US" sz="1200" b="0">
                        <a:solidFill>
                          <a:schemeClr val="tx1">
                            <a:lumMod val="65000"/>
                            <a:lumOff val="35000"/>
                          </a:schemeClr>
                        </a:solidFill>
                        <a:effectLst/>
                        <a:latin typeface="Segoe UI "/>
                      </a:endParaRPr>
                    </a:p>
                  </a:txBody>
                  <a:tcPr marL="45720" marR="45720" anchor="ctr"/>
                </a:tc>
                <a:tc>
                  <a:txBody>
                    <a:bodyPr/>
                    <a:lstStyle/>
                    <a:p>
                      <a:pPr marL="91440"/>
                      <a:r>
                        <a:rPr lang="en-US" sz="1200">
                          <a:solidFill>
                            <a:schemeClr val="tx1">
                              <a:lumMod val="65000"/>
                              <a:lumOff val="35000"/>
                            </a:schemeClr>
                          </a:solidFill>
                          <a:effectLst/>
                          <a:latin typeface="Segoe UI "/>
                        </a:rPr>
                        <a:t>Mechanical breakdown</a:t>
                      </a:r>
                      <a:r>
                        <a:rPr lang="en-US" sz="1200" baseline="30000">
                          <a:solidFill>
                            <a:schemeClr val="tx1">
                              <a:lumMod val="65000"/>
                              <a:lumOff val="35000"/>
                            </a:schemeClr>
                          </a:solidFill>
                          <a:effectLst/>
                          <a:latin typeface="Segoe UI "/>
                        </a:rPr>
                        <a:t>2</a:t>
                      </a:r>
                      <a:endParaRPr lang="en-US" sz="1200">
                        <a:solidFill>
                          <a:schemeClr val="tx1">
                            <a:lumMod val="65000"/>
                            <a:lumOff val="35000"/>
                          </a:schemeClr>
                        </a:solidFill>
                        <a:effectLst/>
                        <a:latin typeface="Segoe UI "/>
                      </a:endParaRPr>
                    </a:p>
                  </a:txBody>
                  <a:tcPr marL="45720" marR="45720" anchor="ctr">
                    <a:solidFill>
                      <a:schemeClr val="bg1">
                        <a:lumMod val="95000"/>
                      </a:schemeClr>
                    </a:solidFill>
                  </a:tcPr>
                </a:tc>
                <a:extLst>
                  <a:ext uri="{0D108BD9-81ED-4DB2-BD59-A6C34878D82A}">
                    <a16:rowId xmlns:a16="http://schemas.microsoft.com/office/drawing/2014/main" val="156603243"/>
                  </a:ext>
                </a:extLst>
              </a:tr>
              <a:tr h="442620">
                <a:tc>
                  <a:txBody>
                    <a:bodyPr/>
                    <a:lstStyle/>
                    <a:p>
                      <a:pPr marL="91440"/>
                      <a:r>
                        <a:rPr lang="en-US" sz="1200" b="0">
                          <a:solidFill>
                            <a:schemeClr val="tx1">
                              <a:lumMod val="65000"/>
                              <a:lumOff val="35000"/>
                            </a:schemeClr>
                          </a:solidFill>
                          <a:effectLst/>
                          <a:latin typeface="Segoe UI "/>
                        </a:rPr>
                        <a:t>Onsite hardware service</a:t>
                      </a:r>
                    </a:p>
                  </a:txBody>
                  <a:tcPr marL="45720" marR="45720" anchor="ctr"/>
                </a:tc>
                <a:tc>
                  <a:txBody>
                    <a:bodyPr/>
                    <a:lstStyle/>
                    <a:p>
                      <a:pPr marL="91440"/>
                      <a:r>
                        <a:rPr lang="en-US" sz="1200" b="0" dirty="0">
                          <a:solidFill>
                            <a:schemeClr val="tx1">
                              <a:lumMod val="65000"/>
                              <a:lumOff val="35000"/>
                            </a:schemeClr>
                          </a:solidFill>
                          <a:effectLst/>
                          <a:latin typeface="Segoe UI "/>
                        </a:rPr>
                        <a:t>Onsite hardware service</a:t>
                      </a:r>
                    </a:p>
                  </a:txBody>
                  <a:tcPr marL="45720" marR="45720" anchor="ctr">
                    <a:solidFill>
                      <a:schemeClr val="bg1">
                        <a:lumMod val="95000"/>
                      </a:schemeClr>
                    </a:solidFill>
                  </a:tcPr>
                </a:tc>
                <a:extLst>
                  <a:ext uri="{0D108BD9-81ED-4DB2-BD59-A6C34878D82A}">
                    <a16:rowId xmlns:a16="http://schemas.microsoft.com/office/drawing/2014/main" val="4135104603"/>
                  </a:ext>
                </a:extLst>
              </a:tr>
            </a:tbl>
          </a:graphicData>
        </a:graphic>
      </p:graphicFrame>
      <p:sp>
        <p:nvSpPr>
          <p:cNvPr id="3" name="Title 3">
            <a:extLst>
              <a:ext uri="{FF2B5EF4-FFF2-40B4-BE49-F238E27FC236}">
                <a16:creationId xmlns:a16="http://schemas.microsoft.com/office/drawing/2014/main" id="{5240D7C4-7C19-9CC4-223F-27FB02F63555}"/>
              </a:ext>
            </a:extLst>
          </p:cNvPr>
          <p:cNvSpPr txBox="1">
            <a:spLocks/>
          </p:cNvSpPr>
          <p:nvPr/>
        </p:nvSpPr>
        <p:spPr>
          <a:xfrm>
            <a:off x="4207238" y="5732076"/>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a:ln>
                  <a:noFill/>
                </a:ln>
                <a:solidFill>
                  <a:srgbClr val="737373"/>
                </a:solidFill>
                <a:effectLst/>
                <a:uLnTx/>
                <a:uFillTx/>
                <a:latin typeface="Segoe UI" panose="020B0502040204020203" pitchFamily="34" charset="0"/>
                <a:ea typeface="+mj-ea"/>
                <a:cs typeface="Segoe UI" panose="020B0502040204020203" pitchFamily="34" charset="0"/>
              </a:rPr>
              <a:t>Please refer to your Price List for official protection plan availability and pricing</a:t>
            </a:r>
          </a:p>
        </p:txBody>
      </p:sp>
      <p:sp>
        <p:nvSpPr>
          <p:cNvPr id="4" name="Title 13">
            <a:extLst>
              <a:ext uri="{FF2B5EF4-FFF2-40B4-BE49-F238E27FC236}">
                <a16:creationId xmlns:a16="http://schemas.microsoft.com/office/drawing/2014/main" id="{5AE3A0A2-9ED9-AE6C-C9A4-488238F273D4}"/>
              </a:ext>
            </a:extLst>
          </p:cNvPr>
          <p:cNvSpPr txBox="1">
            <a:spLocks/>
          </p:cNvSpPr>
          <p:nvPr/>
        </p:nvSpPr>
        <p:spPr>
          <a:xfrm>
            <a:off x="683172" y="589182"/>
            <a:ext cx="10095186"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Asia Pacific Warranty and Protection Plans – Surface Hub 2S/3</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40563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DBCB60-CD7E-3CAE-113B-4CC8C5CAC8F7}"/>
              </a:ext>
            </a:extLst>
          </p:cNvPr>
          <p:cNvGraphicFramePr>
            <a:graphicFrameLocks noGrp="1"/>
          </p:cNvGraphicFramePr>
          <p:nvPr>
            <p:extLst>
              <p:ext uri="{D42A27DB-BD31-4B8C-83A1-F6EECF244321}">
                <p14:modId xmlns:p14="http://schemas.microsoft.com/office/powerpoint/2010/main" val="811158469"/>
              </p:ext>
            </p:extLst>
          </p:nvPr>
        </p:nvGraphicFramePr>
        <p:xfrm>
          <a:off x="1548577" y="2229453"/>
          <a:ext cx="9094839" cy="2929113"/>
        </p:xfrm>
        <a:graphic>
          <a:graphicData uri="http://schemas.openxmlformats.org/drawingml/2006/table">
            <a:tbl>
              <a:tblPr firstRow="1" firstCol="1" bandRow="1">
                <a:tableStyleId>{69012ECD-51FC-41F1-AA8D-1B2483CD663E}</a:tableStyleId>
              </a:tblPr>
              <a:tblGrid>
                <a:gridCol w="3074312">
                  <a:extLst>
                    <a:ext uri="{9D8B030D-6E8A-4147-A177-3AD203B41FA5}">
                      <a16:colId xmlns:a16="http://schemas.microsoft.com/office/drawing/2014/main" val="1567436117"/>
                    </a:ext>
                  </a:extLst>
                </a:gridCol>
                <a:gridCol w="3074312">
                  <a:extLst>
                    <a:ext uri="{9D8B030D-6E8A-4147-A177-3AD203B41FA5}">
                      <a16:colId xmlns:a16="http://schemas.microsoft.com/office/drawing/2014/main" val="455858685"/>
                    </a:ext>
                  </a:extLst>
                </a:gridCol>
                <a:gridCol w="2946215">
                  <a:extLst>
                    <a:ext uri="{9D8B030D-6E8A-4147-A177-3AD203B41FA5}">
                      <a16:colId xmlns:a16="http://schemas.microsoft.com/office/drawing/2014/main" val="2489375313"/>
                    </a:ext>
                  </a:extLst>
                </a:gridCol>
              </a:tblGrid>
              <a:tr h="706044">
                <a:tc>
                  <a:txBody>
                    <a:bodyPr/>
                    <a:lstStyle/>
                    <a:p>
                      <a:pPr marL="0" marR="0" algn="ctr">
                        <a:spcBef>
                          <a:spcPts val="0"/>
                        </a:spcBef>
                        <a:spcAft>
                          <a:spcPts val="0"/>
                        </a:spcAft>
                      </a:pPr>
                      <a:r>
                        <a:rPr lang="en-US" sz="1400" b="0">
                          <a:solidFill>
                            <a:schemeClr val="bg1"/>
                          </a:solidFill>
                          <a:effectLst/>
                          <a:latin typeface="Segoe UI Semibold" panose="020B0702040204020203" pitchFamily="34" charset="0"/>
                          <a:cs typeface="Segoe UI Semibold" panose="020B0702040204020203" pitchFamily="34" charset="0"/>
                        </a:rPr>
                        <a:t>Microsoft Limited Hardware Warranty</a:t>
                      </a:r>
                      <a:endParaRPr lang="en-US" sz="14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solidFill>
                      <a:srgbClr val="005EA4"/>
                    </a:solidFill>
                  </a:tcPr>
                </a:tc>
                <a:tc>
                  <a:txBody>
                    <a:bodyPr/>
                    <a:lstStyle/>
                    <a:p>
                      <a:pPr marL="0" marR="0" algn="ctr">
                        <a:spcBef>
                          <a:spcPts val="0"/>
                        </a:spcBef>
                        <a:spcAft>
                          <a:spcPts val="0"/>
                        </a:spcAft>
                      </a:pPr>
                      <a:r>
                        <a:rPr lang="en-US" sz="1400" b="0">
                          <a:solidFill>
                            <a:schemeClr val="bg1"/>
                          </a:solidFill>
                          <a:effectLst/>
                          <a:latin typeface="Segoe UI Semibold" panose="020B0702040204020203" pitchFamily="34" charset="0"/>
                          <a:cs typeface="Segoe UI Semibold" panose="020B0702040204020203" pitchFamily="34" charset="0"/>
                        </a:rPr>
                        <a:t>Microsoft Extended Hardware Service</a:t>
                      </a:r>
                      <a:endParaRPr lang="en-US" sz="14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solidFill>
                      <a:srgbClr val="005EA4"/>
                    </a:solidFill>
                  </a:tcPr>
                </a:tc>
                <a:tc>
                  <a:txBody>
                    <a:bodyPr/>
                    <a:lstStyle/>
                    <a:p>
                      <a:pPr marL="0" marR="0" algn="ctr">
                        <a:spcBef>
                          <a:spcPts val="0"/>
                        </a:spcBef>
                        <a:spcAft>
                          <a:spcPts val="0"/>
                        </a:spcAft>
                      </a:pPr>
                      <a:endParaRPr lang="en-US" sz="1400" b="0">
                        <a:solidFill>
                          <a:schemeClr val="bg1"/>
                        </a:solidFill>
                        <a:effectLst/>
                        <a:latin typeface="Segoe UI Semibold" panose="020B0702040204020203" pitchFamily="34" charset="0"/>
                        <a:cs typeface="Segoe UI Semibold" panose="020B0702040204020203" pitchFamily="34" charset="0"/>
                      </a:endParaRPr>
                    </a:p>
                    <a:p>
                      <a:pPr marL="0" marR="0" algn="ctr">
                        <a:spcBef>
                          <a:spcPts val="0"/>
                        </a:spcBef>
                        <a:spcAft>
                          <a:spcPts val="0"/>
                        </a:spcAft>
                      </a:pPr>
                      <a:r>
                        <a:rPr lang="en-US" sz="1400" b="0">
                          <a:solidFill>
                            <a:schemeClr val="bg1"/>
                          </a:solidFill>
                          <a:effectLst/>
                          <a:latin typeface="Segoe UI Semibold" panose="020B0702040204020203" pitchFamily="34" charset="0"/>
                          <a:cs typeface="Segoe UI Semibold" panose="020B0702040204020203" pitchFamily="34" charset="0"/>
                        </a:rPr>
                        <a:t>Microsoft Complete for Business </a:t>
                      </a:r>
                    </a:p>
                    <a:p>
                      <a:pPr marL="0" marR="0" algn="ctr">
                        <a:spcBef>
                          <a:spcPts val="0"/>
                        </a:spcBef>
                        <a:spcAft>
                          <a:spcPts val="0"/>
                        </a:spcAft>
                      </a:pPr>
                      <a:endParaRPr lang="en-US" sz="14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solidFill>
                      <a:srgbClr val="005EA4"/>
                    </a:solidFill>
                  </a:tcPr>
                </a:tc>
                <a:extLst>
                  <a:ext uri="{0D108BD9-81ED-4DB2-BD59-A6C34878D82A}">
                    <a16:rowId xmlns:a16="http://schemas.microsoft.com/office/drawing/2014/main" val="2087735881"/>
                  </a:ext>
                </a:extLst>
              </a:tr>
              <a:tr h="399374">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Included with every Surface Type Cover</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 Sold Separately</a:t>
                      </a:r>
                    </a:p>
                  </a:txBody>
                  <a:tcPr marL="68580" marR="68580" marT="0" marB="0" anchor="ctr">
                    <a:solidFill>
                      <a:schemeClr val="bg1">
                        <a:lumMod val="95000"/>
                      </a:schemeClr>
                    </a:solidFill>
                  </a:tcP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Sold Separately</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solidFill>
                      <a:schemeClr val="bg1">
                        <a:lumMod val="95000"/>
                      </a:schemeClr>
                    </a:solidFill>
                  </a:tcPr>
                </a:tc>
                <a:extLst>
                  <a:ext uri="{0D108BD9-81ED-4DB2-BD59-A6C34878D82A}">
                    <a16:rowId xmlns:a16="http://schemas.microsoft.com/office/drawing/2014/main" val="101273592"/>
                  </a:ext>
                </a:extLst>
              </a:tr>
              <a:tr h="388470">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Duration: 1 year</a:t>
                      </a:r>
                      <a:r>
                        <a:rPr lang="en-US" sz="1200" b="0" baseline="30000">
                          <a:solidFill>
                            <a:schemeClr val="tx1">
                              <a:lumMod val="65000"/>
                              <a:lumOff val="35000"/>
                            </a:schemeClr>
                          </a:solidFill>
                          <a:effectLst/>
                          <a:latin typeface="Segoe UI"/>
                          <a:cs typeface="Segoe UI"/>
                        </a:rPr>
                        <a:t>1</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Duration: Up to 3 years</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Duration: Up to 3 years</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solidFill>
                      <a:schemeClr val="bg1">
                        <a:lumMod val="95000"/>
                      </a:schemeClr>
                    </a:solidFill>
                  </a:tcPr>
                </a:tc>
                <a:extLst>
                  <a:ext uri="{0D108BD9-81ED-4DB2-BD59-A6C34878D82A}">
                    <a16:rowId xmlns:a16="http://schemas.microsoft.com/office/drawing/2014/main" val="3898281679"/>
                  </a:ext>
                </a:extLst>
              </a:tr>
              <a:tr h="517799">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Day of purchase</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Available within 45 days of Type Cover/Keyboard purchase</a:t>
                      </a:r>
                    </a:p>
                  </a:txBody>
                  <a:tcPr marL="68580" marR="68580" marT="0" marB="0" anchor="ctr">
                    <a:solidFill>
                      <a:schemeClr val="bg1">
                        <a:lumMod val="95000"/>
                      </a:schemeClr>
                    </a:solidFill>
                  </a:tcP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Available within 45 days of Type Cover/Keyboard purchase</a:t>
                      </a:r>
                      <a:endParaRPr lang="en-US" sz="1200" b="0">
                        <a:solidFill>
                          <a:schemeClr val="tx1">
                            <a:lumMod val="65000"/>
                            <a:lumOff val="35000"/>
                          </a:schemeClr>
                        </a:solidFill>
                        <a:effectLst/>
                        <a:latin typeface="Segoe UI"/>
                        <a:ea typeface="Times New Roman" panose="02020603050405020304" pitchFamily="18" charset="0"/>
                        <a:cs typeface="Segoe UI"/>
                      </a:endParaRPr>
                    </a:p>
                  </a:txBody>
                  <a:tcPr marL="68580" marR="68580" marT="0" marB="0" anchor="ctr">
                    <a:solidFill>
                      <a:schemeClr val="bg1">
                        <a:lumMod val="95000"/>
                      </a:schemeClr>
                    </a:solidFill>
                  </a:tcPr>
                </a:tc>
                <a:extLst>
                  <a:ext uri="{0D108BD9-81ED-4DB2-BD59-A6C34878D82A}">
                    <a16:rowId xmlns:a16="http://schemas.microsoft.com/office/drawing/2014/main" val="4038544832"/>
                  </a:ext>
                </a:extLst>
              </a:tr>
              <a:tr h="450389">
                <a:tc>
                  <a:txBody>
                    <a:bodyPr/>
                    <a:lstStyle/>
                    <a:p>
                      <a:pPr marL="0" marR="0">
                        <a:spcBef>
                          <a:spcPts val="0"/>
                        </a:spcBef>
                        <a:spcAft>
                          <a:spcPts val="0"/>
                        </a:spcAft>
                      </a:pPr>
                      <a:r>
                        <a:rPr lang="en-US" sz="1200" b="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1200" b="0" baseline="30000">
                          <a:solidFill>
                            <a:schemeClr val="tx1">
                              <a:lumMod val="65000"/>
                              <a:lumOff val="35000"/>
                            </a:schemeClr>
                          </a:solidFill>
                          <a:effectLst/>
                          <a:latin typeface="Segoe UI" panose="020B0502040204020203" pitchFamily="34" charset="0"/>
                          <a:cs typeface="Segoe UI" panose="020B0502040204020203" pitchFamily="34" charset="0"/>
                        </a:rPr>
                        <a:t>1</a:t>
                      </a:r>
                      <a:endParaRPr lang="en-US" sz="12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68580" marR="68580" marT="0" marB="0" anchor="ctr"/>
                </a:tc>
                <a:tc>
                  <a:txBody>
                    <a:bodyPr/>
                    <a:lstStyle/>
                    <a:p>
                      <a:pPr marL="0" marR="0">
                        <a:spcBef>
                          <a:spcPts val="0"/>
                        </a:spcBef>
                        <a:spcAft>
                          <a:spcPts val="0"/>
                        </a:spcAft>
                      </a:pPr>
                      <a:r>
                        <a:rPr lang="en-US" sz="1200" b="0">
                          <a:solidFill>
                            <a:schemeClr val="tx1">
                              <a:lumMod val="65000"/>
                              <a:lumOff val="35000"/>
                            </a:schemeClr>
                          </a:solidFill>
                          <a:effectLst/>
                          <a:latin typeface="Segoe UI"/>
                          <a:cs typeface="Segoe UI"/>
                        </a:rPr>
                        <a:t>Mechanical breakdown</a:t>
                      </a:r>
                      <a:r>
                        <a:rPr lang="en-US" sz="1200" b="0" baseline="30000">
                          <a:solidFill>
                            <a:schemeClr val="tx1">
                              <a:lumMod val="65000"/>
                              <a:lumOff val="35000"/>
                            </a:schemeClr>
                          </a:solidFill>
                          <a:effectLst/>
                          <a:latin typeface="Segoe UI"/>
                          <a:cs typeface="Segoe UI"/>
                        </a:rPr>
                        <a:t>2</a:t>
                      </a:r>
                    </a:p>
                  </a:txBody>
                  <a:tcPr marL="68580" marR="68580" marT="0" marB="0" anchor="ctr">
                    <a:solidFill>
                      <a:schemeClr val="bg1">
                        <a:lumMod val="95000"/>
                      </a:schemeClr>
                    </a:solidFill>
                  </a:tcPr>
                </a:tc>
                <a:tc>
                  <a:txBody>
                    <a:bodyPr/>
                    <a:lstStyle/>
                    <a:p>
                      <a:pPr marL="0" marR="0">
                        <a:spcBef>
                          <a:spcPts val="0"/>
                        </a:spcBef>
                        <a:spcAft>
                          <a:spcPts val="0"/>
                        </a:spcAft>
                      </a:pPr>
                      <a:r>
                        <a:rPr lang="en-US" sz="1200" b="0">
                          <a:solidFill>
                            <a:schemeClr val="tx1">
                              <a:lumMod val="65000"/>
                              <a:lumOff val="35000"/>
                            </a:schemeClr>
                          </a:solidFill>
                          <a:effectLst/>
                          <a:latin typeface="Segoe UI" panose="020B0502040204020203" pitchFamily="34" charset="0"/>
                          <a:cs typeface="Segoe UI" panose="020B0502040204020203" pitchFamily="34" charset="0"/>
                        </a:rPr>
                        <a:t>Mechanical breakdown</a:t>
                      </a:r>
                      <a:r>
                        <a:rPr lang="en-US" sz="1200" b="0" baseline="30000">
                          <a:solidFill>
                            <a:schemeClr val="tx1">
                              <a:lumMod val="65000"/>
                              <a:lumOff val="35000"/>
                            </a:schemeClr>
                          </a:solidFill>
                          <a:effectLst/>
                          <a:latin typeface="Segoe UI" panose="020B0502040204020203" pitchFamily="34" charset="0"/>
                          <a:cs typeface="Segoe UI" panose="020B0502040204020203" pitchFamily="34" charset="0"/>
                        </a:rPr>
                        <a:t>2</a:t>
                      </a:r>
                      <a:endParaRPr lang="en-US" sz="1200" b="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817787437"/>
                  </a:ext>
                </a:extLst>
              </a:tr>
              <a:tr h="467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rPr>
                        <a:t>NA</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rPr>
                        <a:t>NA</a:t>
                      </a:r>
                    </a:p>
                  </a:txBody>
                  <a:tcPr marL="68580" marR="68580" marT="0" marB="0" anchor="ctr">
                    <a:solidFill>
                      <a:schemeClr val="bg1">
                        <a:lumMod val="95000"/>
                      </a:schemeClr>
                    </a:solidFill>
                  </a:tcPr>
                </a:tc>
                <a:tc>
                  <a:txBody>
                    <a:bodyPr/>
                    <a:lstStyle/>
                    <a:p>
                      <a:pPr marL="0" marR="0">
                        <a:spcBef>
                          <a:spcPts val="0"/>
                        </a:spcBef>
                        <a:spcAft>
                          <a:spcPts val="0"/>
                        </a:spcAft>
                      </a:pPr>
                      <a:r>
                        <a:rPr lang="en-US" sz="1200" b="0" dirty="0">
                          <a:solidFill>
                            <a:schemeClr val="tx1">
                              <a:lumMod val="65000"/>
                              <a:lumOff val="35000"/>
                            </a:schemeClr>
                          </a:solidFill>
                          <a:effectLst/>
                          <a:latin typeface="Segoe UI" panose="020B0502040204020203" pitchFamily="34" charset="0"/>
                          <a:cs typeface="Segoe UI" panose="020B0502040204020203" pitchFamily="34" charset="0"/>
                        </a:rPr>
                        <a:t>Accidental Damage</a:t>
                      </a:r>
                      <a:r>
                        <a:rPr lang="en-US" sz="1200" b="0" baseline="30000" dirty="0">
                          <a:solidFill>
                            <a:schemeClr val="tx1">
                              <a:lumMod val="65000"/>
                              <a:lumOff val="35000"/>
                            </a:schemeClr>
                          </a:solidFill>
                          <a:effectLst/>
                          <a:latin typeface="Segoe UI" panose="020B0502040204020203" pitchFamily="34" charset="0"/>
                          <a:cs typeface="Segoe UI" panose="020B0502040204020203" pitchFamily="34" charset="0"/>
                        </a:rPr>
                        <a:t>2, 7</a:t>
                      </a:r>
                      <a:endParaRPr lang="en-US" sz="1200" b="0" dirty="0">
                        <a:solidFill>
                          <a:schemeClr val="tx1">
                            <a:lumMod val="65000"/>
                            <a:lumOff val="35000"/>
                          </a:schemeClr>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736857091"/>
                  </a:ext>
                </a:extLst>
              </a:tr>
            </a:tbl>
          </a:graphicData>
        </a:graphic>
      </p:graphicFrame>
      <p:sp>
        <p:nvSpPr>
          <p:cNvPr id="3" name="Title 3">
            <a:extLst>
              <a:ext uri="{FF2B5EF4-FFF2-40B4-BE49-F238E27FC236}">
                <a16:creationId xmlns:a16="http://schemas.microsoft.com/office/drawing/2014/main" id="{79908096-AA97-59F9-625B-7897E6588065}"/>
              </a:ext>
            </a:extLst>
          </p:cNvPr>
          <p:cNvSpPr txBox="1">
            <a:spLocks/>
          </p:cNvSpPr>
          <p:nvPr/>
        </p:nvSpPr>
        <p:spPr>
          <a:xfrm>
            <a:off x="3844481" y="5768690"/>
            <a:ext cx="4503037" cy="199175"/>
          </a:xfrm>
          <a:prstGeom prst="rect">
            <a:avLst/>
          </a:prstGeom>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j-ea"/>
                <a:cs typeface="Segoe UI" panose="020B0502040204020203" pitchFamily="34" charset="0"/>
              </a:rPr>
              <a:t>Please refer to your Price List for official protection plan availability and pricing</a:t>
            </a:r>
          </a:p>
        </p:txBody>
      </p:sp>
      <p:sp>
        <p:nvSpPr>
          <p:cNvPr id="4" name="Title 13">
            <a:extLst>
              <a:ext uri="{FF2B5EF4-FFF2-40B4-BE49-F238E27FC236}">
                <a16:creationId xmlns:a16="http://schemas.microsoft.com/office/drawing/2014/main" id="{8B61576D-1A78-1680-C85F-DF006E1BD3C7}"/>
              </a:ext>
            </a:extLst>
          </p:cNvPr>
          <p:cNvSpPr txBox="1">
            <a:spLocks/>
          </p:cNvSpPr>
          <p:nvPr/>
        </p:nvSpPr>
        <p:spPr>
          <a:xfrm>
            <a:off x="683171" y="589182"/>
            <a:ext cx="10678099" cy="973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400">
                <a:solidFill>
                  <a:schemeClr val="tx1">
                    <a:lumMod val="50000"/>
                    <a:lumOff val="50000"/>
                  </a:schemeClr>
                </a:solidFill>
                <a:latin typeface="Segoe UI Light" panose="020B0502040204020203" pitchFamily="34" charset="0"/>
                <a:cs typeface="Segoe UI Light" panose="020B0502040204020203" pitchFamily="34" charset="0"/>
              </a:rPr>
              <a:t>Asia Pacific Warranty and Protection Plans – Surface Type Covers and Keyboards</a:t>
            </a:r>
            <a:endParaRPr lang="en-IN" sz="2400">
              <a:solidFill>
                <a:schemeClr val="tx2">
                  <a:lumMod val="75000"/>
                </a:schemeClr>
              </a:solidFill>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B0E9B7A3-13FD-4E86-E0EF-231107045384}"/>
              </a:ext>
            </a:extLst>
          </p:cNvPr>
          <p:cNvSpPr txBox="1"/>
          <p:nvPr/>
        </p:nvSpPr>
        <p:spPr>
          <a:xfrm>
            <a:off x="7736293" y="179641"/>
            <a:ext cx="4211456" cy="338554"/>
          </a:xfrm>
          <a:prstGeom prst="rect">
            <a:avLst/>
          </a:prstGeom>
          <a:noFill/>
        </p:spPr>
        <p:txBody>
          <a:bodyPr wrap="square">
            <a:spAutoFit/>
          </a:bodyPr>
          <a:lstStyle/>
          <a:p>
            <a:pPr algn="r">
              <a:spcBef>
                <a:spcPct val="0"/>
              </a:spcBef>
              <a:defRPr/>
            </a:pPr>
            <a:r>
              <a:rPr lang="en-US" sz="1600" dirty="0">
                <a:solidFill>
                  <a:prstClr val="black">
                    <a:lumMod val="50000"/>
                    <a:lumOff val="50000"/>
                  </a:prstClr>
                </a:solidFill>
                <a:latin typeface="Segoe UI" panose="020B0502040204020203" pitchFamily="34" charset="0"/>
              </a:rPr>
              <a:t>Australia only</a:t>
            </a:r>
            <a:endParaRPr lang="en-US" sz="1600" dirty="0">
              <a:solidFill>
                <a:prstClr val="black">
                  <a:lumMod val="50000"/>
                  <a:lumOff val="50000"/>
                </a:prstClr>
              </a:solidFill>
              <a:latin typeface="Aptos Display" panose="02110004020202020204"/>
            </a:endParaRPr>
          </a:p>
        </p:txBody>
      </p:sp>
    </p:spTree>
    <p:extLst>
      <p:ext uri="{BB962C8B-B14F-4D97-AF65-F5344CB8AC3E}">
        <p14:creationId xmlns:p14="http://schemas.microsoft.com/office/powerpoint/2010/main" val="117296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B814A17E-12D6-9921-1558-6E396FB4F8BC}"/>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37573DCD-28A5-A4F9-08D2-5EA1F75DA2A1}"/>
              </a:ext>
            </a:extLst>
          </p:cNvPr>
          <p:cNvGraphicFramePr>
            <a:graphicFrameLocks noGrp="1"/>
          </p:cNvGraphicFramePr>
          <p:nvPr>
            <p:extLst>
              <p:ext uri="{D42A27DB-BD31-4B8C-83A1-F6EECF244321}">
                <p14:modId xmlns:p14="http://schemas.microsoft.com/office/powerpoint/2010/main" val="3098536022"/>
              </p:ext>
            </p:extLst>
          </p:nvPr>
        </p:nvGraphicFramePr>
        <p:xfrm>
          <a:off x="1077760" y="1729298"/>
          <a:ext cx="10036480" cy="3931919"/>
        </p:xfrm>
        <a:graphic>
          <a:graphicData uri="http://schemas.openxmlformats.org/drawingml/2006/table">
            <a:tbl>
              <a:tblPr firstRow="1" firstCol="1" bandRow="1"/>
              <a:tblGrid>
                <a:gridCol w="2632519">
                  <a:extLst>
                    <a:ext uri="{9D8B030D-6E8A-4147-A177-3AD203B41FA5}">
                      <a16:colId xmlns:a16="http://schemas.microsoft.com/office/drawing/2014/main" val="4292077088"/>
                    </a:ext>
                  </a:extLst>
                </a:gridCol>
                <a:gridCol w="2467987">
                  <a:extLst>
                    <a:ext uri="{9D8B030D-6E8A-4147-A177-3AD203B41FA5}">
                      <a16:colId xmlns:a16="http://schemas.microsoft.com/office/drawing/2014/main" val="1429240209"/>
                    </a:ext>
                  </a:extLst>
                </a:gridCol>
                <a:gridCol w="2467987">
                  <a:extLst>
                    <a:ext uri="{9D8B030D-6E8A-4147-A177-3AD203B41FA5}">
                      <a16:colId xmlns:a16="http://schemas.microsoft.com/office/drawing/2014/main" val="321919250"/>
                    </a:ext>
                  </a:extLst>
                </a:gridCol>
                <a:gridCol w="2467987">
                  <a:extLst>
                    <a:ext uri="{9D8B030D-6E8A-4147-A177-3AD203B41FA5}">
                      <a16:colId xmlns:a16="http://schemas.microsoft.com/office/drawing/2014/main" val="142488721"/>
                    </a:ext>
                  </a:extLst>
                </a:gridCol>
              </a:tblGrid>
              <a:tr h="38131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rgbClr val="FFFFFF"/>
                          </a:solidFill>
                          <a:effectLst/>
                          <a:latin typeface="Segoe UI Semibold" panose="020B0702040204020203" pitchFamily="34" charset="0"/>
                          <a:ea typeface="Times New Roman" panose="02020603050405020304" pitchFamily="18" charset="0"/>
                          <a:cs typeface="Segoe UI Semibold" panose="020B0702040204020203" pitchFamily="34" charset="0"/>
                        </a:rPr>
                        <a:t>Australia (</a:t>
                      </a:r>
                      <a:r>
                        <a:rPr lang="en-US" sz="14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rPr>
                        <a:t>Surface laptops and 2-in-1s )</a:t>
                      </a:r>
                      <a:endParaRPr lang="en-US" sz="18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3111677"/>
                  </a:ext>
                </a:extLst>
              </a:tr>
              <a:tr h="500120">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Students</a:t>
                      </a:r>
                    </a:p>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Basic</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Students Premium</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Schools Basic</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Schools Premium</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121589466"/>
                  </a:ext>
                </a:extLst>
              </a:tr>
              <a:tr h="381311">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880650"/>
                  </a:ext>
                </a:extLst>
              </a:tr>
              <a:tr h="381311">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6589230"/>
                  </a:ext>
                </a:extLst>
              </a:tr>
              <a:tr h="381311">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576050"/>
                  </a:ext>
                </a:extLst>
              </a:tr>
              <a:tr h="381311">
                <a:tc>
                  <a:txBody>
                    <a:bodyPr/>
                    <a:lstStyle/>
                    <a:p>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8664002"/>
                  </a:ext>
                </a:extLst>
              </a:tr>
              <a:tr h="381311">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8088670"/>
                  </a:ext>
                </a:extLst>
              </a:tr>
              <a:tr h="381311">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333931"/>
                  </a:ext>
                </a:extLst>
              </a:tr>
              <a:tr h="38131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NA</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NA</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200">
                          <a:solidFill>
                            <a:schemeClr val="tx1">
                              <a:lumMod val="65000"/>
                              <a:lumOff val="35000"/>
                            </a:schemeClr>
                          </a:solidFill>
                          <a:effectLst/>
                          <a:latin typeface="Segoe UI" panose="020B0502040204020203" pitchFamily="34" charset="0"/>
                          <a:ea typeface="Yu Mincho" panose="02020400000000000000" pitchFamily="18" charset="-128"/>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7714565"/>
                  </a:ext>
                </a:extLst>
              </a:tr>
              <a:tr h="381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2 claims</a:t>
                      </a: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3 claims </a:t>
                      </a:r>
                      <a:endParaRPr lang="en-US" sz="120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endParaRP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2 claims</a:t>
                      </a: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3 claims </a:t>
                      </a:r>
                      <a:endParaRPr lang="en-US" sz="1200" dirty="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endParaRP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4094206"/>
                  </a:ext>
                </a:extLst>
              </a:tr>
            </a:tbl>
          </a:graphicData>
        </a:graphic>
      </p:graphicFrame>
      <p:sp>
        <p:nvSpPr>
          <p:cNvPr id="4" name="TextBox 3">
            <a:extLst>
              <a:ext uri="{FF2B5EF4-FFF2-40B4-BE49-F238E27FC236}">
                <a16:creationId xmlns:a16="http://schemas.microsoft.com/office/drawing/2014/main" id="{E23C4289-03EE-0A24-9525-F3D19B06AF99}"/>
              </a:ext>
            </a:extLst>
          </p:cNvPr>
          <p:cNvSpPr txBox="1"/>
          <p:nvPr/>
        </p:nvSpPr>
        <p:spPr>
          <a:xfrm>
            <a:off x="528680" y="640924"/>
            <a:ext cx="10456073" cy="472309"/>
          </a:xfrm>
          <a:prstGeom prst="rect">
            <a:avLst/>
          </a:prstGeom>
          <a:noFill/>
        </p:spPr>
        <p:txBody>
          <a:bodyPr wrap="square" lIns="91440" tIns="45720" rIns="91440" bIns="45720" anchor="t">
            <a:spAutoFit/>
          </a:bodyPr>
          <a:lstStyle/>
          <a:p>
            <a:pPr>
              <a:lnSpc>
                <a:spcPct val="112000"/>
              </a:lnSpc>
            </a:pPr>
            <a:r>
              <a:rPr kumimoji="0" lang="en-US" sz="2400" b="0" i="0" u="none" strike="noStrike" kern="1200" cap="none" spc="0" normalizeH="0" baseline="0" noProof="0" dirty="0">
                <a:ln>
                  <a:noFill/>
                </a:ln>
                <a:solidFill>
                  <a:srgbClr val="737373"/>
                </a:solidFill>
                <a:effectLst/>
                <a:uLnTx/>
                <a:uFillTx/>
                <a:latin typeface="Segoe UI Light" panose="020B0502040204020203" pitchFamily="34" charset="0"/>
                <a:cs typeface="Segoe UI Light" panose="020B0502040204020203" pitchFamily="34" charset="0"/>
              </a:rPr>
              <a:t>Commercial EDU Protection Plans</a:t>
            </a:r>
          </a:p>
        </p:txBody>
      </p:sp>
      <p:pic>
        <p:nvPicPr>
          <p:cNvPr id="2" name="Picture 1">
            <a:extLst>
              <a:ext uri="{FF2B5EF4-FFF2-40B4-BE49-F238E27FC236}">
                <a16:creationId xmlns:a16="http://schemas.microsoft.com/office/drawing/2014/main" id="{C7F5954B-CF07-42E4-10BA-5BE767D40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7651"/>
            <a:ext cx="1410218" cy="439549"/>
          </a:xfrm>
          <a:prstGeom prst="rect">
            <a:avLst/>
          </a:prstGeom>
        </p:spPr>
      </p:pic>
      <p:sp>
        <p:nvSpPr>
          <p:cNvPr id="5" name="TextBox 4">
            <a:extLst>
              <a:ext uri="{FF2B5EF4-FFF2-40B4-BE49-F238E27FC236}">
                <a16:creationId xmlns:a16="http://schemas.microsoft.com/office/drawing/2014/main" id="{DF3820A8-C063-852C-7243-FC0DDE9054B7}"/>
              </a:ext>
            </a:extLst>
          </p:cNvPr>
          <p:cNvSpPr txBox="1"/>
          <p:nvPr/>
        </p:nvSpPr>
        <p:spPr>
          <a:xfrm>
            <a:off x="1077760" y="5828721"/>
            <a:ext cx="10394281" cy="815608"/>
          </a:xfrm>
          <a:prstGeom prst="rect">
            <a:avLst/>
          </a:prstGeom>
          <a:noFill/>
        </p:spPr>
        <p:txBody>
          <a:bodyPr wrap="square" rtlCol="0">
            <a:spAutoFit/>
          </a:bodyPr>
          <a:lstStyle/>
          <a:p>
            <a:r>
              <a:rPr lang="en-US" sz="1000">
                <a:solidFill>
                  <a:schemeClr val="tx1">
                    <a:lumMod val="65000"/>
                    <a:lumOff val="35000"/>
                  </a:schemeClr>
                </a:solidFill>
                <a:latin typeface="Segoe UI" panose="020B0502040204020203" pitchFamily="34" charset="0"/>
                <a:cs typeface="Segoe UI" panose="020B0502040204020203" pitchFamily="34" charset="0"/>
              </a:rPr>
              <a:t>LIMIT OF LIABILITY During Your Contract Term, regardless of Your level of Cover, the cumulative maximum amount that We are obligated to pay pursuant to this Contract shall not exceed the Product(s) Purchase Price. Once this limit is reached, Coverage under the Plan will end, regardless of any remaining time under the current Term.</a:t>
            </a:r>
          </a:p>
          <a:p>
            <a:endParaRPr lang="en-US" sz="700">
              <a:solidFill>
                <a:schemeClr val="tx1">
                  <a:lumMod val="65000"/>
                  <a:lumOff val="35000"/>
                </a:schemeClr>
              </a:solidFill>
              <a:latin typeface="Segoe UI" panose="020B0502040204020203" pitchFamily="34" charset="0"/>
              <a:cs typeface="Segoe UI" panose="020B0502040204020203" pitchFamily="34" charset="0"/>
            </a:endParaRPr>
          </a:p>
          <a:p>
            <a:r>
              <a:rPr lang="en-US" sz="1000" b="0" i="0" u="none" strike="noStrike">
                <a:solidFill>
                  <a:srgbClr val="737373"/>
                </a:solidFill>
                <a:effectLst/>
                <a:latin typeface="Segoe UI Semibold" panose="020B0702040204020203" pitchFamily="34" charset="0"/>
              </a:rPr>
              <a:t>Complete for Schools </a:t>
            </a:r>
            <a:r>
              <a:rPr lang="en-US" sz="1000" b="0" i="0" u="none" strike="noStrike">
                <a:solidFill>
                  <a:srgbClr val="737373"/>
                </a:solidFill>
                <a:effectLst/>
                <a:latin typeface="Segoe UI" panose="020B0502040204020203" pitchFamily="34" charset="0"/>
              </a:rPr>
              <a:t>commercial plans are available only for schools and education institutions purchasing devices for teachers or students for use in their </a:t>
            </a:r>
            <a:r>
              <a:rPr lang="en-US" sz="1000" b="0" i="0" u="none" strike="noStrike" err="1">
                <a:solidFill>
                  <a:srgbClr val="737373"/>
                </a:solidFill>
                <a:effectLst/>
                <a:latin typeface="Segoe UI" panose="020B0502040204020203" pitchFamily="34" charset="0"/>
              </a:rPr>
              <a:t>organisations</a:t>
            </a:r>
            <a:r>
              <a:rPr lang="en-US" sz="1000" b="0" i="0" u="none" strike="noStrike">
                <a:solidFill>
                  <a:srgbClr val="737373"/>
                </a:solidFill>
                <a:effectLst/>
                <a:latin typeface="Segoe UI" panose="020B0502040204020203" pitchFamily="34" charset="0"/>
              </a:rPr>
              <a:t>.  Parents or students purchasing a device for personal use, including via a BYOD portal, should refer to </a:t>
            </a:r>
            <a:r>
              <a:rPr lang="en-US" sz="1000" b="0" i="0" u="none" strike="noStrike">
                <a:solidFill>
                  <a:srgbClr val="737373"/>
                </a:solidFill>
                <a:effectLst/>
                <a:latin typeface="Segoe UI Semibold" panose="020B0702040204020203" pitchFamily="34" charset="0"/>
              </a:rPr>
              <a:t>Complete for Students.</a:t>
            </a:r>
            <a:endParaRPr lang="en-US" sz="100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E6479BF3-E5E3-42A5-AF06-EE5CAD7CC4B9}"/>
              </a:ext>
            </a:extLst>
          </p:cNvPr>
          <p:cNvSpPr/>
          <p:nvPr/>
        </p:nvSpPr>
        <p:spPr>
          <a:xfrm>
            <a:off x="9956800" y="148083"/>
            <a:ext cx="2235200" cy="370112"/>
          </a:xfrm>
          <a:prstGeom prst="rect">
            <a:avLst/>
          </a:prstGeom>
          <a:solidFill>
            <a:srgbClr val="005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6BCED5-6C71-B430-DEFE-D5EF4D6A4DC0}"/>
              </a:ext>
            </a:extLst>
          </p:cNvPr>
          <p:cNvSpPr txBox="1"/>
          <p:nvPr/>
        </p:nvSpPr>
        <p:spPr>
          <a:xfrm>
            <a:off x="9281786" y="156353"/>
            <a:ext cx="2562716"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Australia ONLY</a:t>
            </a:r>
          </a:p>
        </p:txBody>
      </p:sp>
      <p:sp>
        <p:nvSpPr>
          <p:cNvPr id="3" name="Title 1">
            <a:extLst>
              <a:ext uri="{FF2B5EF4-FFF2-40B4-BE49-F238E27FC236}">
                <a16:creationId xmlns:a16="http://schemas.microsoft.com/office/drawing/2014/main" id="{2CFC66E7-0AF2-BB0A-F654-A310FCDEC081}"/>
              </a:ext>
            </a:extLst>
          </p:cNvPr>
          <p:cNvSpPr txBox="1">
            <a:spLocks/>
          </p:cNvSpPr>
          <p:nvPr/>
        </p:nvSpPr>
        <p:spPr>
          <a:xfrm>
            <a:off x="528680" y="1074584"/>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3977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C2819B7A-2E38-DD52-E4A6-DC73A69B958D}"/>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37573DCD-28A5-A4F9-08D2-5EA1F75DA2A1}"/>
              </a:ext>
            </a:extLst>
          </p:cNvPr>
          <p:cNvGraphicFramePr>
            <a:graphicFrameLocks noGrp="1"/>
          </p:cNvGraphicFramePr>
          <p:nvPr>
            <p:extLst>
              <p:ext uri="{D42A27DB-BD31-4B8C-83A1-F6EECF244321}">
                <p14:modId xmlns:p14="http://schemas.microsoft.com/office/powerpoint/2010/main" val="1274104097"/>
              </p:ext>
            </p:extLst>
          </p:nvPr>
        </p:nvGraphicFramePr>
        <p:xfrm>
          <a:off x="1077760" y="1908594"/>
          <a:ext cx="10036480" cy="3761738"/>
        </p:xfrm>
        <a:graphic>
          <a:graphicData uri="http://schemas.openxmlformats.org/drawingml/2006/table">
            <a:tbl>
              <a:tblPr firstRow="1" firstCol="1" bandRow="1"/>
              <a:tblGrid>
                <a:gridCol w="2632519">
                  <a:extLst>
                    <a:ext uri="{9D8B030D-6E8A-4147-A177-3AD203B41FA5}">
                      <a16:colId xmlns:a16="http://schemas.microsoft.com/office/drawing/2014/main" val="4292077088"/>
                    </a:ext>
                  </a:extLst>
                </a:gridCol>
                <a:gridCol w="2467987">
                  <a:extLst>
                    <a:ext uri="{9D8B030D-6E8A-4147-A177-3AD203B41FA5}">
                      <a16:colId xmlns:a16="http://schemas.microsoft.com/office/drawing/2014/main" val="1429240209"/>
                    </a:ext>
                  </a:extLst>
                </a:gridCol>
                <a:gridCol w="2467987">
                  <a:extLst>
                    <a:ext uri="{9D8B030D-6E8A-4147-A177-3AD203B41FA5}">
                      <a16:colId xmlns:a16="http://schemas.microsoft.com/office/drawing/2014/main" val="321919250"/>
                    </a:ext>
                  </a:extLst>
                </a:gridCol>
                <a:gridCol w="2467987">
                  <a:extLst>
                    <a:ext uri="{9D8B030D-6E8A-4147-A177-3AD203B41FA5}">
                      <a16:colId xmlns:a16="http://schemas.microsoft.com/office/drawing/2014/main" val="142488721"/>
                    </a:ext>
                  </a:extLst>
                </a:gridCol>
              </a:tblGrid>
              <a:tr h="36911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rgbClr val="FFFFFF"/>
                          </a:solidFill>
                          <a:effectLst/>
                          <a:latin typeface="Segoe UI Semibold" panose="020B0702040204020203" pitchFamily="34" charset="0"/>
                          <a:ea typeface="Times New Roman" panose="02020603050405020304" pitchFamily="18" charset="0"/>
                          <a:cs typeface="Segoe UI Semibold" panose="020B0702040204020203" pitchFamily="34" charset="0"/>
                        </a:rPr>
                        <a:t>Australia (</a:t>
                      </a:r>
                      <a:r>
                        <a:rPr lang="en-US" sz="14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rPr>
                        <a:t>Surface laptops and 2-in-1s )</a:t>
                      </a:r>
                      <a:endParaRPr lang="en-US" sz="1800" b="0">
                        <a:solidFill>
                          <a:schemeClr val="bg1"/>
                        </a:solidFill>
                        <a:effectLst/>
                        <a:latin typeface="Segoe UI Semibold" panose="020B0702040204020203" pitchFamily="34" charset="0"/>
                        <a:ea typeface="Times New Roman" panose="02020603050405020304" pitchFamily="18" charset="0"/>
                        <a:cs typeface="Segoe UI Semibold" panose="020B07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005EA4"/>
                    </a:solidFill>
                  </a:tcPr>
                </a:tc>
                <a:tc hMerge="1">
                  <a:txBody>
                    <a:bodyPr/>
                    <a:lstStyle/>
                    <a:p>
                      <a:endParaRPr lang="en-US"/>
                    </a:p>
                  </a:txBody>
                  <a:tcPr>
                    <a:lnL w="12700" cap="flat" cmpd="sng" algn="ctr">
                      <a:solidFill>
                        <a:srgbClr val="CFCFC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3111677"/>
                  </a:ext>
                </a:extLst>
              </a:tr>
              <a:tr h="439685">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Students</a:t>
                      </a:r>
                    </a:p>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Basic</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Students Premium</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Schools Basic</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tc>
                  <a:txBody>
                    <a:bodyPr/>
                    <a:lstStyle/>
                    <a:p>
                      <a:pPr marL="0" marR="0" algn="ctr">
                        <a:lnSpc>
                          <a:spcPct val="107000"/>
                        </a:lnSpc>
                        <a:spcBef>
                          <a:spcPts val="0"/>
                        </a:spcBef>
                        <a:spcAft>
                          <a:spcPts val="0"/>
                        </a:spcAft>
                      </a:pPr>
                      <a:r>
                        <a:rPr lang="en-US" sz="1200" b="0" kern="100">
                          <a:solidFill>
                            <a:srgbClr val="005EA4"/>
                          </a:solidFill>
                          <a:effectLst/>
                          <a:latin typeface="Segoe UI Semibold" panose="020B0702040204020203" pitchFamily="34" charset="0"/>
                          <a:ea typeface="Calibri" panose="020F0502020204030204" pitchFamily="34" charset="0"/>
                          <a:cs typeface="Segoe UI Semibold" panose="020B0702040204020203" pitchFamily="34" charset="0"/>
                        </a:rPr>
                        <a:t>Microsoft Complete for Schools Premium</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121589466"/>
                  </a:ext>
                </a:extLst>
              </a:tr>
              <a:tr h="369117">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Sold Separately</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880650"/>
                  </a:ext>
                </a:extLst>
              </a:tr>
              <a:tr h="369117">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Duration: Up to 3 years</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6589230"/>
                  </a:ext>
                </a:extLst>
              </a:tr>
              <a:tr h="369117">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Prepaid return shipment</a:t>
                      </a: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576050"/>
                  </a:ext>
                </a:extLst>
              </a:tr>
              <a:tr h="369117">
                <a:tc>
                  <a:txBody>
                    <a:bodyPr/>
                    <a:lstStyle/>
                    <a:p>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effectLst/>
                          <a:latin typeface="Segoe UI "/>
                        </a:rPr>
                        <a:t>Software and hardware support</a:t>
                      </a:r>
                      <a:r>
                        <a:rPr lang="en-US" sz="1200" baseline="30000" dirty="0">
                          <a:solidFill>
                            <a:schemeClr val="tx1">
                              <a:lumMod val="65000"/>
                              <a:lumOff val="35000"/>
                            </a:schemeClr>
                          </a:solidFill>
                          <a:effectLst/>
                          <a:latin typeface="Segoe UI "/>
                        </a:rPr>
                        <a:t>6 </a:t>
                      </a:r>
                      <a:endParaRPr lang="en-US" sz="1200" dirty="0">
                        <a:solidFill>
                          <a:schemeClr val="tx1">
                            <a:lumMod val="65000"/>
                            <a:lumOff val="35000"/>
                          </a:schemeClr>
                        </a:solidFill>
                        <a:effectLst/>
                        <a:latin typeface="Segoe UI "/>
                      </a:endParaRPr>
                    </a:p>
                  </a:txBody>
                  <a:tcPr marL="45720" marR="4572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8664002"/>
                  </a:ext>
                </a:extLst>
              </a:tr>
              <a:tr h="369117">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Mechanical breakdown</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8088670"/>
                  </a:ext>
                </a:extLst>
              </a:tr>
              <a:tr h="369117">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Accidental Damage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2</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333931"/>
                  </a:ext>
                </a:extLst>
              </a:tr>
              <a:tr h="36911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kern="1200">
                          <a:solidFill>
                            <a:schemeClr val="tx1">
                              <a:lumMod val="65000"/>
                              <a:lumOff val="35000"/>
                            </a:schemeClr>
                          </a:solidFill>
                          <a:effectLst/>
                          <a:latin typeface="Segoe UI" panose="020B0502040204020203" pitchFamily="34" charset="0"/>
                          <a:ea typeface="Yu Mincho" panose="02020400000000000000" pitchFamily="18" charset="-128"/>
                          <a:cs typeface="Segoe UI" panose="020B0502040204020203" pitchFamily="34" charset="0"/>
                        </a:rPr>
                        <a:t>Advanced Exchange</a:t>
                      </a:r>
                      <a:r>
                        <a:rPr lang="en-US" sz="1200" kern="100" baseline="30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3</a:t>
                      </a:r>
                      <a:endParaRPr lang="en-US" sz="1200" kern="1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7714565"/>
                  </a:ext>
                </a:extLst>
              </a:tr>
              <a:tr h="369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2 claims</a:t>
                      </a: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3 claims </a:t>
                      </a:r>
                      <a:endParaRPr lang="en-US" sz="120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endParaRP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2 claims</a:t>
                      </a: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rPr>
                        <a:t>Up to 3 claims </a:t>
                      </a:r>
                      <a:endParaRPr lang="en-US" sz="1200" dirty="0">
                        <a:solidFill>
                          <a:schemeClr val="tx1">
                            <a:lumMod val="65000"/>
                            <a:lumOff val="35000"/>
                          </a:schemeClr>
                        </a:solidFill>
                        <a:latin typeface="Segoe UI" panose="020B0502040204020203" pitchFamily="34" charset="0"/>
                        <a:cs typeface="Segoe UI" panose="020B0502040204020203" pitchFamily="34" charset="0"/>
                        <a:sym typeface="Wingdings" panose="05000000000000000000" pitchFamily="2" charset="2"/>
                      </a:endParaRPr>
                    </a:p>
                  </a:txBody>
                  <a:tcPr marL="68562" marR="68562" marT="34281" marB="34281"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4094206"/>
                  </a:ext>
                </a:extLst>
              </a:tr>
            </a:tbl>
          </a:graphicData>
        </a:graphic>
      </p:graphicFrame>
      <p:sp>
        <p:nvSpPr>
          <p:cNvPr id="4" name="TextBox 3">
            <a:extLst>
              <a:ext uri="{FF2B5EF4-FFF2-40B4-BE49-F238E27FC236}">
                <a16:creationId xmlns:a16="http://schemas.microsoft.com/office/drawing/2014/main" id="{E23C4289-03EE-0A24-9525-F3D19B06AF99}"/>
              </a:ext>
            </a:extLst>
          </p:cNvPr>
          <p:cNvSpPr txBox="1"/>
          <p:nvPr/>
        </p:nvSpPr>
        <p:spPr>
          <a:xfrm>
            <a:off x="585694" y="685518"/>
            <a:ext cx="11450918" cy="461665"/>
          </a:xfrm>
          <a:prstGeom prst="rect">
            <a:avLst/>
          </a:prstGeom>
          <a:noFill/>
        </p:spPr>
        <p:txBody>
          <a:bodyPr wrap="square" lIns="91440" tIns="45720" rIns="91440" bIns="45720" anchor="t">
            <a:spAutoFit/>
          </a:bodyPr>
          <a:lstStyle/>
          <a:p>
            <a:r>
              <a:rPr kumimoji="0" lang="en-US" sz="2400" b="0" i="0" u="none" strike="noStrike" kern="1200" cap="none" spc="0" normalizeH="0" baseline="0" noProof="0">
                <a:ln>
                  <a:noFill/>
                </a:ln>
                <a:solidFill>
                  <a:srgbClr val="737373"/>
                </a:solidFill>
                <a:effectLst/>
                <a:uLnTx/>
                <a:uFillTx/>
                <a:latin typeface="Segoe UI Light" panose="020B0502040204020203" pitchFamily="34" charset="0"/>
                <a:cs typeface="Segoe UI Light" panose="020B0502040204020203" pitchFamily="34" charset="0"/>
              </a:rPr>
              <a:t>Commercial EDU Protection Plans</a:t>
            </a:r>
            <a:endParaRPr lang="en-US" sz="2400">
              <a:latin typeface="Segoe UI Light" panose="020B0502040204020203" pitchFamily="34" charset="0"/>
              <a:cs typeface="Segoe UI Light" panose="020B0502040204020203" pitchFamily="34" charset="0"/>
            </a:endParaRPr>
          </a:p>
        </p:txBody>
      </p:sp>
      <p:pic>
        <p:nvPicPr>
          <p:cNvPr id="2" name="Picture 1">
            <a:extLst>
              <a:ext uri="{FF2B5EF4-FFF2-40B4-BE49-F238E27FC236}">
                <a16:creationId xmlns:a16="http://schemas.microsoft.com/office/drawing/2014/main" id="{C7F5954B-CF07-42E4-10BA-5BE767D40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7651"/>
            <a:ext cx="1410218" cy="439549"/>
          </a:xfrm>
          <a:prstGeom prst="rect">
            <a:avLst/>
          </a:prstGeom>
        </p:spPr>
      </p:pic>
      <p:sp>
        <p:nvSpPr>
          <p:cNvPr id="3" name="Title 3">
            <a:extLst>
              <a:ext uri="{FF2B5EF4-FFF2-40B4-BE49-F238E27FC236}">
                <a16:creationId xmlns:a16="http://schemas.microsoft.com/office/drawing/2014/main" id="{EAB788D0-76CB-D3FA-76CD-1B11CD87E54A}"/>
              </a:ext>
            </a:extLst>
          </p:cNvPr>
          <p:cNvSpPr txBox="1">
            <a:spLocks/>
          </p:cNvSpPr>
          <p:nvPr/>
        </p:nvSpPr>
        <p:spPr>
          <a:xfrm>
            <a:off x="693271" y="1147183"/>
            <a:ext cx="10265580" cy="524737"/>
          </a:xfrm>
          <a:prstGeom prst="rect">
            <a:avLst/>
          </a:prstGeom>
          <a:noFill/>
        </p:spPr>
        <p:txBody>
          <a:bodyPr lIns="0" tIns="0" rIns="0" bIns="0" anchor="ctr"/>
          <a:lstStyle>
            <a:lvl1pPr algn="l" defTabSz="914400" rtl="0" eaLnBrk="1" latinLnBrk="0" hangingPunct="1">
              <a:lnSpc>
                <a:spcPct val="90000"/>
              </a:lnSpc>
              <a:spcBef>
                <a:spcPct val="0"/>
              </a:spcBef>
              <a:buNone/>
              <a:defRPr sz="4000" kern="1200" spc="-100" baseline="0">
                <a:solidFill>
                  <a:srgbClr val="737373">
                    <a:alpha val="99000"/>
                  </a:srgbClr>
                </a:solidFill>
                <a:latin typeface="+mj-lt"/>
                <a:ea typeface="+mj-ea"/>
                <a:cs typeface="+mj-cs"/>
              </a:defRPr>
            </a:lvl1pPr>
          </a:lstStyle>
          <a:p>
            <a:r>
              <a:rPr lang="en-US" sz="2000" spc="0">
                <a:solidFill>
                  <a:srgbClr val="737373"/>
                </a:solidFill>
                <a:latin typeface="Segoe UI Light" panose="020B0502040204020203" pitchFamily="34" charset="0"/>
                <a:cs typeface="Segoe UI Light" panose="020B0502040204020203" pitchFamily="34" charset="0"/>
              </a:rPr>
              <a:t>Surface Pro 9, Surface Laptop 5, Surface Laptop Go 2, Surface Laptop Studio, Surface Go 3</a:t>
            </a:r>
          </a:p>
        </p:txBody>
      </p:sp>
      <p:sp>
        <p:nvSpPr>
          <p:cNvPr id="8" name="Rectangle 7">
            <a:extLst>
              <a:ext uri="{FF2B5EF4-FFF2-40B4-BE49-F238E27FC236}">
                <a16:creationId xmlns:a16="http://schemas.microsoft.com/office/drawing/2014/main" id="{DFF6A512-6005-E49A-72C4-FB8A821BABC8}"/>
              </a:ext>
            </a:extLst>
          </p:cNvPr>
          <p:cNvSpPr/>
          <p:nvPr/>
        </p:nvSpPr>
        <p:spPr>
          <a:xfrm>
            <a:off x="9956800" y="148083"/>
            <a:ext cx="2235200" cy="370112"/>
          </a:xfrm>
          <a:prstGeom prst="rect">
            <a:avLst/>
          </a:prstGeom>
          <a:solidFill>
            <a:srgbClr val="005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C770F2-3398-E927-ED28-66B359A2DE11}"/>
              </a:ext>
            </a:extLst>
          </p:cNvPr>
          <p:cNvSpPr txBox="1"/>
          <p:nvPr/>
        </p:nvSpPr>
        <p:spPr>
          <a:xfrm>
            <a:off x="6231379" y="156353"/>
            <a:ext cx="5613123"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Australia ONLY</a:t>
            </a:r>
          </a:p>
        </p:txBody>
      </p:sp>
      <p:sp>
        <p:nvSpPr>
          <p:cNvPr id="7" name="TextBox 6">
            <a:extLst>
              <a:ext uri="{FF2B5EF4-FFF2-40B4-BE49-F238E27FC236}">
                <a16:creationId xmlns:a16="http://schemas.microsoft.com/office/drawing/2014/main" id="{EF13CAA0-BEB5-D362-DCC5-09AA337897B8}"/>
              </a:ext>
            </a:extLst>
          </p:cNvPr>
          <p:cNvSpPr txBox="1"/>
          <p:nvPr/>
        </p:nvSpPr>
        <p:spPr>
          <a:xfrm>
            <a:off x="1077760" y="5828721"/>
            <a:ext cx="10394281" cy="815608"/>
          </a:xfrm>
          <a:prstGeom prst="rect">
            <a:avLst/>
          </a:prstGeom>
          <a:noFill/>
        </p:spPr>
        <p:txBody>
          <a:bodyPr wrap="square" rtlCol="0">
            <a:spAutoFit/>
          </a:bodyPr>
          <a:lstStyle/>
          <a:p>
            <a:r>
              <a:rPr lang="en-US" sz="1000">
                <a:solidFill>
                  <a:schemeClr val="tx1">
                    <a:lumMod val="65000"/>
                    <a:lumOff val="35000"/>
                  </a:schemeClr>
                </a:solidFill>
                <a:latin typeface="Segoe UI" panose="020B0502040204020203" pitchFamily="34" charset="0"/>
                <a:cs typeface="Segoe UI" panose="020B0502040204020203" pitchFamily="34" charset="0"/>
              </a:rPr>
              <a:t>LIMIT OF LIABILITY During Your Contract Term, regardless of Your level of Cover, the cumulative maximum amount that We are obligated to pay pursuant to this Contract shall not exceed the Product(s) Purchase Price. Once this limit is reached, Coverage under the Plan will end, regardless of any remaining time under the current Term.</a:t>
            </a:r>
          </a:p>
          <a:p>
            <a:endParaRPr lang="en-US" sz="700">
              <a:solidFill>
                <a:schemeClr val="tx1">
                  <a:lumMod val="65000"/>
                  <a:lumOff val="35000"/>
                </a:schemeClr>
              </a:solidFill>
              <a:latin typeface="Segoe UI" panose="020B0502040204020203" pitchFamily="34" charset="0"/>
              <a:cs typeface="Segoe UI" panose="020B0502040204020203" pitchFamily="34" charset="0"/>
            </a:endParaRPr>
          </a:p>
          <a:p>
            <a:r>
              <a:rPr lang="en-US" sz="1000" b="0" i="0" u="none" strike="noStrike">
                <a:solidFill>
                  <a:srgbClr val="737373"/>
                </a:solidFill>
                <a:effectLst/>
                <a:latin typeface="Segoe UI Semibold" panose="020B0702040204020203" pitchFamily="34" charset="0"/>
              </a:rPr>
              <a:t>Complete for Schools </a:t>
            </a:r>
            <a:r>
              <a:rPr lang="en-US" sz="1000" b="0" i="0" u="none" strike="noStrike">
                <a:solidFill>
                  <a:srgbClr val="737373"/>
                </a:solidFill>
                <a:effectLst/>
                <a:latin typeface="Segoe UI" panose="020B0502040204020203" pitchFamily="34" charset="0"/>
              </a:rPr>
              <a:t>commercial plans are available only for schools and education institutions purchasing devices for teachers or students for use in their </a:t>
            </a:r>
            <a:r>
              <a:rPr lang="en-US" sz="1000" b="0" i="0" u="none" strike="noStrike" err="1">
                <a:solidFill>
                  <a:srgbClr val="737373"/>
                </a:solidFill>
                <a:effectLst/>
                <a:latin typeface="Segoe UI" panose="020B0502040204020203" pitchFamily="34" charset="0"/>
              </a:rPr>
              <a:t>organisations</a:t>
            </a:r>
            <a:r>
              <a:rPr lang="en-US" sz="1000" b="0" i="0" u="none" strike="noStrike">
                <a:solidFill>
                  <a:srgbClr val="737373"/>
                </a:solidFill>
                <a:effectLst/>
                <a:latin typeface="Segoe UI" panose="020B0502040204020203" pitchFamily="34" charset="0"/>
              </a:rPr>
              <a:t>.  Parents or students purchasing a device for personal use, including via a BYOD portal, should refer to </a:t>
            </a:r>
            <a:r>
              <a:rPr lang="en-US" sz="1000" b="0" i="0" u="none" strike="noStrike">
                <a:solidFill>
                  <a:srgbClr val="737373"/>
                </a:solidFill>
                <a:effectLst/>
                <a:latin typeface="Segoe UI Semibold" panose="020B0702040204020203" pitchFamily="34" charset="0"/>
              </a:rPr>
              <a:t>Complete for Students.</a:t>
            </a:r>
            <a:endParaRPr lang="en-US" sz="1000">
              <a:solidFill>
                <a:schemeClr val="tx1">
                  <a:lumMod val="65000"/>
                  <a:lumOff val="3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63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4E78A-69C3-4B14-3E3D-2D6E414DFC74}"/>
              </a:ext>
            </a:extLst>
          </p:cNvPr>
          <p:cNvGraphicFramePr>
            <a:graphicFrameLocks noGrp="1"/>
          </p:cNvGraphicFramePr>
          <p:nvPr>
            <p:extLst>
              <p:ext uri="{D42A27DB-BD31-4B8C-83A1-F6EECF244321}">
                <p14:modId xmlns:p14="http://schemas.microsoft.com/office/powerpoint/2010/main" val="1426238864"/>
              </p:ext>
            </p:extLst>
          </p:nvPr>
        </p:nvGraphicFramePr>
        <p:xfrm>
          <a:off x="609600" y="1213972"/>
          <a:ext cx="10972800" cy="4687571"/>
        </p:xfrm>
        <a:graphic>
          <a:graphicData uri="http://schemas.openxmlformats.org/drawingml/2006/table">
            <a:tbl>
              <a:tblPr firstRow="1" firstCol="1" bandRow="1">
                <a:tableStyleId>{F2DE63D5-997A-4646-A377-4702673A728D}</a:tableStyleId>
              </a:tblPr>
              <a:tblGrid>
                <a:gridCol w="10972800">
                  <a:extLst>
                    <a:ext uri="{9D8B030D-6E8A-4147-A177-3AD203B41FA5}">
                      <a16:colId xmlns:a16="http://schemas.microsoft.com/office/drawing/2014/main" val="2965602839"/>
                    </a:ext>
                  </a:extLst>
                </a:gridCol>
              </a:tblGrid>
              <a:tr h="483959">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 1.     Without prejudice to any legal (statutory) rights to which you may be entitled under your local law, Microsoft’s Limited Hardware Warranty covers your device for one year from the date of original purchase from Microsoft or an authorized reseller. Restrictions apply. Please refer to Microsoft Limited Hardware Warranty &amp; Agreement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here</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691030"/>
                  </a:ext>
                </a:extLst>
              </a:tr>
              <a:tr h="864213">
                <a:tc>
                  <a:txBody>
                    <a:bodyPr/>
                    <a:lstStyle/>
                    <a:p>
                      <a:pPr marL="342900" lvl="0" indent="-342900" algn="l">
                        <a:spcBef>
                          <a:spcPts val="600"/>
                        </a:spcBef>
                        <a:spcAft>
                          <a:spcPts val="600"/>
                        </a:spcAft>
                      </a:pP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rPr>
                        <a:t>2.      Additional extended coverage for mechanical breakdown and accidental damage protection is available through the purchase of Microsoft protection plans. If the plan provides additional Mechanical Breakdown coverage, that coverage begins upon expiration of the manufacturer’s original warranty and continues for the remainder of the term shown on the Holder’s Proof of Purchase. Accidental damage protection begins immediately upon purchase. Restrictions apply, For all Protection Plans, please reference the </a:t>
                      </a: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terms and conditions </a:t>
                      </a:r>
                      <a:r>
                        <a:rPr lang="en-US" sz="1100" b="0" u="none" strike="noStrike">
                          <a:solidFill>
                            <a:schemeClr val="tx1">
                              <a:lumMod val="65000"/>
                              <a:lumOff val="35000"/>
                            </a:schemeClr>
                          </a:solidFill>
                          <a:effectLst/>
                          <a:latin typeface="Segoe UI" panose="020B0502040204020203" pitchFamily="34" charset="0"/>
                          <a:cs typeface="Segoe UI" panose="020B0502040204020203" pitchFamily="34" charset="0"/>
                        </a:rPr>
                        <a:t>for the limit of liability and the applicable exclusions of the Protection Plan. </a:t>
                      </a:r>
                      <a:endParaRPr lang="en-US" sz="1100" b="0">
                        <a:solidFill>
                          <a:schemeClr val="tx1">
                            <a:lumMod val="65000"/>
                            <a:lumOff val="35000"/>
                          </a:schemeClr>
                        </a:solidFill>
                        <a:effectLst/>
                        <a:latin typeface="Segoe UI" panose="020B0502040204020203" pitchFamily="34" charset="0"/>
                        <a:cs typeface="Segoe UI" panose="020B0502040204020203" pitchFamily="34" charset="0"/>
                      </a:endParaRP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070666"/>
                  </a:ext>
                </a:extLst>
              </a:tr>
              <a:tr h="864213">
                <a:tc>
                  <a:txBody>
                    <a:bodyPr/>
                    <a:lstStyle/>
                    <a:p>
                      <a:pPr marL="342900" lvl="0" indent="-342900" algn="l">
                        <a:spcBef>
                          <a:spcPts val="600"/>
                        </a:spcBef>
                        <a:spcAft>
                          <a:spcPts val="600"/>
                        </a:spcAft>
                      </a:pPr>
                      <a:r>
                        <a:rPr lang="en-US" sz="1100" b="0" dirty="0">
                          <a:solidFill>
                            <a:schemeClr val="tx1">
                              <a:lumMod val="65000"/>
                              <a:lumOff val="35000"/>
                            </a:schemeClr>
                          </a:solidFill>
                          <a:effectLst/>
                          <a:latin typeface="Segoe UI" panose="020B0502040204020203" pitchFamily="34" charset="0"/>
                          <a:cs typeface="Segoe UI" panose="020B0502040204020203" pitchFamily="34" charset="0"/>
                        </a:rPr>
                        <a:t>3.      Advanced Exchange Service is available at no additional charge with the Microsoft’s Limited Hardware Warranty for the following business devices: Surface Laptop 2, Surface Laptop 3, Surface Laptop 4, Surface Laptop Go, Surface Laptop Go 2, Surface Go 2, Surface Go 3, Surface Book 3, Surface Pro 6, Surface Pro 7, Surface Pro 7+, Surface Pro 8, Surface Pro X, Surface Laptop Studio, Surface Pro 9 and Surface Laptop 5. Advanced Exchange is only available in supported markets. Restrictions apply. See Surface for Business warranty page for </a:t>
                      </a:r>
                      <a:r>
                        <a:rPr lang="en-US" sz="1100" b="0" dirty="0">
                          <a:solidFill>
                            <a:schemeClr val="tx1">
                              <a:lumMod val="65000"/>
                              <a:lumOff val="35000"/>
                            </a:schemeClr>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AES terms and conditions</a:t>
                      </a:r>
                      <a:r>
                        <a:rPr lang="en-US" sz="1100" b="0" dirty="0">
                          <a:solidFill>
                            <a:schemeClr val="tx1">
                              <a:lumMod val="65000"/>
                              <a:lumOff val="35000"/>
                            </a:schemeClr>
                          </a:solidFill>
                          <a:effectLst/>
                          <a:latin typeface="Segoe UI" panose="020B0502040204020203" pitchFamily="34" charset="0"/>
                          <a:cs typeface="Segoe UI" panose="020B0502040204020203" pitchFamily="34" charset="0"/>
                        </a:rPr>
                        <a:t> and list of supported markets.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6586347"/>
                  </a:ext>
                </a:extLst>
              </a:tr>
              <a:tr h="674086">
                <a:tc>
                  <a:txBody>
                    <a:bodyPr/>
                    <a:lstStyle/>
                    <a:p>
                      <a:pPr marL="342900" lvl="0" indent="-342900" algn="l">
                        <a:spcBef>
                          <a:spcPts val="600"/>
                        </a:spcBef>
                        <a:spcAft>
                          <a:spcPts val="600"/>
                        </a:spcAft>
                      </a:pPr>
                      <a:r>
                        <a:rPr lang="en-US" sz="1100" b="0">
                          <a:solidFill>
                            <a:schemeClr val="tx1">
                              <a:lumMod val="65000"/>
                              <a:lumOff val="35000"/>
                            </a:schemeClr>
                          </a:solidFill>
                          <a:effectLst/>
                          <a:latin typeface="Segoe UI" panose="020B0502040204020203" pitchFamily="34" charset="0"/>
                          <a:cs typeface="Segoe UI" panose="020B0502040204020203" pitchFamily="34" charset="0"/>
                        </a:rPr>
                        <a:t>4.      Next Business Day services apply after an agent has determined that a replacement device is required, available inventory, and order placement by a standard cutoff time, predetermined by Microsoft. Overnight delivery is subject to the availability of our authorized overnight delivery carriers. For more details on replacement information and coverage areas see </a:t>
                      </a:r>
                      <a:r>
                        <a:rPr lang="en-US" sz="1100" b="0">
                          <a:solidFill>
                            <a:schemeClr val="tx1">
                              <a:lumMod val="65000"/>
                              <a:lumOff val="35000"/>
                            </a:schemeClr>
                          </a:solidFill>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here</a:t>
                      </a:r>
                      <a:r>
                        <a:rPr lang="en-US" sz="1100" b="0">
                          <a:solidFill>
                            <a:schemeClr val="tx1">
                              <a:lumMod val="65000"/>
                              <a:lumOff val="35000"/>
                            </a:schemeClr>
                          </a:solidFill>
                          <a:effectLst/>
                          <a:latin typeface="Segoe UI" panose="020B0502040204020203" pitchFamily="34" charset="0"/>
                          <a:cs typeface="Segoe UI" panose="020B0502040204020203" pitchFamily="34" charset="0"/>
                        </a:rPr>
                        <a:t>.</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9403350"/>
                  </a:ext>
                </a:extLst>
              </a:tr>
              <a:tr h="1054340">
                <a:tc>
                  <a:txBody>
                    <a:bodyPr/>
                    <a:lstStyle/>
                    <a:p>
                      <a:pPr marL="342900" lvl="0" indent="-342900" algn="l">
                        <a:spcBef>
                          <a:spcPts val="600"/>
                        </a:spcBef>
                        <a:spcAft>
                          <a:spcPts val="600"/>
                        </a:spcAft>
                      </a:pPr>
                      <a:r>
                        <a:rPr lang="en-US" sz="1100" b="0" dirty="0">
                          <a:solidFill>
                            <a:schemeClr val="tx1">
                              <a:lumMod val="65000"/>
                              <a:lumOff val="35000"/>
                            </a:schemeClr>
                          </a:solidFill>
                          <a:effectLst/>
                          <a:latin typeface="Segoe UI" panose="020B0502040204020203" pitchFamily="34" charset="0"/>
                          <a:cs typeface="Segoe UI" panose="020B0502040204020203" pitchFamily="34" charset="0"/>
                        </a:rPr>
                        <a:t>5.      Solid State Drive (SSD) Retention permits customers the option to retain their removable SSD during service events at no additional charge. SSD Retention is only available on Microsoft Surface devices in which the SSD is marketed as removable per the technical specifications on the product’s description page. Microsoft recommends that only technically inclined individuals with the knowledge, experience, and required tools perform the SSD removal following Microsoft’s instructions. Opening and/or repairing your device can present electric shock, device damage, fire and personal injury risks, and other hazards. Use caution if undertaking do-it-yourself repairs. Further, any resulting damage to the device or component will not be covered under the Microsoft Limited Hardware warranty or Protection Plans.</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2804334"/>
                  </a:ext>
                </a:extLst>
              </a:tr>
              <a:tr h="293832">
                <a:tc>
                  <a:txBody>
                    <a:bodyPr/>
                    <a:lstStyle/>
                    <a:p>
                      <a:pPr marL="342900" lvl="0" indent="-342900" algn="l">
                        <a:spcBef>
                          <a:spcPts val="600"/>
                        </a:spcBef>
                        <a:spcAft>
                          <a:spcPts val="600"/>
                        </a:spcAft>
                      </a:pPr>
                      <a:r>
                        <a:rPr lang="en-US" sz="1100" b="0" dirty="0">
                          <a:solidFill>
                            <a:schemeClr val="tx1">
                              <a:lumMod val="65000"/>
                              <a:lumOff val="35000"/>
                            </a:schemeClr>
                          </a:solidFill>
                          <a:effectLst/>
                          <a:latin typeface="Segoe UI" panose="020B0502040204020203" pitchFamily="34" charset="0"/>
                          <a:cs typeface="Segoe UI" panose="020B0502040204020203" pitchFamily="34" charset="0"/>
                        </a:rPr>
                        <a:t>6.      With your purchase of a Surface device and or any of the Microsoft protection plans, you also receive support at no additional cost during local business hours.</a:t>
                      </a:r>
                    </a:p>
                    <a:p>
                      <a:pPr marL="342900" lvl="0" indent="-342900" algn="l">
                        <a:spcBef>
                          <a:spcPts val="600"/>
                        </a:spcBef>
                        <a:spcAft>
                          <a:spcPts val="600"/>
                        </a:spcAft>
                      </a:pPr>
                      <a:r>
                        <a:rPr lang="en-US" sz="1100" b="0" dirty="0">
                          <a:solidFill>
                            <a:schemeClr val="tx1">
                              <a:lumMod val="65000"/>
                              <a:lumOff val="35000"/>
                            </a:schemeClr>
                          </a:solidFill>
                          <a:effectLst/>
                          <a:latin typeface="Segoe UI" panose="020B0502040204020203" pitchFamily="34" charset="0"/>
                          <a:cs typeface="Segoe UI" panose="020B0502040204020203" pitchFamily="34" charset="0"/>
                        </a:rPr>
                        <a:t>7.      [Australia only] If included in your purchase, the accidental damage coverage is provided to you by the insurer Technology Insurance Co, Inc. For more details on the insurer, features, and benefits of the accidental damage cover and how to make a claim, please read the Product Disclosure Statement (PDS) located here.</a:t>
                      </a:r>
                    </a:p>
                  </a:txBody>
                  <a:tcPr marL="45720" marR="4572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258565"/>
                  </a:ext>
                </a:extLst>
              </a:tr>
            </a:tbl>
          </a:graphicData>
        </a:graphic>
      </p:graphicFrame>
      <p:sp>
        <p:nvSpPr>
          <p:cNvPr id="4" name="Title 3">
            <a:extLst>
              <a:ext uri="{FF2B5EF4-FFF2-40B4-BE49-F238E27FC236}">
                <a16:creationId xmlns:a16="http://schemas.microsoft.com/office/drawing/2014/main" id="{A31F6FD0-98FC-3DA0-C523-B6507CD1A84B}"/>
              </a:ext>
            </a:extLst>
          </p:cNvPr>
          <p:cNvSpPr txBox="1">
            <a:spLocks/>
          </p:cNvSpPr>
          <p:nvPr/>
        </p:nvSpPr>
        <p:spPr>
          <a:xfrm>
            <a:off x="609600" y="703536"/>
            <a:ext cx="11582400" cy="7571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200" b="0" i="0" u="none" strike="noStrike" kern="1200" cap="none" spc="0" normalizeH="0" baseline="0" noProof="0">
                <a:ln>
                  <a:noFill/>
                </a:ln>
                <a:solidFill>
                  <a:srgbClr val="000000">
                    <a:lumMod val="50000"/>
                    <a:lumOff val="50000"/>
                  </a:srgbClr>
                </a:solidFill>
                <a:effectLst/>
                <a:uLnTx/>
                <a:uFillTx/>
                <a:latin typeface="Segoe UI Light" panose="020B0502040204020203" pitchFamily="34" charset="0"/>
                <a:ea typeface="+mj-ea"/>
                <a:cs typeface="Segoe UI Light" panose="020B0502040204020203" pitchFamily="34" charset="0"/>
              </a:rPr>
              <a:t>Warranty and Protection Plan Disclaimers</a:t>
            </a:r>
          </a:p>
        </p:txBody>
      </p:sp>
    </p:spTree>
    <p:extLst>
      <p:ext uri="{BB962C8B-B14F-4D97-AF65-F5344CB8AC3E}">
        <p14:creationId xmlns:p14="http://schemas.microsoft.com/office/powerpoint/2010/main" val="1161336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7CB3A0-B618-973D-0FB7-A74EC75A7F6D}"/>
              </a:ext>
            </a:extLst>
          </p:cNvPr>
          <p:cNvGrpSpPr/>
          <p:nvPr/>
        </p:nvGrpSpPr>
        <p:grpSpPr>
          <a:xfrm>
            <a:off x="4740166" y="1539026"/>
            <a:ext cx="6272279" cy="608043"/>
            <a:chOff x="4861284" y="1539026"/>
            <a:chExt cx="5995498" cy="608043"/>
          </a:xfrm>
        </p:grpSpPr>
        <p:sp>
          <p:nvSpPr>
            <p:cNvPr id="14" name="Rectangle: Rounded Corners 13">
              <a:extLst>
                <a:ext uri="{FF2B5EF4-FFF2-40B4-BE49-F238E27FC236}">
                  <a16:creationId xmlns:a16="http://schemas.microsoft.com/office/drawing/2014/main" id="{C7DCA108-F82A-4133-93CD-7513D940E43D}"/>
                </a:ext>
              </a:extLst>
            </p:cNvPr>
            <p:cNvSpPr/>
            <p:nvPr/>
          </p:nvSpPr>
          <p:spPr>
            <a:xfrm>
              <a:off x="4861284" y="1681830"/>
              <a:ext cx="5995498" cy="465239"/>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BAC42AD-D515-6D71-ADFE-2E51150BC020}"/>
                </a:ext>
              </a:extLst>
            </p:cNvPr>
            <p:cNvSpPr/>
            <p:nvPr/>
          </p:nvSpPr>
          <p:spPr>
            <a:xfrm>
              <a:off x="5241880" y="1649940"/>
              <a:ext cx="5378823" cy="73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5CF95C-3F37-C638-D08F-42A2CE126899}"/>
                </a:ext>
              </a:extLst>
            </p:cNvPr>
            <p:cNvSpPr txBox="1"/>
            <p:nvPr/>
          </p:nvSpPr>
          <p:spPr>
            <a:xfrm>
              <a:off x="5241880" y="1539026"/>
              <a:ext cx="53232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1174300" y="1901840"/>
            <a:ext cx="9847673" cy="3422412"/>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10706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995859957"/>
              </p:ext>
            </p:extLst>
          </p:nvPr>
        </p:nvGraphicFramePr>
        <p:xfrm>
          <a:off x="1174300" y="1906208"/>
          <a:ext cx="9847668" cy="3418043"/>
        </p:xfrm>
        <a:graphic>
          <a:graphicData uri="http://schemas.openxmlformats.org/drawingml/2006/table">
            <a:tbl>
              <a:tblPr firstRow="1" bandCol="1">
                <a:tableStyleId>{5FD0F851-EC5A-4D38-B0AD-8093EC10F338}</a:tableStyleId>
              </a:tblPr>
              <a:tblGrid>
                <a:gridCol w="2143760">
                  <a:extLst>
                    <a:ext uri="{9D8B030D-6E8A-4147-A177-3AD203B41FA5}">
                      <a16:colId xmlns:a16="http://schemas.microsoft.com/office/drawing/2014/main" val="1171639600"/>
                    </a:ext>
                  </a:extLst>
                </a:gridCol>
                <a:gridCol w="1399792">
                  <a:extLst>
                    <a:ext uri="{9D8B030D-6E8A-4147-A177-3AD203B41FA5}">
                      <a16:colId xmlns:a16="http://schemas.microsoft.com/office/drawing/2014/main" val="377115487"/>
                    </a:ext>
                  </a:extLst>
                </a:gridCol>
                <a:gridCol w="1576029">
                  <a:extLst>
                    <a:ext uri="{9D8B030D-6E8A-4147-A177-3AD203B41FA5}">
                      <a16:colId xmlns:a16="http://schemas.microsoft.com/office/drawing/2014/main" val="1358321209"/>
                    </a:ext>
                  </a:extLst>
                </a:gridCol>
                <a:gridCol w="1576029">
                  <a:extLst>
                    <a:ext uri="{9D8B030D-6E8A-4147-A177-3AD203B41FA5}">
                      <a16:colId xmlns:a16="http://schemas.microsoft.com/office/drawing/2014/main" val="2274414842"/>
                    </a:ext>
                  </a:extLst>
                </a:gridCol>
                <a:gridCol w="1576029">
                  <a:extLst>
                    <a:ext uri="{9D8B030D-6E8A-4147-A177-3AD203B41FA5}">
                      <a16:colId xmlns:a16="http://schemas.microsoft.com/office/drawing/2014/main" val="1492971955"/>
                    </a:ext>
                  </a:extLst>
                </a:gridCol>
                <a:gridCol w="1576029">
                  <a:extLst>
                    <a:ext uri="{9D8B030D-6E8A-4147-A177-3AD203B41FA5}">
                      <a16:colId xmlns:a16="http://schemas.microsoft.com/office/drawing/2014/main" val="1467845668"/>
                    </a:ext>
                  </a:extLst>
                </a:gridCol>
              </a:tblGrid>
              <a:tr h="383742">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 Plus </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Complete for Business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Complete for Business Plus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263363">
                <a:tc>
                  <a:txBody>
                    <a:bodyPr/>
                    <a:lstStyle/>
                    <a:p>
                      <a:pPr marL="0" algn="l" rtl="0" eaLnBrk="1" fontAlgn="ctr" latinLnBrk="0" hangingPunct="1">
                        <a:lnSpc>
                          <a:spcPct val="100000"/>
                        </a:lnSpc>
                        <a:spcBef>
                          <a:spcPts val="0"/>
                        </a:spcBef>
                        <a:spcAft>
                          <a:spcPts val="0"/>
                        </a:spcAft>
                      </a:pPr>
                      <a:r>
                        <a:rPr lang="en-US" sz="1000" b="0" u="none" strike="noStrike" kern="1200">
                          <a:solidFill>
                            <a:schemeClr val="tx2"/>
                          </a:solidFill>
                          <a:effectLst/>
                          <a:latin typeface="Segoe UI"/>
                          <a:cs typeface="Segoe UI"/>
                        </a:rPr>
                        <a:t>Coverage Availability</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a:solidFill>
                            <a:schemeClr val="tx1"/>
                          </a:solidFill>
                          <a:effectLst/>
                          <a:latin typeface="+mn-lt"/>
                        </a:rPr>
                        <a:t>1 year</a:t>
                      </a:r>
                      <a:endParaRPr lang="en-IN" sz="1050" b="0" i="0" u="none" strike="noStrike">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panose="020B0502040204020203" pitchFamily="34" charset="0"/>
                          <a:cs typeface="Segoe UI" panose="020B0502040204020203" pitchFamily="34" charset="0"/>
                        </a:rPr>
                        <a:t>Software &amp; hardware support</a:t>
                      </a:r>
                      <a:endParaRPr lang="en-IN" sz="1000" b="0" i="0" u="none" strike="noStrike">
                        <a:solidFill>
                          <a:schemeClr val="tx2"/>
                        </a:solidFill>
                        <a:effectLst/>
                        <a:latin typeface="Segoe UI" panose="020B0502040204020203" pitchFamily="34" charset="0"/>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Mechanical Breakdown</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3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a:cs typeface="Segoe UI"/>
                        </a:rPr>
                        <a:t>In-Region Repair, or Standard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Accidental Damage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Drive (SSD) Retention</a:t>
                      </a:r>
                      <a:endParaRPr lang="en-IN" sz="1000" b="0" i="0" u="none" strike="noStrike" baseline="3000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5925561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Advanced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1">
                            <a:lumMod val="50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1">
                        <a:solidFill>
                          <a:schemeClr val="accent1">
                            <a:lumMod val="50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409974"/>
                  </a:ext>
                </a:extLst>
              </a:tr>
              <a:tr h="31267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a:solidFill>
                            <a:schemeClr val="tx2"/>
                          </a:solidFill>
                          <a:effectLst/>
                          <a:latin typeface="Segoe UI"/>
                          <a:cs typeface="Segoe UI"/>
                        </a:rPr>
                        <a:t>Next Business Day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94408362"/>
                  </a:ext>
                </a:extLst>
              </a:tr>
            </a:tbl>
          </a:graphicData>
        </a:graphic>
      </p:graphicFrame>
      <p:sp>
        <p:nvSpPr>
          <p:cNvPr id="3" name="TextBox 2">
            <a:extLst>
              <a:ext uri="{FF2B5EF4-FFF2-40B4-BE49-F238E27FC236}">
                <a16:creationId xmlns:a16="http://schemas.microsoft.com/office/drawing/2014/main" id="{410FE3AA-B64D-5849-15E5-2DA2404E3D3E}"/>
              </a:ext>
            </a:extLst>
          </p:cNvPr>
          <p:cNvSpPr txBox="1"/>
          <p:nvPr/>
        </p:nvSpPr>
        <p:spPr>
          <a:xfrm>
            <a:off x="624805" y="5576152"/>
            <a:ext cx="6622893" cy="910506"/>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not available for Surface Go 4. ​</a:t>
            </a:r>
            <a:endParaRPr lang="en-US" sz="900">
              <a:solidFill>
                <a:prstClr val="black">
                  <a:lumMod val="65000"/>
                  <a:lumOff val="35000"/>
                </a:prstClr>
              </a:solidFill>
              <a:latin typeface="Segoe UI" panose="020B0502040204020203" pitchFamily="34" charset="0"/>
            </a:endParaRP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p:txBody>
      </p:sp>
      <p:sp>
        <p:nvSpPr>
          <p:cNvPr id="20" name="TextBox 19">
            <a:extLst>
              <a:ext uri="{FF2B5EF4-FFF2-40B4-BE49-F238E27FC236}">
                <a16:creationId xmlns:a16="http://schemas.microsoft.com/office/drawing/2014/main" id="{32EF962A-9C44-63C2-FE65-E54C9DA61E0B}"/>
              </a:ext>
            </a:extLst>
          </p:cNvPr>
          <p:cNvSpPr txBox="1"/>
          <p:nvPr/>
        </p:nvSpPr>
        <p:spPr>
          <a:xfrm>
            <a:off x="7265026" y="5539586"/>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2" name="Rectangle 1">
            <a:extLst>
              <a:ext uri="{FF2B5EF4-FFF2-40B4-BE49-F238E27FC236}">
                <a16:creationId xmlns:a16="http://schemas.microsoft.com/office/drawing/2014/main" id="{0EABD716-38FC-C3F8-3E20-50B3CEEFB901}"/>
              </a:ext>
            </a:extLst>
          </p:cNvPr>
          <p:cNvSpPr/>
          <p:nvPr/>
        </p:nvSpPr>
        <p:spPr>
          <a:xfrm>
            <a:off x="10741572" y="148083"/>
            <a:ext cx="1450428" cy="37011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0EF26A-E0EA-C8EF-A68D-B9141E4C43D7}"/>
              </a:ext>
            </a:extLst>
          </p:cNvPr>
          <p:cNvSpPr txBox="1"/>
          <p:nvPr/>
        </p:nvSpPr>
        <p:spPr>
          <a:xfrm>
            <a:off x="6334627" y="137600"/>
            <a:ext cx="5426450"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Japan</a:t>
            </a:r>
          </a:p>
        </p:txBody>
      </p:sp>
      <p:sp>
        <p:nvSpPr>
          <p:cNvPr id="6" name="Title 1">
            <a:extLst>
              <a:ext uri="{FF2B5EF4-FFF2-40B4-BE49-F238E27FC236}">
                <a16:creationId xmlns:a16="http://schemas.microsoft.com/office/drawing/2014/main" id="{A49EE226-729A-A986-1FA0-36447E7BFEAE}"/>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3031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FA7740E-3B09-60F3-CF74-122F5E63B3DE}"/>
              </a:ext>
            </a:extLst>
          </p:cNvPr>
          <p:cNvGrpSpPr/>
          <p:nvPr/>
        </p:nvGrpSpPr>
        <p:grpSpPr>
          <a:xfrm>
            <a:off x="4719145" y="1539026"/>
            <a:ext cx="6298555" cy="608043"/>
            <a:chOff x="4861284" y="1539026"/>
            <a:chExt cx="5995498" cy="608043"/>
          </a:xfrm>
        </p:grpSpPr>
        <p:sp>
          <p:nvSpPr>
            <p:cNvPr id="6" name="Rectangle: Rounded Corners 5">
              <a:extLst>
                <a:ext uri="{FF2B5EF4-FFF2-40B4-BE49-F238E27FC236}">
                  <a16:creationId xmlns:a16="http://schemas.microsoft.com/office/drawing/2014/main" id="{B7882845-F691-B7A6-A42A-9E11A57AD665}"/>
                </a:ext>
              </a:extLst>
            </p:cNvPr>
            <p:cNvSpPr/>
            <p:nvPr/>
          </p:nvSpPr>
          <p:spPr>
            <a:xfrm>
              <a:off x="4861284" y="1681830"/>
              <a:ext cx="5995498" cy="465239"/>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5C83E5FD-992F-3DCC-D9A7-A908B15B5F98}"/>
                </a:ext>
              </a:extLst>
            </p:cNvPr>
            <p:cNvSpPr/>
            <p:nvPr/>
          </p:nvSpPr>
          <p:spPr>
            <a:xfrm>
              <a:off x="5241880" y="1649940"/>
              <a:ext cx="5378823" cy="73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C10EEF-667D-0605-E89A-C68636861AB3}"/>
                </a:ext>
              </a:extLst>
            </p:cNvPr>
            <p:cNvSpPr txBox="1"/>
            <p:nvPr/>
          </p:nvSpPr>
          <p:spPr>
            <a:xfrm>
              <a:off x="5241880" y="1539026"/>
              <a:ext cx="53232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2" name="Rectangle 1">
            <a:extLst>
              <a:ext uri="{FF2B5EF4-FFF2-40B4-BE49-F238E27FC236}">
                <a16:creationId xmlns:a16="http://schemas.microsoft.com/office/drawing/2014/main" id="{0E311C6D-80CF-80BE-0366-742128B6AF80}"/>
              </a:ext>
            </a:extLst>
          </p:cNvPr>
          <p:cNvSpPr/>
          <p:nvPr/>
        </p:nvSpPr>
        <p:spPr>
          <a:xfrm>
            <a:off x="7068368" y="133336"/>
            <a:ext cx="5123632" cy="38485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1174300" y="1901840"/>
            <a:ext cx="9847673" cy="3422412"/>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10706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1753887099"/>
              </p:ext>
            </p:extLst>
          </p:nvPr>
        </p:nvGraphicFramePr>
        <p:xfrm>
          <a:off x="1174300" y="1906208"/>
          <a:ext cx="9847668" cy="3405545"/>
        </p:xfrm>
        <a:graphic>
          <a:graphicData uri="http://schemas.openxmlformats.org/drawingml/2006/table">
            <a:tbl>
              <a:tblPr firstRow="1" bandCol="1">
                <a:tableStyleId>{5FD0F851-EC5A-4D38-B0AD-8093EC10F338}</a:tableStyleId>
              </a:tblPr>
              <a:tblGrid>
                <a:gridCol w="2143760">
                  <a:extLst>
                    <a:ext uri="{9D8B030D-6E8A-4147-A177-3AD203B41FA5}">
                      <a16:colId xmlns:a16="http://schemas.microsoft.com/office/drawing/2014/main" val="1171639600"/>
                    </a:ext>
                  </a:extLst>
                </a:gridCol>
                <a:gridCol w="1399792">
                  <a:extLst>
                    <a:ext uri="{9D8B030D-6E8A-4147-A177-3AD203B41FA5}">
                      <a16:colId xmlns:a16="http://schemas.microsoft.com/office/drawing/2014/main" val="377115487"/>
                    </a:ext>
                  </a:extLst>
                </a:gridCol>
                <a:gridCol w="1576029">
                  <a:extLst>
                    <a:ext uri="{9D8B030D-6E8A-4147-A177-3AD203B41FA5}">
                      <a16:colId xmlns:a16="http://schemas.microsoft.com/office/drawing/2014/main" val="1358321209"/>
                    </a:ext>
                  </a:extLst>
                </a:gridCol>
                <a:gridCol w="1576029">
                  <a:extLst>
                    <a:ext uri="{9D8B030D-6E8A-4147-A177-3AD203B41FA5}">
                      <a16:colId xmlns:a16="http://schemas.microsoft.com/office/drawing/2014/main" val="2274414842"/>
                    </a:ext>
                  </a:extLst>
                </a:gridCol>
                <a:gridCol w="1576029">
                  <a:extLst>
                    <a:ext uri="{9D8B030D-6E8A-4147-A177-3AD203B41FA5}">
                      <a16:colId xmlns:a16="http://schemas.microsoft.com/office/drawing/2014/main" val="1492971955"/>
                    </a:ext>
                  </a:extLst>
                </a:gridCol>
                <a:gridCol w="1576029">
                  <a:extLst>
                    <a:ext uri="{9D8B030D-6E8A-4147-A177-3AD203B41FA5}">
                      <a16:colId xmlns:a16="http://schemas.microsoft.com/office/drawing/2014/main" val="1467845668"/>
                    </a:ext>
                  </a:extLst>
                </a:gridCol>
              </a:tblGrid>
              <a:tr h="383742">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 Plus </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Complete for Business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Complete for Business Plus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263363">
                <a:tc>
                  <a:txBody>
                    <a:bodyPr/>
                    <a:lstStyle/>
                    <a:p>
                      <a:pPr marL="0" algn="l" rtl="0" eaLnBrk="1" fontAlgn="ctr" latinLnBrk="0" hangingPunct="1">
                        <a:lnSpc>
                          <a:spcPct val="100000"/>
                        </a:lnSpc>
                        <a:spcBef>
                          <a:spcPts val="0"/>
                        </a:spcBef>
                        <a:spcAft>
                          <a:spcPts val="0"/>
                        </a:spcAft>
                      </a:pPr>
                      <a:r>
                        <a:rPr lang="en-US" sz="1000" b="0" u="none" strike="noStrike" kern="1200">
                          <a:solidFill>
                            <a:schemeClr val="tx2"/>
                          </a:solidFill>
                          <a:effectLst/>
                          <a:latin typeface="Segoe UI"/>
                          <a:cs typeface="Segoe UI"/>
                        </a:rPr>
                        <a:t>Coverage Availability</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a:solidFill>
                            <a:schemeClr val="tx1"/>
                          </a:solidFill>
                          <a:effectLst/>
                          <a:latin typeface="+mn-lt"/>
                        </a:rPr>
                        <a:t>1 year</a:t>
                      </a:r>
                      <a:endParaRPr lang="en-IN" sz="1050" b="0" i="0" u="none" strike="noStrike">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panose="020B0502040204020203" pitchFamily="34" charset="0"/>
                          <a:cs typeface="Segoe UI" panose="020B0502040204020203" pitchFamily="34" charset="0"/>
                        </a:rPr>
                        <a:t>Software &amp; hardware support</a:t>
                      </a:r>
                      <a:endParaRPr lang="en-IN" sz="1000" b="0" i="0" u="none" strike="noStrike">
                        <a:solidFill>
                          <a:schemeClr val="tx2"/>
                        </a:solidFill>
                        <a:effectLst/>
                        <a:latin typeface="Segoe UI" panose="020B0502040204020203" pitchFamily="34" charset="0"/>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Mechanical Breakdown</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3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a:cs typeface="Segoe UI"/>
                        </a:rPr>
                        <a:t>Standard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Accidental Damage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Drive (SSD) Retention</a:t>
                      </a:r>
                      <a:endParaRPr lang="en-IN" sz="1000" b="0" i="0" u="none" strike="noStrike" baseline="3000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5925561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Advanced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1">
                            <a:lumMod val="50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1">
                        <a:solidFill>
                          <a:schemeClr val="accent1">
                            <a:lumMod val="50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409974"/>
                  </a:ext>
                </a:extLst>
              </a:tr>
              <a:tr h="31267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a:solidFill>
                            <a:schemeClr val="tx2"/>
                          </a:solidFill>
                          <a:effectLst/>
                          <a:latin typeface="Segoe UI"/>
                          <a:cs typeface="Segoe UI"/>
                        </a:rPr>
                        <a:t>Next Business Day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94408362"/>
                  </a:ext>
                </a:extLst>
              </a:tr>
            </a:tbl>
          </a:graphicData>
        </a:graphic>
      </p:graphicFrame>
      <p:sp>
        <p:nvSpPr>
          <p:cNvPr id="3" name="TextBox 2">
            <a:extLst>
              <a:ext uri="{FF2B5EF4-FFF2-40B4-BE49-F238E27FC236}">
                <a16:creationId xmlns:a16="http://schemas.microsoft.com/office/drawing/2014/main" id="{410FE3AA-B64D-5849-15E5-2DA2404E3D3E}"/>
              </a:ext>
            </a:extLst>
          </p:cNvPr>
          <p:cNvSpPr txBox="1"/>
          <p:nvPr/>
        </p:nvSpPr>
        <p:spPr>
          <a:xfrm>
            <a:off x="624805" y="5576152"/>
            <a:ext cx="6622893" cy="910506"/>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not available for Surface Go 4. ​​Next Business Day not available in Philippines.</a:t>
            </a:r>
            <a:endPar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p:txBody>
      </p:sp>
      <p:sp>
        <p:nvSpPr>
          <p:cNvPr id="20" name="TextBox 19">
            <a:extLst>
              <a:ext uri="{FF2B5EF4-FFF2-40B4-BE49-F238E27FC236}">
                <a16:creationId xmlns:a16="http://schemas.microsoft.com/office/drawing/2014/main" id="{32EF962A-9C44-63C2-FE65-E54C9DA61E0B}"/>
              </a:ext>
            </a:extLst>
          </p:cNvPr>
          <p:cNvSpPr txBox="1"/>
          <p:nvPr/>
        </p:nvSpPr>
        <p:spPr>
          <a:xfrm>
            <a:off x="7265026" y="5539586"/>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9" name="TextBox 8">
            <a:extLst>
              <a:ext uri="{FF2B5EF4-FFF2-40B4-BE49-F238E27FC236}">
                <a16:creationId xmlns:a16="http://schemas.microsoft.com/office/drawing/2014/main" id="{730EF26A-E0EA-C8EF-A68D-B9141E4C43D7}"/>
              </a:ext>
            </a:extLst>
          </p:cNvPr>
          <p:cNvSpPr txBox="1"/>
          <p:nvPr/>
        </p:nvSpPr>
        <p:spPr>
          <a:xfrm>
            <a:off x="6401944" y="143846"/>
            <a:ext cx="5613123"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Hong Kong, India, Singapore, Thailand, Philippines</a:t>
            </a:r>
          </a:p>
        </p:txBody>
      </p:sp>
      <p:sp>
        <p:nvSpPr>
          <p:cNvPr id="10" name="Title 1">
            <a:extLst>
              <a:ext uri="{FF2B5EF4-FFF2-40B4-BE49-F238E27FC236}">
                <a16:creationId xmlns:a16="http://schemas.microsoft.com/office/drawing/2014/main" id="{9F08593E-B44E-E002-D01F-1B876B172425}"/>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30625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0A4A118-1115-2568-E1AB-40D9393ECBA0}"/>
              </a:ext>
            </a:extLst>
          </p:cNvPr>
          <p:cNvGrpSpPr/>
          <p:nvPr/>
        </p:nvGrpSpPr>
        <p:grpSpPr>
          <a:xfrm>
            <a:off x="6038193" y="1597729"/>
            <a:ext cx="3155045" cy="754291"/>
            <a:chOff x="6038193" y="1597729"/>
            <a:chExt cx="3155045" cy="754291"/>
          </a:xfrm>
        </p:grpSpPr>
        <p:sp>
          <p:nvSpPr>
            <p:cNvPr id="6" name="Rectangle: Rounded Corners 5">
              <a:extLst>
                <a:ext uri="{FF2B5EF4-FFF2-40B4-BE49-F238E27FC236}">
                  <a16:creationId xmlns:a16="http://schemas.microsoft.com/office/drawing/2014/main" id="{B7882845-F691-B7A6-A42A-9E11A57AD665}"/>
                </a:ext>
              </a:extLst>
            </p:cNvPr>
            <p:cNvSpPr/>
            <p:nvPr/>
          </p:nvSpPr>
          <p:spPr>
            <a:xfrm>
              <a:off x="6038193" y="1886781"/>
              <a:ext cx="3155045" cy="465239"/>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91A07B30-D7B9-08A2-27A5-51665489B83C}"/>
                </a:ext>
              </a:extLst>
            </p:cNvPr>
            <p:cNvSpPr/>
            <p:nvPr/>
          </p:nvSpPr>
          <p:spPr>
            <a:xfrm>
              <a:off x="6201103" y="1814759"/>
              <a:ext cx="2723890" cy="165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C10EEF-667D-0605-E89A-C68636861AB3}"/>
                </a:ext>
              </a:extLst>
            </p:cNvPr>
            <p:cNvSpPr txBox="1"/>
            <p:nvPr/>
          </p:nvSpPr>
          <p:spPr>
            <a:xfrm>
              <a:off x="6253769" y="1597729"/>
              <a:ext cx="26185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3" name="Rectangle 2">
            <a:extLst>
              <a:ext uri="{FF2B5EF4-FFF2-40B4-BE49-F238E27FC236}">
                <a16:creationId xmlns:a16="http://schemas.microsoft.com/office/drawing/2014/main" id="{3399992E-9B10-C70C-C188-578CEFAB2A4B}"/>
              </a:ext>
            </a:extLst>
          </p:cNvPr>
          <p:cNvSpPr/>
          <p:nvPr/>
        </p:nvSpPr>
        <p:spPr>
          <a:xfrm>
            <a:off x="7068368" y="133336"/>
            <a:ext cx="5123632" cy="38485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2497629" y="2106791"/>
            <a:ext cx="6695610" cy="3082763"/>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51558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1590404428"/>
              </p:ext>
            </p:extLst>
          </p:nvPr>
        </p:nvGraphicFramePr>
        <p:xfrm>
          <a:off x="2497628" y="2111159"/>
          <a:ext cx="6695610" cy="3070265"/>
        </p:xfrm>
        <a:graphic>
          <a:graphicData uri="http://schemas.openxmlformats.org/drawingml/2006/table">
            <a:tbl>
              <a:tblPr firstRow="1" bandCol="1">
                <a:tableStyleId>{5FD0F851-EC5A-4D38-B0AD-8093EC10F338}</a:tableStyleId>
              </a:tblPr>
              <a:tblGrid>
                <a:gridCol w="2143760">
                  <a:extLst>
                    <a:ext uri="{9D8B030D-6E8A-4147-A177-3AD203B41FA5}">
                      <a16:colId xmlns:a16="http://schemas.microsoft.com/office/drawing/2014/main" val="1171639600"/>
                    </a:ext>
                  </a:extLst>
                </a:gridCol>
                <a:gridCol w="1399792">
                  <a:extLst>
                    <a:ext uri="{9D8B030D-6E8A-4147-A177-3AD203B41FA5}">
                      <a16:colId xmlns:a16="http://schemas.microsoft.com/office/drawing/2014/main" val="377115487"/>
                    </a:ext>
                  </a:extLst>
                </a:gridCol>
                <a:gridCol w="1576029">
                  <a:extLst>
                    <a:ext uri="{9D8B030D-6E8A-4147-A177-3AD203B41FA5}">
                      <a16:colId xmlns:a16="http://schemas.microsoft.com/office/drawing/2014/main" val="1358321209"/>
                    </a:ext>
                  </a:extLst>
                </a:gridCol>
                <a:gridCol w="1576029">
                  <a:extLst>
                    <a:ext uri="{9D8B030D-6E8A-4147-A177-3AD203B41FA5}">
                      <a16:colId xmlns:a16="http://schemas.microsoft.com/office/drawing/2014/main" val="2274414842"/>
                    </a:ext>
                  </a:extLst>
                </a:gridCol>
              </a:tblGrid>
              <a:tr h="383742">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 Plus </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263363">
                <a:tc>
                  <a:txBody>
                    <a:bodyPr/>
                    <a:lstStyle/>
                    <a:p>
                      <a:pPr marL="0" algn="l" rtl="0" eaLnBrk="1" fontAlgn="ctr" latinLnBrk="0" hangingPunct="1">
                        <a:lnSpc>
                          <a:spcPct val="100000"/>
                        </a:lnSpc>
                        <a:spcBef>
                          <a:spcPts val="0"/>
                        </a:spcBef>
                        <a:spcAft>
                          <a:spcPts val="0"/>
                        </a:spcAft>
                      </a:pPr>
                      <a:r>
                        <a:rPr lang="en-US" sz="1000" b="0" u="none" strike="noStrike" kern="1200">
                          <a:solidFill>
                            <a:schemeClr val="tx2"/>
                          </a:solidFill>
                          <a:effectLst/>
                          <a:latin typeface="Segoe UI"/>
                          <a:cs typeface="Segoe UI"/>
                        </a:rPr>
                        <a:t>Coverage Availability</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a:solidFill>
                            <a:schemeClr val="tx1"/>
                          </a:solidFill>
                          <a:effectLst/>
                          <a:latin typeface="+mn-lt"/>
                        </a:rPr>
                        <a:t>1 year</a:t>
                      </a:r>
                      <a:endParaRPr lang="en-IN" sz="1050" b="0" i="0" u="none" strike="noStrike">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2,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panose="020B0502040204020203" pitchFamily="34" charset="0"/>
                          <a:cs typeface="Segoe UI" panose="020B0502040204020203" pitchFamily="34" charset="0"/>
                        </a:rPr>
                        <a:t>Software &amp; hardware support</a:t>
                      </a:r>
                      <a:endParaRPr lang="en-IN" sz="1000" b="0" i="0" u="none" strike="noStrike">
                        <a:solidFill>
                          <a:schemeClr val="tx2"/>
                        </a:solidFill>
                        <a:effectLst/>
                        <a:latin typeface="Segoe UI" panose="020B0502040204020203" pitchFamily="34" charset="0"/>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Mechanical Breakdown</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3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a:cs typeface="Segoe UI"/>
                        </a:rPr>
                        <a:t>Standard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Drive (SSD) Retention</a:t>
                      </a:r>
                      <a:endParaRPr lang="en-IN" sz="1000" b="0" i="0" u="none" strike="noStrike" baseline="3000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Advanced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1">
                            <a:lumMod val="50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1">
                        <a:solidFill>
                          <a:schemeClr val="accent1">
                            <a:lumMod val="50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59255619"/>
                  </a:ext>
                </a:extLst>
              </a:tr>
              <a:tr h="31267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a:solidFill>
                            <a:schemeClr val="tx2"/>
                          </a:solidFill>
                          <a:effectLst/>
                          <a:latin typeface="Segoe UI"/>
                          <a:cs typeface="Segoe UI"/>
                        </a:rPr>
                        <a:t>Next Business Day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409974"/>
                  </a:ext>
                </a:extLst>
              </a:tr>
            </a:tbl>
          </a:graphicData>
        </a:graphic>
      </p:graphicFrame>
      <p:sp>
        <p:nvSpPr>
          <p:cNvPr id="20" name="TextBox 19">
            <a:extLst>
              <a:ext uri="{FF2B5EF4-FFF2-40B4-BE49-F238E27FC236}">
                <a16:creationId xmlns:a16="http://schemas.microsoft.com/office/drawing/2014/main" id="{32EF962A-9C44-63C2-FE65-E54C9DA61E0B}"/>
              </a:ext>
            </a:extLst>
          </p:cNvPr>
          <p:cNvSpPr txBox="1"/>
          <p:nvPr/>
        </p:nvSpPr>
        <p:spPr>
          <a:xfrm>
            <a:off x="7265026" y="5539586"/>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2" name="TextBox 1">
            <a:extLst>
              <a:ext uri="{FF2B5EF4-FFF2-40B4-BE49-F238E27FC236}">
                <a16:creationId xmlns:a16="http://schemas.microsoft.com/office/drawing/2014/main" id="{16D4526D-1F37-5D26-E99D-9F619A7C73A2}"/>
              </a:ext>
            </a:extLst>
          </p:cNvPr>
          <p:cNvSpPr txBox="1"/>
          <p:nvPr/>
        </p:nvSpPr>
        <p:spPr>
          <a:xfrm>
            <a:off x="624805" y="5576152"/>
            <a:ext cx="6622893" cy="910506"/>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not available for Surface Go 4. ​Next Business Day not available in Vietnam.</a:t>
            </a:r>
            <a:endPar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p:txBody>
      </p:sp>
      <p:sp>
        <p:nvSpPr>
          <p:cNvPr id="10" name="TextBox 9">
            <a:extLst>
              <a:ext uri="{FF2B5EF4-FFF2-40B4-BE49-F238E27FC236}">
                <a16:creationId xmlns:a16="http://schemas.microsoft.com/office/drawing/2014/main" id="{2BB7C90A-D65D-01AE-7FBC-ED6764C65A4B}"/>
              </a:ext>
            </a:extLst>
          </p:cNvPr>
          <p:cNvSpPr txBox="1"/>
          <p:nvPr/>
        </p:nvSpPr>
        <p:spPr>
          <a:xfrm>
            <a:off x="7247698" y="158621"/>
            <a:ext cx="4700051"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Malaysia, New Zealand, S. Korea, Taiwan, Vietnam</a:t>
            </a:r>
          </a:p>
        </p:txBody>
      </p:sp>
      <p:sp>
        <p:nvSpPr>
          <p:cNvPr id="15" name="Title 1">
            <a:extLst>
              <a:ext uri="{FF2B5EF4-FFF2-40B4-BE49-F238E27FC236}">
                <a16:creationId xmlns:a16="http://schemas.microsoft.com/office/drawing/2014/main" id="{50AC0B9B-83C4-51C1-1FBF-DF735CA0FB7C}"/>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7591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26CC27A-92C8-5477-2FAB-8E2B3628288D}"/>
              </a:ext>
            </a:extLst>
          </p:cNvPr>
          <p:cNvGrpSpPr/>
          <p:nvPr/>
        </p:nvGrpSpPr>
        <p:grpSpPr>
          <a:xfrm>
            <a:off x="6053960" y="1806491"/>
            <a:ext cx="3139278" cy="808148"/>
            <a:chOff x="6053960" y="1806491"/>
            <a:chExt cx="3139278" cy="808148"/>
          </a:xfrm>
        </p:grpSpPr>
        <p:sp>
          <p:nvSpPr>
            <p:cNvPr id="6" name="Rectangle: Rounded Corners 5">
              <a:extLst>
                <a:ext uri="{FF2B5EF4-FFF2-40B4-BE49-F238E27FC236}">
                  <a16:creationId xmlns:a16="http://schemas.microsoft.com/office/drawing/2014/main" id="{B7882845-F691-B7A6-A42A-9E11A57AD665}"/>
                </a:ext>
              </a:extLst>
            </p:cNvPr>
            <p:cNvSpPr/>
            <p:nvPr/>
          </p:nvSpPr>
          <p:spPr>
            <a:xfrm>
              <a:off x="6053960" y="2049514"/>
              <a:ext cx="3139278" cy="565125"/>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8F20DCD-0BB6-E8EA-80D3-D70CD5A4C607}"/>
                </a:ext>
              </a:extLst>
            </p:cNvPr>
            <p:cNvSpPr/>
            <p:nvPr/>
          </p:nvSpPr>
          <p:spPr>
            <a:xfrm>
              <a:off x="6253655" y="2002221"/>
              <a:ext cx="2743200" cy="8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C10EEF-667D-0605-E89A-C68636861AB3}"/>
                </a:ext>
              </a:extLst>
            </p:cNvPr>
            <p:cNvSpPr txBox="1"/>
            <p:nvPr/>
          </p:nvSpPr>
          <p:spPr>
            <a:xfrm>
              <a:off x="6314320" y="1806491"/>
              <a:ext cx="26185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3" name="Rectangle 2">
            <a:extLst>
              <a:ext uri="{FF2B5EF4-FFF2-40B4-BE49-F238E27FC236}">
                <a16:creationId xmlns:a16="http://schemas.microsoft.com/office/drawing/2014/main" id="{04E9F871-EC16-1F28-925E-532BDA5FFDD0}"/>
              </a:ext>
            </a:extLst>
          </p:cNvPr>
          <p:cNvSpPr/>
          <p:nvPr/>
        </p:nvSpPr>
        <p:spPr>
          <a:xfrm>
            <a:off x="10925502" y="133336"/>
            <a:ext cx="1266497" cy="38485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2497629" y="2274821"/>
            <a:ext cx="6695610" cy="2412203"/>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68375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2428036188"/>
              </p:ext>
            </p:extLst>
          </p:nvPr>
        </p:nvGraphicFramePr>
        <p:xfrm>
          <a:off x="2497628" y="2279188"/>
          <a:ext cx="6695610" cy="2412203"/>
        </p:xfrm>
        <a:graphic>
          <a:graphicData uri="http://schemas.openxmlformats.org/drawingml/2006/table">
            <a:tbl>
              <a:tblPr firstRow="1" bandCol="1">
                <a:tableStyleId>{5FD0F851-EC5A-4D38-B0AD-8093EC10F338}</a:tableStyleId>
              </a:tblPr>
              <a:tblGrid>
                <a:gridCol w="2143760">
                  <a:extLst>
                    <a:ext uri="{9D8B030D-6E8A-4147-A177-3AD203B41FA5}">
                      <a16:colId xmlns:a16="http://schemas.microsoft.com/office/drawing/2014/main" val="1171639600"/>
                    </a:ext>
                  </a:extLst>
                </a:gridCol>
                <a:gridCol w="1399792">
                  <a:extLst>
                    <a:ext uri="{9D8B030D-6E8A-4147-A177-3AD203B41FA5}">
                      <a16:colId xmlns:a16="http://schemas.microsoft.com/office/drawing/2014/main" val="377115487"/>
                    </a:ext>
                  </a:extLst>
                </a:gridCol>
                <a:gridCol w="1576029">
                  <a:extLst>
                    <a:ext uri="{9D8B030D-6E8A-4147-A177-3AD203B41FA5}">
                      <a16:colId xmlns:a16="http://schemas.microsoft.com/office/drawing/2014/main" val="1358321209"/>
                    </a:ext>
                  </a:extLst>
                </a:gridCol>
                <a:gridCol w="1576029">
                  <a:extLst>
                    <a:ext uri="{9D8B030D-6E8A-4147-A177-3AD203B41FA5}">
                      <a16:colId xmlns:a16="http://schemas.microsoft.com/office/drawing/2014/main" val="2274414842"/>
                    </a:ext>
                  </a:extLst>
                </a:gridCol>
              </a:tblGrid>
              <a:tr h="383742">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a:ln>
                            <a:noFill/>
                          </a:ln>
                          <a:solidFill>
                            <a:schemeClr val="bg1"/>
                          </a:solidFill>
                          <a:latin typeface="Segoe UI Semibold"/>
                          <a:cs typeface="Segoe UI Semibold"/>
                        </a:rPr>
                        <a:t>Microsoft Extended Hardware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a:ln>
                            <a:noFill/>
                          </a:ln>
                          <a:solidFill>
                            <a:schemeClr val="bg1"/>
                          </a:solidFill>
                          <a:latin typeface="Segoe UI Semibold"/>
                          <a:cs typeface="Segoe UI Semibold"/>
                        </a:rPr>
                        <a:t>Microsoft Complete for Business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263363">
                <a:tc>
                  <a:txBody>
                    <a:bodyPr/>
                    <a:lstStyle/>
                    <a:p>
                      <a:pPr marL="0" algn="l" rtl="0" eaLnBrk="1" fontAlgn="ctr" latinLnBrk="0" hangingPunct="1">
                        <a:lnSpc>
                          <a:spcPct val="100000"/>
                        </a:lnSpc>
                        <a:spcBef>
                          <a:spcPts val="0"/>
                        </a:spcBef>
                        <a:spcAft>
                          <a:spcPts val="0"/>
                        </a:spcAft>
                      </a:pPr>
                      <a:r>
                        <a:rPr lang="en-US" sz="1000" b="0" u="none" strike="noStrike" kern="1200">
                          <a:solidFill>
                            <a:schemeClr val="tx2"/>
                          </a:solidFill>
                          <a:effectLst/>
                          <a:latin typeface="Segoe UI"/>
                          <a:cs typeface="Segoe UI"/>
                        </a:rPr>
                        <a:t>Coverage Availability</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a:solidFill>
                            <a:schemeClr val="tx1"/>
                          </a:solidFill>
                          <a:effectLst/>
                          <a:latin typeface="+mn-lt"/>
                        </a:rPr>
                        <a:t>2 years</a:t>
                      </a:r>
                      <a:endParaRPr lang="en-IN" sz="1050" b="0" i="0" u="none" strike="noStrike">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panose="020B0502040204020203" pitchFamily="34" charset="0"/>
                          <a:cs typeface="Segoe UI" panose="020B0502040204020203" pitchFamily="34" charset="0"/>
                        </a:rPr>
                        <a:t>Software &amp; hardware support</a:t>
                      </a:r>
                      <a:endParaRPr lang="en-IN" sz="1000" b="0" i="0" u="none" strike="noStrike">
                        <a:solidFill>
                          <a:schemeClr val="tx2"/>
                        </a:solidFill>
                        <a:effectLst/>
                        <a:latin typeface="Segoe UI" panose="020B0502040204020203" pitchFamily="34" charset="0"/>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Mechanical Breakdown</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3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2"/>
                          </a:solidFill>
                          <a:effectLst/>
                          <a:latin typeface="Segoe UI"/>
                          <a:cs typeface="Segoe UI"/>
                        </a:rPr>
                        <a:t>In-Region Repair, or Standard Exchange</a:t>
                      </a:r>
                      <a:endParaRPr lang="en-IN" sz="1000" b="0" i="0" u="none" strike="noStrike">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IN" sz="1600" b="1" i="0" u="none" strike="noStrike">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2"/>
                          </a:solidFill>
                          <a:effectLst/>
                          <a:latin typeface="Segoe UI"/>
                          <a:cs typeface="Segoe UI"/>
                        </a:rPr>
                        <a:t>Accidental Damage</a:t>
                      </a:r>
                      <a:endParaRPr lang="en-IN" sz="1000" b="0" i="0" u="none" strike="noStrike" baseline="3000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a:solidFill>
                            <a:schemeClr val="tx2">
                              <a:lumMod val="75000"/>
                              <a:lumOff val="25000"/>
                            </a:schemeClr>
                          </a:solidFill>
                          <a:effectLst/>
                          <a:latin typeface="+mn-lt"/>
                          <a:sym typeface="Wingdings" panose="05000000000000000000" pitchFamily="2" charset="2"/>
                        </a:rPr>
                        <a:t></a:t>
                      </a: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bl>
          </a:graphicData>
        </a:graphic>
      </p:graphicFrame>
      <p:sp>
        <p:nvSpPr>
          <p:cNvPr id="20" name="TextBox 19">
            <a:extLst>
              <a:ext uri="{FF2B5EF4-FFF2-40B4-BE49-F238E27FC236}">
                <a16:creationId xmlns:a16="http://schemas.microsoft.com/office/drawing/2014/main" id="{32EF962A-9C44-63C2-FE65-E54C9DA61E0B}"/>
              </a:ext>
            </a:extLst>
          </p:cNvPr>
          <p:cNvSpPr txBox="1"/>
          <p:nvPr/>
        </p:nvSpPr>
        <p:spPr>
          <a:xfrm>
            <a:off x="7265026" y="5539586"/>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2" name="TextBox 1">
            <a:extLst>
              <a:ext uri="{FF2B5EF4-FFF2-40B4-BE49-F238E27FC236}">
                <a16:creationId xmlns:a16="http://schemas.microsoft.com/office/drawing/2014/main" id="{16D4526D-1F37-5D26-E99D-9F619A7C73A2}"/>
              </a:ext>
            </a:extLst>
          </p:cNvPr>
          <p:cNvSpPr txBox="1"/>
          <p:nvPr/>
        </p:nvSpPr>
        <p:spPr>
          <a:xfrm>
            <a:off x="624805" y="5437653"/>
            <a:ext cx="6622893" cy="1049005"/>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a:t>
            </a:r>
            <a:r>
              <a:rPr lang="en-US" sz="900">
                <a:solidFill>
                  <a:prstClr val="black">
                    <a:lumMod val="65000"/>
                    <a:lumOff val="35000"/>
                  </a:prstClr>
                </a:solidFill>
                <a:latin typeface="Segoe UI" panose="020B0502040204020203" pitchFamily="34" charset="0"/>
              </a:rPr>
              <a:t>may be purchased as an Value Added Service to Microsoft Extended Hardware Service or Microsoft Complete for Business protection plans. Drive (SSD) Retention is </a:t>
            </a: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not available for Surface Go 4.​</a:t>
            </a:r>
            <a:endPar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p:txBody>
      </p:sp>
      <p:sp>
        <p:nvSpPr>
          <p:cNvPr id="10" name="TextBox 9">
            <a:extLst>
              <a:ext uri="{FF2B5EF4-FFF2-40B4-BE49-F238E27FC236}">
                <a16:creationId xmlns:a16="http://schemas.microsoft.com/office/drawing/2014/main" id="{2BB7C90A-D65D-01AE-7FBC-ED6764C65A4B}"/>
              </a:ext>
            </a:extLst>
          </p:cNvPr>
          <p:cNvSpPr txBox="1"/>
          <p:nvPr/>
        </p:nvSpPr>
        <p:spPr>
          <a:xfrm>
            <a:off x="7200402" y="169306"/>
            <a:ext cx="4700051"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China</a:t>
            </a:r>
          </a:p>
        </p:txBody>
      </p:sp>
      <p:sp>
        <p:nvSpPr>
          <p:cNvPr id="15" name="Title 1">
            <a:extLst>
              <a:ext uri="{FF2B5EF4-FFF2-40B4-BE49-F238E27FC236}">
                <a16:creationId xmlns:a16="http://schemas.microsoft.com/office/drawing/2014/main" id="{BB3D5B16-D8B7-4489-65A8-44F98CCD927F}"/>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736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1AFEE7-0118-596F-5689-FD5BF902CE20}"/>
              </a:ext>
            </a:extLst>
          </p:cNvPr>
          <p:cNvGrpSpPr/>
          <p:nvPr/>
        </p:nvGrpSpPr>
        <p:grpSpPr>
          <a:xfrm>
            <a:off x="3852042" y="1507496"/>
            <a:ext cx="7640804" cy="608043"/>
            <a:chOff x="4861284" y="1539026"/>
            <a:chExt cx="5995498" cy="608043"/>
          </a:xfrm>
        </p:grpSpPr>
        <p:sp>
          <p:nvSpPr>
            <p:cNvPr id="14" name="Rectangle: Rounded Corners 13">
              <a:extLst>
                <a:ext uri="{FF2B5EF4-FFF2-40B4-BE49-F238E27FC236}">
                  <a16:creationId xmlns:a16="http://schemas.microsoft.com/office/drawing/2014/main" id="{A25D624D-ABA3-DECF-954A-EAAB8442916A}"/>
                </a:ext>
              </a:extLst>
            </p:cNvPr>
            <p:cNvSpPr/>
            <p:nvPr/>
          </p:nvSpPr>
          <p:spPr>
            <a:xfrm>
              <a:off x="4861284" y="1681830"/>
              <a:ext cx="5995498" cy="465239"/>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B2591334-4E8B-9B93-5E7E-AFBD909712ED}"/>
                </a:ext>
              </a:extLst>
            </p:cNvPr>
            <p:cNvSpPr/>
            <p:nvPr/>
          </p:nvSpPr>
          <p:spPr>
            <a:xfrm>
              <a:off x="5241880" y="1649940"/>
              <a:ext cx="5378823" cy="73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DAAC6E-1798-CE78-EE31-C1BA0763640B}"/>
                </a:ext>
              </a:extLst>
            </p:cNvPr>
            <p:cNvSpPr txBox="1"/>
            <p:nvPr/>
          </p:nvSpPr>
          <p:spPr>
            <a:xfrm>
              <a:off x="5241880" y="1539026"/>
              <a:ext cx="53232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10" name="Rectangle 9">
            <a:extLst>
              <a:ext uri="{FF2B5EF4-FFF2-40B4-BE49-F238E27FC236}">
                <a16:creationId xmlns:a16="http://schemas.microsoft.com/office/drawing/2014/main" id="{200DD893-E139-EBDE-86C5-2CFF69535F0B}"/>
              </a:ext>
            </a:extLst>
          </p:cNvPr>
          <p:cNvSpPr/>
          <p:nvPr/>
        </p:nvSpPr>
        <p:spPr>
          <a:xfrm>
            <a:off x="10741572" y="148083"/>
            <a:ext cx="1450428" cy="37011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602793" y="1835667"/>
            <a:ext cx="10900563" cy="3900846"/>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10706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1595517986"/>
              </p:ext>
            </p:extLst>
          </p:nvPr>
        </p:nvGraphicFramePr>
        <p:xfrm>
          <a:off x="602793" y="1840035"/>
          <a:ext cx="10900564" cy="3913343"/>
        </p:xfrm>
        <a:graphic>
          <a:graphicData uri="http://schemas.openxmlformats.org/drawingml/2006/table">
            <a:tbl>
              <a:tblPr firstRow="1" bandCol="1">
                <a:tableStyleId>{5FD0F851-EC5A-4D38-B0AD-8093EC10F338}</a:tableStyleId>
              </a:tblPr>
              <a:tblGrid>
                <a:gridCol w="1848004">
                  <a:extLst>
                    <a:ext uri="{9D8B030D-6E8A-4147-A177-3AD203B41FA5}">
                      <a16:colId xmlns:a16="http://schemas.microsoft.com/office/drawing/2014/main" val="1171639600"/>
                    </a:ext>
                  </a:extLst>
                </a:gridCol>
                <a:gridCol w="1371600">
                  <a:extLst>
                    <a:ext uri="{9D8B030D-6E8A-4147-A177-3AD203B41FA5}">
                      <a16:colId xmlns:a16="http://schemas.microsoft.com/office/drawing/2014/main" val="377115487"/>
                    </a:ext>
                  </a:extLst>
                </a:gridCol>
                <a:gridCol w="1463040">
                  <a:extLst>
                    <a:ext uri="{9D8B030D-6E8A-4147-A177-3AD203B41FA5}">
                      <a16:colId xmlns:a16="http://schemas.microsoft.com/office/drawing/2014/main" val="1358321209"/>
                    </a:ext>
                  </a:extLst>
                </a:gridCol>
                <a:gridCol w="1645920">
                  <a:extLst>
                    <a:ext uri="{9D8B030D-6E8A-4147-A177-3AD203B41FA5}">
                      <a16:colId xmlns:a16="http://schemas.microsoft.com/office/drawing/2014/main" val="2274414842"/>
                    </a:ext>
                  </a:extLst>
                </a:gridCol>
                <a:gridCol w="1645920">
                  <a:extLst>
                    <a:ext uri="{9D8B030D-6E8A-4147-A177-3AD203B41FA5}">
                      <a16:colId xmlns:a16="http://schemas.microsoft.com/office/drawing/2014/main" val="3544833393"/>
                    </a:ext>
                  </a:extLst>
                </a:gridCol>
                <a:gridCol w="1463040">
                  <a:extLst>
                    <a:ext uri="{9D8B030D-6E8A-4147-A177-3AD203B41FA5}">
                      <a16:colId xmlns:a16="http://schemas.microsoft.com/office/drawing/2014/main" val="1492971955"/>
                    </a:ext>
                  </a:extLst>
                </a:gridCol>
                <a:gridCol w="1463040">
                  <a:extLst>
                    <a:ext uri="{9D8B030D-6E8A-4147-A177-3AD203B41FA5}">
                      <a16:colId xmlns:a16="http://schemas.microsoft.com/office/drawing/2014/main" val="1467845668"/>
                    </a:ext>
                  </a:extLst>
                </a:gridCol>
              </a:tblGrid>
              <a:tr h="383742">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dirty="0">
                          <a:ln>
                            <a:noFill/>
                          </a:ln>
                          <a:solidFill>
                            <a:schemeClr val="bg1"/>
                          </a:solidFill>
                          <a:latin typeface="Segoe UI Semibold"/>
                          <a:cs typeface="Segoe UI Semibold"/>
                        </a:rPr>
                        <a:t>Microsoft Extended Hardware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dirty="0">
                          <a:ln>
                            <a:noFill/>
                          </a:ln>
                          <a:solidFill>
                            <a:schemeClr val="bg1"/>
                          </a:solidFill>
                          <a:latin typeface="Segoe UI Semibold"/>
                          <a:cs typeface="Segoe UI Semibold"/>
                        </a:rPr>
                        <a:t>Microsoft Extended Hardware Service Plus </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dirty="0">
                          <a:ln>
                            <a:noFill/>
                          </a:ln>
                          <a:solidFill>
                            <a:schemeClr val="bg1"/>
                          </a:solidFill>
                          <a:latin typeface="Segoe UI Semibold"/>
                          <a:cs typeface="Segoe UI Semibold"/>
                        </a:rPr>
                        <a:t>Microsoft Extended Hardware Service Plus w/ On-site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dirty="0">
                          <a:ln>
                            <a:noFill/>
                          </a:ln>
                          <a:solidFill>
                            <a:schemeClr val="bg1"/>
                          </a:solidFill>
                          <a:latin typeface="Segoe UI Semibold"/>
                          <a:cs typeface="Segoe UI Semibold"/>
                        </a:rPr>
                        <a:t>Microsoft Complete for Business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Microsoft Complete for Business Plus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263363">
                <a:tc>
                  <a:txBody>
                    <a:bodyPr/>
                    <a:lstStyle/>
                    <a:p>
                      <a:pPr marL="0" algn="l" rtl="0" eaLnBrk="1" fontAlgn="ctr" latinLnBrk="0" hangingPunct="1">
                        <a:lnSpc>
                          <a:spcPct val="100000"/>
                        </a:lnSpc>
                        <a:spcBef>
                          <a:spcPts val="0"/>
                        </a:spcBef>
                        <a:spcAft>
                          <a:spcPts val="0"/>
                        </a:spcAft>
                      </a:pPr>
                      <a:r>
                        <a:rPr lang="en-US" sz="1000" b="0" u="none" strike="noStrike" kern="1200" dirty="0">
                          <a:solidFill>
                            <a:schemeClr val="tx2"/>
                          </a:solidFill>
                          <a:effectLst/>
                          <a:latin typeface="Segoe UI"/>
                          <a:cs typeface="Segoe UI"/>
                        </a:rPr>
                        <a:t>Coverage Availability</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dirty="0">
                          <a:solidFill>
                            <a:schemeClr val="tx1"/>
                          </a:solidFill>
                          <a:effectLst/>
                          <a:latin typeface="+mn-lt"/>
                        </a:rPr>
                        <a:t>1 year</a:t>
                      </a:r>
                      <a:endParaRPr lang="en-IN" sz="1050" b="0" i="0" u="none" strike="noStrike" dirty="0">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or 4 years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dirty="0">
                          <a:solidFill>
                            <a:schemeClr val="tx2"/>
                          </a:solidFill>
                          <a:effectLst/>
                          <a:latin typeface="Segoe UI"/>
                          <a:cs typeface="Segoe UI"/>
                        </a:rPr>
                        <a:t>Software &amp; hardware support</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Mechanical Breakdown</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3742">
                <a:tc>
                  <a:txBody>
                    <a:bodyPr/>
                    <a:lstStyle/>
                    <a:p>
                      <a:pPr marL="0" marR="0" lvl="0" indent="0" algn="l" rtl="0" eaLnBrk="1" fontAlgn="auto" latinLnBrk="0" hangingPunct="1">
                        <a:lnSpc>
                          <a:spcPct val="100000"/>
                        </a:lnSpc>
                        <a:spcBef>
                          <a:spcPts val="0"/>
                        </a:spcBef>
                        <a:spcAft>
                          <a:spcPts val="0"/>
                        </a:spcAft>
                        <a:buClrTx/>
                        <a:buSzTx/>
                        <a:buFontTx/>
                        <a:buNone/>
                      </a:pPr>
                      <a:r>
                        <a:rPr lang="en-IN" sz="1000" b="0" u="none" strike="noStrike" dirty="0">
                          <a:solidFill>
                            <a:schemeClr val="tx2"/>
                          </a:solidFill>
                          <a:effectLst/>
                          <a:latin typeface="Segoe UI"/>
                          <a:cs typeface="Segoe UI"/>
                        </a:rPr>
                        <a:t>In-Region Repair or Standard Exchange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Accidental Damage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Drive (SSD) Retention</a:t>
                      </a:r>
                      <a:endParaRPr lang="en-IN" sz="1000" b="0" i="0" u="none" strike="noStrike" baseline="30000"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59255619"/>
                  </a:ext>
                </a:extLst>
              </a:tr>
              <a:tr h="312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Advanced Exchange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1">
                            <a:lumMod val="50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1">
                        <a:solidFill>
                          <a:schemeClr val="accent1">
                            <a:lumMod val="50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409974"/>
                  </a:ext>
                </a:extLst>
              </a:tr>
              <a:tr h="312679">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dirty="0">
                          <a:solidFill>
                            <a:schemeClr val="tx2"/>
                          </a:solidFill>
                          <a:effectLst/>
                          <a:latin typeface="Segoe UI"/>
                          <a:cs typeface="Segoe UI"/>
                        </a:rPr>
                        <a:t>Next Business Day Exchange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94408362"/>
                  </a:ext>
                </a:extLst>
              </a:tr>
              <a:tr h="312679">
                <a:tc>
                  <a:txBody>
                    <a:bodyPr/>
                    <a:lstStyle/>
                    <a:p>
                      <a:pPr marL="0" marR="0" lvl="0" indent="0" algn="l" rtl="0" eaLnBrk="1" fontAlgn="auto" latinLnBrk="0" hangingPunct="1">
                        <a:lnSpc>
                          <a:spcPct val="100000"/>
                        </a:lnSpc>
                        <a:spcBef>
                          <a:spcPts val="0"/>
                        </a:spcBef>
                        <a:spcAft>
                          <a:spcPts val="0"/>
                        </a:spcAft>
                        <a:buClrTx/>
                        <a:buSzTx/>
                        <a:buFontTx/>
                        <a:buNone/>
                      </a:pPr>
                      <a:r>
                        <a:rPr lang="en-IN" sz="1000" b="0" i="0" u="none" strike="noStrike" dirty="0">
                          <a:solidFill>
                            <a:schemeClr val="tx2"/>
                          </a:solidFill>
                          <a:effectLst/>
                          <a:latin typeface="Segoe UI"/>
                          <a:cs typeface="Segoe UI"/>
                        </a:rPr>
                        <a:t>On-site Repair Service</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1">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pPr>
                      <a:endParaRPr lang="en-US" sz="1600" b="1">
                        <a:solidFill>
                          <a:schemeClr val="tx2">
                            <a:lumMod val="75000"/>
                            <a:lumOff val="25000"/>
                          </a:schemeClr>
                        </a:solidFill>
                        <a:latin typeface="+mn-lt"/>
                        <a:cs typeface="Segoe UI Light"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6536770"/>
                  </a:ext>
                </a:extLst>
              </a:tr>
            </a:tbl>
          </a:graphicData>
        </a:graphic>
      </p:graphicFrame>
      <p:sp>
        <p:nvSpPr>
          <p:cNvPr id="3" name="TextBox 2">
            <a:extLst>
              <a:ext uri="{FF2B5EF4-FFF2-40B4-BE49-F238E27FC236}">
                <a16:creationId xmlns:a16="http://schemas.microsoft.com/office/drawing/2014/main" id="{410FE3AA-B64D-5849-15E5-2DA2404E3D3E}"/>
              </a:ext>
            </a:extLst>
          </p:cNvPr>
          <p:cNvSpPr txBox="1"/>
          <p:nvPr/>
        </p:nvSpPr>
        <p:spPr>
          <a:xfrm>
            <a:off x="624805" y="5864912"/>
            <a:ext cx="6622893" cy="910506"/>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not available for Surface Go 4. ​</a:t>
            </a:r>
            <a:endParaRPr lang="en-US" sz="900">
              <a:solidFill>
                <a:prstClr val="black">
                  <a:lumMod val="65000"/>
                  <a:lumOff val="35000"/>
                </a:prstClr>
              </a:solidFill>
              <a:latin typeface="Segoe UI" panose="020B0502040204020203" pitchFamily="34" charset="0"/>
            </a:endParaRP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p:txBody>
      </p:sp>
      <p:sp>
        <p:nvSpPr>
          <p:cNvPr id="20" name="TextBox 19">
            <a:extLst>
              <a:ext uri="{FF2B5EF4-FFF2-40B4-BE49-F238E27FC236}">
                <a16:creationId xmlns:a16="http://schemas.microsoft.com/office/drawing/2014/main" id="{32EF962A-9C44-63C2-FE65-E54C9DA61E0B}"/>
              </a:ext>
            </a:extLst>
          </p:cNvPr>
          <p:cNvSpPr txBox="1"/>
          <p:nvPr/>
        </p:nvSpPr>
        <p:spPr>
          <a:xfrm>
            <a:off x="7265026" y="5834362"/>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9" name="TextBox 8">
            <a:extLst>
              <a:ext uri="{FF2B5EF4-FFF2-40B4-BE49-F238E27FC236}">
                <a16:creationId xmlns:a16="http://schemas.microsoft.com/office/drawing/2014/main" id="{730EF26A-E0EA-C8EF-A68D-B9141E4C43D7}"/>
              </a:ext>
            </a:extLst>
          </p:cNvPr>
          <p:cNvSpPr txBox="1"/>
          <p:nvPr/>
        </p:nvSpPr>
        <p:spPr>
          <a:xfrm>
            <a:off x="9890234" y="156353"/>
            <a:ext cx="2025984"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Australia</a:t>
            </a:r>
          </a:p>
        </p:txBody>
      </p:sp>
      <p:sp>
        <p:nvSpPr>
          <p:cNvPr id="6" name="Title 1">
            <a:extLst>
              <a:ext uri="{FF2B5EF4-FFF2-40B4-BE49-F238E27FC236}">
                <a16:creationId xmlns:a16="http://schemas.microsoft.com/office/drawing/2014/main" id="{DD8E6124-0137-F4E0-6FF6-96FAF6AA1CB5}"/>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82968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91D92-5922-55D5-E5A5-54B54DA30F36}"/>
              </a:ext>
            </a:extLst>
          </p:cNvPr>
          <p:cNvGrpSpPr/>
          <p:nvPr/>
        </p:nvGrpSpPr>
        <p:grpSpPr>
          <a:xfrm>
            <a:off x="4724402" y="1817549"/>
            <a:ext cx="6167134" cy="608043"/>
            <a:chOff x="4861284" y="1539026"/>
            <a:chExt cx="5995498" cy="608043"/>
          </a:xfrm>
        </p:grpSpPr>
        <p:sp>
          <p:nvSpPr>
            <p:cNvPr id="14" name="Rectangle: Rounded Corners 13">
              <a:extLst>
                <a:ext uri="{FF2B5EF4-FFF2-40B4-BE49-F238E27FC236}">
                  <a16:creationId xmlns:a16="http://schemas.microsoft.com/office/drawing/2014/main" id="{36D7BCCB-30C3-80D5-B1D4-3DF891006396}"/>
                </a:ext>
              </a:extLst>
            </p:cNvPr>
            <p:cNvSpPr/>
            <p:nvPr/>
          </p:nvSpPr>
          <p:spPr>
            <a:xfrm>
              <a:off x="4861284" y="1681830"/>
              <a:ext cx="5995498" cy="465239"/>
            </a:xfrm>
            <a:prstGeom prst="roundRect">
              <a:avLst>
                <a:gd name="adj" fmla="val 0"/>
              </a:avLst>
            </a:prstGeom>
            <a:no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584F469-DF24-1ACE-2A7C-CA568E049616}"/>
                </a:ext>
              </a:extLst>
            </p:cNvPr>
            <p:cNvSpPr/>
            <p:nvPr/>
          </p:nvSpPr>
          <p:spPr>
            <a:xfrm>
              <a:off x="5241880" y="1649940"/>
              <a:ext cx="5378823" cy="73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781CA51-E8B7-3EBC-4D9A-FDC8A7C4FEC1}"/>
                </a:ext>
              </a:extLst>
            </p:cNvPr>
            <p:cNvSpPr txBox="1"/>
            <p:nvPr/>
          </p:nvSpPr>
          <p:spPr>
            <a:xfrm>
              <a:off x="5241880" y="1539026"/>
              <a:ext cx="53232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56082">
                      <a:lumMod val="75000"/>
                    </a:srgbClr>
                  </a:solidFill>
                  <a:effectLst/>
                  <a:uLnTx/>
                  <a:uFillTx/>
                  <a:latin typeface="Aptos" panose="02110004020202020204"/>
                  <a:ea typeface="+mn-ea"/>
                  <a:cs typeface="+mn-cs"/>
                </a:rPr>
                <a:t>Protection plans must be purchased within 45 days of device purchase. </a:t>
              </a:r>
            </a:p>
          </p:txBody>
        </p:sp>
      </p:grpSp>
      <p:sp>
        <p:nvSpPr>
          <p:cNvPr id="10" name="Rectangle 9">
            <a:extLst>
              <a:ext uri="{FF2B5EF4-FFF2-40B4-BE49-F238E27FC236}">
                <a16:creationId xmlns:a16="http://schemas.microsoft.com/office/drawing/2014/main" id="{200DD893-E139-EBDE-86C5-2CFF69535F0B}"/>
              </a:ext>
            </a:extLst>
          </p:cNvPr>
          <p:cNvSpPr/>
          <p:nvPr/>
        </p:nvSpPr>
        <p:spPr>
          <a:xfrm>
            <a:off x="10202779" y="148083"/>
            <a:ext cx="1989221" cy="37011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41B2F90-8974-9E1F-6EA2-31E141F27423}"/>
              </a:ext>
            </a:extLst>
          </p:cNvPr>
          <p:cNvSpPr/>
          <p:nvPr/>
        </p:nvSpPr>
        <p:spPr>
          <a:xfrm rot="16200000">
            <a:off x="5890260" y="556259"/>
            <a:ext cx="3931920" cy="8671560"/>
          </a:xfrm>
          <a:prstGeom prst="rtTriangle">
            <a:avLst/>
          </a:prstGeom>
          <a:solidFill>
            <a:srgbClr val="F3F3F3">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548037D-0CA8-E435-9CCC-F908A35322DC}"/>
              </a:ext>
            </a:extLst>
          </p:cNvPr>
          <p:cNvSpPr/>
          <p:nvPr/>
        </p:nvSpPr>
        <p:spPr>
          <a:xfrm>
            <a:off x="1469776" y="2148862"/>
            <a:ext cx="9437524" cy="3119492"/>
          </a:xfrm>
          <a:prstGeom prst="rect">
            <a:avLst/>
          </a:prstGeom>
          <a:solidFill>
            <a:schemeClr val="bg1"/>
          </a:solidFill>
          <a:ln>
            <a:noFill/>
          </a:ln>
          <a:effectLst>
            <a:outerShdw blurRad="127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EAD10F-8A40-56DC-8C89-6E9DFC324144}"/>
              </a:ext>
            </a:extLst>
          </p:cNvPr>
          <p:cNvSpPr txBox="1"/>
          <p:nvPr/>
        </p:nvSpPr>
        <p:spPr>
          <a:xfrm>
            <a:off x="624805" y="1136064"/>
            <a:ext cx="10706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8E8E8">
                    <a:lumMod val="50000"/>
                  </a:srgbClr>
                </a:solidFill>
                <a:effectLst/>
                <a:uLnTx/>
                <a:uFillTx/>
                <a:latin typeface="Segoe UI Semilight" panose="020B0402040204020203" pitchFamily="34" charset="0"/>
                <a:ea typeface="+mn-ea"/>
                <a:cs typeface="Segoe UI Semilight" panose="020B0402040204020203" pitchFamily="34" charset="0"/>
              </a:rPr>
              <a:t>Warranty &amp; Protection Plans</a:t>
            </a:r>
          </a:p>
        </p:txBody>
      </p:sp>
      <p:graphicFrame>
        <p:nvGraphicFramePr>
          <p:cNvPr id="4" name="Table 4">
            <a:extLst>
              <a:ext uri="{FF2B5EF4-FFF2-40B4-BE49-F238E27FC236}">
                <a16:creationId xmlns:a16="http://schemas.microsoft.com/office/drawing/2014/main" id="{4939C484-4191-027A-658F-59EA6E756D77}"/>
              </a:ext>
            </a:extLst>
          </p:cNvPr>
          <p:cNvGraphicFramePr>
            <a:graphicFrameLocks noGrp="1"/>
          </p:cNvGraphicFramePr>
          <p:nvPr>
            <p:extLst>
              <p:ext uri="{D42A27DB-BD31-4B8C-83A1-F6EECF244321}">
                <p14:modId xmlns:p14="http://schemas.microsoft.com/office/powerpoint/2010/main" val="941648965"/>
              </p:ext>
            </p:extLst>
          </p:nvPr>
        </p:nvGraphicFramePr>
        <p:xfrm>
          <a:off x="1469776" y="2153229"/>
          <a:ext cx="9437524" cy="3130623"/>
        </p:xfrm>
        <a:graphic>
          <a:graphicData uri="http://schemas.openxmlformats.org/drawingml/2006/table">
            <a:tbl>
              <a:tblPr firstRow="1" bandCol="1">
                <a:tableStyleId>{5FD0F851-EC5A-4D38-B0AD-8093EC10F338}</a:tableStyleId>
              </a:tblPr>
              <a:tblGrid>
                <a:gridCol w="1848004">
                  <a:extLst>
                    <a:ext uri="{9D8B030D-6E8A-4147-A177-3AD203B41FA5}">
                      <a16:colId xmlns:a16="http://schemas.microsoft.com/office/drawing/2014/main" val="1171639600"/>
                    </a:ext>
                  </a:extLst>
                </a:gridCol>
                <a:gridCol w="1371600">
                  <a:extLst>
                    <a:ext uri="{9D8B030D-6E8A-4147-A177-3AD203B41FA5}">
                      <a16:colId xmlns:a16="http://schemas.microsoft.com/office/drawing/2014/main" val="377115487"/>
                    </a:ext>
                  </a:extLst>
                </a:gridCol>
                <a:gridCol w="1554480">
                  <a:extLst>
                    <a:ext uri="{9D8B030D-6E8A-4147-A177-3AD203B41FA5}">
                      <a16:colId xmlns:a16="http://schemas.microsoft.com/office/drawing/2014/main" val="1358321209"/>
                    </a:ext>
                  </a:extLst>
                </a:gridCol>
                <a:gridCol w="1554480">
                  <a:extLst>
                    <a:ext uri="{9D8B030D-6E8A-4147-A177-3AD203B41FA5}">
                      <a16:colId xmlns:a16="http://schemas.microsoft.com/office/drawing/2014/main" val="2274414842"/>
                    </a:ext>
                  </a:extLst>
                </a:gridCol>
                <a:gridCol w="1554480">
                  <a:extLst>
                    <a:ext uri="{9D8B030D-6E8A-4147-A177-3AD203B41FA5}">
                      <a16:colId xmlns:a16="http://schemas.microsoft.com/office/drawing/2014/main" val="1492971955"/>
                    </a:ext>
                  </a:extLst>
                </a:gridCol>
                <a:gridCol w="1554480">
                  <a:extLst>
                    <a:ext uri="{9D8B030D-6E8A-4147-A177-3AD203B41FA5}">
                      <a16:colId xmlns:a16="http://schemas.microsoft.com/office/drawing/2014/main" val="1467845668"/>
                    </a:ext>
                  </a:extLst>
                </a:gridCol>
              </a:tblGrid>
              <a:tr h="567031">
                <a:tc>
                  <a:txBody>
                    <a:bodyPr/>
                    <a:lstStyle/>
                    <a:p>
                      <a:pPr>
                        <a:lnSpc>
                          <a:spcPct val="100000"/>
                        </a:lnSpc>
                      </a:pPr>
                      <a:endParaRPr lang="en-US" sz="1050">
                        <a:ln>
                          <a:noFill/>
                        </a:ln>
                        <a:solidFill>
                          <a:schemeClr val="tx1"/>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Microsoft Limited Hardware Warranty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050" b="0" dirty="0">
                          <a:ln>
                            <a:noFill/>
                          </a:ln>
                          <a:solidFill>
                            <a:schemeClr val="bg1"/>
                          </a:solidFill>
                          <a:latin typeface="Segoe UI Semibold"/>
                          <a:cs typeface="Segoe UI Semibold"/>
                        </a:rPr>
                        <a:t>Microsoft Complete for Schools</a:t>
                      </a:r>
                    </a:p>
                    <a:p>
                      <a:pPr algn="ctr">
                        <a:lnSpc>
                          <a:spcPct val="100000"/>
                        </a:lnSpc>
                      </a:pPr>
                      <a:r>
                        <a:rPr lang="en-US" sz="1050" b="0" dirty="0">
                          <a:ln>
                            <a:noFill/>
                          </a:ln>
                          <a:solidFill>
                            <a:schemeClr val="bg1"/>
                          </a:solidFill>
                          <a:latin typeface="Segoe UI Semibold"/>
                          <a:cs typeface="Segoe UI Semibold"/>
                        </a:rPr>
                        <a:t>Basic</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dirty="0">
                          <a:ln>
                            <a:noFill/>
                          </a:ln>
                          <a:solidFill>
                            <a:schemeClr val="bg1"/>
                          </a:solidFill>
                          <a:latin typeface="Segoe UI Semibold"/>
                          <a:cs typeface="Segoe UI Semibold"/>
                        </a:rPr>
                        <a:t>Microsoft Complete for Schools</a:t>
                      </a:r>
                    </a:p>
                    <a:p>
                      <a:pPr algn="ctr">
                        <a:lnSpc>
                          <a:spcPct val="100000"/>
                        </a:lnSpc>
                      </a:pPr>
                      <a:r>
                        <a:rPr lang="en-US" sz="1050" b="0" dirty="0">
                          <a:ln>
                            <a:noFill/>
                          </a:ln>
                          <a:solidFill>
                            <a:schemeClr val="bg1"/>
                          </a:solidFill>
                          <a:latin typeface="Segoe UI Semibold"/>
                          <a:cs typeface="Segoe UI Semibold"/>
                        </a:rPr>
                        <a:t>Premium</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00000"/>
                        </a:lnSpc>
                      </a:pPr>
                      <a:r>
                        <a:rPr lang="en-US" sz="1050" b="0" dirty="0">
                          <a:ln>
                            <a:noFill/>
                          </a:ln>
                          <a:solidFill>
                            <a:schemeClr val="bg1"/>
                          </a:solidFill>
                          <a:latin typeface="Segoe UI Semibold"/>
                          <a:cs typeface="Segoe UI Semibold"/>
                        </a:rPr>
                        <a:t>Microsoft Complete for Students</a:t>
                      </a:r>
                    </a:p>
                    <a:p>
                      <a:pPr algn="ctr">
                        <a:lnSpc>
                          <a:spcPct val="100000"/>
                        </a:lnSpc>
                      </a:pPr>
                      <a:r>
                        <a:rPr lang="en-US" sz="1050" b="0" dirty="0">
                          <a:ln>
                            <a:noFill/>
                          </a:ln>
                          <a:solidFill>
                            <a:schemeClr val="bg1"/>
                          </a:solidFill>
                          <a:latin typeface="Segoe UI Semibold"/>
                          <a:cs typeface="Segoe UI Semibold"/>
                        </a:rPr>
                        <a:t>Basic</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Microsoft Complete</a:t>
                      </a:r>
                    </a:p>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for Students</a:t>
                      </a:r>
                    </a:p>
                    <a:p>
                      <a:pPr marL="0" marR="0" lvl="0" indent="0" algn="ctr" rtl="0" eaLnBrk="1" fontAlgn="auto" latinLnBrk="0" hangingPunct="1">
                        <a:lnSpc>
                          <a:spcPct val="100000"/>
                        </a:lnSpc>
                        <a:spcBef>
                          <a:spcPts val="0"/>
                        </a:spcBef>
                        <a:spcAft>
                          <a:spcPts val="0"/>
                        </a:spcAft>
                        <a:buClrTx/>
                        <a:buSzTx/>
                        <a:buFontTx/>
                        <a:buNone/>
                      </a:pPr>
                      <a:r>
                        <a:rPr lang="en-US" sz="1050" b="0" dirty="0">
                          <a:ln>
                            <a:noFill/>
                          </a:ln>
                          <a:solidFill>
                            <a:schemeClr val="bg1"/>
                          </a:solidFill>
                          <a:latin typeface="Segoe UI Semibold"/>
                          <a:cs typeface="Segoe UI Semibold"/>
                        </a:rPr>
                        <a:t>Premium</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267710945"/>
                  </a:ext>
                </a:extLst>
              </a:tr>
              <a:tr h="408262">
                <a:tc>
                  <a:txBody>
                    <a:bodyPr/>
                    <a:lstStyle/>
                    <a:p>
                      <a:pPr marL="0" algn="l" rtl="0" eaLnBrk="1" fontAlgn="ctr" latinLnBrk="0" hangingPunct="1">
                        <a:lnSpc>
                          <a:spcPct val="100000"/>
                        </a:lnSpc>
                        <a:spcBef>
                          <a:spcPts val="0"/>
                        </a:spcBef>
                        <a:spcAft>
                          <a:spcPts val="0"/>
                        </a:spcAft>
                      </a:pPr>
                      <a:r>
                        <a:rPr lang="en-US" sz="1000" b="0" u="none" strike="noStrike" kern="1200" dirty="0">
                          <a:solidFill>
                            <a:schemeClr val="tx2"/>
                          </a:solidFill>
                          <a:effectLst/>
                          <a:latin typeface="Segoe UI"/>
                          <a:cs typeface="Segoe UI"/>
                        </a:rPr>
                        <a:t>Coverage Availability</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u="none" strike="noStrike" kern="1200" dirty="0">
                          <a:solidFill>
                            <a:schemeClr val="tx1"/>
                          </a:solidFill>
                          <a:effectLst/>
                          <a:latin typeface="+mn-lt"/>
                        </a:rPr>
                        <a:t>1 year</a:t>
                      </a:r>
                      <a:endParaRPr lang="en-IN" sz="1050" b="0" i="0" u="none" strike="noStrike" dirty="0">
                        <a:solidFill>
                          <a:schemeClr val="tx1"/>
                        </a:solidFill>
                        <a:effectLst/>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years</a:t>
                      </a:r>
                    </a:p>
                    <a:p>
                      <a:pPr marL="0" marR="0" lvl="0" indent="0" algn="ctr" rtl="0">
                        <a:lnSpc>
                          <a:spcPct val="100000"/>
                        </a:lnSpc>
                        <a:spcBef>
                          <a:spcPts val="0"/>
                        </a:spcBef>
                        <a:spcAft>
                          <a:spcPts val="0"/>
                        </a:spcAft>
                        <a:buClrTx/>
                        <a:buSzTx/>
                        <a:buFontTx/>
                        <a:buNone/>
                      </a:pPr>
                      <a:r>
                        <a:rPr lang="en-US" sz="1050" b="0" dirty="0">
                          <a:solidFill>
                            <a:schemeClr val="tx1"/>
                          </a:solidFill>
                          <a:latin typeface="+mn-lt"/>
                        </a:rPr>
                        <a:t>and 2 claims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years</a:t>
                      </a:r>
                    </a:p>
                    <a:p>
                      <a:pPr marL="0" marR="0" lvl="0" indent="0" algn="ctr" rtl="0">
                        <a:lnSpc>
                          <a:spcPct val="100000"/>
                        </a:lnSpc>
                        <a:spcBef>
                          <a:spcPts val="0"/>
                        </a:spcBef>
                        <a:spcAft>
                          <a:spcPts val="0"/>
                        </a:spcAft>
                        <a:buClrTx/>
                        <a:buSzTx/>
                        <a:buFontTx/>
                        <a:buNone/>
                      </a:pPr>
                      <a:r>
                        <a:rPr lang="en-US" sz="1050" b="0" dirty="0">
                          <a:solidFill>
                            <a:schemeClr val="tx1"/>
                          </a:solidFill>
                          <a:latin typeface="+mn-lt"/>
                        </a:rPr>
                        <a:t>and 3 claims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years</a:t>
                      </a:r>
                    </a:p>
                    <a:p>
                      <a:pPr marL="0" marR="0" lvl="0" indent="0" algn="ctr" rtl="0">
                        <a:lnSpc>
                          <a:spcPct val="100000"/>
                        </a:lnSpc>
                        <a:spcBef>
                          <a:spcPts val="0"/>
                        </a:spcBef>
                        <a:spcAft>
                          <a:spcPts val="0"/>
                        </a:spcAft>
                        <a:buClrTx/>
                        <a:buSzTx/>
                        <a:buFontTx/>
                        <a:buNone/>
                      </a:pPr>
                      <a:r>
                        <a:rPr lang="en-US" sz="1050" b="0" dirty="0">
                          <a:solidFill>
                            <a:schemeClr val="tx1"/>
                          </a:solidFill>
                          <a:latin typeface="+mn-lt"/>
                        </a:rPr>
                        <a:t>and 2 claims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50" b="0" dirty="0">
                          <a:solidFill>
                            <a:schemeClr val="tx1"/>
                          </a:solidFill>
                          <a:latin typeface="+mn-lt"/>
                        </a:rPr>
                        <a:t>Up to 3 years</a:t>
                      </a:r>
                    </a:p>
                    <a:p>
                      <a:pPr marL="0" marR="0" lvl="0" indent="0" algn="ctr" rtl="0">
                        <a:lnSpc>
                          <a:spcPct val="100000"/>
                        </a:lnSpc>
                        <a:spcBef>
                          <a:spcPts val="0"/>
                        </a:spcBef>
                        <a:spcAft>
                          <a:spcPts val="0"/>
                        </a:spcAft>
                        <a:buClrTx/>
                        <a:buSzTx/>
                        <a:buFontTx/>
                        <a:buNone/>
                      </a:pPr>
                      <a:r>
                        <a:rPr lang="en-US" sz="1050" b="0" dirty="0">
                          <a:solidFill>
                            <a:schemeClr val="tx1"/>
                          </a:solidFill>
                          <a:latin typeface="+mn-lt"/>
                        </a:rPr>
                        <a:t>and 3 claims</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813545"/>
                  </a:ext>
                </a:extLst>
              </a:tr>
              <a:tr h="332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Prepaid return shipment</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47877339"/>
                  </a:ext>
                </a:extLst>
              </a:tr>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dirty="0">
                          <a:solidFill>
                            <a:schemeClr val="tx2"/>
                          </a:solidFill>
                          <a:effectLst/>
                          <a:latin typeface="Segoe UI"/>
                          <a:cs typeface="Segoe UI"/>
                        </a:rPr>
                        <a:t>Software &amp; hardware support</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95390945"/>
                  </a:ext>
                </a:extLst>
              </a:tr>
              <a:tr h="332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Mechanical Breakdown</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7262884"/>
                  </a:ext>
                </a:extLst>
              </a:tr>
              <a:tr h="380741">
                <a:tc>
                  <a:txBody>
                    <a:bodyPr/>
                    <a:lstStyle/>
                    <a:p>
                      <a:pPr marL="0" marR="0" lvl="0" indent="0" algn="l">
                        <a:lnSpc>
                          <a:spcPct val="100000"/>
                        </a:lnSpc>
                        <a:spcBef>
                          <a:spcPts val="0"/>
                        </a:spcBef>
                        <a:spcAft>
                          <a:spcPts val="0"/>
                        </a:spcAft>
                        <a:buNone/>
                      </a:pPr>
                      <a:r>
                        <a:rPr lang="en-IN" sz="1000" b="0" i="0" u="none" strike="noStrike" noProof="0" dirty="0">
                          <a:solidFill>
                            <a:schemeClr val="tx2"/>
                          </a:solidFill>
                          <a:effectLst/>
                          <a:latin typeface="Segoe UI"/>
                        </a:rPr>
                        <a:t>In-Region Repair or Standard Exchange</a:t>
                      </a:r>
                      <a:endParaRPr lang="en-US" i="0" noProof="0" dirty="0"/>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IN" sz="1600" b="1" i="0" u="none" strike="noStrike" dirty="0">
                        <a:solidFill>
                          <a:schemeClr val="tx2">
                            <a:lumMod val="75000"/>
                            <a:lumOff val="25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2604373"/>
                  </a:ext>
                </a:extLst>
              </a:tr>
              <a:tr h="332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Accidental Damage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1">
                            <a:lumMod val="50000"/>
                          </a:schemeClr>
                        </a:solidFill>
                        <a:latin typeface="+mn-lt"/>
                        <a:cs typeface="Segoe UI" panose="020B0502040204020203"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585334"/>
                  </a:ext>
                </a:extLst>
              </a:tr>
              <a:tr h="332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2"/>
                          </a:solidFill>
                          <a:effectLst/>
                          <a:latin typeface="Segoe UI"/>
                          <a:cs typeface="Segoe UI"/>
                        </a:rPr>
                        <a:t>Advanced Exchange</a:t>
                      </a:r>
                      <a:endParaRPr lang="en-IN" sz="1000" b="0" i="0" u="none" strike="noStrike" dirty="0">
                        <a:solidFill>
                          <a:schemeClr val="tx2"/>
                        </a:solidFill>
                        <a:effectLst/>
                        <a:latin typeface="Segoe UI"/>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1">
                            <a:lumMod val="50000"/>
                          </a:schemeClr>
                        </a:solidFill>
                        <a:effectLst/>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1">
                        <a:solidFill>
                          <a:schemeClr val="accent1">
                            <a:lumMod val="50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Light"/>
                        <a:sym typeface="Wingdings" panose="05000000000000000000" pitchFamily="2" charset="2"/>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2">
                            <a:lumMod val="75000"/>
                            <a:lumOff val="25000"/>
                          </a:schemeClr>
                        </a:solidFill>
                        <a:latin typeface="+mn-lt"/>
                        <a:cs typeface="Segoe UI Light"/>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kern="1200" dirty="0">
                          <a:solidFill>
                            <a:schemeClr val="tx2">
                              <a:lumMod val="75000"/>
                              <a:lumOff val="25000"/>
                            </a:schemeClr>
                          </a:solidFill>
                          <a:effectLst/>
                          <a:latin typeface="+mn-lt"/>
                          <a:sym typeface="Wingdings" panose="05000000000000000000" pitchFamily="2" charset="2"/>
                        </a:rPr>
                        <a:t></a:t>
                      </a:r>
                      <a:endParaRPr lang="en-US" sz="1600" b="1" dirty="0">
                        <a:solidFill>
                          <a:schemeClr val="tx2">
                            <a:lumMod val="75000"/>
                            <a:lumOff val="25000"/>
                          </a:schemeClr>
                        </a:solidFill>
                        <a:latin typeface="+mn-lt"/>
                        <a:cs typeface="Segoe UI"/>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409974"/>
                  </a:ext>
                </a:extLst>
              </a:tr>
            </a:tbl>
          </a:graphicData>
        </a:graphic>
      </p:graphicFrame>
      <p:sp>
        <p:nvSpPr>
          <p:cNvPr id="3" name="TextBox 2">
            <a:extLst>
              <a:ext uri="{FF2B5EF4-FFF2-40B4-BE49-F238E27FC236}">
                <a16:creationId xmlns:a16="http://schemas.microsoft.com/office/drawing/2014/main" id="{410FE3AA-B64D-5849-15E5-2DA2404E3D3E}"/>
              </a:ext>
            </a:extLst>
          </p:cNvPr>
          <p:cNvSpPr txBox="1"/>
          <p:nvPr/>
        </p:nvSpPr>
        <p:spPr>
          <a:xfrm>
            <a:off x="538025" y="5393762"/>
            <a:ext cx="6622893" cy="1338828"/>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1000" b="0" i="0" u="none" strike="noStrike" kern="1200" cap="none" spc="0" normalizeH="0" baseline="0" noProof="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Standard Exchange is the expected replacement model if In-Region Repair is unavailable. </a:t>
            </a: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mn-cs"/>
              </a:rPr>
              <a:t>Drive (SSD) Retention not available for Surface Go 4. ​</a:t>
            </a:r>
            <a:endParaRPr lang="en-US" sz="900">
              <a:solidFill>
                <a:prstClr val="black">
                  <a:lumMod val="65000"/>
                  <a:lumOff val="35000"/>
                </a:prstClr>
              </a:solidFill>
              <a:latin typeface="Segoe UI" panose="020B0502040204020203" pitchFamily="34" charset="0"/>
            </a:endParaRPr>
          </a:p>
          <a:p>
            <a:pPr marL="228600" indent="-114300" defTabSz="914367">
              <a:spcAft>
                <a:spcPts val="100"/>
              </a:spcAft>
              <a:buFontTx/>
              <a:buAutoNum type="arabicPeriod"/>
              <a:defRPr/>
            </a:pPr>
            <a:r>
              <a:rPr kumimoji="0" lang="en-US" sz="9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Please visit the </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rPr>
              <a:t> page to see availability.</a:t>
            </a:r>
          </a:p>
          <a:p>
            <a:pPr marL="228600" indent="-114300" defTabSz="914367">
              <a:spcAft>
                <a:spcPts val="100"/>
              </a:spcAft>
              <a:buFontTx/>
              <a:buAutoNum type="arabicPeriod"/>
              <a:defRPr/>
            </a:pPr>
            <a:r>
              <a:rPr lang="en-US" sz="900" b="0" i="0" u="none" strike="noStrike">
                <a:solidFill>
                  <a:srgbClr val="737373"/>
                </a:solidFill>
                <a:effectLst/>
                <a:latin typeface="Segoe UI Semibold" panose="020B0702040204020203" pitchFamily="34" charset="0"/>
              </a:rPr>
              <a:t>Complete for Schools </a:t>
            </a:r>
            <a:r>
              <a:rPr lang="en-US" sz="900" b="0" i="0" u="none" strike="noStrike">
                <a:solidFill>
                  <a:srgbClr val="737373"/>
                </a:solidFill>
                <a:effectLst/>
                <a:latin typeface="Segoe UI" panose="020B0502040204020203" pitchFamily="34" charset="0"/>
              </a:rPr>
              <a:t>commercial plans are available only for schools and education institutions purchasing devices for teachers or students for use in their </a:t>
            </a:r>
            <a:r>
              <a:rPr lang="en-US" sz="900" b="0" i="0" u="none" strike="noStrike" err="1">
                <a:solidFill>
                  <a:srgbClr val="737373"/>
                </a:solidFill>
                <a:effectLst/>
                <a:latin typeface="Segoe UI" panose="020B0502040204020203" pitchFamily="34" charset="0"/>
              </a:rPr>
              <a:t>organisations</a:t>
            </a:r>
            <a:r>
              <a:rPr lang="en-US" sz="900" b="0" i="0" u="none" strike="noStrike">
                <a:solidFill>
                  <a:srgbClr val="737373"/>
                </a:solidFill>
                <a:effectLst/>
                <a:latin typeface="Segoe UI" panose="020B0502040204020203" pitchFamily="34" charset="0"/>
              </a:rPr>
              <a:t>.  Parents or students purchasing a device for personal use, including via a BYOD portal, should refer to </a:t>
            </a:r>
            <a:r>
              <a:rPr lang="en-US" sz="900" b="0" i="0" u="none" strike="noStrike">
                <a:solidFill>
                  <a:srgbClr val="737373"/>
                </a:solidFill>
                <a:effectLst/>
                <a:latin typeface="Segoe UI Semibold" panose="020B0702040204020203" pitchFamily="34" charset="0"/>
              </a:rPr>
              <a:t>Complete for Students</a:t>
            </a:r>
            <a:endParaRPr kumimoji="0" lang="en-IN" sz="900" b="0" i="0" u="none" strike="noStrike" kern="1200" cap="none" spc="0" normalizeH="0" baseline="0" noProof="0">
              <a:ln>
                <a:noFill/>
              </a:ln>
              <a:solidFill>
                <a:prstClr val="black">
                  <a:lumMod val="65000"/>
                  <a:lumOff val="35000"/>
                </a:prstClr>
              </a:solidFill>
              <a:effectLst/>
              <a:uLnTx/>
              <a:uFillTx/>
              <a:latin typeface="Segoe UI"/>
              <a:ea typeface="+mn-ea"/>
              <a:cs typeface="Segoe UI"/>
            </a:endParaRPr>
          </a:p>
        </p:txBody>
      </p:sp>
      <p:sp>
        <p:nvSpPr>
          <p:cNvPr id="20" name="TextBox 19">
            <a:extLst>
              <a:ext uri="{FF2B5EF4-FFF2-40B4-BE49-F238E27FC236}">
                <a16:creationId xmlns:a16="http://schemas.microsoft.com/office/drawing/2014/main" id="{32EF962A-9C44-63C2-FE65-E54C9DA61E0B}"/>
              </a:ext>
            </a:extLst>
          </p:cNvPr>
          <p:cNvSpPr txBox="1"/>
          <p:nvPr/>
        </p:nvSpPr>
        <p:spPr>
          <a:xfrm>
            <a:off x="7451515" y="5563544"/>
            <a:ext cx="41567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Resources: </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Surface Warranty &amp; Protection Plans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Warranty and Protection Plan Terms &amp; Conditions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a:extLst>
              <a:ext uri="{FF2B5EF4-FFF2-40B4-BE49-F238E27FC236}">
                <a16:creationId xmlns:a16="http://schemas.microsoft.com/office/drawing/2014/main" id="{8575BD0A-59CC-DFB7-37DD-E1A1D8F39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9" name="TextBox 8">
            <a:extLst>
              <a:ext uri="{FF2B5EF4-FFF2-40B4-BE49-F238E27FC236}">
                <a16:creationId xmlns:a16="http://schemas.microsoft.com/office/drawing/2014/main" id="{730EF26A-E0EA-C8EF-A68D-B9141E4C43D7}"/>
              </a:ext>
            </a:extLst>
          </p:cNvPr>
          <p:cNvSpPr txBox="1"/>
          <p:nvPr/>
        </p:nvSpPr>
        <p:spPr>
          <a:xfrm>
            <a:off x="6303095" y="156353"/>
            <a:ext cx="5613123"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Australia - EDU</a:t>
            </a:r>
          </a:p>
        </p:txBody>
      </p:sp>
      <p:sp>
        <p:nvSpPr>
          <p:cNvPr id="17" name="Title 1">
            <a:extLst>
              <a:ext uri="{FF2B5EF4-FFF2-40B4-BE49-F238E27FC236}">
                <a16:creationId xmlns:a16="http://schemas.microsoft.com/office/drawing/2014/main" id="{301BCEE7-E4AC-992E-8778-841223462880}"/>
              </a:ext>
            </a:extLst>
          </p:cNvPr>
          <p:cNvSpPr txBox="1">
            <a:spLocks/>
          </p:cNvSpPr>
          <p:nvPr/>
        </p:nvSpPr>
        <p:spPr>
          <a:xfrm>
            <a:off x="624805" y="722916"/>
            <a:ext cx="10349465"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1800" dirty="0">
                <a:solidFill>
                  <a:srgbClr val="0E2841">
                    <a:lumMod val="75000"/>
                    <a:lumOff val="25000"/>
                  </a:srgbClr>
                </a:solidFill>
                <a:latin typeface="Segoe UI Light" panose="020B0502040204020203" pitchFamily="34" charset="0"/>
                <a:cs typeface="Segoe UI Light" panose="020B0502040204020203" pitchFamily="34" charset="0"/>
              </a:rPr>
              <a:t>Surface Laptop 6, Surface Pro 10, Surface Laptop Go 3, Surface Laptop Studio 2, and Surface Go 4</a:t>
            </a:r>
            <a:endParaRPr lang="en-US" sz="1800" dirty="0">
              <a:solidFill>
                <a:srgbClr val="0E2841">
                  <a:lumMod val="75000"/>
                  <a:lumOff val="2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7106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2623E4-FEF3-1F0D-81F5-95DD4034FEAE}"/>
              </a:ext>
            </a:extLst>
          </p:cNvPr>
          <p:cNvSpPr txBox="1">
            <a:spLocks/>
          </p:cNvSpPr>
          <p:nvPr/>
        </p:nvSpPr>
        <p:spPr>
          <a:xfrm>
            <a:off x="578570" y="744902"/>
            <a:ext cx="5714924" cy="64164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Semilight" panose="020B0402040204020203" pitchFamily="34" charset="0"/>
                <a:ea typeface="+mj-ea"/>
                <a:cs typeface="Segoe UI Semilight" panose="020B0402040204020203" pitchFamily="34" charset="0"/>
              </a:rPr>
              <a:t>Microsoft Protection Plans</a:t>
            </a:r>
          </a:p>
        </p:txBody>
      </p:sp>
      <p:pic>
        <p:nvPicPr>
          <p:cNvPr id="10" name="Picture 9">
            <a:extLst>
              <a:ext uri="{FF2B5EF4-FFF2-40B4-BE49-F238E27FC236}">
                <a16:creationId xmlns:a16="http://schemas.microsoft.com/office/drawing/2014/main" id="{76F217BC-EE2A-68C1-6210-6F337BF94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sp>
        <p:nvSpPr>
          <p:cNvPr id="5" name="Title 1">
            <a:extLst>
              <a:ext uri="{FF2B5EF4-FFF2-40B4-BE49-F238E27FC236}">
                <a16:creationId xmlns:a16="http://schemas.microsoft.com/office/drawing/2014/main" id="{8B974B81-D9AB-95B7-A1C2-18E505E03345}"/>
              </a:ext>
            </a:extLst>
          </p:cNvPr>
          <p:cNvSpPr txBox="1">
            <a:spLocks/>
          </p:cNvSpPr>
          <p:nvPr/>
        </p:nvSpPr>
        <p:spPr>
          <a:xfrm>
            <a:off x="578570" y="1848246"/>
            <a:ext cx="10906752" cy="844194"/>
          </a:xfrm>
          <a:prstGeom prst="rect">
            <a:avLst/>
          </a:prstGeom>
        </p:spPr>
        <p:txBody>
          <a:bodyPr vert="horz" wrap="square" lIns="62345" tIns="31173" rIns="62345" bIns="31173"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ct val="0"/>
              </a:spcBef>
              <a:spcAft>
                <a:spcPts val="120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Semilight" panose="020B0402040204020203" pitchFamily="34" charset="0"/>
                <a:ea typeface="+mj-ea"/>
                <a:cs typeface="Segoe UI Semilight" panose="020B0402040204020203" pitchFamily="34" charset="0"/>
              </a:rPr>
              <a:t>Each Surface device comes with a 1-year Microsoft Limited Hardware Warranty</a:t>
            </a:r>
            <a:r>
              <a:rPr kumimoji="0" lang="en-US" sz="1400" b="0" i="0" u="none" strike="noStrike" kern="1200" cap="none" spc="0" normalizeH="0" baseline="30000" noProof="0">
                <a:ln>
                  <a:noFill/>
                </a:ln>
                <a:solidFill>
                  <a:srgbClr val="000000">
                    <a:lumMod val="65000"/>
                    <a:lumOff val="35000"/>
                  </a:srgbClr>
                </a:solidFill>
                <a:effectLst/>
                <a:uLnTx/>
                <a:uFillTx/>
                <a:latin typeface="Segoe UI Semilight" panose="020B0402040204020203" pitchFamily="34" charset="0"/>
                <a:ea typeface="+mj-ea"/>
                <a:cs typeface="Segoe UI Semilight" panose="020B0402040204020203" pitchFamily="34" charset="0"/>
              </a:rPr>
              <a:t>1</a:t>
            </a:r>
            <a:r>
              <a:rPr kumimoji="0" lang="en-US" sz="1400" b="0" i="0" u="none" strike="noStrike" kern="1200" cap="none" spc="0" normalizeH="0" baseline="0" noProof="0">
                <a:ln>
                  <a:noFill/>
                </a:ln>
                <a:solidFill>
                  <a:srgbClr val="000000">
                    <a:lumMod val="65000"/>
                    <a:lumOff val="35000"/>
                  </a:srgbClr>
                </a:solidFill>
                <a:effectLst/>
                <a:uLnTx/>
                <a:uFillTx/>
                <a:latin typeface="Segoe UI Semilight" panose="020B0402040204020203" pitchFamily="34" charset="0"/>
                <a:ea typeface="Segoe UI" panose="020B0502040204020203" pitchFamily="34" charset="0"/>
                <a:cs typeface="Segoe UI Semilight" panose="020B0402040204020203" pitchFamily="34" charset="0"/>
              </a:rPr>
              <a:t>. For customers who want to </a:t>
            </a:r>
            <a:r>
              <a:rPr kumimoji="0" lang="en-US" sz="1400" b="0" i="0" u="none" strike="noStrike" kern="1200" cap="none" spc="0" normalizeH="0" baseline="0" noProof="0">
                <a:ln>
                  <a:noFill/>
                </a:ln>
                <a:solidFill>
                  <a:srgbClr val="000000">
                    <a:lumMod val="65000"/>
                    <a:lumOff val="35000"/>
                  </a:srgbClr>
                </a:solidFill>
                <a:effectLst/>
                <a:uLnTx/>
                <a:uFillTx/>
                <a:latin typeface="Segoe UI Semilight" panose="020B0402040204020203" pitchFamily="34" charset="0"/>
                <a:ea typeface="+mj-ea"/>
                <a:cs typeface="Segoe UI Semilight" panose="020B0402040204020203" pitchFamily="34" charset="0"/>
              </a:rPr>
              <a:t>maximize and protect their Surface investments beyond the warranty they can opt to purchase one of the available Microsoft Protection Plans. The extended coverage protects their device investment and helps extend the use of their Surface devices and avoid unplanned expenses</a:t>
            </a:r>
            <a:endParaRPr kumimoji="0" lang="en-US" sz="1800" b="0" i="0" u="none" strike="noStrike" kern="100" cap="none" spc="0" normalizeH="0" baseline="0" noProof="0">
              <a:ln>
                <a:noFill/>
              </a:ln>
              <a:solidFill>
                <a:srgbClr val="000000">
                  <a:lumMod val="65000"/>
                  <a:lumOff val="35000"/>
                </a:srgb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p:txBody>
      </p:sp>
      <p:pic>
        <p:nvPicPr>
          <p:cNvPr id="15" name="Picture 14">
            <a:extLst>
              <a:ext uri="{FF2B5EF4-FFF2-40B4-BE49-F238E27FC236}">
                <a16:creationId xmlns:a16="http://schemas.microsoft.com/office/drawing/2014/main" id="{D4317CCC-52D3-A4F2-69BE-49FC35C77B09}"/>
              </a:ext>
            </a:extLst>
          </p:cNvPr>
          <p:cNvPicPr>
            <a:picLocks noChangeAspect="1"/>
          </p:cNvPicPr>
          <p:nvPr/>
        </p:nvPicPr>
        <p:blipFill rotWithShape="1">
          <a:blip r:embed="rId4">
            <a:extLst>
              <a:ext uri="{28A0092B-C50C-407E-A947-70E740481C1C}">
                <a14:useLocalDpi xmlns:a14="http://schemas.microsoft.com/office/drawing/2010/main" val="0"/>
              </a:ext>
            </a:extLst>
          </a:blip>
          <a:srcRect l="12054" t="5875" r="11337"/>
          <a:stretch/>
        </p:blipFill>
        <p:spPr>
          <a:xfrm>
            <a:off x="6469117" y="2999327"/>
            <a:ext cx="5490259" cy="3858672"/>
          </a:xfrm>
          <a:prstGeom prst="rect">
            <a:avLst/>
          </a:prstGeom>
        </p:spPr>
      </p:pic>
      <p:sp>
        <p:nvSpPr>
          <p:cNvPr id="19" name="TextBox 18">
            <a:extLst>
              <a:ext uri="{FF2B5EF4-FFF2-40B4-BE49-F238E27FC236}">
                <a16:creationId xmlns:a16="http://schemas.microsoft.com/office/drawing/2014/main" id="{603CF63F-4461-222C-3EB9-5BD73244126F}"/>
              </a:ext>
            </a:extLst>
          </p:cNvPr>
          <p:cNvSpPr txBox="1"/>
          <p:nvPr/>
        </p:nvSpPr>
        <p:spPr>
          <a:xfrm>
            <a:off x="578569" y="6045768"/>
            <a:ext cx="53079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E6E6E6">
                    <a:lumMod val="50000"/>
                  </a:srgbClr>
                </a:solidFill>
                <a:effectLst/>
                <a:uLnTx/>
                <a:uFillTx/>
                <a:latin typeface="Segoe UI" panose="020B0502040204020203" pitchFamily="34" charset="0"/>
                <a:ea typeface="Segoe UI" panose="020B0502040204020203" pitchFamily="34" charset="0"/>
                <a:cs typeface="Arial" panose="020B0604020202020204" pitchFamily="34" charset="0"/>
              </a:rPr>
              <a:t>1 </a:t>
            </a:r>
            <a:r>
              <a:rPr kumimoji="0" lang="en-US" sz="900" b="0" i="0" u="none" strike="noStrike" kern="1200" cap="none" spc="0" normalizeH="0" baseline="0" noProof="0">
                <a:ln>
                  <a:noFill/>
                </a:ln>
                <a:solidFill>
                  <a:srgbClr val="E6E6E6">
                    <a:lumMod val="50000"/>
                  </a:srgbClr>
                </a:solidFill>
                <a:effectLst/>
                <a:uLnTx/>
                <a:uFillTx/>
                <a:latin typeface="Segoe UI" panose="020B0502040204020203" pitchFamily="34" charset="0"/>
                <a:ea typeface="Segoe UI" panose="020B0502040204020203" pitchFamily="34" charset="0"/>
                <a:cs typeface="Arial" panose="020B0604020202020204" pitchFamily="34" charset="0"/>
              </a:rPr>
              <a:t>Without prejudice to any legal (statutory) rights to which you may be entitled under your local law, Microsoft Limited Hardware Warranty covers your device or replacement component from the date of original purchase from Microsoft or an authorized reseller. Exclusions and limitations apply. Please refer to </a:t>
            </a:r>
            <a:r>
              <a:rPr kumimoji="0" lang="en-US" sz="900" b="1" i="0" u="sng" strike="noStrike" kern="1200" cap="none" spc="0" normalizeH="0" baseline="0" noProof="0">
                <a:ln>
                  <a:noFill/>
                </a:ln>
                <a:solidFill>
                  <a:srgbClr val="E6E6E6">
                    <a:lumMod val="50000"/>
                  </a:srgbClr>
                </a:solidFill>
                <a:effectLst/>
                <a:uLnTx/>
                <a:uFillTx/>
                <a:latin typeface="Segoe UI" panose="020B0502040204020203" pitchFamily="34" charset="0"/>
                <a:ea typeface="Segoe UI" panose="020B050204020402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Microsoft Limited Hardware Warranty &amp; Agreement</a:t>
            </a:r>
            <a:r>
              <a:rPr kumimoji="0" lang="en-US" sz="900" b="0" i="0" u="none" strike="noStrike" kern="1200" cap="none" spc="0" normalizeH="0" baseline="0" noProof="0">
                <a:ln>
                  <a:noFill/>
                </a:ln>
                <a:solidFill>
                  <a:srgbClr val="E6E6E6">
                    <a:lumMod val="50000"/>
                  </a:srgbClr>
                </a:solidFill>
                <a:effectLst/>
                <a:uLnTx/>
                <a:uFillTx/>
                <a:latin typeface="Segoe UI" panose="020B0502040204020203" pitchFamily="34" charset="0"/>
                <a:ea typeface="Segoe UI" panose="020B0502040204020203" pitchFamily="34" charset="0"/>
                <a:cs typeface="Arial" panose="020B0604020202020204" pitchFamily="34" charset="0"/>
              </a:rPr>
              <a:t>.</a:t>
            </a:r>
            <a:endParaRPr kumimoji="0" lang="en-US" sz="900" b="0" i="0" u="none" strike="noStrike" kern="1200" cap="none" spc="0" normalizeH="0" baseline="0" noProof="0">
              <a:ln>
                <a:noFill/>
              </a:ln>
              <a:solidFill>
                <a:srgbClr val="E6E6E6">
                  <a:lumMod val="50000"/>
                </a:srgbClr>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206CF268-01B3-EA3A-0A38-ED6124C26878}"/>
              </a:ext>
            </a:extLst>
          </p:cNvPr>
          <p:cNvSpPr txBox="1">
            <a:spLocks/>
          </p:cNvSpPr>
          <p:nvPr/>
        </p:nvSpPr>
        <p:spPr>
          <a:xfrm>
            <a:off x="578570" y="1405857"/>
            <a:ext cx="4736504" cy="409588"/>
          </a:xfrm>
          <a:prstGeom prst="rect">
            <a:avLst/>
          </a:prstGeom>
        </p:spPr>
        <p:txBody>
          <a:bodyPr vert="horz" wrap="square" lIns="62345" tIns="31173" rIns="62345" bIns="31173"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ts val="0"/>
              </a:spcBef>
              <a:spcAft>
                <a:spcPts val="1200"/>
              </a:spcAft>
              <a:buClrTx/>
              <a:buSzPts val="900"/>
              <a:buFontTx/>
              <a:buNone/>
              <a:tabLst/>
              <a:defRPr/>
            </a:pPr>
            <a:r>
              <a:rPr kumimoji="0" lang="en-US" sz="2000" b="0" i="0" u="none" strike="noStrike" kern="100" cap="none" spc="0" normalizeH="0" baseline="0" noProof="0" dirty="0">
                <a:ln>
                  <a:noFill/>
                </a:ln>
                <a:solidFill>
                  <a:schemeClr val="tx1">
                    <a:lumMod val="65000"/>
                    <a:lumOff val="35000"/>
                  </a:schemeClr>
                </a:solidFill>
                <a:effectLst/>
                <a:uLnTx/>
                <a:uFillTx/>
                <a:latin typeface="Segoe UI Semilight" panose="020B0402040204020203" pitchFamily="34" charset="0"/>
                <a:ea typeface="Aptos" panose="020B0004020202020204" pitchFamily="34" charset="0"/>
                <a:cs typeface="Segoe UI Semilight" panose="020B0402040204020203" pitchFamily="34" charset="0"/>
              </a:rPr>
              <a:t>Investment protection</a:t>
            </a:r>
            <a:endParaRPr kumimoji="0" lang="en-US" sz="2800" b="0" i="0" u="none" strike="noStrike" kern="100" cap="none" spc="0" normalizeH="0" baseline="0" noProof="0" dirty="0">
              <a:ln>
                <a:noFill/>
              </a:ln>
              <a:solidFill>
                <a:schemeClr val="tx1">
                  <a:lumMod val="65000"/>
                  <a:lumOff val="35000"/>
                </a:schemeClr>
              </a:solidFill>
              <a:effectLst/>
              <a:uLnTx/>
              <a:uFillTx/>
              <a:latin typeface="Segoe UI Semilight" panose="020B0402040204020203" pitchFamily="34" charset="0"/>
              <a:ea typeface="Aptos" panose="020B0004020202020204" pitchFamily="34" charset="0"/>
              <a:cs typeface="Segoe UI Semilight" panose="020B0402040204020203" pitchFamily="34" charset="0"/>
            </a:endParaRPr>
          </a:p>
        </p:txBody>
      </p:sp>
      <p:sp>
        <p:nvSpPr>
          <p:cNvPr id="3" name="Rectangle 2">
            <a:extLst>
              <a:ext uri="{FF2B5EF4-FFF2-40B4-BE49-F238E27FC236}">
                <a16:creationId xmlns:a16="http://schemas.microsoft.com/office/drawing/2014/main" id="{51B96CE2-6877-F30D-B9C6-FE7DB2D7C926}"/>
              </a:ext>
            </a:extLst>
          </p:cNvPr>
          <p:cNvSpPr/>
          <p:nvPr/>
        </p:nvSpPr>
        <p:spPr>
          <a:xfrm>
            <a:off x="646387" y="2817491"/>
            <a:ext cx="5727520" cy="3062377"/>
          </a:xfrm>
          <a:prstGeom prst="rect">
            <a:avLst/>
          </a:prstGeom>
        </p:spPr>
        <p:txBody>
          <a:bodyPr wrap="square" lIns="0" tIns="45720" rIns="91440" bIns="45720" anchor="t">
            <a:spAutoFit/>
          </a:bodyPr>
          <a:lstStyle/>
          <a:p>
            <a:pPr marL="182880" marR="0" lvl="0" indent="-182880" algn="l" defTabSz="914400" rtl="0" eaLnBrk="1" fontAlgn="auto" latinLnBrk="0" hangingPunct="1">
              <a:lnSpc>
                <a:spcPct val="100000"/>
              </a:lnSpc>
              <a:spcBef>
                <a:spcPts val="0"/>
              </a:spcBef>
              <a:spcAft>
                <a:spcPts val="600"/>
              </a:spcAft>
              <a:buClrTx/>
              <a:buSzPct val="100000"/>
              <a:buFontTx/>
              <a:buNone/>
              <a:tabLst/>
              <a:defRPr/>
            </a:pPr>
            <a:r>
              <a:rPr kumimoji="0" lang="en-US" sz="1800" b="0" i="0" u="none" strike="noStrike" kern="100" cap="none" spc="0" normalizeH="0" baseline="0" noProof="0">
                <a:ln>
                  <a:noFill/>
                </a:ln>
                <a:solidFill>
                  <a:srgbClr val="000000">
                    <a:lumMod val="65000"/>
                    <a:lumOff val="35000"/>
                  </a:srgbClr>
                </a:solidFill>
                <a:effectLst/>
                <a:uLnTx/>
                <a:uFillTx/>
                <a:latin typeface="Segoe UI Light" panose="020B0502040204020203" pitchFamily="34" charset="0"/>
                <a:ea typeface="Aptos" panose="020B0004020202020204" pitchFamily="34" charset="0"/>
                <a:cs typeface="Segoe UI Light" panose="020B0502040204020203" pitchFamily="34" charset="0"/>
              </a:rPr>
              <a:t>Warranty and Protection Plan benefits:</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Customer centric support for service and repair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a:ea typeface="Aptos" panose="020B0004020202020204" pitchFamily="34" charset="0"/>
                <a:cs typeface="Segoe UI"/>
              </a:rPr>
              <a:t>Support tools and information to track device health at-scale, across a customer's hybrid workforce.</a:t>
            </a:r>
          </a:p>
          <a:p>
            <a:pPr marL="182880" marR="0" lvl="0" indent="-182880" algn="l" defTabSz="914400"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Ongoing access to Microsoft’s robust online Surface support articles and communities. </a:t>
            </a:r>
          </a:p>
          <a:p>
            <a:pPr marL="182880" marR="0" lvl="0" indent="-182880" algn="l" defTabSz="914400" rtl="0" eaLnBrk="1" fontAlgn="auto" latinLnBrk="0" hangingPunct="1">
              <a:lnSpc>
                <a:spcPct val="100000"/>
              </a:lnSpc>
              <a:spcBef>
                <a:spcPts val="0"/>
              </a:spcBef>
              <a:spcAft>
                <a:spcPts val="600"/>
              </a:spcAft>
              <a:buClrTx/>
              <a:buSzPct val="100000"/>
              <a:buFontTx/>
              <a:buNone/>
              <a:tabLst/>
              <a:defRPr/>
            </a:pPr>
            <a:r>
              <a:rPr kumimoji="0" lang="en-US" sz="1800" b="0" i="0" u="none" strike="noStrike" kern="100" cap="none" spc="0" normalizeH="0" baseline="0" noProof="0">
                <a:ln>
                  <a:noFill/>
                </a:ln>
                <a:solidFill>
                  <a:srgbClr val="000000">
                    <a:lumMod val="65000"/>
                    <a:lumOff val="35000"/>
                  </a:srgbClr>
                </a:solidFill>
                <a:effectLst/>
                <a:uLnTx/>
                <a:uFillTx/>
                <a:latin typeface="Segoe UI Light" panose="020B0502040204020203" pitchFamily="34" charset="0"/>
                <a:ea typeface="Aptos" panose="020B0004020202020204" pitchFamily="34" charset="0"/>
                <a:cs typeface="Segoe UI Light" panose="020B0502040204020203" pitchFamily="34" charset="0"/>
              </a:rPr>
              <a:t>Additional Protection Plan options:</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Accidental damage – protection from drops, spills, and cracked screens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Drive (SSD) retention – retain the SSD during a service event </a:t>
            </a:r>
          </a:p>
          <a:p>
            <a:pPr marL="182880" marR="0" lvl="0" indent="-18288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Advanced Exchange and Next Business </a:t>
            </a:r>
            <a:r>
              <a:rPr lang="en-US" sz="1300" kern="100">
                <a:solidFill>
                  <a:srgbClr val="000000">
                    <a:lumMod val="65000"/>
                    <a:lumOff val="35000"/>
                  </a:srgbClr>
                </a:solidFill>
                <a:latin typeface="Segoe UI" panose="020B0502040204020203" pitchFamily="34" charset="0"/>
                <a:ea typeface="Aptos" panose="020B0004020202020204" pitchFamily="34" charset="0"/>
                <a:cs typeface="Segoe UI" panose="020B0502040204020203" pitchFamily="34" charset="0"/>
              </a:rPr>
              <a:t>D</a:t>
            </a: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ay </a:t>
            </a:r>
            <a:r>
              <a:rPr lang="en-US" sz="1300" kern="100">
                <a:solidFill>
                  <a:srgbClr val="000000">
                    <a:lumMod val="65000"/>
                    <a:lumOff val="35000"/>
                  </a:srgbClr>
                </a:solidFill>
                <a:latin typeface="Segoe UI" panose="020B0502040204020203" pitchFamily="34" charset="0"/>
                <a:ea typeface="Aptos" panose="020B0004020202020204" pitchFamily="34" charset="0"/>
                <a:cs typeface="Segoe UI" panose="020B0502040204020203" pitchFamily="34" charset="0"/>
              </a:rPr>
              <a:t>service</a:t>
            </a:r>
            <a:r>
              <a:rPr kumimoji="0" lang="en-US" sz="1300" b="0" i="0" u="none" strike="noStrike" kern="100" cap="none" spc="0" normalizeH="0" baseline="0" noProof="0">
                <a:ln>
                  <a:noFill/>
                </a:ln>
                <a:solidFill>
                  <a:srgbClr val="000000">
                    <a:lumMod val="65000"/>
                    <a:lumOff val="35000"/>
                  </a:srgbClr>
                </a:solidFill>
                <a:effectLst/>
                <a:uLnTx/>
                <a:uFillTx/>
                <a:latin typeface="Segoe UI" panose="020B0502040204020203" pitchFamily="34" charset="0"/>
                <a:ea typeface="Aptos" panose="020B0004020202020204" pitchFamily="34" charset="0"/>
                <a:cs typeface="Segoe UI" panose="020B0502040204020203" pitchFamily="34" charset="0"/>
              </a:rPr>
              <a:t> – a replacement device is shipped to customer prior to receiving the damaged device.</a:t>
            </a:r>
          </a:p>
        </p:txBody>
      </p:sp>
    </p:spTree>
    <p:extLst>
      <p:ext uri="{BB962C8B-B14F-4D97-AF65-F5344CB8AC3E}">
        <p14:creationId xmlns:p14="http://schemas.microsoft.com/office/powerpoint/2010/main" val="3126862157"/>
      </p:ext>
    </p:extLst>
  </p:cSld>
  <p:clrMapOvr>
    <a:masterClrMapping/>
  </p:clrMapOvr>
  <p:transition>
    <p:fade/>
  </p:transition>
</p:sld>
</file>

<file path=ppt/theme/theme1.xml><?xml version="1.0" encoding="utf-8"?>
<a:theme xmlns:a="http://schemas.openxmlformats.org/drawingml/2006/main" name="Office Theme">
  <a:themeElements>
    <a:clrScheme name="MS Surface branding">
      <a:dk1>
        <a:srgbClr val="000000"/>
      </a:dk1>
      <a:lt1>
        <a:srgbClr val="FFFFFF"/>
      </a:lt1>
      <a:dk2>
        <a:srgbClr val="0078D4"/>
      </a:dk2>
      <a:lt2>
        <a:srgbClr val="505050"/>
      </a:lt2>
      <a:accent1>
        <a:srgbClr val="0078D4"/>
      </a:accent1>
      <a:accent2>
        <a:srgbClr val="E6E6E6"/>
      </a:accent2>
      <a:accent3>
        <a:srgbClr val="737373"/>
      </a:accent3>
      <a:accent4>
        <a:srgbClr val="505050"/>
      </a:accent4>
      <a:accent5>
        <a:srgbClr val="000000"/>
      </a:accent5>
      <a:accent6>
        <a:srgbClr val="FFFFFF"/>
      </a:accent6>
      <a:hlink>
        <a:srgbClr val="0000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d6088ce7-3766-420d-82dd-652472fcd68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3" ma:contentTypeDescription="Create a new document." ma:contentTypeScope="" ma:versionID="a246456a67668ccfb1f16d8e7586e961">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a2c8af3abd684984eb924784d2935a89"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8147C0-CD55-46BD-A2C3-666039423CE5}">
  <ds:schemaRefs>
    <ds:schemaRef ds:uri="8f36e14a-cae0-4ac1-a4e8-b8d6491fa9c1"/>
    <ds:schemaRef ds:uri="http://purl.org/dc/dcmitype/"/>
    <ds:schemaRef ds:uri="http://purl.org/dc/elements/1.1/"/>
    <ds:schemaRef ds:uri="http://schemas.microsoft.com/office/2006/documentManagement/types"/>
    <ds:schemaRef ds:uri="c2440c29-2061-46f6-a324-f78127ce4c14"/>
    <ds:schemaRef ds:uri="http://schemas.microsoft.com/office/infopath/2007/PartnerControls"/>
    <ds:schemaRef ds:uri="http://schemas.openxmlformats.org/package/2006/metadata/core-properties"/>
    <ds:schemaRef ds:uri="http://www.w3.org/XML/1998/namespace"/>
    <ds:schemaRef ds:uri="http://schemas.microsoft.com/sharepoint/v3"/>
    <ds:schemaRef ds:uri="http://schemas.microsoft.com/office/2006/metadata/properties"/>
    <ds:schemaRef ds:uri="http://purl.org/dc/terms/"/>
    <ds:schemaRef ds:uri="230e9df3-be65-4c73-a93b-d1236ebd677e"/>
    <ds:schemaRef ds:uri="d56b5598-419f-4358-b605-9ac474d0aca1"/>
    <ds:schemaRef ds:uri="44f161e6-b36f-445c-b9e2-66207e8a4801"/>
    <ds:schemaRef ds:uri="1ba6fa9a-922f-4946-9b13-3afdd712965c"/>
    <ds:schemaRef ds:uri="d6088ce7-3766-420d-82dd-652472fcd688"/>
  </ds:schemaRefs>
</ds:datastoreItem>
</file>

<file path=customXml/itemProps2.xml><?xml version="1.0" encoding="utf-8"?>
<ds:datastoreItem xmlns:ds="http://schemas.openxmlformats.org/officeDocument/2006/customXml" ds:itemID="{45F2D985-F842-4AE2-8E8B-35B471677E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532BE2-D100-4A0A-B397-B1A2F5ECF53E}">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39</TotalTime>
  <Words>5456</Words>
  <Application>Microsoft Office PowerPoint</Application>
  <PresentationFormat>Widescreen</PresentationFormat>
  <Paragraphs>878</Paragraphs>
  <Slides>24</Slides>
  <Notes>10</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Warranty and Protection Plans for Americas</dc:title>
  <dc:creator>Manav Tolani</dc:creator>
  <cp:lastModifiedBy>Katy Minahan (ANDERSEN CONSULTANTS LLC)</cp:lastModifiedBy>
  <cp:revision>19</cp:revision>
  <dcterms:created xsi:type="dcterms:W3CDTF">2022-02-14T05:28:58Z</dcterms:created>
  <dcterms:modified xsi:type="dcterms:W3CDTF">2024-03-28T03:02:23Z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0x010100DEE3D5142BF05D44813E2DC99C686ABA</vt:lpwstr>
  </property>
  <property fmtid="{D5CDD505-2E9C-101B-9397-08002B2CF9AE}" pid="3" name="MediaServiceImageTags">
    <vt:lpwstr/>
  </property>
  <property fmtid="{D5CDD505-2E9C-101B-9397-08002B2CF9AE}" pid="4" name="Order">
    <vt:lpwstr>51000.0000000000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For">
    <vt:lpwstr/>
  </property>
  <property fmtid="{D5CDD505-2E9C-101B-9397-08002B2CF9AE}" pid="12" name="_dlc_policyId">
    <vt:lpwstr/>
  </property>
  <property fmtid="{D5CDD505-2E9C-101B-9397-08002B2CF9AE}" pid="13" name="Confidentiality">
    <vt:lpwstr>5;#internal users|461efa83-0283-486a-a8d5-943328f3693f</vt:lpwstr>
  </property>
  <property fmtid="{D5CDD505-2E9C-101B-9397-08002B2CF9AE}" pid="14" name="About">
    <vt:lpwstr/>
  </property>
  <property fmtid="{D5CDD505-2E9C-101B-9397-08002B2CF9AE}" pid="15" name="ItemRetentionFormula">
    <vt:lpwstr/>
  </property>
  <property fmtid="{D5CDD505-2E9C-101B-9397-08002B2CF9AE}" pid="16" name="_dlc_DocIdItemGuid">
    <vt:lpwstr>906f898a-0cc4-414d-b737-8f9258ea66ad</vt:lpwstr>
  </property>
</Properties>
</file>