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733" r:id="rId6"/>
  </p:sldMasterIdLst>
  <p:notesMasterIdLst>
    <p:notesMasterId r:id="rId22"/>
  </p:notesMasterIdLst>
  <p:sldIdLst>
    <p:sldId id="2147481176" r:id="rId7"/>
    <p:sldId id="2147481177" r:id="rId8"/>
    <p:sldId id="2147481178" r:id="rId9"/>
    <p:sldId id="2147481157" r:id="rId10"/>
    <p:sldId id="2147481155" r:id="rId11"/>
    <p:sldId id="2147481156" r:id="rId12"/>
    <p:sldId id="2147481175" r:id="rId13"/>
    <p:sldId id="2147481142" r:id="rId14"/>
    <p:sldId id="2147481158" r:id="rId15"/>
    <p:sldId id="2147481164" r:id="rId16"/>
    <p:sldId id="2147481165" r:id="rId17"/>
    <p:sldId id="2147481159" r:id="rId18"/>
    <p:sldId id="2147481162" r:id="rId19"/>
    <p:sldId id="2147481163" r:id="rId20"/>
    <p:sldId id="21474811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Protection Plans" id="{798ABCAB-0DC8-4185-8956-C35D663885E1}">
          <p14:sldIdLst>
            <p14:sldId id="2147481176"/>
            <p14:sldId id="2147481177"/>
            <p14:sldId id="2147481178"/>
            <p14:sldId id="2147481157"/>
            <p14:sldId id="2147481155"/>
            <p14:sldId id="2147481156"/>
            <p14:sldId id="2147481175"/>
            <p14:sldId id="2147481142"/>
            <p14:sldId id="2147481158"/>
            <p14:sldId id="2147481164"/>
            <p14:sldId id="2147481165"/>
            <p14:sldId id="2147481159"/>
            <p14:sldId id="2147481162"/>
            <p14:sldId id="2147481163"/>
            <p14:sldId id="2147481144"/>
          </p14:sldIdLst>
        </p14:section>
      </p14:sectionLst>
    </p:ext>
    <p:ext uri="{EFAFB233-063F-42B5-8137-9DF3F51BA10A}">
      <p15:sldGuideLst xmlns:p15="http://schemas.microsoft.com/office/powerpoint/2012/main">
        <p15:guide id="1" orient="horz" pos="2184" userDrawn="1">
          <p15:clr>
            <a:srgbClr val="A4A3A4"/>
          </p15:clr>
        </p15:guide>
        <p15:guide id="2" pos="3864" userDrawn="1">
          <p15:clr>
            <a:srgbClr val="A4A3A4"/>
          </p15:clr>
        </p15:guide>
        <p15:guide id="3" pos="7296" userDrawn="1">
          <p15:clr>
            <a:srgbClr val="A4A3A4"/>
          </p15:clr>
        </p15:guide>
        <p15:guide id="4" pos="192" userDrawn="1">
          <p15:clr>
            <a:srgbClr val="A4A3A4"/>
          </p15:clr>
        </p15:guide>
        <p15:guide id="5" pos="7488" userDrawn="1">
          <p15:clr>
            <a:srgbClr val="A4A3A4"/>
          </p15:clr>
        </p15:guide>
        <p15:guide id="6" orient="horz" pos="144" userDrawn="1">
          <p15:clr>
            <a:srgbClr val="A4A3A4"/>
          </p15:clr>
        </p15:guide>
        <p15:guide id="7" pos="29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E1328-DC96-BE15-7C27-40D7F284C93D}" name="Brett Boyovich" initials="BB" userId="S::brettbo@microsoft.com::754f4f97-3746-4044-bfaf-2c1970bee131" providerId="AD"/>
  <p188:author id="{C9539B2A-C980-839A-F0A1-4915AB757670}" name="Srilatha Srinivasan" initials="SS" userId="S::Srilatha.Srinivasan@gds.ey.com::68958369-b30e-46ef-928e-0addd84d666d" providerId="AD"/>
  <p188:author id="{2A40A45B-AF67-50D0-F9D7-6DBE853A2510}" name="Sean Davis (CREW)" initials="SD(" userId="S::seandav@microsoft.com::57513f71-e495-4bd7-8d13-e65d349ab9ac" providerId="AD"/>
  <p188:author id="{7AD853AE-5E18-CD54-6711-00303CD64FAB}" name="Dolores Schoenmakers" initials="DS" userId="S::v-doloress@microsoft.com::37be9e83-8a16-4de8-ac22-8344419de637" providerId="AD"/>
  <p188:author id="{00380AC1-72B8-B52B-6D8D-E392602BDE2A}" name="Alex Yee" initials="AY" userId="S::alyee@microsoft.com::98303740-2f5d-4945-879f-ae8b008b308b" providerId="AD"/>
  <p188:author id="{FCF6E0F5-844F-37C2-6327-8A36B5C8ABF1}" name="Srilatha Srinivasan (Ernst &amp; Young LLP)" initials="" userId="S::v-srilathas@microsoft.com::452f1843-9edd-4498-aa90-01ee391d4f9a" providerId="AD"/>
  <p188:author id="{CB4B0EFE-27BB-A6ED-731A-AA529E799148}" name="Katy Minahan" initials="KM" userId="S::v-katminahan@microsoft.com::18f8ef59-8e9a-4955-b1bc-11f5d86375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mani Gupta" initials="HG" lastIdx="1" clrIdx="0">
    <p:extLst>
      <p:ext uri="{19B8F6BF-5375-455C-9EA6-DF929625EA0E}">
        <p15:presenceInfo xmlns:p15="http://schemas.microsoft.com/office/powerpoint/2012/main" userId="S::Himani.Gupta1@gds.ey.com::795efeeb-8d99-45ba-8f6e-16e5adc40f4c" providerId="AD"/>
      </p:ext>
    </p:extLst>
  </p:cmAuthor>
  <p:cmAuthor id="2" name="Anindia Mukherjee" initials="AM" lastIdx="7" clrIdx="1">
    <p:extLst>
      <p:ext uri="{19B8F6BF-5375-455C-9EA6-DF929625EA0E}">
        <p15:presenceInfo xmlns:p15="http://schemas.microsoft.com/office/powerpoint/2012/main" userId="S::Anindia.Mukherjee@gds.ey.com::d2004407-ff46-497d-9722-348f6d9f73a0" providerId="AD"/>
      </p:ext>
    </p:extLst>
  </p:cmAuthor>
  <p:cmAuthor id="3" name="Dolores Schoenmakers (Unify Consulting LLC)" initials="DL" lastIdx="23" clrIdx="2">
    <p:extLst>
      <p:ext uri="{19B8F6BF-5375-455C-9EA6-DF929625EA0E}">
        <p15:presenceInfo xmlns:p15="http://schemas.microsoft.com/office/powerpoint/2012/main" userId="S::v-doloress@microsoft.com::37be9e83-8a16-4de8-ac22-8344419de637" providerId="AD"/>
      </p:ext>
    </p:extLst>
  </p:cmAuthor>
  <p:cmAuthor id="4" name="Brett Boyovich" initials="BB" lastIdx="8" clrIdx="3">
    <p:extLst>
      <p:ext uri="{19B8F6BF-5375-455C-9EA6-DF929625EA0E}">
        <p15:presenceInfo xmlns:p15="http://schemas.microsoft.com/office/powerpoint/2012/main" userId="S::brettbo@microsoft.com::754f4f97-3746-4044-bfaf-2c1970bee131" providerId="AD"/>
      </p:ext>
    </p:extLst>
  </p:cmAuthor>
  <p:cmAuthor id="5" name="Becky Snyder" initials="BS" lastIdx="9" clrIdx="4">
    <p:extLst>
      <p:ext uri="{19B8F6BF-5375-455C-9EA6-DF929625EA0E}">
        <p15:presenceInfo xmlns:p15="http://schemas.microsoft.com/office/powerpoint/2012/main" userId="S::bsnyder@microsoft.com::3fb50268-6d8b-4819-b9b7-0b20aea9429a" providerId="AD"/>
      </p:ext>
    </p:extLst>
  </p:cmAuthor>
  <p:cmAuthor id="6" name="Renee Yoshimura (CELA)" initials="R(" lastIdx="9" clrIdx="5">
    <p:extLst>
      <p:ext uri="{19B8F6BF-5375-455C-9EA6-DF929625EA0E}">
        <p15:presenceInfo xmlns:p15="http://schemas.microsoft.com/office/powerpoint/2012/main" userId="S::reneeyo@microsoft.com::01bcd5a7-dc15-4e7d-ab77-e37e81321b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BFBFBF"/>
    <a:srgbClr val="9BF00B"/>
    <a:srgbClr val="30E5D0"/>
    <a:srgbClr val="FEF000"/>
    <a:srgbClr val="50E6FF"/>
    <a:srgbClr val="FF9349"/>
    <a:srgbClr val="737373"/>
    <a:srgbClr val="F2F2F2"/>
    <a:srgbClr val="017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557A3-5215-4070-8D50-34E99B046C09}" v="3" dt="2024-03-21T15:58:23.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21" autoAdjust="0"/>
  </p:normalViewPr>
  <p:slideViewPr>
    <p:cSldViewPr snapToGrid="0">
      <p:cViewPr varScale="1">
        <p:scale>
          <a:sx n="102" d="100"/>
          <a:sy n="102" d="100"/>
        </p:scale>
        <p:origin x="96" y="244"/>
      </p:cViewPr>
      <p:guideLst>
        <p:guide orient="horz" pos="2184"/>
        <p:guide pos="3864"/>
        <p:guide pos="7296"/>
        <p:guide pos="192"/>
        <p:guide pos="7488"/>
        <p:guide orient="horz" pos="144"/>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DB754-13DE-413C-983E-26992D85694B}" type="datetimeFigureOut">
              <a:rPr lang="en-IN" smtClean="0"/>
              <a:t>27-03-2024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3C3E-884C-4C36-B4D6-4119E4DC7171}" type="slidenum">
              <a:rPr lang="en-IN" smtClean="0"/>
              <a:t>‹#›</a:t>
            </a:fld>
            <a:endParaRPr lang="en-IN"/>
          </a:p>
        </p:txBody>
      </p:sp>
    </p:spTree>
    <p:extLst>
      <p:ext uri="{BB962C8B-B14F-4D97-AF65-F5344CB8AC3E}">
        <p14:creationId xmlns:p14="http://schemas.microsoft.com/office/powerpoint/2010/main" val="141606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If something goes wrong, customers are covered with accidental damage protection</a:t>
            </a:r>
            <a:r>
              <a:rPr kumimoji="0" lang="en-US" sz="1200" b="0" i="0" u="none" strike="noStrike" kern="100" cap="none" spc="0" normalizeH="0" baseline="3000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2</a:t>
            </a: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 from drops, spills, and cracked screens. </a:t>
            </a:r>
          </a:p>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With Microsoft’s Drive (SSD) Retention feature you can retain your SSD during a service event and receive your repaired device with a new</a:t>
            </a:r>
            <a:r>
              <a:rPr kumimoji="0" lang="en-US" sz="105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  </a:t>
            </a: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 SSD free of charge.</a:t>
            </a:r>
            <a:endParaRPr kumimoji="0" lang="en-US" sz="16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Surface continues to innovate on repairable features that help customers stay productive by allowing them to choose from our growing network of trusted Authorized Service Providers that deliver effective, safe and secure repair services. </a:t>
            </a:r>
            <a:endParaRPr kumimoji="0" lang="en-US" sz="16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3D9EE-4B9A-460A-9A8F-0EE48A7E5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719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33C3E-884C-4C36-B4D6-4119E4DC7171}"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8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8A57-11EF-4D00-BE6A-37D36C06AF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206EAD4-3C64-4110-A4A5-444F8A33A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72F9AEB-4988-4EE7-BF26-20A68BA7B1C5}"/>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450BD4F3-5DF1-48C5-BBD3-69709D4B90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916921-1863-4C47-B384-FD58322D6578}"/>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260238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2D8D-4E6A-427C-A7C5-20FD5A7AFB5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2CF06F-3278-472F-B6C6-AD37E291E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966A6-62B9-4CF3-BE26-98087773C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8E16598-9314-4271-930B-3F7FCC358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D984-B241-4523-8D12-CA526CF67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8095463-E8A3-4C9F-A28D-1CD16C109472}"/>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8" name="Footer Placeholder 7">
            <a:extLst>
              <a:ext uri="{FF2B5EF4-FFF2-40B4-BE49-F238E27FC236}">
                <a16:creationId xmlns:a16="http://schemas.microsoft.com/office/drawing/2014/main" id="{9B72AFCA-5CC9-431E-B632-2FF3E3F67E4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6DD94EA-CF42-4004-ACA6-CA5F86922C2B}"/>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17949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32A9-1297-4D84-A2F7-6B31F71AA1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76A4EEA-6FED-4DCE-A97E-30EB0454099C}"/>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4" name="Footer Placeholder 3">
            <a:extLst>
              <a:ext uri="{FF2B5EF4-FFF2-40B4-BE49-F238E27FC236}">
                <a16:creationId xmlns:a16="http://schemas.microsoft.com/office/drawing/2014/main" id="{6ABAE36D-F1C6-4812-8D6A-F8EA0004A3E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31D18E1-0ECF-4F95-B9E0-ADBAA1B15119}"/>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23434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3023-10F2-49FA-811C-FE319145E0C2}"/>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3" name="Footer Placeholder 2">
            <a:extLst>
              <a:ext uri="{FF2B5EF4-FFF2-40B4-BE49-F238E27FC236}">
                <a16:creationId xmlns:a16="http://schemas.microsoft.com/office/drawing/2014/main" id="{D3FAB247-7125-45C7-B32A-4F1B2EEDAFE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5FE8C4C-C910-4799-AD8D-50084A4356E9}"/>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64616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C91F-5C65-4EF2-B8BB-19574A20B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9DC274-3348-463A-8AAA-E32F7E1C3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F9440D1-29DE-42BF-B220-79DCEBA28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D26CA-44FF-4757-8872-29883C579F2C}"/>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6" name="Footer Placeholder 5">
            <a:extLst>
              <a:ext uri="{FF2B5EF4-FFF2-40B4-BE49-F238E27FC236}">
                <a16:creationId xmlns:a16="http://schemas.microsoft.com/office/drawing/2014/main" id="{06AC0E33-DE12-45ED-9124-49B54DBAF9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7617E7-B1AC-48E6-99C3-04C3D7DFBAD7}"/>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413136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1C5A-011B-497E-B960-EFB7676D4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522215D-DF1C-4B6E-B98C-10559D352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3F738A-1044-4C14-859E-B981F3D34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0BE79-1CA8-4973-ACE3-6E72F224A848}"/>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6" name="Footer Placeholder 5">
            <a:extLst>
              <a:ext uri="{FF2B5EF4-FFF2-40B4-BE49-F238E27FC236}">
                <a16:creationId xmlns:a16="http://schemas.microsoft.com/office/drawing/2014/main" id="{28F4757D-71F0-463B-86F8-007B111CBD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4D4E7E-0D05-4EFA-94A8-8E06D061ECE5}"/>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3680429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3245-918D-4276-BB2F-FF0BFE251B8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BAB4002-C64F-40D3-B3C2-301A93CAB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66ED01-CD63-4C20-9763-CF9AC48E4D89}"/>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D46D76FE-D5E5-4E00-A08B-B2CEF18DAD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F3B68F-5ED7-4A55-8A62-F988A4DBDC3E}"/>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00750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A90B7-62B5-456C-8AEF-A511EF4F79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FE7D02-E7CE-46C4-B56F-B926510003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C2273F-9391-4824-8723-B4226C6DBD75}"/>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505F9B89-DD6D-40E4-8C7D-69057FE78F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035556-0E34-4716-8D98-7F4DD434804E}"/>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2919169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3E6C1B-90ED-2846-F6F6-1DF0F4B5FB66}"/>
              </a:ext>
            </a:extLst>
          </p:cNvPr>
          <p:cNvSpPr/>
          <p:nvPr userDrawn="1"/>
        </p:nvSpPr>
        <p:spPr>
          <a:xfrm>
            <a:off x="2878282" y="2919846"/>
            <a:ext cx="9313718" cy="3938154"/>
          </a:xfrm>
          <a:custGeom>
            <a:avLst/>
            <a:gdLst>
              <a:gd name="connsiteX0" fmla="*/ 0 w 12192000"/>
              <a:gd name="connsiteY0" fmla="*/ 0 h 4951268"/>
              <a:gd name="connsiteX1" fmla="*/ 12192000 w 12192000"/>
              <a:gd name="connsiteY1" fmla="*/ 0 h 4951268"/>
              <a:gd name="connsiteX2" fmla="*/ 12192000 w 12192000"/>
              <a:gd name="connsiteY2" fmla="*/ 4951268 h 4951268"/>
              <a:gd name="connsiteX3" fmla="*/ 0 w 12192000"/>
              <a:gd name="connsiteY3" fmla="*/ 4951268 h 4951268"/>
              <a:gd name="connsiteX4" fmla="*/ 0 w 12192000"/>
              <a:gd name="connsiteY4" fmla="*/ 0 h 4951268"/>
              <a:gd name="connsiteX0" fmla="*/ 0 w 12192000"/>
              <a:gd name="connsiteY0" fmla="*/ 2857500 h 4951268"/>
              <a:gd name="connsiteX1" fmla="*/ 12192000 w 12192000"/>
              <a:gd name="connsiteY1" fmla="*/ 0 h 4951268"/>
              <a:gd name="connsiteX2" fmla="*/ 12192000 w 12192000"/>
              <a:gd name="connsiteY2" fmla="*/ 4951268 h 4951268"/>
              <a:gd name="connsiteX3" fmla="*/ 0 w 12192000"/>
              <a:gd name="connsiteY3" fmla="*/ 4951268 h 4951268"/>
              <a:gd name="connsiteX4" fmla="*/ 0 w 12192000"/>
              <a:gd name="connsiteY4" fmla="*/ 2857500 h 4951268"/>
              <a:gd name="connsiteX0" fmla="*/ 0 w 12192000"/>
              <a:gd name="connsiteY0" fmla="*/ 1844386 h 3938154"/>
              <a:gd name="connsiteX1" fmla="*/ 12192000 w 12192000"/>
              <a:gd name="connsiteY1" fmla="*/ 0 h 3938154"/>
              <a:gd name="connsiteX2" fmla="*/ 12192000 w 12192000"/>
              <a:gd name="connsiteY2" fmla="*/ 3938154 h 3938154"/>
              <a:gd name="connsiteX3" fmla="*/ 0 w 12192000"/>
              <a:gd name="connsiteY3" fmla="*/ 3938154 h 3938154"/>
              <a:gd name="connsiteX4" fmla="*/ 0 w 12192000"/>
              <a:gd name="connsiteY4" fmla="*/ 1844386 h 3938154"/>
              <a:gd name="connsiteX0" fmla="*/ 2182091 w 12192000"/>
              <a:gd name="connsiteY0" fmla="*/ 3179618 h 3938154"/>
              <a:gd name="connsiteX1" fmla="*/ 12192000 w 12192000"/>
              <a:gd name="connsiteY1" fmla="*/ 0 h 3938154"/>
              <a:gd name="connsiteX2" fmla="*/ 12192000 w 12192000"/>
              <a:gd name="connsiteY2" fmla="*/ 3938154 h 3938154"/>
              <a:gd name="connsiteX3" fmla="*/ 0 w 12192000"/>
              <a:gd name="connsiteY3" fmla="*/ 3938154 h 3938154"/>
              <a:gd name="connsiteX4" fmla="*/ 2182091 w 12192000"/>
              <a:gd name="connsiteY4" fmla="*/ 3179618 h 393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38154">
                <a:moveTo>
                  <a:pt x="2182091" y="3179618"/>
                </a:moveTo>
                <a:lnTo>
                  <a:pt x="12192000" y="0"/>
                </a:lnTo>
                <a:lnTo>
                  <a:pt x="12192000" y="3938154"/>
                </a:lnTo>
                <a:lnTo>
                  <a:pt x="0" y="3938154"/>
                </a:lnTo>
                <a:lnTo>
                  <a:pt x="2182091" y="3179618"/>
                </a:lnTo>
                <a:close/>
              </a:path>
            </a:pathLst>
          </a:custGeom>
          <a:solidFill>
            <a:schemeClr val="bg1">
              <a:lumMod val="95000"/>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AA68EA-D7CC-69B3-C6FF-AD894D070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2" y="17652"/>
            <a:ext cx="1922087" cy="599093"/>
          </a:xfrm>
          <a:prstGeom prst="rect">
            <a:avLst/>
          </a:prstGeom>
        </p:spPr>
      </p:pic>
    </p:spTree>
    <p:extLst>
      <p:ext uri="{BB962C8B-B14F-4D97-AF65-F5344CB8AC3E}">
        <p14:creationId xmlns:p14="http://schemas.microsoft.com/office/powerpoint/2010/main" val="51105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8A8B-CE1C-7940-9F43-BB03A2A477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9AD5E-2C53-3044-8A30-541012F16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A3E24C-F21B-0E46-8BBC-DE567ADC4AB4}"/>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D50D712E-9594-DB4F-A91B-B0A0CFF32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D6C90-5ADA-1E40-88DD-108A28C661B2}"/>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3172530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9DD2-8D91-344C-B38F-2505C8B62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DF9B8-9397-5744-954F-64BAF7C227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2C11F-A106-5D41-A7ED-CBC8EB0EB93F}"/>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BF8363AB-6F58-6445-9E99-5DACA4D17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087A7-8F2F-2F4C-9F40-5D274CAA705D}"/>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95141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A325-17AC-45A4-9F39-463822E56C95}"/>
              </a:ext>
            </a:extLst>
          </p:cNvPr>
          <p:cNvSpPr>
            <a:spLocks noGrp="1"/>
          </p:cNvSpPr>
          <p:nvPr>
            <p:ph type="title"/>
          </p:nvPr>
        </p:nvSpPr>
        <p:spPr>
          <a:xfrm>
            <a:off x="304799" y="217390"/>
            <a:ext cx="11572239" cy="757130"/>
          </a:xfrm>
        </p:spPr>
        <p:txBody>
          <a:bodyPr>
            <a:normAutofit/>
          </a:bodyPr>
          <a:lstStyle>
            <a:lvl1pPr>
              <a:defRPr sz="2400">
                <a:solidFill>
                  <a:schemeClr val="tx1">
                    <a:lumMod val="50000"/>
                    <a:lumOff val="50000"/>
                  </a:schemeClr>
                </a:solidFill>
                <a:latin typeface="Segoe UI "/>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FEC810F-ED32-4AF1-858D-F811E0351A06}"/>
              </a:ext>
            </a:extLst>
          </p:cNvPr>
          <p:cNvSpPr>
            <a:spLocks noGrp="1"/>
          </p:cNvSpPr>
          <p:nvPr>
            <p:ph idx="1"/>
          </p:nvPr>
        </p:nvSpPr>
        <p:spPr>
          <a:xfrm>
            <a:off x="304799" y="1216241"/>
            <a:ext cx="11572239" cy="4960722"/>
          </a:xfrm>
        </p:spPr>
        <p:txBody>
          <a:bodyPr>
            <a:normAutofit/>
          </a:bodyPr>
          <a:lstStyle>
            <a:lvl1pPr>
              <a:defRPr sz="1800">
                <a:solidFill>
                  <a:schemeClr val="tx1">
                    <a:lumMod val="50000"/>
                    <a:lumOff val="50000"/>
                  </a:schemeClr>
                </a:solidFill>
                <a:latin typeface="Segoe UI "/>
              </a:defRPr>
            </a:lvl1pPr>
            <a:lvl2pPr>
              <a:defRPr sz="1600">
                <a:solidFill>
                  <a:schemeClr val="tx1">
                    <a:lumMod val="50000"/>
                    <a:lumOff val="50000"/>
                  </a:schemeClr>
                </a:solidFill>
                <a:latin typeface="Segoe UI "/>
              </a:defRPr>
            </a:lvl2pPr>
            <a:lvl3pPr>
              <a:defRPr sz="1400">
                <a:solidFill>
                  <a:schemeClr val="tx1">
                    <a:lumMod val="50000"/>
                    <a:lumOff val="50000"/>
                  </a:schemeClr>
                </a:solidFill>
                <a:latin typeface="Segoe UI "/>
              </a:defRPr>
            </a:lvl3pPr>
            <a:lvl4pPr>
              <a:defRPr sz="1200">
                <a:solidFill>
                  <a:schemeClr val="tx1">
                    <a:lumMod val="50000"/>
                    <a:lumOff val="50000"/>
                  </a:schemeClr>
                </a:solidFill>
                <a:latin typeface="Segoe UI "/>
              </a:defRPr>
            </a:lvl4pPr>
            <a:lvl5pPr>
              <a:defRPr sz="1200">
                <a:solidFill>
                  <a:schemeClr val="tx1">
                    <a:lumMod val="50000"/>
                    <a:lumOff val="50000"/>
                  </a:schemeClr>
                </a:solidFill>
                <a:latin typeface="Segoe U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93D0FA9E-470B-4F88-B65D-949298DC6520}"/>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418791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A0AE-BF25-EE40-8D9E-1EE9E3321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08DF6-3428-114F-B474-695FDA42F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1EF5E-B332-D84E-B90E-E6A118668D06}"/>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F6CDA0C2-2768-7848-A548-FD6B5EFB0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02353-87E9-1D41-BC1F-923B4F076C83}"/>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1045683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6119-C82A-A44D-91BA-0BC69F3D1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1345EC-648C-324B-8E2A-50347AAC4C83}"/>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4" name="Footer Placeholder 3">
            <a:extLst>
              <a:ext uri="{FF2B5EF4-FFF2-40B4-BE49-F238E27FC236}">
                <a16:creationId xmlns:a16="http://schemas.microsoft.com/office/drawing/2014/main" id="{732F3225-5370-E24E-B42E-56E7A7ECC3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CEC53-F198-104A-8701-55CC2A553B00}"/>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42696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 // Featur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F8C66F-BF92-9A43-946A-3FA882E9AA11}"/>
              </a:ext>
            </a:extLst>
          </p:cNvPr>
          <p:cNvSpPr/>
          <p:nvPr userDrawn="1"/>
        </p:nvSpPr>
        <p:spPr>
          <a:xfrm>
            <a:off x="7908966" y="0"/>
            <a:ext cx="428303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505050"/>
              </a:solidFill>
              <a:effectLst/>
              <a:uLnTx/>
              <a:uFillTx/>
              <a:latin typeface="Segoe UI Light"/>
              <a:ea typeface="+mn-ea"/>
              <a:cs typeface="Segoe UI Light"/>
            </a:endParaRPr>
          </a:p>
        </p:txBody>
      </p:sp>
      <p:pic>
        <p:nvPicPr>
          <p:cNvPr id="10" name="Picture 9" descr="Graphical user interface&#10;&#10;Description automatically generated with medium confidence">
            <a:extLst>
              <a:ext uri="{FF2B5EF4-FFF2-40B4-BE49-F238E27FC236}">
                <a16:creationId xmlns:a16="http://schemas.microsoft.com/office/drawing/2014/main" id="{1AFCB57D-64D8-FB47-90A3-EB2FF2F8D67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40896" y="66547"/>
            <a:ext cx="2339337" cy="729144"/>
          </a:xfrm>
          <a:prstGeom prst="rect">
            <a:avLst/>
          </a:prstGeom>
        </p:spPr>
      </p:pic>
      <p:sp>
        <p:nvSpPr>
          <p:cNvPr id="13" name="Text Placeholder 12">
            <a:extLst>
              <a:ext uri="{FF2B5EF4-FFF2-40B4-BE49-F238E27FC236}">
                <a16:creationId xmlns:a16="http://schemas.microsoft.com/office/drawing/2014/main" id="{77987A1D-A077-3141-9D23-7A2CE3A391DD}"/>
              </a:ext>
            </a:extLst>
          </p:cNvPr>
          <p:cNvSpPr>
            <a:spLocks noGrp="1"/>
          </p:cNvSpPr>
          <p:nvPr>
            <p:ph type="body" sz="quarter" idx="10"/>
          </p:nvPr>
        </p:nvSpPr>
        <p:spPr>
          <a:xfrm>
            <a:off x="482600" y="1062178"/>
            <a:ext cx="3920958" cy="1163980"/>
          </a:xfrm>
          <a:prstGeom prst="rect">
            <a:avLst/>
          </a:prstGeom>
        </p:spPr>
        <p:txBody>
          <a:bodyPr>
            <a:noAutofit/>
          </a:bodyPr>
          <a:lstStyle>
            <a:lvl1pPr marL="0" indent="0">
              <a:spcBef>
                <a:spcPts val="0"/>
              </a:spcBef>
              <a:buNone/>
              <a:defRPr kumimoji="0" lang="en-US" sz="3600" b="1" i="0" u="none" strike="noStrike" kern="1200" cap="none" spc="0" normalizeH="0" baseline="0" dirty="0" smtClean="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r>
              <a:rPr lang="en-US"/>
              <a:t>Click to edit Master text styles</a:t>
            </a:r>
          </a:p>
        </p:txBody>
      </p:sp>
      <p:sp>
        <p:nvSpPr>
          <p:cNvPr id="14" name="Text Placeholder 12">
            <a:extLst>
              <a:ext uri="{FF2B5EF4-FFF2-40B4-BE49-F238E27FC236}">
                <a16:creationId xmlns:a16="http://schemas.microsoft.com/office/drawing/2014/main" id="{6BC042EA-CB91-8444-8B2C-CF397CC386C2}"/>
              </a:ext>
            </a:extLst>
          </p:cNvPr>
          <p:cNvSpPr>
            <a:spLocks noGrp="1"/>
          </p:cNvSpPr>
          <p:nvPr>
            <p:ph type="body" sz="quarter" idx="11"/>
          </p:nvPr>
        </p:nvSpPr>
        <p:spPr>
          <a:xfrm>
            <a:off x="482600" y="2236774"/>
            <a:ext cx="3920958" cy="1981805"/>
          </a:xfrm>
          <a:prstGeom prst="rect">
            <a:avLst/>
          </a:prstGeom>
        </p:spPr>
        <p:txBody>
          <a:bodyPr>
            <a:normAutofit/>
          </a:bodyPr>
          <a:lstStyle>
            <a:lvl1pPr marL="0" indent="0">
              <a:lnSpc>
                <a:spcPct val="100000"/>
              </a:lnSpc>
              <a:buNone/>
              <a:defRPr kumimoji="0" lang="en-US" sz="1200" b="0" i="0" u="none" strike="noStrike" kern="1200" cap="none" spc="0" normalizeH="0" baseline="0" dirty="0" smtClean="0">
                <a:ln>
                  <a:noFill/>
                </a:ln>
                <a:solidFill>
                  <a:srgbClr val="505050"/>
                </a:solidFill>
                <a:effectLst/>
                <a:uLnTx/>
                <a:uFillTx/>
                <a:latin typeface="Segoe UI" panose="020B0502040204020203" pitchFamily="34" charset="0"/>
                <a:ea typeface="+mn-ea"/>
                <a:cs typeface="Segoe UI" panose="020B0502040204020203" pitchFamily="34" charset="0"/>
              </a:defRPr>
            </a:lvl1pPr>
          </a:lstStyle>
          <a:p>
            <a:pPr lvl="0"/>
            <a:r>
              <a:rPr lang="en-US"/>
              <a:t>Click to edit Master text styles</a:t>
            </a:r>
          </a:p>
        </p:txBody>
      </p:sp>
      <p:sp>
        <p:nvSpPr>
          <p:cNvPr id="19" name="Text Placeholder 12">
            <a:extLst>
              <a:ext uri="{FF2B5EF4-FFF2-40B4-BE49-F238E27FC236}">
                <a16:creationId xmlns:a16="http://schemas.microsoft.com/office/drawing/2014/main" id="{1E30857F-1403-2A4C-9AF2-3E035FE5DCCE}"/>
              </a:ext>
            </a:extLst>
          </p:cNvPr>
          <p:cNvSpPr>
            <a:spLocks noGrp="1"/>
          </p:cNvSpPr>
          <p:nvPr>
            <p:ph type="body" sz="quarter" idx="13" hasCustomPrompt="1"/>
          </p:nvPr>
        </p:nvSpPr>
        <p:spPr>
          <a:xfrm>
            <a:off x="8344635" y="968335"/>
            <a:ext cx="3542565" cy="5584865"/>
          </a:xfrm>
          <a:prstGeom prst="rect">
            <a:avLst/>
          </a:prstGeom>
        </p:spPr>
        <p:txBody>
          <a:bodyPr>
            <a:normAutofit/>
          </a:bodyPr>
          <a:lstStyle>
            <a:lvl1pPr marL="0" marR="0" indent="0" algn="l" defTabSz="914400" rtl="0" eaLnBrk="1" fontAlgn="auto" latinLnBrk="0" hangingPunct="1">
              <a:lnSpc>
                <a:spcPct val="100000"/>
              </a:lnSpc>
              <a:spcBef>
                <a:spcPts val="0"/>
              </a:spcBef>
              <a:spcAft>
                <a:spcPts val="600"/>
              </a:spcAft>
              <a:buClrTx/>
              <a:buSzTx/>
              <a:buFontTx/>
              <a:buNone/>
              <a:tabLst/>
              <a:defRPr kumimoji="0" lang="en-US" sz="1200" b="0" i="0" u="none" strike="noStrike" kern="1200" cap="none" spc="0" normalizeH="0" baseline="0">
                <a:ln>
                  <a:noFill/>
                </a:ln>
                <a:solidFill>
                  <a:srgbClr val="505050"/>
                </a:solidFill>
                <a:effectLst/>
                <a:uLnTx/>
                <a:uFillTx/>
                <a:latin typeface="Segoe UI" panose="020B0502040204020203" pitchFamily="34" charset="0"/>
                <a:ea typeface="+mn-ea"/>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a:ln>
                  <a:noFill/>
                </a:ln>
                <a:solidFill>
                  <a:srgbClr val="505050"/>
                </a:solidFill>
                <a:effectLst/>
                <a:uLnTx/>
                <a:uFillTx/>
                <a:latin typeface="Segoe UI Semibold"/>
                <a:ea typeface="+mn-ea"/>
                <a:cs typeface="Segoe UI Semibold"/>
              </a:rPr>
              <a:t>Lorem ipsum </a:t>
            </a:r>
            <a:r>
              <a:rPr kumimoji="0" lang="en-US" sz="1050" b="0" i="0" u="none" strike="noStrike" kern="1200" cap="none" spc="0" normalizeH="0" baseline="0" noProof="0" err="1">
                <a:ln>
                  <a:noFill/>
                </a:ln>
                <a:solidFill>
                  <a:srgbClr val="505050"/>
                </a:solidFill>
                <a:effectLst/>
                <a:uLnTx/>
                <a:uFillTx/>
                <a:latin typeface="Segoe UI"/>
                <a:ea typeface="+mn-ea"/>
                <a:cs typeface="Segoe UI"/>
              </a:rPr>
              <a:t>Praesent</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commodo</a:t>
            </a:r>
            <a:r>
              <a:rPr kumimoji="0" lang="en-US" sz="1050" b="0" i="0" u="none" strike="noStrike" kern="1200" cap="none" spc="0" normalizeH="0" baseline="0" noProof="0">
                <a:ln>
                  <a:noFill/>
                </a:ln>
                <a:solidFill>
                  <a:srgbClr val="505050"/>
                </a:solidFill>
                <a:effectLst/>
                <a:uLnTx/>
                <a:uFillTx/>
                <a:latin typeface="Segoe UI"/>
                <a:ea typeface="+mn-ea"/>
                <a:cs typeface="Segoe UI"/>
              </a:rPr>
              <a:t> cursus magna, vel </a:t>
            </a:r>
            <a:r>
              <a:rPr kumimoji="0" lang="en-US" sz="1050" b="0" i="0" u="none" strike="noStrike" kern="1200" cap="none" spc="0" normalizeH="0" baseline="0" noProof="0" err="1">
                <a:ln>
                  <a:noFill/>
                </a:ln>
                <a:solidFill>
                  <a:srgbClr val="505050"/>
                </a:solidFill>
                <a:effectLst/>
                <a:uLnTx/>
                <a:uFillTx/>
                <a:latin typeface="Segoe UI"/>
                <a:ea typeface="+mn-ea"/>
                <a:cs typeface="Segoe UI"/>
              </a:rPr>
              <a:t>scelerisque</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nisl</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consectetur</a:t>
            </a:r>
            <a:r>
              <a:rPr kumimoji="0" lang="en-US" sz="1050" b="0" i="0" u="none" strike="noStrike" kern="1200" cap="none" spc="0" normalizeH="0" baseline="0" noProof="0">
                <a:ln>
                  <a:noFill/>
                </a:ln>
                <a:solidFill>
                  <a:srgbClr val="505050"/>
                </a:solidFill>
                <a:effectLst/>
                <a:uLnTx/>
                <a:uFillTx/>
                <a:latin typeface="Segoe UI"/>
                <a:ea typeface="+mn-ea"/>
                <a:cs typeface="Segoe UI"/>
              </a:rPr>
              <a:t> et.</a:t>
            </a:r>
            <a:endParaRPr kumimoji="0" lang="en-US" sz="1050" b="1" i="0" u="none" strike="noStrike" kern="1200" cap="none" spc="0" normalizeH="0" baseline="0" noProof="0">
              <a:ln>
                <a:noFill/>
              </a:ln>
              <a:solidFill>
                <a:srgbClr val="505050"/>
              </a:solidFill>
              <a:effectLst/>
              <a:uLnTx/>
              <a:uFillTx/>
              <a:latin typeface="Segoe UI Semibold"/>
              <a:ea typeface="+mn-ea"/>
              <a:cs typeface="Segoe UI Semibold"/>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a:ln>
                  <a:noFill/>
                </a:ln>
                <a:solidFill>
                  <a:srgbClr val="505050"/>
                </a:solidFill>
                <a:effectLst/>
                <a:uLnTx/>
                <a:uFillTx/>
                <a:latin typeface="Segoe UI Semibold"/>
                <a:ea typeface="+mn-ea"/>
                <a:cs typeface="Segoe UI Semibold"/>
              </a:rPr>
              <a:t>Lorem ipsum </a:t>
            </a:r>
            <a:r>
              <a:rPr kumimoji="0" lang="en-US" sz="1050" b="0" i="0" u="none" strike="noStrike" kern="1200" cap="none" spc="0" normalizeH="0" baseline="0" noProof="0" err="1">
                <a:ln>
                  <a:noFill/>
                </a:ln>
                <a:solidFill>
                  <a:srgbClr val="505050"/>
                </a:solidFill>
                <a:effectLst/>
                <a:uLnTx/>
                <a:uFillTx/>
                <a:latin typeface="Segoe UI"/>
                <a:ea typeface="+mn-ea"/>
                <a:cs typeface="Segoe UI"/>
              </a:rPr>
              <a:t>Praesent</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commodo</a:t>
            </a:r>
            <a:r>
              <a:rPr kumimoji="0" lang="en-US" sz="1050" b="0" i="0" u="none" strike="noStrike" kern="1200" cap="none" spc="0" normalizeH="0" baseline="0" noProof="0">
                <a:ln>
                  <a:noFill/>
                </a:ln>
                <a:solidFill>
                  <a:srgbClr val="505050"/>
                </a:solidFill>
                <a:effectLst/>
                <a:uLnTx/>
                <a:uFillTx/>
                <a:latin typeface="Segoe UI"/>
                <a:ea typeface="+mn-ea"/>
                <a:cs typeface="Segoe UI"/>
              </a:rPr>
              <a:t> cursus magna, vel </a:t>
            </a:r>
            <a:r>
              <a:rPr kumimoji="0" lang="en-US" sz="1050" b="0" i="0" u="none" strike="noStrike" kern="1200" cap="none" spc="0" normalizeH="0" baseline="0" noProof="0" err="1">
                <a:ln>
                  <a:noFill/>
                </a:ln>
                <a:solidFill>
                  <a:srgbClr val="505050"/>
                </a:solidFill>
                <a:effectLst/>
                <a:uLnTx/>
                <a:uFillTx/>
                <a:latin typeface="Segoe UI"/>
                <a:ea typeface="+mn-ea"/>
                <a:cs typeface="Segoe UI"/>
              </a:rPr>
              <a:t>scelerisque</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nisl</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consectetur</a:t>
            </a:r>
            <a:r>
              <a:rPr kumimoji="0" lang="en-US" sz="1050" b="0" i="0" u="none" strike="noStrike" kern="1200" cap="none" spc="0" normalizeH="0" baseline="0" noProof="0">
                <a:ln>
                  <a:noFill/>
                </a:ln>
                <a:solidFill>
                  <a:srgbClr val="505050"/>
                </a:solidFill>
                <a:effectLst/>
                <a:uLnTx/>
                <a:uFillTx/>
                <a:latin typeface="Segoe UI"/>
                <a:ea typeface="+mn-ea"/>
                <a:cs typeface="Segoe UI"/>
              </a:rPr>
              <a:t> et.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a:ln>
                  <a:noFill/>
                </a:ln>
                <a:solidFill>
                  <a:srgbClr val="505050"/>
                </a:solidFill>
                <a:effectLst/>
                <a:uLnTx/>
                <a:uFillTx/>
                <a:latin typeface="Segoe UI Semibold"/>
                <a:ea typeface="+mn-ea"/>
                <a:cs typeface="Segoe UI Semibold"/>
              </a:rPr>
              <a:t>Lorem ipsum </a:t>
            </a:r>
            <a:r>
              <a:rPr kumimoji="0" lang="en-US" sz="1050" b="0" i="0" u="none" strike="noStrike" kern="1200" cap="none" spc="0" normalizeH="0" baseline="0" noProof="0" err="1">
                <a:ln>
                  <a:noFill/>
                </a:ln>
                <a:solidFill>
                  <a:srgbClr val="505050"/>
                </a:solidFill>
                <a:effectLst/>
                <a:uLnTx/>
                <a:uFillTx/>
                <a:latin typeface="Segoe UI"/>
                <a:ea typeface="+mn-ea"/>
                <a:cs typeface="Segoe UI"/>
              </a:rPr>
              <a:t>Praesent</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commodo</a:t>
            </a:r>
            <a:r>
              <a:rPr kumimoji="0" lang="en-US" sz="1050" b="0" i="0" u="none" strike="noStrike" kern="1200" cap="none" spc="0" normalizeH="0" baseline="0" noProof="0">
                <a:ln>
                  <a:noFill/>
                </a:ln>
                <a:solidFill>
                  <a:srgbClr val="505050"/>
                </a:solidFill>
                <a:effectLst/>
                <a:uLnTx/>
                <a:uFillTx/>
                <a:latin typeface="Segoe UI"/>
                <a:ea typeface="+mn-ea"/>
                <a:cs typeface="Segoe UI"/>
              </a:rPr>
              <a:t> cursus magna, vel </a:t>
            </a:r>
            <a:r>
              <a:rPr kumimoji="0" lang="en-US" sz="1050" b="0" i="0" u="none" strike="noStrike" kern="1200" cap="none" spc="0" normalizeH="0" baseline="0" noProof="0" err="1">
                <a:ln>
                  <a:noFill/>
                </a:ln>
                <a:solidFill>
                  <a:srgbClr val="505050"/>
                </a:solidFill>
                <a:effectLst/>
                <a:uLnTx/>
                <a:uFillTx/>
                <a:latin typeface="Segoe UI"/>
                <a:ea typeface="+mn-ea"/>
                <a:cs typeface="Segoe UI"/>
              </a:rPr>
              <a:t>scelerisque</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nisl</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consectetur</a:t>
            </a:r>
            <a:r>
              <a:rPr kumimoji="0" lang="en-US" sz="1050" b="0" i="0" u="none" strike="noStrike" kern="1200" cap="none" spc="0" normalizeH="0" baseline="0" noProof="0">
                <a:ln>
                  <a:noFill/>
                </a:ln>
                <a:solidFill>
                  <a:srgbClr val="505050"/>
                </a:solidFill>
                <a:effectLst/>
                <a:uLnTx/>
                <a:uFillTx/>
                <a:latin typeface="Segoe UI"/>
                <a:ea typeface="+mn-ea"/>
                <a:cs typeface="Segoe UI"/>
              </a:rPr>
              <a:t> et.</a:t>
            </a:r>
            <a:endParaRPr kumimoji="0" lang="en-US" sz="1050" b="1" i="0" u="none" strike="noStrike" kern="1200" cap="none" spc="0" normalizeH="0" baseline="0" noProof="0">
              <a:ln>
                <a:noFill/>
              </a:ln>
              <a:solidFill>
                <a:srgbClr val="505050"/>
              </a:solidFill>
              <a:effectLst/>
              <a:uLnTx/>
              <a:uFillTx/>
              <a:latin typeface="Segoe UI Semibold"/>
              <a:ea typeface="+mn-ea"/>
              <a:cs typeface="Segoe UI Semibold"/>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50" b="1" i="0" u="none" strike="noStrike" kern="1200" cap="none" spc="0" normalizeH="0" baseline="0" noProof="0">
              <a:ln>
                <a:noFill/>
              </a:ln>
              <a:solidFill>
                <a:srgbClr val="505050"/>
              </a:solidFill>
              <a:effectLst/>
              <a:uLnTx/>
              <a:uFillTx/>
              <a:latin typeface="Segoe UI Semibold"/>
              <a:ea typeface="+mn-ea"/>
              <a:cs typeface="Segoe UI Semibold"/>
            </a:endParaRPr>
          </a:p>
        </p:txBody>
      </p:sp>
      <p:sp>
        <p:nvSpPr>
          <p:cNvPr id="20" name="Text Placeholder 12">
            <a:extLst>
              <a:ext uri="{FF2B5EF4-FFF2-40B4-BE49-F238E27FC236}">
                <a16:creationId xmlns:a16="http://schemas.microsoft.com/office/drawing/2014/main" id="{0D88FAAC-B8D9-BA41-95BB-26827AED22A5}"/>
              </a:ext>
            </a:extLst>
          </p:cNvPr>
          <p:cNvSpPr>
            <a:spLocks noGrp="1"/>
          </p:cNvSpPr>
          <p:nvPr>
            <p:ph type="body" sz="quarter" idx="14" hasCustomPrompt="1"/>
          </p:nvPr>
        </p:nvSpPr>
        <p:spPr>
          <a:xfrm>
            <a:off x="8344635" y="535404"/>
            <a:ext cx="2457324" cy="284351"/>
          </a:xfrm>
          <a:prstGeom prst="rect">
            <a:avLst/>
          </a:prstGeom>
        </p:spPr>
        <p:txBody>
          <a:bodyPr>
            <a:noAutofit/>
          </a:bodyPr>
          <a:lstStyle>
            <a:lvl1pPr marL="0" indent="0">
              <a:spcBef>
                <a:spcPts val="0"/>
              </a:spcBef>
              <a:buNone/>
              <a:defRPr kumimoji="0" lang="en-US" sz="1200" b="1" i="0" u="none" strike="noStrike" kern="1200" cap="none" spc="0" normalizeH="0" baseline="0" dirty="0" smtClean="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r>
              <a:rPr lang="en-US"/>
              <a:t>FEATURES:</a:t>
            </a:r>
          </a:p>
        </p:txBody>
      </p:sp>
    </p:spTree>
    <p:extLst>
      <p:ext uri="{BB962C8B-B14F-4D97-AF65-F5344CB8AC3E}">
        <p14:creationId xmlns:p14="http://schemas.microsoft.com/office/powerpoint/2010/main" val="1980907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 Tech Spec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CC7C1A-0857-6B4D-B9FB-6393F27D7EDE}"/>
              </a:ext>
            </a:extLst>
          </p:cNvPr>
          <p:cNvSpPr/>
          <p:nvPr userDrawn="1"/>
        </p:nvSpPr>
        <p:spPr>
          <a:xfrm>
            <a:off x="0" y="885807"/>
            <a:ext cx="12192000" cy="597219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2">
            <a:extLst>
              <a:ext uri="{FF2B5EF4-FFF2-40B4-BE49-F238E27FC236}">
                <a16:creationId xmlns:a16="http://schemas.microsoft.com/office/drawing/2014/main" id="{C442D2F6-9FEB-6D44-A8E8-2EE2347127A9}"/>
              </a:ext>
            </a:extLst>
          </p:cNvPr>
          <p:cNvSpPr>
            <a:spLocks noGrp="1"/>
          </p:cNvSpPr>
          <p:nvPr>
            <p:ph type="body" sz="quarter" idx="11" hasCustomPrompt="1"/>
          </p:nvPr>
        </p:nvSpPr>
        <p:spPr>
          <a:xfrm>
            <a:off x="4006515" y="214806"/>
            <a:ext cx="5961647" cy="441953"/>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400" b="1" i="0" u="none" strike="noStrike" kern="1200" cap="none" spc="0" normalizeH="0" baseline="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defRPr/>
            </a:pPr>
            <a:r>
              <a:rPr lang="en-US" sz="2400" b="1">
                <a:solidFill>
                  <a:srgbClr val="505050"/>
                </a:solidFill>
                <a:latin typeface="Segoe UI Semibold" panose="020B0502040204020203" pitchFamily="34" charset="0"/>
                <a:cs typeface="Segoe UI Semibold" panose="020B0502040204020203" pitchFamily="34" charset="0"/>
              </a:rPr>
              <a:t>Name of product here</a:t>
            </a:r>
            <a:endParaRPr kumimoji="0" lang="en-US" sz="2400" b="0" i="0" u="none" strike="noStrike" kern="1200" cap="none" spc="0" normalizeH="0" baseline="0" noProof="0">
              <a:ln>
                <a:noFill/>
              </a:ln>
              <a:solidFill>
                <a:srgbClr val="EEEEEE">
                  <a:lumMod val="10000"/>
                </a:srgbClr>
              </a:solidFill>
              <a:effectLst/>
              <a:uLnTx/>
              <a:uFillTx/>
              <a:latin typeface="Segoe UI Semibold" panose="020B0702040204020203" pitchFamily="34" charset="0"/>
              <a:ea typeface="+mn-ea"/>
              <a:cs typeface="Segoe UI Semibold" panose="020B0702040204020203" pitchFamily="34" charset="0"/>
            </a:endParaRPr>
          </a:p>
        </p:txBody>
      </p:sp>
      <p:sp>
        <p:nvSpPr>
          <p:cNvPr id="13" name="TextBox 12">
            <a:extLst>
              <a:ext uri="{FF2B5EF4-FFF2-40B4-BE49-F238E27FC236}">
                <a16:creationId xmlns:a16="http://schemas.microsoft.com/office/drawing/2014/main" id="{987072AB-9CF2-DB43-ADB2-AEEEE7065F3C}"/>
              </a:ext>
            </a:extLst>
          </p:cNvPr>
          <p:cNvSpPr txBox="1"/>
          <p:nvPr userDrawn="1"/>
        </p:nvSpPr>
        <p:spPr>
          <a:xfrm>
            <a:off x="499308" y="214806"/>
            <a:ext cx="35072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05050"/>
                </a:solidFill>
                <a:effectLst/>
                <a:uLnTx/>
                <a:uFillTx/>
                <a:latin typeface="Segoe UI" panose="020B0502040204020203" pitchFamily="34" charset="0"/>
                <a:ea typeface="+mn-ea"/>
                <a:cs typeface="Segoe UI" panose="020B0502040204020203" pitchFamily="34" charset="0"/>
              </a:rPr>
              <a:t>Technical specifications | </a:t>
            </a:r>
            <a:endParaRPr kumimoji="0" lang="en-US" sz="2400" b="0" i="0" u="none" strike="noStrike" kern="1200" cap="none" spc="0" normalizeH="0" baseline="0" noProof="0">
              <a:ln>
                <a:noFill/>
              </a:ln>
              <a:solidFill>
                <a:srgbClr val="EEEEEE">
                  <a:lumMod val="1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808160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 // Title Only">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2F7B92E5-0D83-4040-A705-733A61821204}"/>
              </a:ext>
            </a:extLst>
          </p:cNvPr>
          <p:cNvSpPr>
            <a:spLocks noGrp="1"/>
          </p:cNvSpPr>
          <p:nvPr>
            <p:ph type="body" sz="quarter" idx="13"/>
          </p:nvPr>
        </p:nvSpPr>
        <p:spPr>
          <a:xfrm>
            <a:off x="482599" y="255978"/>
            <a:ext cx="11137901" cy="598180"/>
          </a:xfrm>
          <a:prstGeom prst="rect">
            <a:avLst/>
          </a:prstGeom>
        </p:spPr>
        <p:txBody>
          <a:bodyPr>
            <a:noAutofit/>
          </a:bodyPr>
          <a:lstStyle>
            <a:lvl1pPr marL="0" indent="0">
              <a:spcBef>
                <a:spcPts val="0"/>
              </a:spcBef>
              <a:buNone/>
              <a:defRPr kumimoji="0" lang="en-US" sz="2400" b="1" i="0" u="none" strike="noStrike" kern="1200" cap="none" spc="0" normalizeH="0" baseline="0" dirty="0" smtClean="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270052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071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84C5-8066-AA40-A84D-5C04A5332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F633F-7767-B7B4-CCB7-BA3CEF028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4BEC7-A4CC-1358-0930-D20FA7C6E174}"/>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D8990DD9-84B4-0948-E9E6-EEAE1B261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48ACB-E92B-375B-4E86-02ABD3D942A3}"/>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542349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11DC-1987-B423-F9B6-2A53786E8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33759-6A28-706C-D847-479FDEBD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117F1-C057-0EEC-CA93-08040E6246DB}"/>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5E3DA9EB-C83D-10A8-311C-F0EEA2B7D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C2418-3B89-625E-6208-2075F44EE3AF}"/>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2530669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20E5-1515-9C37-0789-05A49161B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23D9E-A3A4-71BE-34CE-617DF6CC64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EC8F9-CE79-97D3-15FB-742AA38FF102}"/>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1118FD5E-D266-8193-04BC-70B3660B2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FD7E0-8FC6-62F7-557C-D4A744C2142E}"/>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666952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E3DA-14A8-ACE3-C990-D9CA202D2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24B14-8EC5-6F0B-83F1-5DC4B06B22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4B54D-3E29-58F1-FF68-553186044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4EC0C-DD62-D4D9-48CB-3F9F06031DBB}"/>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6" name="Footer Placeholder 5">
            <a:extLst>
              <a:ext uri="{FF2B5EF4-FFF2-40B4-BE49-F238E27FC236}">
                <a16:creationId xmlns:a16="http://schemas.microsoft.com/office/drawing/2014/main" id="{23BB76D7-676F-24F0-DAF9-A84167754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13520-003E-DDB4-9BE5-781E2779337C}"/>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54854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29F5-CEB3-461A-B18D-85BA513FE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0D2A7BC-E717-4535-BF68-2ECB1B293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78A69-93AA-4F9C-9ED3-2C130790762D}"/>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D7A9E652-9B39-443A-BDFF-A0D85F8D52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ED7B2B-50D6-4CF7-A6D8-855305C11BF3}"/>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861753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76A3-0AB6-A255-42DA-88F89CBCB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46230-7934-6C88-EB58-2A207BD81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BC790-E634-A956-EA94-5DCE91983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F7B74-218D-9698-3033-131F5A4C8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2D9567-0FBE-25BA-1BFF-ACB3C1A62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F86D8-6182-CE0C-3640-FE815D74238E}"/>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8" name="Footer Placeholder 7">
            <a:extLst>
              <a:ext uri="{FF2B5EF4-FFF2-40B4-BE49-F238E27FC236}">
                <a16:creationId xmlns:a16="http://schemas.microsoft.com/office/drawing/2014/main" id="{AB84008D-E27D-DC7B-BDA2-A4C4F3A2E3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EDAB-55F7-8B19-4B81-7BF788D33474}"/>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909618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61AF-E109-8718-2349-599078594E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31289-9114-A10E-4E72-195B308E07ED}"/>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4" name="Footer Placeholder 3">
            <a:extLst>
              <a:ext uri="{FF2B5EF4-FFF2-40B4-BE49-F238E27FC236}">
                <a16:creationId xmlns:a16="http://schemas.microsoft.com/office/drawing/2014/main" id="{F7D59A16-552D-7E2E-36F0-C8F91DA798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48FED-CB82-F44A-7A00-50EBACDCE0DC}"/>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664436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FD68E-267E-249A-7BF3-0AE680898141}"/>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3" name="Footer Placeholder 2">
            <a:extLst>
              <a:ext uri="{FF2B5EF4-FFF2-40B4-BE49-F238E27FC236}">
                <a16:creationId xmlns:a16="http://schemas.microsoft.com/office/drawing/2014/main" id="{BD10D7B3-76A6-39DB-6765-51A096842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43621-795F-DCED-4B30-8AA4179654AB}"/>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1743912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0B11-015E-C188-BC9A-B30F525E8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C6B630-8C22-DF6F-6EC1-289817127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A5B60-E5C1-C5E9-7599-047713C43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54DC6-76EF-EFA7-D947-DCB0B8CA6310}"/>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6" name="Footer Placeholder 5">
            <a:extLst>
              <a:ext uri="{FF2B5EF4-FFF2-40B4-BE49-F238E27FC236}">
                <a16:creationId xmlns:a16="http://schemas.microsoft.com/office/drawing/2014/main" id="{D0C7424E-1AE1-6437-A64C-D82F7E7E7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E2BA9-B040-99E5-3218-A84ADA1AC283}"/>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220917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DD73-F086-1782-C907-D592DB945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20F205-C6DC-2BAC-ABF6-A67314905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67393-DAC1-FE4C-9B4A-B902BDAD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44486-9BE6-08C6-256D-71E3A3C8534E}"/>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6" name="Footer Placeholder 5">
            <a:extLst>
              <a:ext uri="{FF2B5EF4-FFF2-40B4-BE49-F238E27FC236}">
                <a16:creationId xmlns:a16="http://schemas.microsoft.com/office/drawing/2014/main" id="{A36AE7BF-4196-BF10-49D3-C35AAD89E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81B5E-9145-F6FC-5524-3A92CA5262C5}"/>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4227709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A789-A748-7D4E-7810-559DCCABB3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AC6C9-F8A1-C140-96C0-702289AEE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6D424-C8D7-3C6A-CBBE-5D2617C5E08C}"/>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A27471A0-5B1D-4DF5-A11A-DB1E2E1FC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CCFAE-EE24-33EC-C2BC-10C2FD08BED8}"/>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193921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142A3-CD26-DEC4-286B-6EA201BDF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74527-372B-06CD-DA47-9EB920498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62CD3-2A65-73F4-3506-D3193DD2B5B9}"/>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5B046533-E286-9D4C-4A4F-B8AA3AFFE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82510-E22E-CC7E-8700-DF18A57FF334}"/>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638082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70941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12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A325-17AC-45A4-9F39-463822E56C95}"/>
              </a:ext>
            </a:extLst>
          </p:cNvPr>
          <p:cNvSpPr>
            <a:spLocks noGrp="1"/>
          </p:cNvSpPr>
          <p:nvPr>
            <p:ph type="title"/>
          </p:nvPr>
        </p:nvSpPr>
        <p:spPr>
          <a:xfrm>
            <a:off x="304799" y="217389"/>
            <a:ext cx="11572239" cy="757130"/>
          </a:xfrm>
        </p:spPr>
        <p:txBody>
          <a:bodyPr>
            <a:normAutofit/>
          </a:bodyPr>
          <a:lstStyle>
            <a:lvl1pPr>
              <a:defRPr sz="2400">
                <a:solidFill>
                  <a:schemeClr val="tx1">
                    <a:lumMod val="50000"/>
                    <a:lumOff val="50000"/>
                  </a:schemeClr>
                </a:solidFill>
                <a:latin typeface="Segoe UI "/>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FEC810F-ED32-4AF1-858D-F811E0351A06}"/>
              </a:ext>
            </a:extLst>
          </p:cNvPr>
          <p:cNvSpPr>
            <a:spLocks noGrp="1"/>
          </p:cNvSpPr>
          <p:nvPr>
            <p:ph idx="1"/>
          </p:nvPr>
        </p:nvSpPr>
        <p:spPr>
          <a:xfrm>
            <a:off x="304799" y="1253331"/>
            <a:ext cx="11572239" cy="4351338"/>
          </a:xfrm>
        </p:spPr>
        <p:txBody>
          <a:bodyPr>
            <a:normAutofit/>
          </a:bodyPr>
          <a:lstStyle>
            <a:lvl1pPr>
              <a:defRPr sz="1800">
                <a:solidFill>
                  <a:schemeClr val="tx1">
                    <a:lumMod val="50000"/>
                    <a:lumOff val="50000"/>
                  </a:schemeClr>
                </a:solidFill>
                <a:latin typeface="Segoe UI "/>
              </a:defRPr>
            </a:lvl1pPr>
            <a:lvl2pPr>
              <a:defRPr sz="1600">
                <a:solidFill>
                  <a:schemeClr val="tx1">
                    <a:lumMod val="50000"/>
                    <a:lumOff val="50000"/>
                  </a:schemeClr>
                </a:solidFill>
                <a:latin typeface="Segoe UI "/>
              </a:defRPr>
            </a:lvl2pPr>
            <a:lvl3pPr>
              <a:defRPr sz="1400">
                <a:solidFill>
                  <a:schemeClr val="tx1">
                    <a:lumMod val="50000"/>
                    <a:lumOff val="50000"/>
                  </a:schemeClr>
                </a:solidFill>
                <a:latin typeface="Segoe UI "/>
              </a:defRPr>
            </a:lvl3pPr>
            <a:lvl4pPr>
              <a:defRPr sz="1200">
                <a:solidFill>
                  <a:schemeClr val="tx1">
                    <a:lumMod val="50000"/>
                    <a:lumOff val="50000"/>
                  </a:schemeClr>
                </a:solidFill>
                <a:latin typeface="Segoe UI "/>
              </a:defRPr>
            </a:lvl4pPr>
            <a:lvl5pPr>
              <a:defRPr sz="1200">
                <a:solidFill>
                  <a:schemeClr val="tx1">
                    <a:lumMod val="50000"/>
                    <a:lumOff val="50000"/>
                  </a:schemeClr>
                </a:solidFill>
                <a:latin typeface="Segoe U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93D0FA9E-470B-4F88-B65D-949298DC6520}"/>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418791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29F5-CEB3-461A-B18D-85BA513FE224}"/>
              </a:ext>
            </a:extLst>
          </p:cNvPr>
          <p:cNvSpPr>
            <a:spLocks noGrp="1"/>
          </p:cNvSpPr>
          <p:nvPr>
            <p:ph type="title"/>
          </p:nvPr>
        </p:nvSpPr>
        <p:spPr>
          <a:xfrm>
            <a:off x="624848" y="2319338"/>
            <a:ext cx="6523605" cy="2243137"/>
          </a:xfrm>
        </p:spPr>
        <p:txBody>
          <a:bodyPr anchor="ctr" anchorCtr="0">
            <a:normAutofit/>
          </a:bodyPr>
          <a:lstStyle>
            <a:lvl1pPr>
              <a:defRPr sz="3200">
                <a:solidFill>
                  <a:schemeClr val="tx1">
                    <a:lumMod val="50000"/>
                    <a:lumOff val="50000"/>
                  </a:schemeClr>
                </a:solidFill>
                <a:latin typeface="Segoe UI "/>
              </a:defRPr>
            </a:lvl1pPr>
          </a:lstStyle>
          <a:p>
            <a:r>
              <a:rPr lang="en-US"/>
              <a:t>Click to edit Master title style</a:t>
            </a:r>
            <a:endParaRPr lang="en-IN"/>
          </a:p>
        </p:txBody>
      </p:sp>
      <p:sp>
        <p:nvSpPr>
          <p:cNvPr id="6" name="Slide Number Placeholder 5">
            <a:extLst>
              <a:ext uri="{FF2B5EF4-FFF2-40B4-BE49-F238E27FC236}">
                <a16:creationId xmlns:a16="http://schemas.microsoft.com/office/drawing/2014/main" id="{60ED7B2B-50D6-4CF7-A6D8-855305C11BF3}"/>
              </a:ext>
            </a:extLst>
          </p:cNvPr>
          <p:cNvSpPr>
            <a:spLocks noGrp="1"/>
          </p:cNvSpPr>
          <p:nvPr>
            <p:ph type="sldNum" sz="quarter" idx="12"/>
          </p:nvPr>
        </p:nvSpPr>
        <p:spPr/>
        <p:txBody>
          <a:bodyPr/>
          <a:lstStyle/>
          <a:p>
            <a:fld id="{5D9204E3-479B-4CB6-8490-617D6814A247}" type="slidenum">
              <a:rPr lang="en-IN" smtClean="0"/>
              <a:t>‹#›</a:t>
            </a:fld>
            <a:endParaRPr lang="en-IN"/>
          </a:p>
        </p:txBody>
      </p:sp>
      <p:cxnSp>
        <p:nvCxnSpPr>
          <p:cNvPr id="8" name="Straight Connector 7">
            <a:extLst>
              <a:ext uri="{FF2B5EF4-FFF2-40B4-BE49-F238E27FC236}">
                <a16:creationId xmlns:a16="http://schemas.microsoft.com/office/drawing/2014/main" id="{E1A8CCB1-F8D2-47D8-AF99-77DDE047688C}"/>
              </a:ext>
            </a:extLst>
          </p:cNvPr>
          <p:cNvCxnSpPr>
            <a:cxnSpLocks/>
          </p:cNvCxnSpPr>
          <p:nvPr userDrawn="1"/>
        </p:nvCxnSpPr>
        <p:spPr>
          <a:xfrm>
            <a:off x="304800" y="1065934"/>
            <a:ext cx="0" cy="4726132"/>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4FAF758-53F9-483E-B524-4127C5D5B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2" y="17651"/>
            <a:ext cx="3113934" cy="970577"/>
          </a:xfrm>
          <a:prstGeom prst="rect">
            <a:avLst/>
          </a:prstGeom>
        </p:spPr>
      </p:pic>
    </p:spTree>
    <p:extLst>
      <p:ext uri="{BB962C8B-B14F-4D97-AF65-F5344CB8AC3E}">
        <p14:creationId xmlns:p14="http://schemas.microsoft.com/office/powerpoint/2010/main" val="18617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A325-17AC-45A4-9F39-463822E56C9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FEC810F-ED32-4AF1-858D-F811E0351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A6826E-8075-49F1-B756-B2F693AA0526}"/>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9A214AD7-F9A9-4BE3-A858-8CFC75DCCB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D0FA9E-470B-4F88-B65D-949298DC6520}"/>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418791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tection plan benefits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D0FA9E-470B-4F88-B65D-949298DC6520}"/>
              </a:ext>
            </a:extLst>
          </p:cNvPr>
          <p:cNvSpPr>
            <a:spLocks noGrp="1"/>
          </p:cNvSpPr>
          <p:nvPr>
            <p:ph type="sldNum" sz="quarter" idx="12"/>
          </p:nvPr>
        </p:nvSpPr>
        <p:spPr/>
        <p:txBody>
          <a:bodyPr/>
          <a:lstStyle/>
          <a:p>
            <a:fld id="{5D9204E3-479B-4CB6-8490-617D6814A247}" type="slidenum">
              <a:rPr lang="en-IN" smtClean="0"/>
              <a:t>‹#›</a:t>
            </a:fld>
            <a:endParaRPr lang="en-IN"/>
          </a:p>
        </p:txBody>
      </p:sp>
      <p:sp>
        <p:nvSpPr>
          <p:cNvPr id="8" name="Rectangle 7">
            <a:extLst>
              <a:ext uri="{FF2B5EF4-FFF2-40B4-BE49-F238E27FC236}">
                <a16:creationId xmlns:a16="http://schemas.microsoft.com/office/drawing/2014/main" id="{F67A8AA4-F963-E93B-ECE5-59C826CD6070}"/>
              </a:ext>
            </a:extLst>
          </p:cNvPr>
          <p:cNvSpPr/>
          <p:nvPr userDrawn="1"/>
        </p:nvSpPr>
        <p:spPr>
          <a:xfrm>
            <a:off x="4989702" y="1"/>
            <a:ext cx="7202298" cy="830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B1E213BB-4F30-197D-1A73-D1F3149598C2}"/>
              </a:ext>
            </a:extLst>
          </p:cNvPr>
          <p:cNvSpPr/>
          <p:nvPr userDrawn="1"/>
        </p:nvSpPr>
        <p:spPr>
          <a:xfrm>
            <a:off x="-15702" y="-1"/>
            <a:ext cx="5005404" cy="5770055"/>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E3609A30-4FEA-5A2C-3C63-A51192530B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 y="342900"/>
            <a:ext cx="2482639" cy="326892"/>
          </a:xfrm>
          <a:prstGeom prst="rect">
            <a:avLst/>
          </a:prstGeom>
        </p:spPr>
      </p:pic>
      <p:sp>
        <p:nvSpPr>
          <p:cNvPr id="14" name="Rectangle 13">
            <a:extLst>
              <a:ext uri="{FF2B5EF4-FFF2-40B4-BE49-F238E27FC236}">
                <a16:creationId xmlns:a16="http://schemas.microsoft.com/office/drawing/2014/main" id="{75E21BAF-3521-8E7F-21F6-66B294713E84}"/>
              </a:ext>
            </a:extLst>
          </p:cNvPr>
          <p:cNvSpPr/>
          <p:nvPr userDrawn="1"/>
        </p:nvSpPr>
        <p:spPr>
          <a:xfrm>
            <a:off x="-15702" y="5770055"/>
            <a:ext cx="12207702" cy="1087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3208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29F5-CEB3-461A-B18D-85BA513FE224}"/>
              </a:ext>
            </a:extLst>
          </p:cNvPr>
          <p:cNvSpPr>
            <a:spLocks noGrp="1"/>
          </p:cNvSpPr>
          <p:nvPr>
            <p:ph type="title"/>
          </p:nvPr>
        </p:nvSpPr>
        <p:spPr>
          <a:xfrm>
            <a:off x="630936" y="2350008"/>
            <a:ext cx="6519672" cy="2044439"/>
          </a:xfrm>
        </p:spPr>
        <p:txBody>
          <a:bodyPr anchor="ctr" anchorCtr="0">
            <a:normAutofit/>
          </a:bodyPr>
          <a:lstStyle>
            <a:lvl1pPr>
              <a:defRPr sz="3200">
                <a:solidFill>
                  <a:schemeClr val="tx1">
                    <a:lumMod val="50000"/>
                    <a:lumOff val="50000"/>
                  </a:schemeClr>
                </a:solidFill>
                <a:latin typeface="Segoe UI "/>
              </a:defRPr>
            </a:lvl1pPr>
          </a:lstStyle>
          <a:p>
            <a:r>
              <a:rPr lang="en-US"/>
              <a:t>Click to edit Master title style</a:t>
            </a:r>
            <a:endParaRPr lang="en-IN"/>
          </a:p>
        </p:txBody>
      </p:sp>
      <p:sp>
        <p:nvSpPr>
          <p:cNvPr id="6" name="Slide Number Placeholder 5">
            <a:extLst>
              <a:ext uri="{FF2B5EF4-FFF2-40B4-BE49-F238E27FC236}">
                <a16:creationId xmlns:a16="http://schemas.microsoft.com/office/drawing/2014/main" id="{60ED7B2B-50D6-4CF7-A6D8-855305C11BF3}"/>
              </a:ext>
            </a:extLst>
          </p:cNvPr>
          <p:cNvSpPr>
            <a:spLocks noGrp="1"/>
          </p:cNvSpPr>
          <p:nvPr>
            <p:ph type="sldNum" sz="quarter" idx="12"/>
          </p:nvPr>
        </p:nvSpPr>
        <p:spPr/>
        <p:txBody>
          <a:bodyPr/>
          <a:lstStyle/>
          <a:p>
            <a:fld id="{5D9204E3-479B-4CB6-8490-617D6814A247}" type="slidenum">
              <a:rPr lang="en-IN" smtClean="0"/>
              <a:t>‹#›</a:t>
            </a:fld>
            <a:endParaRPr lang="en-IN"/>
          </a:p>
        </p:txBody>
      </p:sp>
      <p:cxnSp>
        <p:nvCxnSpPr>
          <p:cNvPr id="7" name="Straight Connector 6">
            <a:extLst>
              <a:ext uri="{FF2B5EF4-FFF2-40B4-BE49-F238E27FC236}">
                <a16:creationId xmlns:a16="http://schemas.microsoft.com/office/drawing/2014/main" id="{A715D5DE-A574-497D-B57A-A511643572CD}"/>
              </a:ext>
            </a:extLst>
          </p:cNvPr>
          <p:cNvCxnSpPr>
            <a:cxnSpLocks/>
          </p:cNvCxnSpPr>
          <p:nvPr userDrawn="1"/>
        </p:nvCxnSpPr>
        <p:spPr>
          <a:xfrm>
            <a:off x="304800" y="1065934"/>
            <a:ext cx="0" cy="4726132"/>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E36391-C51D-4808-B674-D61C343E5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2" y="17651"/>
            <a:ext cx="3113934" cy="970577"/>
          </a:xfrm>
          <a:prstGeom prst="rect">
            <a:avLst/>
          </a:prstGeom>
        </p:spPr>
      </p:pic>
    </p:spTree>
    <p:extLst>
      <p:ext uri="{BB962C8B-B14F-4D97-AF65-F5344CB8AC3E}">
        <p14:creationId xmlns:p14="http://schemas.microsoft.com/office/powerpoint/2010/main" val="186175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E02E-EA70-49A9-9F3E-95A3B8311C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F021E11-5FE7-4738-8ACB-1E285C493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1A1C02C-933A-461E-B386-58E29F4F4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52D065F-B7C1-4E3F-A86F-3227B335B9E3}"/>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6" name="Footer Placeholder 5">
            <a:extLst>
              <a:ext uri="{FF2B5EF4-FFF2-40B4-BE49-F238E27FC236}">
                <a16:creationId xmlns:a16="http://schemas.microsoft.com/office/drawing/2014/main" id="{AAC44216-512E-4E88-906D-5C5D1847E4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E9FC8E-4868-4D14-9977-48CF3068A4AB}"/>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306318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3AA84-ED75-4535-8967-A5B00CB08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E61DB4-930A-47EC-AC1C-0183CA392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29EEA5-46A1-4C45-A353-B2145A02A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E7FF2C9A-7FF9-4228-ABB4-751E382EE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2C60C82-832E-4C89-910A-594552629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04E3-479B-4CB6-8490-617D6814A247}" type="slidenum">
              <a:rPr lang="en-IN" smtClean="0"/>
              <a:t>‹#›</a:t>
            </a:fld>
            <a:endParaRPr lang="en-IN"/>
          </a:p>
        </p:txBody>
      </p:sp>
    </p:spTree>
    <p:extLst>
      <p:ext uri="{BB962C8B-B14F-4D97-AF65-F5344CB8AC3E}">
        <p14:creationId xmlns:p14="http://schemas.microsoft.com/office/powerpoint/2010/main" val="365897037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51" r:id="rId5"/>
    <p:sldLayoutId id="2147483683" r:id="rId6"/>
    <p:sldLayoutId id="2147483679" r:id="rId7"/>
    <p:sldLayoutId id="2147483685"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0F9DB-F60E-514A-A65A-5070B5B61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078CC-B4E9-B548-AFBB-C5B9CF779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A6975-3E50-D140-B0EC-9D3D06336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CD947BAE-817B-EC4F-B06E-52979EE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6795C-0DF6-7441-A9A5-0222C95A4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2DEE0-393B-214E-9594-77B533CBC027}" type="slidenum">
              <a:rPr lang="en-US" smtClean="0"/>
              <a:t>‹#›</a:t>
            </a:fld>
            <a:endParaRPr lang="en-US"/>
          </a:p>
        </p:txBody>
      </p:sp>
    </p:spTree>
    <p:extLst>
      <p:ext uri="{BB962C8B-B14F-4D97-AF65-F5344CB8AC3E}">
        <p14:creationId xmlns:p14="http://schemas.microsoft.com/office/powerpoint/2010/main" val="29290536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60">
          <p15:clr>
            <a:srgbClr val="F26B43"/>
          </p15:clr>
        </p15:guide>
        <p15:guide id="3" pos="7320">
          <p15:clr>
            <a:srgbClr val="F26B43"/>
          </p15:clr>
        </p15:guide>
        <p15:guide id="4" pos="7488">
          <p15:clr>
            <a:srgbClr val="F26B43"/>
          </p15:clr>
        </p15:guide>
        <p15:guide id="5" orient="horz" pos="192">
          <p15:clr>
            <a:srgbClr val="F26B43"/>
          </p15:clr>
        </p15:guide>
        <p15:guide id="6" orient="horz" pos="360">
          <p15:clr>
            <a:srgbClr val="F26B43"/>
          </p15:clr>
        </p15:guide>
        <p15:guide id="7" orient="horz" pos="4128">
          <p15:clr>
            <a:srgbClr val="F26B43"/>
          </p15:clr>
        </p15:guide>
        <p15:guide id="8" orient="horz" pos="39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24C2B-E25E-3FBB-80CF-3C17540D9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007E-FB24-CCFD-702E-99917A32B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4559B-621D-2A38-146E-D39011652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9BC3AB15-7F98-45E0-9B5F-18C36247F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87E3DA-6839-8DD4-09B5-CCB7A6871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552FAD-13C8-41EE-B2F8-250F8D2A362F}" type="slidenum">
              <a:rPr lang="en-US" smtClean="0"/>
              <a:t>‹#›</a:t>
            </a:fld>
            <a:endParaRPr lang="en-US"/>
          </a:p>
        </p:txBody>
      </p:sp>
    </p:spTree>
    <p:extLst>
      <p:ext uri="{BB962C8B-B14F-4D97-AF65-F5344CB8AC3E}">
        <p14:creationId xmlns:p14="http://schemas.microsoft.com/office/powerpoint/2010/main" val="7657297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59" r:id="rId12"/>
    <p:sldLayoutId id="21474837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docs.microsoft.com/en-us/surface/surface-next-business-day-replacement" TargetMode="External"/><Relationship Id="rId2" Type="http://schemas.openxmlformats.org/officeDocument/2006/relationships/hyperlink" Target="https://support.microsoft.com/en-us/windows/warranty-and-protection-plan-terms-conditions-eedf7a23-84a7-1a47-480b-0e10503eedf5"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hyperlink" Target="https://support.microsoft.com/en-us/topic/warranty-and-protection-plan-terms-conditions-eedf7a23-84a7-1a47-480b-0e10503eedf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upport.microsoft.com/topic/warranty-and-protection-plan-terms-conditions-eedf7a23-84a7-1a47-480b-0e10503eedf5" TargetMode="External"/><Relationship Id="rId2" Type="http://schemas.openxmlformats.org/officeDocument/2006/relationships/hyperlink" Target="https://www.microsoft.com/surface/business/warranty-protection-plans-and-support"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icrosoft.com/en-us/surface/business/warranty-protection-plans-and-support" TargetMode="Externa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earn.microsoft.com/en-us/surface/surface-next-business-day-replacement" TargetMode="Externa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hyperlink" Target="https://partner.microsoft.com/en-us/surface/assets/collection/surface-warranty-and-protection-plan-colle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5DB8ED-7A9B-BC5A-99D7-774CE6B31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2" y="17652"/>
            <a:ext cx="2264222" cy="705732"/>
          </a:xfrm>
          <a:prstGeom prst="rect">
            <a:avLst/>
          </a:prstGeom>
        </p:spPr>
      </p:pic>
      <p:sp>
        <p:nvSpPr>
          <p:cNvPr id="9" name="TextBox 8">
            <a:extLst>
              <a:ext uri="{FF2B5EF4-FFF2-40B4-BE49-F238E27FC236}">
                <a16:creationId xmlns:a16="http://schemas.microsoft.com/office/drawing/2014/main" id="{9D18888F-B89B-A1DF-5C21-F17ACFAE6CEE}"/>
              </a:ext>
            </a:extLst>
          </p:cNvPr>
          <p:cNvSpPr txBox="1"/>
          <p:nvPr/>
        </p:nvSpPr>
        <p:spPr>
          <a:xfrm>
            <a:off x="10706837" y="6598653"/>
            <a:ext cx="16223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Spring FY23</a:t>
            </a:r>
          </a:p>
        </p:txBody>
      </p:sp>
      <p:sp>
        <p:nvSpPr>
          <p:cNvPr id="10" name="TextBox 9">
            <a:extLst>
              <a:ext uri="{FF2B5EF4-FFF2-40B4-BE49-F238E27FC236}">
                <a16:creationId xmlns:a16="http://schemas.microsoft.com/office/drawing/2014/main" id="{D8A20D46-8871-08BD-04CE-ED98EC47D268}"/>
              </a:ext>
            </a:extLst>
          </p:cNvPr>
          <p:cNvSpPr txBox="1"/>
          <p:nvPr/>
        </p:nvSpPr>
        <p:spPr>
          <a:xfrm>
            <a:off x="1148973" y="5445771"/>
            <a:ext cx="292053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Americas</a:t>
            </a:r>
            <a:endParaRPr kumimoji="0" lang="en-US" sz="32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B919D95F-1A75-8937-AFFD-379146BE9119}"/>
              </a:ext>
            </a:extLst>
          </p:cNvPr>
          <p:cNvSpPr txBox="1">
            <a:spLocks/>
          </p:cNvSpPr>
          <p:nvPr/>
        </p:nvSpPr>
        <p:spPr>
          <a:xfrm>
            <a:off x="1148973" y="2494435"/>
            <a:ext cx="3472467" cy="1661993"/>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505050"/>
                </a:solidFill>
                <a:effectLst/>
                <a:uLnTx/>
                <a:uFillTx/>
                <a:latin typeface="Segoe UI Light" panose="020B0502040204020203" pitchFamily="34" charset="0"/>
                <a:ea typeface="+mj-ea"/>
                <a:cs typeface="Segoe UI Light" panose="020B0502040204020203" pitchFamily="34" charset="0"/>
              </a:rPr>
              <a:t>Microsoft Warranty &amp; Protection Plans </a:t>
            </a:r>
            <a:endParaRPr kumimoji="0" lang="en-US" sz="4000" b="0" i="0" u="none" strike="noStrike" kern="1200" cap="none" spc="-100" normalizeH="0" baseline="0" noProof="0" dirty="0">
              <a:ln>
                <a:noFill/>
              </a:ln>
              <a:solidFill>
                <a:srgbClr val="505050"/>
              </a:solidFill>
              <a:effectLst/>
              <a:uLnTx/>
              <a:uFillTx/>
              <a:latin typeface="Segoe UI Light" panose="020B0502040204020203" pitchFamily="34" charset="0"/>
              <a:ea typeface="+mj-ea"/>
              <a:cs typeface="Segoe UI Light" panose="020B0502040204020203" pitchFamily="34" charset="0"/>
            </a:endParaRPr>
          </a:p>
        </p:txBody>
      </p:sp>
      <p:sp>
        <p:nvSpPr>
          <p:cNvPr id="13" name="TextBox 12">
            <a:extLst>
              <a:ext uri="{FF2B5EF4-FFF2-40B4-BE49-F238E27FC236}">
                <a16:creationId xmlns:a16="http://schemas.microsoft.com/office/drawing/2014/main" id="{98E93343-AA72-BBE9-C646-AB0DAA6B39C7}"/>
              </a:ext>
            </a:extLst>
          </p:cNvPr>
          <p:cNvSpPr txBox="1"/>
          <p:nvPr/>
        </p:nvSpPr>
        <p:spPr>
          <a:xfrm>
            <a:off x="1099486" y="1929786"/>
            <a:ext cx="26492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Spring FY24</a:t>
            </a: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descr="Several laptops and monitors&#10;&#10;Description automatically generated">
            <a:extLst>
              <a:ext uri="{FF2B5EF4-FFF2-40B4-BE49-F238E27FC236}">
                <a16:creationId xmlns:a16="http://schemas.microsoft.com/office/drawing/2014/main" id="{BA82EB4E-62CB-5AAC-BCC1-8CB33C1EF8DF}"/>
              </a:ext>
            </a:extLst>
          </p:cNvPr>
          <p:cNvPicPr>
            <a:picLocks noChangeAspect="1"/>
          </p:cNvPicPr>
          <p:nvPr/>
        </p:nvPicPr>
        <p:blipFill rotWithShape="1">
          <a:blip r:embed="rId3">
            <a:extLst>
              <a:ext uri="{28A0092B-C50C-407E-A947-70E740481C1C}">
                <a14:useLocalDpi xmlns:a14="http://schemas.microsoft.com/office/drawing/2010/main" val="0"/>
              </a:ext>
            </a:extLst>
          </a:blip>
          <a:srcRect l="11333" r="14341"/>
          <a:stretch/>
        </p:blipFill>
        <p:spPr>
          <a:xfrm>
            <a:off x="5367130" y="0"/>
            <a:ext cx="6824870" cy="6858000"/>
          </a:xfrm>
          <a:prstGeom prst="rect">
            <a:avLst/>
          </a:prstGeom>
        </p:spPr>
      </p:pic>
    </p:spTree>
    <p:extLst>
      <p:ext uri="{BB962C8B-B14F-4D97-AF65-F5344CB8AC3E}">
        <p14:creationId xmlns:p14="http://schemas.microsoft.com/office/powerpoint/2010/main" val="273081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C445C1-145A-8D93-B65C-AACFF4DCE245}"/>
              </a:ext>
            </a:extLst>
          </p:cNvPr>
          <p:cNvGraphicFramePr>
            <a:graphicFrameLocks noGrp="1"/>
          </p:cNvGraphicFramePr>
          <p:nvPr>
            <p:extLst>
              <p:ext uri="{D42A27DB-BD31-4B8C-83A1-F6EECF244321}">
                <p14:modId xmlns:p14="http://schemas.microsoft.com/office/powerpoint/2010/main" val="2629003098"/>
              </p:ext>
            </p:extLst>
          </p:nvPr>
        </p:nvGraphicFramePr>
        <p:xfrm>
          <a:off x="525516" y="1682531"/>
          <a:ext cx="11067395" cy="4397314"/>
        </p:xfrm>
        <a:graphic>
          <a:graphicData uri="http://schemas.openxmlformats.org/drawingml/2006/table">
            <a:tbl>
              <a:tblPr firstRow="1" firstCol="1" bandRow="1">
                <a:tableStyleId>{69012ECD-51FC-41F1-AA8D-1B2483CD663E}</a:tableStyleId>
              </a:tblPr>
              <a:tblGrid>
                <a:gridCol w="2263213">
                  <a:extLst>
                    <a:ext uri="{9D8B030D-6E8A-4147-A177-3AD203B41FA5}">
                      <a16:colId xmlns:a16="http://schemas.microsoft.com/office/drawing/2014/main" val="3039857279"/>
                    </a:ext>
                  </a:extLst>
                </a:gridCol>
                <a:gridCol w="2264610">
                  <a:extLst>
                    <a:ext uri="{9D8B030D-6E8A-4147-A177-3AD203B41FA5}">
                      <a16:colId xmlns:a16="http://schemas.microsoft.com/office/drawing/2014/main" val="621302564"/>
                    </a:ext>
                  </a:extLst>
                </a:gridCol>
                <a:gridCol w="2264610">
                  <a:extLst>
                    <a:ext uri="{9D8B030D-6E8A-4147-A177-3AD203B41FA5}">
                      <a16:colId xmlns:a16="http://schemas.microsoft.com/office/drawing/2014/main" val="766640086"/>
                    </a:ext>
                  </a:extLst>
                </a:gridCol>
                <a:gridCol w="2137481">
                  <a:extLst>
                    <a:ext uri="{9D8B030D-6E8A-4147-A177-3AD203B41FA5}">
                      <a16:colId xmlns:a16="http://schemas.microsoft.com/office/drawing/2014/main" val="1338776887"/>
                    </a:ext>
                  </a:extLst>
                </a:gridCol>
                <a:gridCol w="2137481">
                  <a:extLst>
                    <a:ext uri="{9D8B030D-6E8A-4147-A177-3AD203B41FA5}">
                      <a16:colId xmlns:a16="http://schemas.microsoft.com/office/drawing/2014/main" val="1431320117"/>
                    </a:ext>
                  </a:extLst>
                </a:gridCol>
              </a:tblGrid>
              <a:tr h="499070">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Limited Hardware Warranty</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Extended Hardware Service</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Extended</a:t>
                      </a:r>
                      <a:endParaRPr lang="en-US" sz="1300" b="0" dirty="0">
                        <a:solidFill>
                          <a:schemeClr val="bg1"/>
                        </a:solidFill>
                        <a:latin typeface="Segoe UI Semibold" panose="020B0702040204020203" pitchFamily="34" charset="0"/>
                        <a:cs typeface="Segoe UI Semibold" panose="020B0702040204020203" pitchFamily="34" charset="0"/>
                      </a:endParaRPr>
                    </a:p>
                    <a:p>
                      <a:pPr marL="91440" lvl="1" algn="ctr">
                        <a:buNone/>
                      </a:pPr>
                      <a:r>
                        <a:rPr lang="en-US" sz="1300" b="0" dirty="0">
                          <a:solidFill>
                            <a:schemeClr val="bg1"/>
                          </a:solidFill>
                          <a:effectLst/>
                          <a:latin typeface="Segoe UI Semibold" panose="020B0702040204020203" pitchFamily="34" charset="0"/>
                          <a:cs typeface="Segoe UI Semibold" panose="020B0702040204020203" pitchFamily="34" charset="0"/>
                        </a:rPr>
                        <a:t>Hardware Service Plus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Complete for Business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effectLst/>
                          <a:latin typeface="Segoe UI Semibold" panose="020B0702040204020203" pitchFamily="34" charset="0"/>
                          <a:cs typeface="Segoe UI Semibold" panose="020B0702040204020203" pitchFamily="34" charset="0"/>
                        </a:rPr>
                        <a:t>Microsoft Complete for Business Plus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04112830"/>
                  </a:ext>
                </a:extLst>
              </a:tr>
              <a:tr h="282806">
                <a:tc>
                  <a:txBody>
                    <a:bodyPr/>
                    <a:lstStyle/>
                    <a:p>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Included with every Surface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7291845"/>
                  </a:ext>
                </a:extLst>
              </a:tr>
              <a:tr h="282806">
                <a:tc>
                  <a:txBody>
                    <a:bodyPr/>
                    <a:lstStyle/>
                    <a:p>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Duration: 1 year</a:t>
                      </a:r>
                      <a:r>
                        <a:rPr lang="en-US" sz="1100" b="0" baseline="30000" dirty="0">
                          <a:solidFill>
                            <a:schemeClr val="tx1">
                              <a:lumMod val="65000"/>
                              <a:lumOff val="35000"/>
                            </a:schemeClr>
                          </a:solidFill>
                          <a:effectLst/>
                          <a:latin typeface="Segoe UI" panose="020B0502040204020203" pitchFamily="34" charset="0"/>
                          <a:cs typeface="Segoe UI" panose="020B0502040204020203" pitchFamily="34" charset="0"/>
                        </a:rPr>
                        <a:t>1</a:t>
                      </a:r>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1569513"/>
                  </a:ext>
                </a:extLst>
              </a:tr>
              <a:tr h="465798">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Starts on day of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3266631"/>
                  </a:ext>
                </a:extLst>
              </a:tr>
              <a:tr h="298836">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7939867"/>
                  </a:ext>
                </a:extLst>
              </a:tr>
              <a:tr h="465798">
                <a:tc>
                  <a:txBody>
                    <a:bodyPr/>
                    <a:lstStyle/>
                    <a:p>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90 days of software and 1 year of hardware support</a:t>
                      </a:r>
                      <a:r>
                        <a:rPr lang="en-US" sz="1100" b="0" baseline="30000" dirty="0">
                          <a:solidFill>
                            <a:schemeClr val="tx1">
                              <a:lumMod val="65000"/>
                              <a:lumOff val="35000"/>
                            </a:schemeClr>
                          </a:solidFill>
                          <a:effectLst/>
                          <a:latin typeface="Segoe UI" panose="020B0502040204020203" pitchFamily="34" charset="0"/>
                          <a:cs typeface="Segoe UI" panose="020B0502040204020203" pitchFamily="34" charset="0"/>
                        </a:rPr>
                        <a:t>6</a:t>
                      </a:r>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6 </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6 </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6 </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4677229"/>
                  </a:ext>
                </a:extLst>
              </a:tr>
              <a:tr h="282806">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0" baseline="30000">
                          <a:solidFill>
                            <a:schemeClr val="tx1">
                              <a:lumMod val="65000"/>
                              <a:lumOff val="35000"/>
                            </a:schemeClr>
                          </a:solidFill>
                          <a:effectLst/>
                          <a:latin typeface="Segoe UI" panose="020B0502040204020203" pitchFamily="34" charset="0"/>
                          <a:cs typeface="Segoe UI" panose="020B0502040204020203" pitchFamily="34" charset="0"/>
                        </a:rPr>
                        <a:t>1</a:t>
                      </a:r>
                      <a:endParaRPr lang="en-US" sz="1100" b="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6603243"/>
                  </a:ext>
                </a:extLst>
              </a:tr>
              <a:tr h="298836">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3</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3</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5104603"/>
                  </a:ext>
                </a:extLst>
              </a:tr>
              <a:tr h="298836">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Accidental damage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Accidental damage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5519187"/>
                  </a:ext>
                </a:extLst>
              </a:tr>
              <a:tr h="282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Next business day replacement</a:t>
                      </a:r>
                      <a:r>
                        <a:rPr lang="en-US" sz="1100" baseline="30000">
                          <a:solidFill>
                            <a:schemeClr val="tx1">
                              <a:lumMod val="65000"/>
                              <a:lumOff val="35000"/>
                            </a:schemeClr>
                          </a:solidFill>
                          <a:effectLst/>
                          <a:latin typeface="Segoe UI" panose="020B0502040204020203" pitchFamily="34" charset="0"/>
                          <a:cs typeface="Segoe UI" panose="020B0502040204020203" pitchFamily="34" charset="0"/>
                        </a:rPr>
                        <a:t>4</a:t>
                      </a:r>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Next Business Day Replacement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4</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3472304"/>
                  </a:ext>
                </a:extLst>
              </a:tr>
              <a:tr h="298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*Drive (SSD) Retention</a:t>
                      </a:r>
                      <a:r>
                        <a:rPr lang="en-US" sz="1100" kern="1200" baseline="30000" dirty="0">
                          <a:solidFill>
                            <a:schemeClr val="tx1">
                              <a:lumMod val="65000"/>
                              <a:lumOff val="35000"/>
                            </a:schemeClr>
                          </a:solidFill>
                          <a:effectLst/>
                          <a:latin typeface="Segoe UI" panose="020B0502040204020203" pitchFamily="34" charset="0"/>
                          <a:ea typeface="+mn-ea"/>
                          <a:cs typeface="Segoe UI" panose="020B0502040204020203" pitchFamily="34" charset="0"/>
                        </a:rPr>
                        <a:t>5</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*Drive (SSD) Retention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5</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257494"/>
                  </a:ext>
                </a:extLst>
              </a:tr>
              <a:tr h="640080">
                <a:tc>
                  <a:txBody>
                    <a:bodyPr/>
                    <a:lstStyle/>
                    <a:p>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65000"/>
                              <a:lumOff val="35000"/>
                            </a:schemeClr>
                          </a:solidFill>
                          <a:latin typeface="Segoe UI" panose="020B0502040204020203" pitchFamily="34" charset="0"/>
                          <a:cs typeface="Segoe UI" panose="020B0502040204020203" pitchFamily="34" charset="0"/>
                        </a:rPr>
                        <a:t>*Drive (SSD) Retention is not available on Surface Go series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65000"/>
                              <a:lumOff val="35000"/>
                            </a:schemeClr>
                          </a:solidFill>
                          <a:latin typeface="Segoe UI" panose="020B0502040204020203" pitchFamily="34" charset="0"/>
                          <a:cs typeface="Segoe UI" panose="020B0502040204020203" pitchFamily="34" charset="0"/>
                        </a:rPr>
                        <a:t>*Drive (SSD) Retention is not available on Surface Go series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9174404"/>
                  </a:ext>
                </a:extLst>
              </a:tr>
            </a:tbl>
          </a:graphicData>
        </a:graphic>
      </p:graphicFrame>
      <p:sp>
        <p:nvSpPr>
          <p:cNvPr id="3" name="Title 13">
            <a:extLst>
              <a:ext uri="{FF2B5EF4-FFF2-40B4-BE49-F238E27FC236}">
                <a16:creationId xmlns:a16="http://schemas.microsoft.com/office/drawing/2014/main" id="{E1018E6A-C20C-9103-48DD-619A9806E7FA}"/>
              </a:ext>
            </a:extLst>
          </p:cNvPr>
          <p:cNvSpPr txBox="1">
            <a:spLocks/>
          </p:cNvSpPr>
          <p:nvPr/>
        </p:nvSpPr>
        <p:spPr>
          <a:xfrm>
            <a:off x="525516" y="542838"/>
            <a:ext cx="9339701" cy="973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2000"/>
              </a:lnSpc>
            </a:pPr>
            <a:r>
              <a:rPr lang="en-IN" sz="2400" dirty="0">
                <a:solidFill>
                  <a:schemeClr val="tx1">
                    <a:lumMod val="50000"/>
                    <a:lumOff val="50000"/>
                  </a:schemeClr>
                </a:solidFill>
                <a:latin typeface="Segoe UI Light" panose="020B0502040204020203" pitchFamily="34" charset="0"/>
                <a:cs typeface="Segoe UI Light" panose="020B0502040204020203" pitchFamily="34" charset="0"/>
              </a:rPr>
              <a:t>Surface Laptops and 2-in-1s Warranty and Protection Plans for</a:t>
            </a:r>
            <a:br>
              <a:rPr lang="en-IN" sz="2400" dirty="0">
                <a:solidFill>
                  <a:schemeClr val="tx1">
                    <a:lumMod val="50000"/>
                    <a:lumOff val="50000"/>
                  </a:schemeClr>
                </a:solidFill>
                <a:latin typeface="Segoe UI Light" panose="020B0502040204020203" pitchFamily="34" charset="0"/>
                <a:cs typeface="Segoe UI Light" panose="020B0502040204020203" pitchFamily="34" charset="0"/>
              </a:rPr>
            </a:br>
            <a:r>
              <a:rPr lang="en-IN" sz="1800" dirty="0">
                <a:solidFill>
                  <a:schemeClr val="tx2">
                    <a:lumMod val="75000"/>
                  </a:schemeClr>
                </a:solidFill>
                <a:latin typeface="Segoe Sans Display Semilight" pitchFamily="2" charset="0"/>
                <a:cs typeface="Segoe Sans Display Semilight" pitchFamily="2" charset="0"/>
              </a:rPr>
              <a:t>Surface Laptop 6, Surface Pro 9, Surface Laptop Go 3, Surface Laptop Studio 2, Surface Go 4 </a:t>
            </a:r>
          </a:p>
        </p:txBody>
      </p:sp>
      <p:sp>
        <p:nvSpPr>
          <p:cNvPr id="4" name="Title 3">
            <a:extLst>
              <a:ext uri="{FF2B5EF4-FFF2-40B4-BE49-F238E27FC236}">
                <a16:creationId xmlns:a16="http://schemas.microsoft.com/office/drawing/2014/main" id="{A2DA228E-4A8D-8B50-DDD1-A44B42968488}"/>
              </a:ext>
            </a:extLst>
          </p:cNvPr>
          <p:cNvSpPr txBox="1">
            <a:spLocks/>
          </p:cNvSpPr>
          <p:nvPr/>
        </p:nvSpPr>
        <p:spPr>
          <a:xfrm>
            <a:off x="4166598" y="6265889"/>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mj-ea"/>
                <a:cs typeface="Segoe UI" panose="020B0502040204020203" pitchFamily="34" charset="0"/>
              </a:rPr>
              <a:t>Please refer to your Price List for official protection plan availability and pricing.</a:t>
            </a:r>
          </a:p>
        </p:txBody>
      </p:sp>
    </p:spTree>
    <p:extLst>
      <p:ext uri="{BB962C8B-B14F-4D97-AF65-F5344CB8AC3E}">
        <p14:creationId xmlns:p14="http://schemas.microsoft.com/office/powerpoint/2010/main" val="4431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7016C6-735C-2407-7769-8510D8447910}"/>
              </a:ext>
            </a:extLst>
          </p:cNvPr>
          <p:cNvGraphicFramePr>
            <a:graphicFrameLocks noGrp="1"/>
          </p:cNvGraphicFramePr>
          <p:nvPr>
            <p:extLst>
              <p:ext uri="{D42A27DB-BD31-4B8C-83A1-F6EECF244321}">
                <p14:modId xmlns:p14="http://schemas.microsoft.com/office/powerpoint/2010/main" val="2905412854"/>
              </p:ext>
            </p:extLst>
          </p:nvPr>
        </p:nvGraphicFramePr>
        <p:xfrm>
          <a:off x="309880" y="1764782"/>
          <a:ext cx="11572238" cy="4402928"/>
        </p:xfrm>
        <a:graphic>
          <a:graphicData uri="http://schemas.openxmlformats.org/drawingml/2006/table">
            <a:tbl>
              <a:tblPr firstRow="1" firstCol="1" bandRow="1">
                <a:tableStyleId>{69012ECD-51FC-41F1-AA8D-1B2483CD663E}</a:tableStyleId>
              </a:tblPr>
              <a:tblGrid>
                <a:gridCol w="2366450">
                  <a:extLst>
                    <a:ext uri="{9D8B030D-6E8A-4147-A177-3AD203B41FA5}">
                      <a16:colId xmlns:a16="http://schemas.microsoft.com/office/drawing/2014/main" val="3039857279"/>
                    </a:ext>
                  </a:extLst>
                </a:gridCol>
                <a:gridCol w="2367911">
                  <a:extLst>
                    <a:ext uri="{9D8B030D-6E8A-4147-A177-3AD203B41FA5}">
                      <a16:colId xmlns:a16="http://schemas.microsoft.com/office/drawing/2014/main" val="621302564"/>
                    </a:ext>
                  </a:extLst>
                </a:gridCol>
                <a:gridCol w="2367911">
                  <a:extLst>
                    <a:ext uri="{9D8B030D-6E8A-4147-A177-3AD203B41FA5}">
                      <a16:colId xmlns:a16="http://schemas.microsoft.com/office/drawing/2014/main" val="766640086"/>
                    </a:ext>
                  </a:extLst>
                </a:gridCol>
                <a:gridCol w="2234983">
                  <a:extLst>
                    <a:ext uri="{9D8B030D-6E8A-4147-A177-3AD203B41FA5}">
                      <a16:colId xmlns:a16="http://schemas.microsoft.com/office/drawing/2014/main" val="1338776887"/>
                    </a:ext>
                  </a:extLst>
                </a:gridCol>
                <a:gridCol w="2234983">
                  <a:extLst>
                    <a:ext uri="{9D8B030D-6E8A-4147-A177-3AD203B41FA5}">
                      <a16:colId xmlns:a16="http://schemas.microsoft.com/office/drawing/2014/main" val="1431320117"/>
                    </a:ext>
                  </a:extLst>
                </a:gridCol>
              </a:tblGrid>
              <a:tr h="556600">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Limited Hardware Warranty</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Extended Hardware Service</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Extended</a:t>
                      </a:r>
                      <a:endParaRPr lang="en-US" sz="1300" b="0" dirty="0">
                        <a:solidFill>
                          <a:schemeClr val="bg1"/>
                        </a:solidFill>
                        <a:latin typeface="Segoe UI Semibold" panose="020B0702040204020203" pitchFamily="34" charset="0"/>
                        <a:cs typeface="Segoe UI Semibold" panose="020B0702040204020203" pitchFamily="34" charset="0"/>
                      </a:endParaRPr>
                    </a:p>
                    <a:p>
                      <a:pPr marL="91440" lvl="1" algn="ctr">
                        <a:buNone/>
                      </a:pPr>
                      <a:r>
                        <a:rPr lang="en-US" sz="1300" b="0" dirty="0">
                          <a:solidFill>
                            <a:schemeClr val="bg1"/>
                          </a:solidFill>
                          <a:effectLst/>
                          <a:latin typeface="Segoe UI Semibold" panose="020B0702040204020203" pitchFamily="34" charset="0"/>
                          <a:cs typeface="Segoe UI Semibold" panose="020B0702040204020203" pitchFamily="34" charset="0"/>
                        </a:rPr>
                        <a:t>Hardware Service Plus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solidFill>
                            <a:schemeClr val="bg1"/>
                          </a:solidFill>
                          <a:effectLst/>
                          <a:latin typeface="Segoe UI Semibold" panose="020B0702040204020203" pitchFamily="34" charset="0"/>
                          <a:cs typeface="Segoe UI Semibold" panose="020B0702040204020203" pitchFamily="34" charset="0"/>
                        </a:rPr>
                        <a:t>Microsoft Complete for Business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tc>
                  <a:txBody>
                    <a:bodyPr/>
                    <a:lstStyle/>
                    <a:p>
                      <a:pPr marL="91440" lvl="1" algn="ctr"/>
                      <a:r>
                        <a:rPr lang="en-US" sz="1300" b="0" dirty="0">
                          <a:effectLst/>
                          <a:latin typeface="Segoe UI Semibold" panose="020B0702040204020203" pitchFamily="34" charset="0"/>
                          <a:cs typeface="Segoe UI Semibold" panose="020B0702040204020203" pitchFamily="34" charset="0"/>
                        </a:rPr>
                        <a:t>Microsoft Complete for Business Plus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04112830"/>
                  </a:ext>
                </a:extLst>
              </a:tr>
              <a:tr h="278300">
                <a:tc>
                  <a:txBody>
                    <a:bodyPr/>
                    <a:lstStyle/>
                    <a:p>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Included with every Surface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Sold Separately</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291845"/>
                  </a:ext>
                </a:extLst>
              </a:tr>
              <a:tr h="278300">
                <a:tc>
                  <a:txBody>
                    <a:bodyPr/>
                    <a:lstStyle/>
                    <a:p>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Duration: 1 year</a:t>
                      </a:r>
                      <a:r>
                        <a:rPr lang="en-US" sz="1100" b="0" baseline="30000" dirty="0">
                          <a:solidFill>
                            <a:schemeClr val="tx1">
                              <a:lumMod val="65000"/>
                              <a:lumOff val="35000"/>
                            </a:schemeClr>
                          </a:solidFill>
                          <a:effectLst/>
                          <a:latin typeface="Segoe UI" panose="020B0502040204020203" pitchFamily="34" charset="0"/>
                          <a:cs typeface="Segoe UI" panose="020B0502040204020203" pitchFamily="34" charset="0"/>
                        </a:rPr>
                        <a:t>1</a:t>
                      </a:r>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Duration: Up to 2, 3, or 4 years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1569513"/>
                  </a:ext>
                </a:extLst>
              </a:tr>
              <a:tr h="458376">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Starts on day of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Available within 45 days of Surface device purchase</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266631"/>
                  </a:ext>
                </a:extLst>
              </a:tr>
              <a:tr h="294074">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Prepaid return shipment</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7939867"/>
                  </a:ext>
                </a:extLst>
              </a:tr>
              <a:tr h="458376">
                <a:tc>
                  <a:txBody>
                    <a:bodyPr/>
                    <a:lstStyle/>
                    <a:p>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90 days of software and 1 year of hardware support</a:t>
                      </a:r>
                      <a:r>
                        <a:rPr lang="en-US" sz="1100" b="0" baseline="30000" dirty="0">
                          <a:solidFill>
                            <a:schemeClr val="tx1">
                              <a:lumMod val="65000"/>
                              <a:lumOff val="35000"/>
                            </a:schemeClr>
                          </a:solidFill>
                          <a:effectLst/>
                          <a:latin typeface="Segoe UI" panose="020B0502040204020203" pitchFamily="34" charset="0"/>
                          <a:cs typeface="Segoe UI" panose="020B0502040204020203" pitchFamily="34" charset="0"/>
                        </a:rPr>
                        <a:t>6</a:t>
                      </a:r>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6 </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6 </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Software and hardware support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6 </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4677229"/>
                  </a:ext>
                </a:extLst>
              </a:tr>
              <a:tr h="278300">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0" baseline="30000">
                          <a:solidFill>
                            <a:schemeClr val="tx1">
                              <a:lumMod val="65000"/>
                              <a:lumOff val="35000"/>
                            </a:schemeClr>
                          </a:solidFill>
                          <a:effectLst/>
                          <a:latin typeface="Segoe UI" panose="020B0502040204020203" pitchFamily="34" charset="0"/>
                          <a:cs typeface="Segoe UI" panose="020B0502040204020203" pitchFamily="34" charset="0"/>
                        </a:rPr>
                        <a:t>1</a:t>
                      </a:r>
                      <a:endParaRPr lang="en-US" sz="1100" b="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Mechanical breakdown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603243"/>
                  </a:ext>
                </a:extLst>
              </a:tr>
              <a:tr h="294074">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0" baseline="30000">
                          <a:solidFill>
                            <a:schemeClr val="tx1">
                              <a:lumMod val="65000"/>
                              <a:lumOff val="35000"/>
                            </a:schemeClr>
                          </a:solidFill>
                          <a:effectLst/>
                          <a:latin typeface="Segoe UI" panose="020B0502040204020203" pitchFamily="34" charset="0"/>
                          <a:cs typeface="Segoe UI" panose="020B0502040204020203" pitchFamily="34" charset="0"/>
                        </a:rPr>
                        <a:t>3</a:t>
                      </a:r>
                      <a:endParaRPr lang="en-US" sz="1100" b="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lang="en-US" sz="110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aseline="30000">
                          <a:solidFill>
                            <a:schemeClr val="tx1">
                              <a:lumMod val="65000"/>
                              <a:lumOff val="35000"/>
                            </a:schemeClr>
                          </a:solidFill>
                          <a:effectLst/>
                          <a:latin typeface="Segoe UI" panose="020B0502040204020203" pitchFamily="34" charset="0"/>
                          <a:cs typeface="Segoe UI" panose="020B0502040204020203" pitchFamily="34" charset="0"/>
                        </a:rPr>
                        <a:t>3</a:t>
                      </a:r>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3</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3</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Advanced Exchange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3</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5104603"/>
                  </a:ext>
                </a:extLst>
              </a:tr>
              <a:tr h="294074">
                <a:tc>
                  <a:txBody>
                    <a:bodyPr/>
                    <a:lstStyle/>
                    <a:p>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Accidental damage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Accidental damage</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2</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5519187"/>
                  </a:ext>
                </a:extLst>
              </a:tr>
              <a:tr h="278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Next business day replacement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4</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Next Business Day Replacement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4</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3472304"/>
                  </a:ext>
                </a:extLst>
              </a:tr>
              <a:tr h="294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*Drive (SSD) Retention</a:t>
                      </a:r>
                      <a:r>
                        <a:rPr lang="en-US" sz="1100" kern="1200" baseline="30000" dirty="0">
                          <a:solidFill>
                            <a:schemeClr val="tx1">
                              <a:lumMod val="65000"/>
                              <a:lumOff val="35000"/>
                            </a:schemeClr>
                          </a:solidFill>
                          <a:effectLst/>
                          <a:latin typeface="Segoe UI" panose="020B0502040204020203" pitchFamily="34" charset="0"/>
                          <a:ea typeface="+mn-ea"/>
                          <a:cs typeface="Segoe UI" panose="020B0502040204020203" pitchFamily="34" charset="0"/>
                        </a:rPr>
                        <a:t>5</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NA</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*Drive (SSD) Retention</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5</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5257494"/>
                  </a:ext>
                </a:extLst>
              </a:tr>
              <a:tr h="640080">
                <a:tc>
                  <a:txBody>
                    <a:bodyPr/>
                    <a:lstStyle/>
                    <a:p>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endParaRPr lang="en-US" sz="110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65000"/>
                              <a:lumOff val="35000"/>
                            </a:schemeClr>
                          </a:solidFill>
                          <a:latin typeface="Segoe UI" panose="020B0502040204020203" pitchFamily="34" charset="0"/>
                          <a:cs typeface="Segoe UI" panose="020B0502040204020203" pitchFamily="34" charset="0"/>
                        </a:rPr>
                        <a:t>*Drive (SSD) Retention is not available on Surface Go series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65000"/>
                              <a:lumOff val="35000"/>
                            </a:schemeClr>
                          </a:solidFill>
                          <a:latin typeface="Segoe UI" panose="020B0502040204020203" pitchFamily="34" charset="0"/>
                          <a:cs typeface="Segoe UI" panose="020B0502040204020203" pitchFamily="34" charset="0"/>
                        </a:rPr>
                        <a:t>*Drive (SSD) Retention is not available on Surface Go series</a:t>
                      </a:r>
                    </a:p>
                  </a:txBody>
                  <a:tcPr marL="45720" marR="4572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9174404"/>
                  </a:ext>
                </a:extLst>
              </a:tr>
            </a:tbl>
          </a:graphicData>
        </a:graphic>
      </p:graphicFrame>
      <p:sp>
        <p:nvSpPr>
          <p:cNvPr id="3" name="Title 13">
            <a:extLst>
              <a:ext uri="{FF2B5EF4-FFF2-40B4-BE49-F238E27FC236}">
                <a16:creationId xmlns:a16="http://schemas.microsoft.com/office/drawing/2014/main" id="{F1836966-CECB-D3D0-785C-0070D49B507C}"/>
              </a:ext>
            </a:extLst>
          </p:cNvPr>
          <p:cNvSpPr txBox="1">
            <a:spLocks/>
          </p:cNvSpPr>
          <p:nvPr/>
        </p:nvSpPr>
        <p:spPr>
          <a:xfrm>
            <a:off x="309880" y="707590"/>
            <a:ext cx="10468479" cy="973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2000"/>
              </a:lnSpc>
            </a:pPr>
            <a:r>
              <a:rPr lang="en-IN" sz="2400" dirty="0">
                <a:solidFill>
                  <a:schemeClr val="tx1">
                    <a:lumMod val="50000"/>
                    <a:lumOff val="50000"/>
                  </a:schemeClr>
                </a:solidFill>
                <a:latin typeface="Segoe UI Light" panose="020B0502040204020203" pitchFamily="34" charset="0"/>
                <a:cs typeface="Segoe UI Light" panose="020B0502040204020203" pitchFamily="34" charset="0"/>
              </a:rPr>
              <a:t>Surface Laptops and 2-in-1s Warranty and Protection Plans for</a:t>
            </a:r>
            <a:br>
              <a:rPr lang="en-IN" sz="2400" dirty="0">
                <a:solidFill>
                  <a:srgbClr val="000000">
                    <a:lumMod val="50000"/>
                    <a:lumOff val="50000"/>
                  </a:srgbClr>
                </a:solidFill>
                <a:latin typeface="Segoe UI Light" panose="020B0502040204020203" pitchFamily="34" charset="0"/>
                <a:cs typeface="Segoe UI Light" panose="020B0502040204020203" pitchFamily="34" charset="0"/>
              </a:rPr>
            </a:br>
            <a:r>
              <a:rPr lang="en-IN" sz="2000" dirty="0">
                <a:solidFill>
                  <a:schemeClr val="tx2">
                    <a:lumMod val="75000"/>
                  </a:schemeClr>
                </a:solidFill>
                <a:latin typeface="Segoe Sans Display Semilight" pitchFamily="2" charset="0"/>
                <a:cs typeface="Segoe Sans Display Semilight" pitchFamily="2" charset="0"/>
              </a:rPr>
              <a:t>Surface Pro 9, Surface Laptop 5, Surface Laptop Go 2, Surface Laptop Studio, Surface Go 3</a:t>
            </a:r>
            <a:endParaRPr lang="en-IN" sz="2400" dirty="0">
              <a:solidFill>
                <a:schemeClr val="tx2">
                  <a:lumMod val="75000"/>
                </a:schemeClr>
              </a:solidFill>
              <a:latin typeface="Segoe Sans Display Semilight" pitchFamily="2" charset="0"/>
              <a:cs typeface="Segoe Sans Display Semilight" pitchFamily="2" charset="0"/>
            </a:endParaRPr>
          </a:p>
        </p:txBody>
      </p:sp>
      <p:sp>
        <p:nvSpPr>
          <p:cNvPr id="4" name="Title 3">
            <a:extLst>
              <a:ext uri="{FF2B5EF4-FFF2-40B4-BE49-F238E27FC236}">
                <a16:creationId xmlns:a16="http://schemas.microsoft.com/office/drawing/2014/main" id="{D2278A8F-3C07-C8B6-4152-127546250C01}"/>
              </a:ext>
            </a:extLst>
          </p:cNvPr>
          <p:cNvSpPr txBox="1">
            <a:spLocks/>
          </p:cNvSpPr>
          <p:nvPr/>
        </p:nvSpPr>
        <p:spPr>
          <a:xfrm>
            <a:off x="4166598" y="6265889"/>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j-ea"/>
                <a:cs typeface="Segoe UI" panose="020B0502040204020203" pitchFamily="34" charset="0"/>
              </a:rPr>
              <a:t>Please refer to your Price List for official protection plan availability and pricing.</a:t>
            </a:r>
          </a:p>
        </p:txBody>
      </p:sp>
    </p:spTree>
    <p:extLst>
      <p:ext uri="{BB962C8B-B14F-4D97-AF65-F5344CB8AC3E}">
        <p14:creationId xmlns:p14="http://schemas.microsoft.com/office/powerpoint/2010/main" val="391638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a:extLst>
              <a:ext uri="{FF2B5EF4-FFF2-40B4-BE49-F238E27FC236}">
                <a16:creationId xmlns:a16="http://schemas.microsoft.com/office/drawing/2014/main" id="{5100FB69-76F4-E74F-1518-31A031E1D745}"/>
              </a:ext>
            </a:extLst>
          </p:cNvPr>
          <p:cNvSpPr txBox="1">
            <a:spLocks/>
          </p:cNvSpPr>
          <p:nvPr/>
        </p:nvSpPr>
        <p:spPr>
          <a:xfrm>
            <a:off x="675697" y="983448"/>
            <a:ext cx="9464565" cy="757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2000"/>
              </a:lnSpc>
            </a:pPr>
            <a:r>
              <a:rPr lang="en-IN" sz="2800" dirty="0">
                <a:solidFill>
                  <a:schemeClr val="tx1">
                    <a:lumMod val="50000"/>
                    <a:lumOff val="50000"/>
                  </a:schemeClr>
                </a:solidFill>
                <a:latin typeface="Segoe UI Light" panose="020B0502040204020203" pitchFamily="34" charset="0"/>
                <a:cs typeface="Segoe UI Light" panose="020B0502040204020203" pitchFamily="34" charset="0"/>
              </a:rPr>
              <a:t>Surface Studio 2+ </a:t>
            </a:r>
            <a:br>
              <a:rPr lang="en-IN" sz="2800" dirty="0">
                <a:solidFill>
                  <a:schemeClr val="tx1">
                    <a:lumMod val="50000"/>
                    <a:lumOff val="50000"/>
                  </a:schemeClr>
                </a:solidFill>
                <a:latin typeface="Segoe UI Light" panose="020B0502040204020203" pitchFamily="34" charset="0"/>
                <a:cs typeface="Segoe UI Light" panose="020B0502040204020203" pitchFamily="34" charset="0"/>
              </a:rPr>
            </a:br>
            <a:r>
              <a:rPr lang="en-IN" sz="2800" dirty="0">
                <a:solidFill>
                  <a:schemeClr val="tx1">
                    <a:lumMod val="50000"/>
                    <a:lumOff val="50000"/>
                  </a:schemeClr>
                </a:solidFill>
                <a:latin typeface="Segoe UI Light" panose="020B0502040204020203" pitchFamily="34" charset="0"/>
                <a:cs typeface="Segoe UI Light" panose="020B0502040204020203" pitchFamily="34" charset="0"/>
              </a:rPr>
              <a:t>Warranty and Protection Plans</a:t>
            </a:r>
          </a:p>
        </p:txBody>
      </p:sp>
      <p:sp>
        <p:nvSpPr>
          <p:cNvPr id="3" name="Title 3">
            <a:extLst>
              <a:ext uri="{FF2B5EF4-FFF2-40B4-BE49-F238E27FC236}">
                <a16:creationId xmlns:a16="http://schemas.microsoft.com/office/drawing/2014/main" id="{4FB6F6EB-3492-74AB-505F-C396A9FAABF5}"/>
              </a:ext>
            </a:extLst>
          </p:cNvPr>
          <p:cNvSpPr txBox="1">
            <a:spLocks/>
          </p:cNvSpPr>
          <p:nvPr/>
        </p:nvSpPr>
        <p:spPr>
          <a:xfrm>
            <a:off x="3776826" y="6055188"/>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j-ea"/>
                <a:cs typeface="Segoe UI" panose="020B0502040204020203" pitchFamily="34" charset="0"/>
              </a:rPr>
              <a:t>Please refer to your Price List for official protection plan availability and pricing.</a:t>
            </a:r>
          </a:p>
        </p:txBody>
      </p:sp>
      <p:graphicFrame>
        <p:nvGraphicFramePr>
          <p:cNvPr id="4" name="Table 3">
            <a:extLst>
              <a:ext uri="{FF2B5EF4-FFF2-40B4-BE49-F238E27FC236}">
                <a16:creationId xmlns:a16="http://schemas.microsoft.com/office/drawing/2014/main" id="{D60FA9FA-6C0E-34BC-8B78-E427D87E9E2B}"/>
              </a:ext>
            </a:extLst>
          </p:cNvPr>
          <p:cNvGraphicFramePr>
            <a:graphicFrameLocks noGrp="1"/>
          </p:cNvGraphicFramePr>
          <p:nvPr>
            <p:extLst>
              <p:ext uri="{D42A27DB-BD31-4B8C-83A1-F6EECF244321}">
                <p14:modId xmlns:p14="http://schemas.microsoft.com/office/powerpoint/2010/main" val="1619596721"/>
              </p:ext>
            </p:extLst>
          </p:nvPr>
        </p:nvGraphicFramePr>
        <p:xfrm>
          <a:off x="1497473" y="2227926"/>
          <a:ext cx="9197053" cy="3362312"/>
        </p:xfrm>
        <a:graphic>
          <a:graphicData uri="http://schemas.openxmlformats.org/drawingml/2006/table">
            <a:tbl>
              <a:tblPr firstRow="1" firstCol="1" bandRow="1">
                <a:tableStyleId>{69012ECD-51FC-41F1-AA8D-1B2483CD663E}</a:tableStyleId>
              </a:tblPr>
              <a:tblGrid>
                <a:gridCol w="3014988">
                  <a:extLst>
                    <a:ext uri="{9D8B030D-6E8A-4147-A177-3AD203B41FA5}">
                      <a16:colId xmlns:a16="http://schemas.microsoft.com/office/drawing/2014/main" val="3039857279"/>
                    </a:ext>
                  </a:extLst>
                </a:gridCol>
                <a:gridCol w="3016849">
                  <a:extLst>
                    <a:ext uri="{9D8B030D-6E8A-4147-A177-3AD203B41FA5}">
                      <a16:colId xmlns:a16="http://schemas.microsoft.com/office/drawing/2014/main" val="621302564"/>
                    </a:ext>
                  </a:extLst>
                </a:gridCol>
                <a:gridCol w="3165216">
                  <a:extLst>
                    <a:ext uri="{9D8B030D-6E8A-4147-A177-3AD203B41FA5}">
                      <a16:colId xmlns:a16="http://schemas.microsoft.com/office/drawing/2014/main" val="1338776887"/>
                    </a:ext>
                  </a:extLst>
                </a:gridCol>
              </a:tblGrid>
              <a:tr h="665942">
                <a:tc>
                  <a:txBody>
                    <a:bodyPr/>
                    <a:lstStyle/>
                    <a:p>
                      <a:pPr marL="91440" lvl="1" algn="ctr"/>
                      <a:r>
                        <a:rPr lang="en-US" sz="1400" b="0" dirty="0">
                          <a:effectLst/>
                          <a:latin typeface="Segoe UI Semibold" panose="020B0702040204020203" pitchFamily="34" charset="0"/>
                          <a:cs typeface="Segoe UI Semibold" panose="020B0702040204020203" pitchFamily="34" charset="0"/>
                        </a:rPr>
                        <a:t>Microsoft’s Limited Hardware Warranty</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marL="91440" lvl="1" algn="ctr"/>
                      <a:r>
                        <a:rPr lang="en-US" sz="1400" b="0" dirty="0">
                          <a:effectLst/>
                          <a:latin typeface="Segoe UI Semibold" panose="020B0702040204020203" pitchFamily="34" charset="0"/>
                          <a:cs typeface="Segoe UI Semibold" panose="020B0702040204020203" pitchFamily="34" charset="0"/>
                        </a:rPr>
                        <a:t>Microsoft Extended Hardware Service</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marL="91440" lvl="1" algn="ctr"/>
                      <a:r>
                        <a:rPr lang="en-US" sz="1400" b="0" dirty="0">
                          <a:effectLst/>
                          <a:latin typeface="Segoe UI Semibold" panose="020B0702040204020203" pitchFamily="34" charset="0"/>
                          <a:cs typeface="Segoe UI Semibold" panose="020B0702040204020203" pitchFamily="34" charset="0"/>
                        </a:rPr>
                        <a:t>Microsoft Extended Hardware Service Plus</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04112830"/>
                  </a:ext>
                </a:extLst>
              </a:tr>
              <a:tr h="166215">
                <a:tc>
                  <a:txBody>
                    <a:bodyPr/>
                    <a:lstStyle/>
                    <a:p>
                      <a:r>
                        <a:rPr lang="en-US" sz="1100" b="0" dirty="0">
                          <a:solidFill>
                            <a:schemeClr val="tx1">
                              <a:lumMod val="65000"/>
                              <a:lumOff val="35000"/>
                            </a:schemeClr>
                          </a:solidFill>
                          <a:effectLst/>
                          <a:latin typeface="Segoe UI "/>
                        </a:rPr>
                        <a:t>Included with every Surface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
                        </a:rPr>
                        <a:t>Sold Separately</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Sold Separately</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291845"/>
                  </a:ext>
                </a:extLst>
              </a:tr>
              <a:tr h="166215">
                <a:tc>
                  <a:txBody>
                    <a:bodyPr/>
                    <a:lstStyle/>
                    <a:p>
                      <a:r>
                        <a:rPr lang="en-US" sz="1100" b="0" dirty="0">
                          <a:solidFill>
                            <a:schemeClr val="tx1">
                              <a:lumMod val="65000"/>
                              <a:lumOff val="35000"/>
                            </a:schemeClr>
                          </a:solidFill>
                          <a:effectLst/>
                          <a:latin typeface="Segoe UI "/>
                        </a:rPr>
                        <a:t>Duration: 1 year</a:t>
                      </a:r>
                      <a:r>
                        <a:rPr lang="en-US" sz="1100" b="0" baseline="30000" dirty="0">
                          <a:solidFill>
                            <a:schemeClr val="tx1">
                              <a:lumMod val="65000"/>
                              <a:lumOff val="35000"/>
                            </a:schemeClr>
                          </a:solidFill>
                          <a:effectLst/>
                          <a:latin typeface="Segoe UI "/>
                        </a:rPr>
                        <a:t>1</a:t>
                      </a:r>
                      <a:endParaRPr lang="en-US" sz="1100" b="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
                        </a:rPr>
                        <a:t>Duration: Up to </a:t>
                      </a:r>
                      <a:r>
                        <a:rPr kumimoji="0" lang="en-US" sz="1100" b="0" i="0" u="none" strike="noStrike" kern="1200" cap="none" spc="0" normalizeH="0" baseline="0" noProof="0" dirty="0">
                          <a:ln>
                            <a:noFill/>
                          </a:ln>
                          <a:solidFill>
                            <a:schemeClr val="tx1">
                              <a:lumMod val="65000"/>
                              <a:lumOff val="35000"/>
                            </a:schemeClr>
                          </a:solidFill>
                          <a:effectLst/>
                          <a:uLnTx/>
                          <a:uFillTx/>
                          <a:latin typeface="Segoe UI "/>
                          <a:ea typeface="+mn-ea"/>
                          <a:cs typeface="+mn-cs"/>
                        </a:rPr>
                        <a:t>2, 3, or 4 years</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Duration: Up to </a:t>
                      </a:r>
                      <a:r>
                        <a:rPr kumimoji="0" lang="en-US" sz="1100" b="0" i="0" u="none" strike="noStrike" kern="1200" cap="none" spc="0" normalizeH="0" baseline="0" noProof="0" dirty="0">
                          <a:ln>
                            <a:noFill/>
                          </a:ln>
                          <a:solidFill>
                            <a:schemeClr val="tx1">
                              <a:lumMod val="65000"/>
                              <a:lumOff val="35000"/>
                            </a:schemeClr>
                          </a:solidFill>
                          <a:effectLst/>
                          <a:uLnTx/>
                          <a:uFillTx/>
                          <a:latin typeface="Segoe UI "/>
                          <a:ea typeface="+mn-ea"/>
                          <a:cs typeface="+mn-cs"/>
                        </a:rPr>
                        <a:t>2, 3, or 4 years</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1569513"/>
                  </a:ext>
                </a:extLst>
              </a:tr>
              <a:tr h="273765">
                <a:tc>
                  <a:txBody>
                    <a:bodyPr/>
                    <a:lstStyle/>
                    <a:p>
                      <a:r>
                        <a:rPr lang="en-US" sz="1100" b="0" dirty="0">
                          <a:solidFill>
                            <a:schemeClr val="tx1">
                              <a:lumMod val="65000"/>
                              <a:lumOff val="35000"/>
                            </a:schemeClr>
                          </a:solidFill>
                          <a:effectLst/>
                          <a:latin typeface="Segoe UI "/>
                        </a:rPr>
                        <a:t>Starts on day of purchase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266631"/>
                  </a:ext>
                </a:extLst>
              </a:tr>
              <a:tr h="273765">
                <a:tc>
                  <a:txBody>
                    <a:bodyPr/>
                    <a:lstStyle/>
                    <a:p>
                      <a:r>
                        <a:rPr lang="en-US" sz="1100" b="0">
                          <a:solidFill>
                            <a:schemeClr val="tx1">
                              <a:lumMod val="65000"/>
                              <a:lumOff val="35000"/>
                            </a:schemeClr>
                          </a:solidFill>
                          <a:effectLst/>
                          <a:latin typeface="Segoe UI "/>
                        </a:rPr>
                        <a:t>Prepaid return shipment</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
                        </a:rPr>
                        <a:t>Prepaid return shipment</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Prepaid return shipment</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7939867"/>
                  </a:ext>
                </a:extLst>
              </a:tr>
              <a:tr h="273765">
                <a:tc>
                  <a:txBody>
                    <a:bodyPr/>
                    <a:lstStyle/>
                    <a:p>
                      <a:r>
                        <a:rPr lang="en-US" sz="1100" b="0" dirty="0">
                          <a:solidFill>
                            <a:schemeClr val="tx1">
                              <a:lumMod val="65000"/>
                              <a:lumOff val="35000"/>
                            </a:schemeClr>
                          </a:solidFill>
                          <a:effectLst/>
                          <a:latin typeface="Segoe UI "/>
                        </a:rPr>
                        <a:t>90 days of software and 1 year of hardware support</a:t>
                      </a:r>
                      <a:r>
                        <a:rPr lang="en-US" sz="1100" b="0" baseline="30000" dirty="0">
                          <a:solidFill>
                            <a:schemeClr val="tx1">
                              <a:lumMod val="65000"/>
                              <a:lumOff val="35000"/>
                            </a:schemeClr>
                          </a:solidFill>
                          <a:effectLst/>
                          <a:latin typeface="Segoe UI "/>
                        </a:rPr>
                        <a:t>6</a:t>
                      </a:r>
                      <a:endParaRPr lang="en-US" sz="1100" b="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6 </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27658212"/>
                  </a:ext>
                </a:extLst>
              </a:tr>
              <a:tr h="237915">
                <a:tc>
                  <a:txBody>
                    <a:bodyPr/>
                    <a:lstStyle/>
                    <a:p>
                      <a:r>
                        <a:rPr lang="en-US" sz="1100" b="0">
                          <a:solidFill>
                            <a:schemeClr val="tx1">
                              <a:lumMod val="65000"/>
                              <a:lumOff val="35000"/>
                            </a:schemeClr>
                          </a:solidFill>
                          <a:effectLst/>
                          <a:latin typeface="Segoe UI "/>
                        </a:rPr>
                        <a:t>Mechanical breakdown</a:t>
                      </a:r>
                      <a:r>
                        <a:rPr lang="en-US" sz="1100" b="0" baseline="30000">
                          <a:solidFill>
                            <a:schemeClr val="tx1">
                              <a:lumMod val="65000"/>
                              <a:lumOff val="35000"/>
                            </a:schemeClr>
                          </a:solidFill>
                          <a:effectLst/>
                          <a:latin typeface="Segoe UI "/>
                        </a:rPr>
                        <a:t>1</a:t>
                      </a:r>
                      <a:endParaRPr lang="en-US" sz="1100" b="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a:solidFill>
                            <a:schemeClr val="tx1">
                              <a:lumMod val="65000"/>
                              <a:lumOff val="35000"/>
                            </a:schemeClr>
                          </a:solidFill>
                          <a:effectLst/>
                          <a:latin typeface="Segoe UI "/>
                        </a:rPr>
                        <a:t>Mechanical breakdown</a:t>
                      </a:r>
                      <a:r>
                        <a:rPr lang="en-US" sz="1100" baseline="30000">
                          <a:solidFill>
                            <a:schemeClr val="tx1">
                              <a:lumMod val="65000"/>
                              <a:lumOff val="35000"/>
                            </a:schemeClr>
                          </a:solidFill>
                          <a:effectLst/>
                          <a:latin typeface="Segoe UI "/>
                        </a:rPr>
                        <a:t>2</a:t>
                      </a:r>
                      <a:endParaRPr lang="en-US" sz="110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Mechanical breakdown</a:t>
                      </a:r>
                      <a:r>
                        <a:rPr lang="en-US" sz="1100" baseline="30000" dirty="0">
                          <a:solidFill>
                            <a:schemeClr val="tx1">
                              <a:lumMod val="65000"/>
                              <a:lumOff val="35000"/>
                            </a:schemeClr>
                          </a:solidFill>
                          <a:effectLst/>
                          <a:latin typeface="Segoe UI "/>
                        </a:rPr>
                        <a:t>2</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603243"/>
                  </a:ext>
                </a:extLst>
              </a:tr>
              <a:tr h="273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
                        </a:rPr>
                        <a:t>NA</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
                        </a:rPr>
                        <a:t>NA</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Advanced Exchange</a:t>
                      </a:r>
                      <a:r>
                        <a:rPr lang="en-US" sz="1100" baseline="30000" dirty="0">
                          <a:solidFill>
                            <a:schemeClr val="tx1">
                              <a:lumMod val="65000"/>
                              <a:lumOff val="35000"/>
                            </a:schemeClr>
                          </a:solidFill>
                          <a:effectLst/>
                          <a:latin typeface="Segoe UI "/>
                        </a:rPr>
                        <a:t>3</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5104603"/>
                  </a:ext>
                </a:extLst>
              </a:tr>
              <a:tr h="166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65000"/>
                              <a:lumOff val="35000"/>
                            </a:schemeClr>
                          </a:solidFill>
                          <a:effectLst/>
                          <a:latin typeface="Segoe UI "/>
                        </a:rPr>
                        <a:t>NA</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
                        </a:rPr>
                        <a:t>NA</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r>
                        <a:rPr lang="en-US" sz="1100" dirty="0">
                          <a:solidFill>
                            <a:schemeClr val="tx1">
                              <a:lumMod val="65000"/>
                              <a:lumOff val="35000"/>
                            </a:schemeClr>
                          </a:solidFill>
                          <a:effectLst/>
                          <a:latin typeface="Segoe UI "/>
                        </a:rPr>
                        <a:t>Next Business Day Replacement</a:t>
                      </a:r>
                      <a:r>
                        <a:rPr lang="en-US" sz="1100" baseline="30000" dirty="0">
                          <a:solidFill>
                            <a:schemeClr val="tx1">
                              <a:lumMod val="65000"/>
                              <a:lumOff val="35000"/>
                            </a:schemeClr>
                          </a:solidFill>
                          <a:effectLst/>
                          <a:latin typeface="Segoe UI "/>
                        </a:rPr>
                        <a:t>4</a:t>
                      </a:r>
                      <a:endParaRPr lang="en-US" sz="1100" dirty="0">
                        <a:solidFill>
                          <a:schemeClr val="tx1">
                            <a:lumMod val="65000"/>
                            <a:lumOff val="35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3472304"/>
                  </a:ext>
                </a:extLst>
              </a:tr>
              <a:tr h="166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
                        </a:rPr>
                        <a:t>NA</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lumMod val="65000"/>
                              <a:lumOff val="35000"/>
                            </a:schemeClr>
                          </a:solidFill>
                          <a:effectLst/>
                          <a:latin typeface="Segoe UI "/>
                        </a:rPr>
                        <a:t>NA</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
                        </a:rPr>
                        <a:t>Drive (SSD) Retention</a:t>
                      </a:r>
                      <a:r>
                        <a:rPr lang="en-US" sz="1100" kern="1200" baseline="30000" dirty="0">
                          <a:solidFill>
                            <a:schemeClr val="tx1">
                              <a:lumMod val="65000"/>
                              <a:lumOff val="35000"/>
                            </a:schemeClr>
                          </a:solidFill>
                          <a:effectLst/>
                          <a:latin typeface="Segoe UI "/>
                          <a:ea typeface="+mn-ea"/>
                          <a:cs typeface="+mn-cs"/>
                        </a:rPr>
                        <a:t>5</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5224889"/>
                  </a:ext>
                </a:extLst>
              </a:tr>
            </a:tbl>
          </a:graphicData>
        </a:graphic>
      </p:graphicFrame>
    </p:spTree>
    <p:extLst>
      <p:ext uri="{BB962C8B-B14F-4D97-AF65-F5344CB8AC3E}">
        <p14:creationId xmlns:p14="http://schemas.microsoft.com/office/powerpoint/2010/main" val="163831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DC06B4-707E-8FA7-11B4-CDA2BD1C08C8}"/>
              </a:ext>
            </a:extLst>
          </p:cNvPr>
          <p:cNvGraphicFramePr>
            <a:graphicFrameLocks noGrp="1"/>
          </p:cNvGraphicFramePr>
          <p:nvPr>
            <p:extLst>
              <p:ext uri="{D42A27DB-BD31-4B8C-83A1-F6EECF244321}">
                <p14:modId xmlns:p14="http://schemas.microsoft.com/office/powerpoint/2010/main" val="2161103567"/>
              </p:ext>
            </p:extLst>
          </p:nvPr>
        </p:nvGraphicFramePr>
        <p:xfrm>
          <a:off x="2306618" y="2213070"/>
          <a:ext cx="7578749" cy="3393199"/>
        </p:xfrm>
        <a:graphic>
          <a:graphicData uri="http://schemas.openxmlformats.org/drawingml/2006/table">
            <a:tbl>
              <a:tblPr firstRow="1" firstCol="1" bandRow="1">
                <a:tableStyleId>{69012ECD-51FC-41F1-AA8D-1B2483CD663E}</a:tableStyleId>
              </a:tblPr>
              <a:tblGrid>
                <a:gridCol w="3736003">
                  <a:extLst>
                    <a:ext uri="{9D8B030D-6E8A-4147-A177-3AD203B41FA5}">
                      <a16:colId xmlns:a16="http://schemas.microsoft.com/office/drawing/2014/main" val="3039857279"/>
                    </a:ext>
                  </a:extLst>
                </a:gridCol>
                <a:gridCol w="3842746">
                  <a:extLst>
                    <a:ext uri="{9D8B030D-6E8A-4147-A177-3AD203B41FA5}">
                      <a16:colId xmlns:a16="http://schemas.microsoft.com/office/drawing/2014/main" val="621302564"/>
                    </a:ext>
                  </a:extLst>
                </a:gridCol>
              </a:tblGrid>
              <a:tr h="970207">
                <a:tc>
                  <a:txBody>
                    <a:bodyPr/>
                    <a:lstStyle/>
                    <a:p>
                      <a:pPr marL="91440" lvl="1" algn="ctr"/>
                      <a:r>
                        <a:rPr lang="en-US" sz="1400" b="0" dirty="0">
                          <a:effectLst/>
                          <a:latin typeface="Segoe UI Semibold" panose="020B0702040204020203" pitchFamily="34" charset="0"/>
                          <a:cs typeface="Segoe UI Semibold" panose="020B0702040204020203" pitchFamily="34" charset="0"/>
                        </a:rPr>
                        <a:t>Microsoft Limited Hardware Warranty</a:t>
                      </a: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marL="91440" lvl="1" algn="ctr"/>
                      <a:br>
                        <a:rPr lang="en-US" sz="1400" b="0" dirty="0">
                          <a:effectLst/>
                          <a:latin typeface="Segoe UI Semibold" panose="020B0702040204020203" pitchFamily="34" charset="0"/>
                          <a:cs typeface="Segoe UI Semibold" panose="020B0702040204020203" pitchFamily="34" charset="0"/>
                        </a:rPr>
                      </a:br>
                      <a:r>
                        <a:rPr lang="en-US" sz="1400" b="0" dirty="0">
                          <a:effectLst/>
                          <a:latin typeface="Segoe UI Semibold" panose="020B0702040204020203" pitchFamily="34" charset="0"/>
                          <a:cs typeface="Segoe UI Semibold" panose="020B0702040204020203" pitchFamily="34" charset="0"/>
                        </a:rPr>
                        <a:t>Microsoft Extended Hardware Service</a:t>
                      </a:r>
                    </a:p>
                    <a:p>
                      <a:pPr marL="91440" lvl="1" algn="ctr">
                        <a:buNone/>
                      </a:pPr>
                      <a:endParaRPr lang="en-US" sz="1400" b="0" dirty="0">
                        <a:effectLst/>
                        <a:latin typeface="Segoe UI Semibold" panose="020B0702040204020203" pitchFamily="34" charset="0"/>
                        <a:cs typeface="Segoe UI Semibold" panose="020B0702040204020203" pitchFamily="34" charset="0"/>
                      </a:endParaRPr>
                    </a:p>
                  </a:txBody>
                  <a:tcPr marL="45720" marR="4572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04112830"/>
                  </a:ext>
                </a:extLst>
              </a:tr>
              <a:tr h="392703">
                <a:tc>
                  <a:txBody>
                    <a:bodyPr/>
                    <a:lstStyle/>
                    <a:p>
                      <a:r>
                        <a:rPr lang="en-US" sz="1100" b="0">
                          <a:solidFill>
                            <a:schemeClr val="tx1">
                              <a:lumMod val="50000"/>
                              <a:lumOff val="50000"/>
                            </a:schemeClr>
                          </a:solidFill>
                          <a:effectLst/>
                          <a:latin typeface="Segoe UI "/>
                        </a:rPr>
                        <a:t>Included with every Surface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50000"/>
                              <a:lumOff val="50000"/>
                            </a:schemeClr>
                          </a:solidFill>
                          <a:effectLst/>
                          <a:latin typeface="Segoe UI "/>
                        </a:rPr>
                        <a:t>Sold Separately</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291845"/>
                  </a:ext>
                </a:extLst>
              </a:tr>
              <a:tr h="392703">
                <a:tc>
                  <a:txBody>
                    <a:bodyPr/>
                    <a:lstStyle/>
                    <a:p>
                      <a:r>
                        <a:rPr lang="en-US" sz="1100" b="0">
                          <a:solidFill>
                            <a:schemeClr val="tx1">
                              <a:lumMod val="50000"/>
                              <a:lumOff val="50000"/>
                            </a:schemeClr>
                          </a:solidFill>
                          <a:effectLst/>
                          <a:latin typeface="Segoe UI "/>
                        </a:rPr>
                        <a:t>Duration: 1 year</a:t>
                      </a:r>
                      <a:r>
                        <a:rPr lang="en-US" sz="1100" b="0" baseline="30000">
                          <a:solidFill>
                            <a:schemeClr val="tx1">
                              <a:lumMod val="50000"/>
                              <a:lumOff val="50000"/>
                            </a:schemeClr>
                          </a:solidFill>
                          <a:effectLst/>
                          <a:latin typeface="Segoe UI "/>
                        </a:rPr>
                        <a:t>1</a:t>
                      </a:r>
                      <a:endParaRPr lang="en-US" sz="1100" b="0">
                        <a:solidFill>
                          <a:schemeClr val="tx1">
                            <a:lumMod val="50000"/>
                            <a:lumOff val="50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50000"/>
                              <a:lumOff val="50000"/>
                            </a:schemeClr>
                          </a:solidFill>
                          <a:effectLst/>
                          <a:latin typeface="Segoe UI "/>
                        </a:rPr>
                        <a:t>Duration: Up to 2, 3, or 5 years</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1569513"/>
                  </a:ext>
                </a:extLst>
              </a:tr>
              <a:tr h="414961">
                <a:tc>
                  <a:txBody>
                    <a:bodyPr/>
                    <a:lstStyle/>
                    <a:p>
                      <a:r>
                        <a:rPr lang="en-US" sz="1100" b="0">
                          <a:solidFill>
                            <a:schemeClr val="tx1">
                              <a:lumMod val="50000"/>
                              <a:lumOff val="50000"/>
                            </a:schemeClr>
                          </a:solidFill>
                          <a:effectLst/>
                          <a:latin typeface="Segoe UI "/>
                        </a:rPr>
                        <a:t>Starts on day of purchase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50000"/>
                              <a:lumOff val="50000"/>
                            </a:schemeClr>
                          </a:solidFill>
                          <a:effectLst/>
                          <a:latin typeface="Segoe UI "/>
                        </a:rPr>
                        <a:t>Available within 45 days of Surface device purchase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266631"/>
                  </a:ext>
                </a:extLst>
              </a:tr>
              <a:tr h="414961">
                <a:tc>
                  <a:txBody>
                    <a:bodyPr/>
                    <a:lstStyle/>
                    <a:p>
                      <a:r>
                        <a:rPr lang="en-US" sz="1100" b="0" dirty="0">
                          <a:solidFill>
                            <a:schemeClr val="tx1">
                              <a:lumMod val="50000"/>
                              <a:lumOff val="50000"/>
                            </a:schemeClr>
                          </a:solidFill>
                          <a:effectLst/>
                          <a:latin typeface="Segoe UI "/>
                        </a:rPr>
                        <a:t>90 days of software and 1 year of hardware support</a:t>
                      </a:r>
                      <a:r>
                        <a:rPr lang="en-US" sz="1100" b="0" baseline="30000" dirty="0">
                          <a:solidFill>
                            <a:schemeClr val="tx1">
                              <a:lumMod val="50000"/>
                              <a:lumOff val="50000"/>
                            </a:schemeClr>
                          </a:solidFill>
                          <a:effectLst/>
                          <a:latin typeface="Segoe UI "/>
                        </a:rPr>
                        <a:t>6</a:t>
                      </a:r>
                      <a:endParaRPr lang="en-US" sz="1100" b="0" dirty="0">
                        <a:solidFill>
                          <a:schemeClr val="tx1">
                            <a:lumMod val="50000"/>
                            <a:lumOff val="50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50000"/>
                              <a:lumOff val="50000"/>
                            </a:schemeClr>
                          </a:solidFill>
                          <a:effectLst/>
                          <a:latin typeface="Segoe UI "/>
                        </a:rPr>
                        <a:t>Software and hardware support</a:t>
                      </a:r>
                      <a:r>
                        <a:rPr lang="en-US" sz="1100" baseline="30000" dirty="0">
                          <a:solidFill>
                            <a:schemeClr val="tx1">
                              <a:lumMod val="50000"/>
                              <a:lumOff val="50000"/>
                            </a:schemeClr>
                          </a:solidFill>
                          <a:effectLst/>
                          <a:latin typeface="Segoe UI "/>
                        </a:rPr>
                        <a:t>6</a:t>
                      </a:r>
                      <a:endParaRPr lang="en-US" sz="1100" dirty="0">
                        <a:solidFill>
                          <a:schemeClr val="tx1">
                            <a:lumMod val="50000"/>
                            <a:lumOff val="50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9235647"/>
                  </a:ext>
                </a:extLst>
              </a:tr>
              <a:tr h="392703">
                <a:tc>
                  <a:txBody>
                    <a:bodyPr/>
                    <a:lstStyle/>
                    <a:p>
                      <a:r>
                        <a:rPr lang="en-US" sz="1100" b="0">
                          <a:solidFill>
                            <a:schemeClr val="tx1">
                              <a:lumMod val="50000"/>
                              <a:lumOff val="50000"/>
                            </a:schemeClr>
                          </a:solidFill>
                          <a:effectLst/>
                          <a:latin typeface="Segoe UI "/>
                        </a:rPr>
                        <a:t>Mechanical breakdown</a:t>
                      </a:r>
                      <a:r>
                        <a:rPr lang="en-US" sz="1100" b="0" baseline="30000">
                          <a:solidFill>
                            <a:schemeClr val="tx1">
                              <a:lumMod val="50000"/>
                              <a:lumOff val="50000"/>
                            </a:schemeClr>
                          </a:solidFill>
                          <a:effectLst/>
                          <a:latin typeface="Segoe UI "/>
                        </a:rPr>
                        <a:t>1</a:t>
                      </a:r>
                      <a:endParaRPr lang="en-US" sz="1100" b="0">
                        <a:solidFill>
                          <a:schemeClr val="tx1">
                            <a:lumMod val="50000"/>
                            <a:lumOff val="50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dirty="0">
                          <a:solidFill>
                            <a:schemeClr val="tx1">
                              <a:lumMod val="50000"/>
                              <a:lumOff val="50000"/>
                            </a:schemeClr>
                          </a:solidFill>
                          <a:effectLst/>
                          <a:latin typeface="Segoe UI "/>
                        </a:rPr>
                        <a:t>Mechanical breakdown</a:t>
                      </a:r>
                      <a:r>
                        <a:rPr lang="en-US" sz="1100" baseline="30000" dirty="0">
                          <a:solidFill>
                            <a:schemeClr val="tx1">
                              <a:lumMod val="50000"/>
                              <a:lumOff val="50000"/>
                            </a:schemeClr>
                          </a:solidFill>
                          <a:effectLst/>
                          <a:latin typeface="Segoe UI "/>
                        </a:rPr>
                        <a:t>2</a:t>
                      </a:r>
                      <a:endParaRPr lang="en-US" sz="1100" dirty="0">
                        <a:solidFill>
                          <a:schemeClr val="tx1">
                            <a:lumMod val="50000"/>
                            <a:lumOff val="50000"/>
                          </a:schemeClr>
                        </a:solidFill>
                        <a:effectLst/>
                        <a:latin typeface="Segoe UI "/>
                      </a:endParaRP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603243"/>
                  </a:ext>
                </a:extLst>
              </a:tr>
              <a:tr h="414961">
                <a:tc>
                  <a:txBody>
                    <a:bodyPr/>
                    <a:lstStyle/>
                    <a:p>
                      <a:r>
                        <a:rPr lang="en-US" sz="1100" b="0">
                          <a:solidFill>
                            <a:schemeClr val="tx1">
                              <a:lumMod val="50000"/>
                              <a:lumOff val="50000"/>
                            </a:schemeClr>
                          </a:solidFill>
                          <a:effectLst/>
                          <a:latin typeface="Segoe UI "/>
                        </a:rPr>
                        <a:t>Onsite hardware service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r>
                        <a:rPr lang="en-US" sz="1100" b="0" dirty="0">
                          <a:solidFill>
                            <a:schemeClr val="tx1">
                              <a:lumMod val="50000"/>
                              <a:lumOff val="50000"/>
                            </a:schemeClr>
                          </a:solidFill>
                          <a:effectLst/>
                          <a:latin typeface="Segoe UI "/>
                        </a:rPr>
                        <a:t>Onsite hardware service</a:t>
                      </a:r>
                    </a:p>
                  </a:txBody>
                  <a:tcPr marL="45720" marR="4572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5104603"/>
                  </a:ext>
                </a:extLst>
              </a:tr>
            </a:tbl>
          </a:graphicData>
        </a:graphic>
      </p:graphicFrame>
      <p:sp>
        <p:nvSpPr>
          <p:cNvPr id="3" name="Title 13">
            <a:extLst>
              <a:ext uri="{FF2B5EF4-FFF2-40B4-BE49-F238E27FC236}">
                <a16:creationId xmlns:a16="http://schemas.microsoft.com/office/drawing/2014/main" id="{73FE7878-A0A0-885D-346C-6FAA1624C9A3}"/>
              </a:ext>
            </a:extLst>
          </p:cNvPr>
          <p:cNvSpPr txBox="1">
            <a:spLocks/>
          </p:cNvSpPr>
          <p:nvPr/>
        </p:nvSpPr>
        <p:spPr>
          <a:xfrm>
            <a:off x="725214" y="857470"/>
            <a:ext cx="5888600" cy="757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2000"/>
              </a:lnSpc>
            </a:pPr>
            <a:r>
              <a:rPr lang="en-IN" sz="2800" dirty="0">
                <a:solidFill>
                  <a:schemeClr val="tx1">
                    <a:lumMod val="50000"/>
                    <a:lumOff val="50000"/>
                  </a:schemeClr>
                </a:solidFill>
                <a:latin typeface="Segoe UI Light" panose="020B0502040204020203" pitchFamily="34" charset="0"/>
                <a:cs typeface="Segoe UI Light" panose="020B0502040204020203" pitchFamily="34" charset="0"/>
              </a:rPr>
              <a:t>Surface Hub 2S/3</a:t>
            </a:r>
            <a:br>
              <a:rPr lang="en-IN" sz="2800" dirty="0">
                <a:solidFill>
                  <a:schemeClr val="tx1">
                    <a:lumMod val="50000"/>
                    <a:lumOff val="50000"/>
                  </a:schemeClr>
                </a:solidFill>
                <a:latin typeface="Segoe UI Light" panose="020B0502040204020203" pitchFamily="34" charset="0"/>
                <a:cs typeface="Segoe UI Light" panose="020B0502040204020203" pitchFamily="34" charset="0"/>
              </a:rPr>
            </a:br>
            <a:r>
              <a:rPr lang="en-IN" sz="2800" dirty="0">
                <a:solidFill>
                  <a:schemeClr val="tx1">
                    <a:lumMod val="50000"/>
                    <a:lumOff val="50000"/>
                  </a:schemeClr>
                </a:solidFill>
                <a:latin typeface="Segoe UI Light" panose="020B0502040204020203" pitchFamily="34" charset="0"/>
                <a:cs typeface="Segoe UI Light" panose="020B0502040204020203" pitchFamily="34" charset="0"/>
              </a:rPr>
              <a:t>Warranty and Protection Plans</a:t>
            </a:r>
          </a:p>
        </p:txBody>
      </p:sp>
      <p:sp>
        <p:nvSpPr>
          <p:cNvPr id="4" name="Title 3">
            <a:extLst>
              <a:ext uri="{FF2B5EF4-FFF2-40B4-BE49-F238E27FC236}">
                <a16:creationId xmlns:a16="http://schemas.microsoft.com/office/drawing/2014/main" id="{4B139D52-E027-6F36-EB29-74535303AD73}"/>
              </a:ext>
            </a:extLst>
          </p:cNvPr>
          <p:cNvSpPr txBox="1">
            <a:spLocks/>
          </p:cNvSpPr>
          <p:nvPr/>
        </p:nvSpPr>
        <p:spPr>
          <a:xfrm>
            <a:off x="3844475" y="5939059"/>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j-ea"/>
                <a:cs typeface="Segoe UI" panose="020B0502040204020203" pitchFamily="34" charset="0"/>
              </a:rPr>
              <a:t>Please refer to your Price List for official protection plan availability and pricing.</a:t>
            </a:r>
          </a:p>
        </p:txBody>
      </p:sp>
    </p:spTree>
    <p:extLst>
      <p:ext uri="{BB962C8B-B14F-4D97-AF65-F5344CB8AC3E}">
        <p14:creationId xmlns:p14="http://schemas.microsoft.com/office/powerpoint/2010/main" val="281820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a:extLst>
              <a:ext uri="{FF2B5EF4-FFF2-40B4-BE49-F238E27FC236}">
                <a16:creationId xmlns:a16="http://schemas.microsoft.com/office/drawing/2014/main" id="{653C121F-481C-43A9-B3AB-1538794B3029}"/>
              </a:ext>
            </a:extLst>
          </p:cNvPr>
          <p:cNvSpPr txBox="1">
            <a:spLocks/>
          </p:cNvSpPr>
          <p:nvPr/>
        </p:nvSpPr>
        <p:spPr>
          <a:xfrm>
            <a:off x="751490" y="945573"/>
            <a:ext cx="6428627" cy="1038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N" sz="2800" dirty="0">
                <a:solidFill>
                  <a:schemeClr val="tx1">
                    <a:lumMod val="50000"/>
                    <a:lumOff val="50000"/>
                  </a:schemeClr>
                </a:solidFill>
                <a:latin typeface="Segoe UI Light" panose="020B0502040204020203" pitchFamily="34" charset="0"/>
                <a:cs typeface="Segoe UI Light" panose="020B0502040204020203" pitchFamily="34" charset="0"/>
              </a:rPr>
              <a:t>Surface Type Covers and Keyboards </a:t>
            </a:r>
            <a:br>
              <a:rPr lang="en-IN" sz="2800" dirty="0">
                <a:solidFill>
                  <a:schemeClr val="tx1">
                    <a:lumMod val="50000"/>
                    <a:lumOff val="50000"/>
                  </a:schemeClr>
                </a:solidFill>
                <a:latin typeface="Segoe UI Light" panose="020B0502040204020203" pitchFamily="34" charset="0"/>
                <a:cs typeface="Segoe UI Light" panose="020B0502040204020203" pitchFamily="34" charset="0"/>
              </a:rPr>
            </a:br>
            <a:r>
              <a:rPr lang="en-IN" sz="2800" dirty="0">
                <a:solidFill>
                  <a:schemeClr val="tx1">
                    <a:lumMod val="50000"/>
                    <a:lumOff val="50000"/>
                  </a:schemeClr>
                </a:solidFill>
                <a:latin typeface="Segoe UI Light" panose="020B0502040204020203" pitchFamily="34" charset="0"/>
                <a:cs typeface="Segoe UI Light" panose="020B0502040204020203" pitchFamily="34" charset="0"/>
              </a:rPr>
              <a:t>Warranty and Protection Plans </a:t>
            </a:r>
          </a:p>
        </p:txBody>
      </p:sp>
      <p:graphicFrame>
        <p:nvGraphicFramePr>
          <p:cNvPr id="3" name="Table 2">
            <a:extLst>
              <a:ext uri="{FF2B5EF4-FFF2-40B4-BE49-F238E27FC236}">
                <a16:creationId xmlns:a16="http://schemas.microsoft.com/office/drawing/2014/main" id="{44268AC9-836D-81D5-2279-C31E6651C470}"/>
              </a:ext>
            </a:extLst>
          </p:cNvPr>
          <p:cNvGraphicFramePr>
            <a:graphicFrameLocks noGrp="1"/>
          </p:cNvGraphicFramePr>
          <p:nvPr>
            <p:extLst>
              <p:ext uri="{D42A27DB-BD31-4B8C-83A1-F6EECF244321}">
                <p14:modId xmlns:p14="http://schemas.microsoft.com/office/powerpoint/2010/main" val="1076683978"/>
              </p:ext>
            </p:extLst>
          </p:nvPr>
        </p:nvGraphicFramePr>
        <p:xfrm>
          <a:off x="1548580" y="2274056"/>
          <a:ext cx="9094839" cy="2442347"/>
        </p:xfrm>
        <a:graphic>
          <a:graphicData uri="http://schemas.openxmlformats.org/drawingml/2006/table">
            <a:tbl>
              <a:tblPr firstRow="1" firstCol="1" bandRow="1">
                <a:tableStyleId>{69012ECD-51FC-41F1-AA8D-1B2483CD663E}</a:tableStyleId>
              </a:tblPr>
              <a:tblGrid>
                <a:gridCol w="3074312">
                  <a:extLst>
                    <a:ext uri="{9D8B030D-6E8A-4147-A177-3AD203B41FA5}">
                      <a16:colId xmlns:a16="http://schemas.microsoft.com/office/drawing/2014/main" val="1567436117"/>
                    </a:ext>
                  </a:extLst>
                </a:gridCol>
                <a:gridCol w="3074312">
                  <a:extLst>
                    <a:ext uri="{9D8B030D-6E8A-4147-A177-3AD203B41FA5}">
                      <a16:colId xmlns:a16="http://schemas.microsoft.com/office/drawing/2014/main" val="455858685"/>
                    </a:ext>
                  </a:extLst>
                </a:gridCol>
                <a:gridCol w="2946215">
                  <a:extLst>
                    <a:ext uri="{9D8B030D-6E8A-4147-A177-3AD203B41FA5}">
                      <a16:colId xmlns:a16="http://schemas.microsoft.com/office/drawing/2014/main" val="2489375313"/>
                    </a:ext>
                  </a:extLst>
                </a:gridCol>
              </a:tblGrid>
              <a:tr h="327607">
                <a:tc>
                  <a:txBody>
                    <a:bodyPr/>
                    <a:lstStyle/>
                    <a:p>
                      <a:pPr marL="0" marR="0" algn="ctr">
                        <a:spcBef>
                          <a:spcPts val="0"/>
                        </a:spcBef>
                        <a:spcAft>
                          <a:spcPts val="0"/>
                        </a:spcAft>
                      </a:pPr>
                      <a:endParaRPr lang="en-US" sz="1400" b="0" dirty="0">
                        <a:solidFill>
                          <a:schemeClr val="bg1"/>
                        </a:solidFill>
                        <a:effectLst/>
                        <a:latin typeface="Segoe UI Semibold" panose="020B0702040204020203" pitchFamily="34" charset="0"/>
                        <a:cs typeface="Segoe UI Semibold" panose="020B0702040204020203" pitchFamily="34" charset="0"/>
                      </a:endParaRPr>
                    </a:p>
                    <a:p>
                      <a:pPr marL="0" marR="0" algn="ctr">
                        <a:spcBef>
                          <a:spcPts val="0"/>
                        </a:spcBef>
                        <a:spcAft>
                          <a:spcPts val="0"/>
                        </a:spcAft>
                      </a:pPr>
                      <a:r>
                        <a:rPr lang="en-US" sz="1400" b="0" dirty="0">
                          <a:solidFill>
                            <a:schemeClr val="bg1"/>
                          </a:solidFill>
                          <a:effectLst/>
                          <a:latin typeface="Segoe UI Semibold" panose="020B0702040204020203" pitchFamily="34" charset="0"/>
                          <a:cs typeface="Segoe UI Semibold" panose="020B0702040204020203" pitchFamily="34" charset="0"/>
                        </a:rPr>
                        <a:t>Microsoft Limited Hardware Warranty</a:t>
                      </a:r>
                      <a:endParaRPr lang="en-US" sz="1400" b="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p>
                      <a:pPr marL="0" marR="0" algn="ctr">
                        <a:spcBef>
                          <a:spcPts val="0"/>
                        </a:spcBef>
                        <a:spcAft>
                          <a:spcPts val="0"/>
                        </a:spcAft>
                      </a:pPr>
                      <a:endParaRPr lang="en-US" sz="1400" b="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en-US" sz="1400" b="0" dirty="0">
                          <a:solidFill>
                            <a:schemeClr val="bg1"/>
                          </a:solidFill>
                          <a:effectLst/>
                          <a:latin typeface="Segoe UI Semibold" panose="020B0702040204020203" pitchFamily="34" charset="0"/>
                          <a:cs typeface="Segoe UI Semibold" panose="020B0702040204020203" pitchFamily="34" charset="0"/>
                        </a:rPr>
                        <a:t>Microsoft Extended Hardware Service</a:t>
                      </a:r>
                      <a:endParaRPr lang="en-US" sz="1400" b="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en-US" sz="1400" b="0" dirty="0">
                          <a:solidFill>
                            <a:schemeClr val="bg1"/>
                          </a:solidFill>
                          <a:effectLst/>
                          <a:latin typeface="Segoe UI Semibold" panose="020B0702040204020203" pitchFamily="34" charset="0"/>
                          <a:cs typeface="Segoe UI Semibold" panose="020B0702040204020203" pitchFamily="34" charset="0"/>
                        </a:rPr>
                        <a:t>Microsoft Complete for Business </a:t>
                      </a:r>
                      <a:endParaRPr lang="en-US" sz="1400" b="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87735881"/>
                  </a:ext>
                </a:extLst>
              </a:tr>
              <a:tr h="284944">
                <a:tc>
                  <a:txBody>
                    <a:bodyPr/>
                    <a:lstStyle/>
                    <a:p>
                      <a:pPr marL="0" marR="0">
                        <a:spcBef>
                          <a:spcPts val="0"/>
                        </a:spcBef>
                        <a:spcAft>
                          <a:spcPts val="0"/>
                        </a:spcAft>
                      </a:pPr>
                      <a:r>
                        <a:rPr lang="en-US" sz="1100" b="0">
                          <a:solidFill>
                            <a:schemeClr val="tx1">
                              <a:lumMod val="50000"/>
                              <a:lumOff val="50000"/>
                            </a:schemeClr>
                          </a:solidFill>
                          <a:effectLst/>
                          <a:latin typeface="Segoe UI"/>
                          <a:cs typeface="Segoe UI"/>
                        </a:rPr>
                        <a:t>Included with every Surface Type Cover</a:t>
                      </a:r>
                      <a:endParaRPr lang="en-US" sz="11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a:spcBef>
                          <a:spcPts val="0"/>
                        </a:spcBef>
                        <a:spcAft>
                          <a:spcPts val="0"/>
                        </a:spcAft>
                      </a:pPr>
                      <a:r>
                        <a:rPr lang="en-US" sz="1100" b="0" dirty="0">
                          <a:solidFill>
                            <a:schemeClr val="tx1">
                              <a:lumMod val="50000"/>
                              <a:lumOff val="50000"/>
                            </a:schemeClr>
                          </a:solidFill>
                          <a:effectLst/>
                          <a:latin typeface="Segoe UI"/>
                          <a:cs typeface="Segoe UI"/>
                        </a:rPr>
                        <a:t>Sold Separately</a:t>
                      </a:r>
                      <a:endParaRPr lang="en-US" sz="11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b="0">
                          <a:solidFill>
                            <a:schemeClr val="tx1">
                              <a:lumMod val="50000"/>
                              <a:lumOff val="50000"/>
                            </a:schemeClr>
                          </a:solidFill>
                          <a:effectLst/>
                          <a:latin typeface="Segoe UI"/>
                          <a:cs typeface="Segoe UI"/>
                        </a:rPr>
                        <a:t>Sold Separately</a:t>
                      </a:r>
                      <a:endParaRPr lang="en-US" sz="11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273592"/>
                  </a:ext>
                </a:extLst>
              </a:tr>
              <a:tr h="251961">
                <a:tc>
                  <a:txBody>
                    <a:bodyPr/>
                    <a:lstStyle/>
                    <a:p>
                      <a:pPr marL="0" marR="0">
                        <a:spcBef>
                          <a:spcPts val="0"/>
                        </a:spcBef>
                        <a:spcAft>
                          <a:spcPts val="0"/>
                        </a:spcAft>
                      </a:pPr>
                      <a:r>
                        <a:rPr lang="en-US" sz="1100" b="0">
                          <a:solidFill>
                            <a:schemeClr val="tx1">
                              <a:lumMod val="50000"/>
                              <a:lumOff val="50000"/>
                            </a:schemeClr>
                          </a:solidFill>
                          <a:effectLst/>
                          <a:latin typeface="Segoe UI"/>
                          <a:cs typeface="Segoe UI"/>
                        </a:rPr>
                        <a:t>Duration: 1 year</a:t>
                      </a:r>
                      <a:r>
                        <a:rPr lang="en-US" sz="1100" b="0" baseline="30000">
                          <a:solidFill>
                            <a:schemeClr val="tx1">
                              <a:lumMod val="50000"/>
                              <a:lumOff val="50000"/>
                            </a:schemeClr>
                          </a:solidFill>
                          <a:effectLst/>
                          <a:latin typeface="Segoe UI"/>
                          <a:cs typeface="Segoe UI"/>
                        </a:rPr>
                        <a:t>1</a:t>
                      </a:r>
                      <a:endParaRPr lang="en-US" sz="11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a:spcBef>
                          <a:spcPts val="0"/>
                        </a:spcBef>
                        <a:spcAft>
                          <a:spcPts val="0"/>
                        </a:spcAft>
                      </a:pPr>
                      <a:r>
                        <a:rPr lang="en-US" sz="1100" b="0" dirty="0">
                          <a:solidFill>
                            <a:schemeClr val="tx1">
                              <a:lumMod val="50000"/>
                              <a:lumOff val="50000"/>
                            </a:schemeClr>
                          </a:solidFill>
                          <a:effectLst/>
                          <a:latin typeface="Segoe UI"/>
                          <a:cs typeface="Segoe UI"/>
                        </a:rPr>
                        <a:t>Duration: Up to 3 years</a:t>
                      </a:r>
                      <a:endParaRPr lang="en-US" sz="11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b="0">
                          <a:solidFill>
                            <a:schemeClr val="tx1">
                              <a:lumMod val="50000"/>
                              <a:lumOff val="50000"/>
                            </a:schemeClr>
                          </a:solidFill>
                          <a:effectLst/>
                          <a:latin typeface="Segoe UI"/>
                          <a:cs typeface="Segoe UI"/>
                        </a:rPr>
                        <a:t>Duration: Up to 3 years</a:t>
                      </a:r>
                      <a:endParaRPr lang="en-US" sz="11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8281679"/>
                  </a:ext>
                </a:extLst>
              </a:tr>
              <a:tr h="384098">
                <a:tc>
                  <a:txBody>
                    <a:bodyPr/>
                    <a:lstStyle/>
                    <a:p>
                      <a:pPr marL="0" marR="0">
                        <a:spcBef>
                          <a:spcPts val="0"/>
                        </a:spcBef>
                        <a:spcAft>
                          <a:spcPts val="0"/>
                        </a:spcAft>
                      </a:pPr>
                      <a:r>
                        <a:rPr lang="en-US" sz="1100" b="0">
                          <a:solidFill>
                            <a:schemeClr val="tx1">
                              <a:lumMod val="50000"/>
                              <a:lumOff val="50000"/>
                            </a:schemeClr>
                          </a:solidFill>
                          <a:effectLst/>
                          <a:latin typeface="Segoe UI"/>
                          <a:cs typeface="Segoe UI"/>
                        </a:rPr>
                        <a:t>Day of purchase</a:t>
                      </a:r>
                      <a:endParaRPr lang="en-US" sz="11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a:spcBef>
                          <a:spcPts val="0"/>
                        </a:spcBef>
                        <a:spcAft>
                          <a:spcPts val="0"/>
                        </a:spcAft>
                      </a:pPr>
                      <a:r>
                        <a:rPr lang="en-US" sz="1100" b="0" dirty="0">
                          <a:solidFill>
                            <a:schemeClr val="tx1">
                              <a:lumMod val="50000"/>
                              <a:lumOff val="50000"/>
                            </a:schemeClr>
                          </a:solidFill>
                          <a:effectLst/>
                          <a:latin typeface="Segoe UI"/>
                          <a:cs typeface="Segoe UI"/>
                        </a:rPr>
                        <a:t>Available within 45 days of Type Cover/Keyboard purchase</a:t>
                      </a:r>
                      <a:endParaRPr lang="en-US" sz="11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b="0" dirty="0">
                          <a:solidFill>
                            <a:schemeClr val="tx1">
                              <a:lumMod val="50000"/>
                              <a:lumOff val="50000"/>
                            </a:schemeClr>
                          </a:solidFill>
                          <a:effectLst/>
                          <a:latin typeface="Segoe UI"/>
                          <a:cs typeface="Segoe UI"/>
                        </a:rPr>
                        <a:t>Available within 45 days of Type Cover/Keyboard purchase</a:t>
                      </a:r>
                      <a:endParaRPr lang="en-US" sz="11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38544832"/>
                  </a:ext>
                </a:extLst>
              </a:tr>
              <a:tr h="297268">
                <a:tc>
                  <a:txBody>
                    <a:bodyPr/>
                    <a:lstStyle/>
                    <a:p>
                      <a:pPr marL="0" marR="0">
                        <a:spcBef>
                          <a:spcPts val="0"/>
                        </a:spcBef>
                        <a:spcAft>
                          <a:spcPts val="0"/>
                        </a:spcAft>
                      </a:pPr>
                      <a:r>
                        <a:rPr lang="en-US" sz="1100" b="0">
                          <a:solidFill>
                            <a:schemeClr val="tx1">
                              <a:lumMod val="50000"/>
                              <a:lumOff val="50000"/>
                            </a:schemeClr>
                          </a:solidFill>
                          <a:effectLst/>
                          <a:latin typeface="Segoe UI" panose="020B0502040204020203" pitchFamily="34" charset="0"/>
                          <a:cs typeface="Segoe UI" panose="020B0502040204020203" pitchFamily="34" charset="0"/>
                        </a:rPr>
                        <a:t>Mechanical breakdown</a:t>
                      </a:r>
                      <a:r>
                        <a:rPr lang="en-US" sz="1100" b="0" baseline="30000">
                          <a:solidFill>
                            <a:schemeClr val="tx1">
                              <a:lumMod val="50000"/>
                              <a:lumOff val="50000"/>
                            </a:schemeClr>
                          </a:solidFill>
                          <a:effectLst/>
                          <a:latin typeface="Segoe UI" panose="020B0502040204020203" pitchFamily="34" charset="0"/>
                          <a:cs typeface="Segoe UI" panose="020B0502040204020203" pitchFamily="34" charset="0"/>
                        </a:rPr>
                        <a:t>1</a:t>
                      </a:r>
                      <a:br>
                        <a:rPr lang="en-US" sz="1100" b="0">
                          <a:solidFill>
                            <a:schemeClr val="tx1">
                              <a:lumMod val="50000"/>
                              <a:lumOff val="50000"/>
                            </a:schemeClr>
                          </a:solidFill>
                          <a:effectLst/>
                          <a:latin typeface="Segoe UI" panose="020B0502040204020203" pitchFamily="34" charset="0"/>
                          <a:cs typeface="Segoe UI" panose="020B0502040204020203" pitchFamily="34" charset="0"/>
                        </a:rPr>
                      </a:br>
                      <a:endParaRPr lang="en-US" sz="1100" b="0">
                        <a:solidFill>
                          <a:schemeClr val="tx1">
                            <a:lumMod val="50000"/>
                            <a:lumOff val="50000"/>
                          </a:schemeClr>
                        </a:solidFill>
                        <a:effectLst/>
                        <a:latin typeface="Segoe UI" panose="020B0502040204020203" pitchFamily="34" charset="0"/>
                        <a:cs typeface="Segoe UI" panose="020B0502040204020203" pitchFamily="34" charset="0"/>
                      </a:endParaRPr>
                    </a:p>
                  </a:txBody>
                  <a:tcPr marL="68580" marR="6858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a:spcBef>
                          <a:spcPts val="0"/>
                        </a:spcBef>
                        <a:spcAft>
                          <a:spcPts val="0"/>
                        </a:spcAft>
                      </a:pPr>
                      <a:r>
                        <a:rPr lang="en-US" sz="1100" b="0">
                          <a:solidFill>
                            <a:schemeClr val="tx1">
                              <a:lumMod val="50000"/>
                              <a:lumOff val="50000"/>
                            </a:schemeClr>
                          </a:solidFill>
                          <a:effectLst/>
                          <a:latin typeface="Segoe UI"/>
                          <a:cs typeface="Segoe UI"/>
                        </a:rPr>
                        <a:t>Mechanical breakdown</a:t>
                      </a:r>
                      <a:r>
                        <a:rPr lang="en-US" sz="1100" b="0" baseline="30000">
                          <a:solidFill>
                            <a:schemeClr val="tx1">
                              <a:lumMod val="50000"/>
                              <a:lumOff val="50000"/>
                            </a:schemeClr>
                          </a:solidFill>
                          <a:effectLst/>
                          <a:latin typeface="Segoe UI"/>
                          <a:cs typeface="Segoe UI"/>
                        </a:rPr>
                        <a:t>2</a:t>
                      </a:r>
                      <a:endParaRPr lang="en-US" sz="11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b="0">
                          <a:solidFill>
                            <a:schemeClr val="tx1">
                              <a:lumMod val="50000"/>
                              <a:lumOff val="50000"/>
                            </a:schemeClr>
                          </a:solidFill>
                          <a:effectLst/>
                          <a:latin typeface="Segoe UI" panose="020B0502040204020203" pitchFamily="34" charset="0"/>
                          <a:cs typeface="Segoe UI" panose="020B0502040204020203" pitchFamily="34" charset="0"/>
                        </a:rPr>
                        <a:t>Mechanical breakdown</a:t>
                      </a:r>
                      <a:r>
                        <a:rPr lang="en-US" sz="1100" b="0" baseline="30000">
                          <a:solidFill>
                            <a:schemeClr val="tx1">
                              <a:lumMod val="50000"/>
                              <a:lumOff val="50000"/>
                            </a:schemeClr>
                          </a:solidFill>
                          <a:effectLst/>
                          <a:latin typeface="Segoe UI" panose="020B0502040204020203" pitchFamily="34" charset="0"/>
                          <a:cs typeface="Segoe UI" panose="020B0502040204020203" pitchFamily="34" charset="0"/>
                        </a:rPr>
                        <a:t>2</a:t>
                      </a:r>
                      <a:endParaRPr lang="en-US" sz="1100" b="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7787437"/>
                  </a:ext>
                </a:extLst>
              </a:tr>
              <a:tr h="332624">
                <a:tc>
                  <a:txBody>
                    <a:bodyPr/>
                    <a:lstStyle/>
                    <a:p>
                      <a:pPr marL="0" marR="0">
                        <a:spcBef>
                          <a:spcPts val="0"/>
                        </a:spcBef>
                        <a:spcAft>
                          <a:spcPts val="0"/>
                        </a:spcAft>
                      </a:pPr>
                      <a:r>
                        <a:rPr lang="en-US" sz="11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rPr>
                        <a:t>NA</a:t>
                      </a:r>
                    </a:p>
                  </a:txBody>
                  <a:tcPr marL="68580" marR="6858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a:spcBef>
                          <a:spcPts val="0"/>
                        </a:spcBef>
                        <a:spcAft>
                          <a:spcPts val="0"/>
                        </a:spcAft>
                      </a:pPr>
                      <a:r>
                        <a:rPr lang="en-US" sz="1100" b="0">
                          <a:solidFill>
                            <a:schemeClr val="tx1">
                              <a:lumMod val="50000"/>
                              <a:lumOff val="50000"/>
                            </a:schemeClr>
                          </a:solidFill>
                          <a:effectLst/>
                          <a:latin typeface="Segoe UI"/>
                          <a:ea typeface="Times New Roman" panose="02020603050405020304" pitchFamily="18" charset="0"/>
                          <a:cs typeface="Segoe UI"/>
                        </a:rPr>
                        <a:t>NA</a:t>
                      </a:r>
                    </a:p>
                  </a:txBody>
                  <a:tcPr marL="68580" marR="6858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b="0" dirty="0">
                          <a:solidFill>
                            <a:schemeClr val="tx1">
                              <a:lumMod val="50000"/>
                              <a:lumOff val="50000"/>
                            </a:schemeClr>
                          </a:solidFill>
                          <a:effectLst/>
                          <a:latin typeface="Segoe UI" panose="020B0502040204020203" pitchFamily="34" charset="0"/>
                          <a:cs typeface="Segoe UI" panose="020B0502040204020203" pitchFamily="34" charset="0"/>
                        </a:rPr>
                        <a:t>Accidental Damage</a:t>
                      </a:r>
                      <a:r>
                        <a:rPr lang="en-US" sz="1100" b="0" baseline="30000" dirty="0">
                          <a:solidFill>
                            <a:schemeClr val="tx1">
                              <a:lumMod val="50000"/>
                              <a:lumOff val="50000"/>
                            </a:schemeClr>
                          </a:solidFill>
                          <a:effectLst/>
                          <a:latin typeface="Segoe UI" panose="020B0502040204020203" pitchFamily="34" charset="0"/>
                          <a:cs typeface="Segoe UI" panose="020B0502040204020203" pitchFamily="34" charset="0"/>
                        </a:rPr>
                        <a:t>2</a:t>
                      </a:r>
                      <a:endParaRPr lang="en-US" sz="1100" b="0" dirty="0">
                        <a:solidFill>
                          <a:schemeClr val="tx1">
                            <a:lumMod val="50000"/>
                            <a:lumOff val="50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3852806"/>
                  </a:ext>
                </a:extLst>
              </a:tr>
            </a:tbl>
          </a:graphicData>
        </a:graphic>
      </p:graphicFrame>
      <p:sp>
        <p:nvSpPr>
          <p:cNvPr id="4" name="Title 3">
            <a:extLst>
              <a:ext uri="{FF2B5EF4-FFF2-40B4-BE49-F238E27FC236}">
                <a16:creationId xmlns:a16="http://schemas.microsoft.com/office/drawing/2014/main" id="{03C461F2-913B-5A4E-44E2-4D78B79B5B81}"/>
              </a:ext>
            </a:extLst>
          </p:cNvPr>
          <p:cNvSpPr txBox="1">
            <a:spLocks/>
          </p:cNvSpPr>
          <p:nvPr/>
        </p:nvSpPr>
        <p:spPr>
          <a:xfrm>
            <a:off x="3706896" y="5390066"/>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00" b="0" i="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j-ea"/>
                <a:cs typeface="Segoe UI" panose="020B0502040204020203" pitchFamily="34" charset="0"/>
              </a:rPr>
              <a:t>Please refer to your Price List for official protection plan availability and pricing.</a:t>
            </a:r>
          </a:p>
        </p:txBody>
      </p:sp>
      <p:sp>
        <p:nvSpPr>
          <p:cNvPr id="5" name="TextBox 4">
            <a:extLst>
              <a:ext uri="{FF2B5EF4-FFF2-40B4-BE49-F238E27FC236}">
                <a16:creationId xmlns:a16="http://schemas.microsoft.com/office/drawing/2014/main" id="{46FB8048-D4BA-3EE4-F1A7-608676D9F6C8}"/>
              </a:ext>
            </a:extLst>
          </p:cNvPr>
          <p:cNvSpPr txBox="1"/>
          <p:nvPr/>
        </p:nvSpPr>
        <p:spPr>
          <a:xfrm>
            <a:off x="7736293" y="179641"/>
            <a:ext cx="4211456" cy="338554"/>
          </a:xfrm>
          <a:prstGeom prst="rect">
            <a:avLst/>
          </a:prstGeom>
          <a:noFill/>
        </p:spPr>
        <p:txBody>
          <a:bodyPr wrap="square">
            <a:spAutoFit/>
          </a:bodyPr>
          <a:lstStyle/>
          <a:p>
            <a:pPr algn="r">
              <a:spcBef>
                <a:spcPct val="0"/>
              </a:spcBef>
              <a:defRPr/>
            </a:pPr>
            <a:r>
              <a:rPr lang="en-US" sz="1600" dirty="0">
                <a:solidFill>
                  <a:prstClr val="black">
                    <a:lumMod val="50000"/>
                    <a:lumOff val="50000"/>
                  </a:prstClr>
                </a:solidFill>
                <a:latin typeface="Segoe UI" panose="020B0502040204020203" pitchFamily="34" charset="0"/>
              </a:rPr>
              <a:t>United States and Canada</a:t>
            </a:r>
            <a:endParaRPr lang="en-US" sz="1600" dirty="0">
              <a:solidFill>
                <a:prstClr val="black">
                  <a:lumMod val="50000"/>
                  <a:lumOff val="50000"/>
                </a:prstClr>
              </a:solidFill>
              <a:latin typeface="Aptos Display" panose="02110004020202020204"/>
            </a:endParaRPr>
          </a:p>
        </p:txBody>
      </p:sp>
    </p:spTree>
    <p:extLst>
      <p:ext uri="{BB962C8B-B14F-4D97-AF65-F5344CB8AC3E}">
        <p14:creationId xmlns:p14="http://schemas.microsoft.com/office/powerpoint/2010/main" val="148391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4E78A-69C3-4B14-3E3D-2D6E414DFC74}"/>
              </a:ext>
            </a:extLst>
          </p:cNvPr>
          <p:cNvGraphicFramePr>
            <a:graphicFrameLocks noGrp="1"/>
          </p:cNvGraphicFramePr>
          <p:nvPr>
            <p:extLst>
              <p:ext uri="{D42A27DB-BD31-4B8C-83A1-F6EECF244321}">
                <p14:modId xmlns:p14="http://schemas.microsoft.com/office/powerpoint/2010/main" val="3586109619"/>
              </p:ext>
            </p:extLst>
          </p:nvPr>
        </p:nvGraphicFramePr>
        <p:xfrm>
          <a:off x="609600" y="1460666"/>
          <a:ext cx="10972800" cy="4234643"/>
        </p:xfrm>
        <a:graphic>
          <a:graphicData uri="http://schemas.openxmlformats.org/drawingml/2006/table">
            <a:tbl>
              <a:tblPr firstRow="1" firstCol="1" bandRow="1">
                <a:tableStyleId>{F2DE63D5-997A-4646-A377-4702673A728D}</a:tableStyleId>
              </a:tblPr>
              <a:tblGrid>
                <a:gridCol w="10972800">
                  <a:extLst>
                    <a:ext uri="{9D8B030D-6E8A-4147-A177-3AD203B41FA5}">
                      <a16:colId xmlns:a16="http://schemas.microsoft.com/office/drawing/2014/main" val="2965602839"/>
                    </a:ext>
                  </a:extLst>
                </a:gridCol>
              </a:tblGrid>
              <a:tr h="483959">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 1.     Without prejudice to any legal (statutory) rights to which you may be entitled under your local law, Microsoft’s Limited Hardware Warranty covers your device for one year from the date of original purchase from Microsoft or an authorized reseller. Restrictions apply. Please refer to Microsoft Limited Hardware Warranty &amp; Agreement </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here</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2691030"/>
                  </a:ext>
                </a:extLst>
              </a:tr>
              <a:tr h="864213">
                <a:tc>
                  <a:txBody>
                    <a:bodyPr/>
                    <a:lstStyle/>
                    <a:p>
                      <a:pPr marL="342900" lvl="0" indent="-342900" algn="l">
                        <a:spcBef>
                          <a:spcPts val="600"/>
                        </a:spcBef>
                        <a:spcAft>
                          <a:spcPts val="600"/>
                        </a:spcAft>
                      </a:pPr>
                      <a:r>
                        <a:rPr lang="en-US" sz="1100" b="0" u="none" strike="noStrike" dirty="0">
                          <a:solidFill>
                            <a:schemeClr val="tx1">
                              <a:lumMod val="65000"/>
                              <a:lumOff val="35000"/>
                            </a:schemeClr>
                          </a:solidFill>
                          <a:effectLst/>
                          <a:latin typeface="Segoe UI" panose="020B0502040204020203" pitchFamily="34" charset="0"/>
                          <a:cs typeface="Segoe UI" panose="020B0502040204020203" pitchFamily="34" charset="0"/>
                        </a:rPr>
                        <a:t>2.      Additional extended coverage for mechanical breakdown and accidental damage protection is available through the purchase of Microsoft protection plans. If the plan provides additional Mechanical Breakdown coverage, that coverage begins upon expiration of the manufacturer’s original warranty and continues for the remainder of the term shown on the Holder’s Proof of Purchase. Accidental damage protection begins immediately upon purchase. Restrictions apply, For all Protection Plans, please reference the </a:t>
                      </a:r>
                      <a:r>
                        <a:rPr lang="en-US" sz="1100" b="0" u="none" strike="noStrike" dirty="0">
                          <a:solidFill>
                            <a:schemeClr val="tx1">
                              <a:lumMod val="65000"/>
                              <a:lumOff val="35000"/>
                            </a:schemeClr>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terms and conditions </a:t>
                      </a:r>
                      <a:r>
                        <a:rPr lang="en-US" sz="1100" b="0" u="none" strike="noStrike" dirty="0">
                          <a:solidFill>
                            <a:schemeClr val="tx1">
                              <a:lumMod val="65000"/>
                              <a:lumOff val="35000"/>
                            </a:schemeClr>
                          </a:solidFill>
                          <a:effectLst/>
                          <a:latin typeface="Segoe UI" panose="020B0502040204020203" pitchFamily="34" charset="0"/>
                          <a:cs typeface="Segoe UI" panose="020B0502040204020203" pitchFamily="34" charset="0"/>
                        </a:rPr>
                        <a:t>for the limit of liability and the applicable exclusions of the Protection Plan. </a:t>
                      </a:r>
                      <a:endParaRPr lang="en-US" sz="1100" b="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070666"/>
                  </a:ext>
                </a:extLst>
              </a:tr>
              <a:tr h="864213">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3.      Advanced Exchange Service is available at no additional charge with the Microsoft’s Limited Hardware Warranty for the following business devices: Surface Laptop 2, Surface Laptop 3, Surface Laptop 4, Surface Laptop Go, Surface Laptop Go 2, Surface Go 2, Surface Go 3, Surface Book 3, Surface Pro 6, Surface Pro 7, Surface Pro 7+, Surface Pro 8, Surface Pro X, Surface Laptop Studio, Surface Pro 9 and Surface Laptop 5. Advanced Exchange is only available in supported markets. Restrictions apply. See Surface for Business warranty page for </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AES terms and conditions</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 and list of supported markets.</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586347"/>
                  </a:ext>
                </a:extLst>
              </a:tr>
              <a:tr h="674086">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4.      Next Business Day services apply after an agent has determined that a replacement device is required, available inventory, and order placement by a standard cutoff time, predetermined by Microsoft. Overnight delivery is subject to the availability of our authorized overnight delivery carriers. For more details on replacement information and coverage areas see </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here</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9403350"/>
                  </a:ext>
                </a:extLst>
              </a:tr>
              <a:tr h="1054340">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5.      Solid State Drive (SSD) Retention permits customers the option to retain their removable SSD during service events at no additional charge. SSD Retention is only available on Microsoft Surface devices in which the SSD is marketed as removable per the technical specifications on the product’s description page. Microsoft recommends that only technically inclined individuals with the knowledge, experience, and required tools perform the SSD removal following Microsoft’s instructions. Opening and/or repairing your device can present electric shock, device damage, fire and personal injury risks, and other hazards. Use caution if undertaking do-it-yourself repairs. Further, any resulting damage to the device or component will not be covered under the Microsoft Limited Hardware warranty or Protection Plans.</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2804334"/>
                  </a:ext>
                </a:extLst>
              </a:tr>
              <a:tr h="293832">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6.      With your purchase of a Surface device and or any of the Microsoft protection plans, you also receive support at no additional cost during local business hours.</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6258565"/>
                  </a:ext>
                </a:extLst>
              </a:tr>
            </a:tbl>
          </a:graphicData>
        </a:graphic>
      </p:graphicFrame>
      <p:sp>
        <p:nvSpPr>
          <p:cNvPr id="4" name="Title 3">
            <a:extLst>
              <a:ext uri="{FF2B5EF4-FFF2-40B4-BE49-F238E27FC236}">
                <a16:creationId xmlns:a16="http://schemas.microsoft.com/office/drawing/2014/main" id="{A31F6FD0-98FC-3DA0-C523-B6507CD1A84B}"/>
              </a:ext>
            </a:extLst>
          </p:cNvPr>
          <p:cNvSpPr txBox="1">
            <a:spLocks/>
          </p:cNvSpPr>
          <p:nvPr/>
        </p:nvSpPr>
        <p:spPr>
          <a:xfrm>
            <a:off x="609600" y="703536"/>
            <a:ext cx="11582400" cy="75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IN" sz="3200" b="0" i="0" u="none" strike="noStrike" kern="1200" cap="none" spc="0" normalizeH="0" baseline="0" noProof="0" dirty="0">
                <a:ln>
                  <a:noFill/>
                </a:ln>
                <a:solidFill>
                  <a:srgbClr val="000000">
                    <a:lumMod val="50000"/>
                    <a:lumOff val="50000"/>
                  </a:srgbClr>
                </a:solidFill>
                <a:effectLst/>
                <a:uLnTx/>
                <a:uFillTx/>
                <a:latin typeface="Segoe UI Light" panose="020B0502040204020203" pitchFamily="34" charset="0"/>
                <a:cs typeface="Segoe UI Light" panose="020B0502040204020203" pitchFamily="34" charset="0"/>
              </a:rPr>
              <a:t>Warranty and Protection Plans Disclaimers</a:t>
            </a:r>
          </a:p>
        </p:txBody>
      </p:sp>
      <p:pic>
        <p:nvPicPr>
          <p:cNvPr id="6" name="Picture 5">
            <a:extLst>
              <a:ext uri="{FF2B5EF4-FFF2-40B4-BE49-F238E27FC236}">
                <a16:creationId xmlns:a16="http://schemas.microsoft.com/office/drawing/2014/main" id="{F499A65B-7249-429A-8651-2E814FEB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1"/>
            <a:ext cx="1949590" cy="607665"/>
          </a:xfrm>
          <a:prstGeom prst="rect">
            <a:avLst/>
          </a:prstGeom>
        </p:spPr>
      </p:pic>
    </p:spTree>
    <p:extLst>
      <p:ext uri="{BB962C8B-B14F-4D97-AF65-F5344CB8AC3E}">
        <p14:creationId xmlns:p14="http://schemas.microsoft.com/office/powerpoint/2010/main" val="116133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EEC103-6ABA-CED5-2159-B5F2BDFB23EA}"/>
              </a:ext>
            </a:extLst>
          </p:cNvPr>
          <p:cNvSpPr txBox="1"/>
          <p:nvPr/>
        </p:nvSpPr>
        <p:spPr>
          <a:xfrm>
            <a:off x="983302" y="1510927"/>
            <a:ext cx="6069618" cy="3652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rPr>
              <a:t>Microsoft Warranty and Protection Plans</a:t>
            </a:r>
            <a:r>
              <a:rPr kumimoji="0" lang="en-US" sz="2400" b="0" i="0" u="none" strike="noStrike" kern="1200" cap="none" spc="0" normalizeH="0" baseline="0" noProof="0" dirty="0">
                <a:ln>
                  <a:noFill/>
                </a:ln>
                <a:solidFill>
                  <a:srgbClr val="7C7C7B"/>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endParaRPr>
          </a:p>
          <a:p>
            <a:pPr marL="285750" marR="0" lvl="0" indent="-285750" algn="l" defTabSz="914400" rtl="0" eaLnBrk="1" fontAlgn="auto" latinLnBrk="0" hangingPunct="1">
              <a:lnSpc>
                <a:spcPct val="100000"/>
              </a:lnSpc>
              <a:spcBef>
                <a:spcPts val="1200"/>
              </a:spcBef>
              <a:spcAft>
                <a:spcPts val="80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rPr>
              <a:t>Protection Plan Benefits </a:t>
            </a:r>
          </a:p>
          <a:p>
            <a:pPr marL="285750" marR="0" lvl="0" indent="-285750" algn="l" defTabSz="914400" rtl="0" eaLnBrk="1" fontAlgn="auto" latinLnBrk="0" hangingPunct="1">
              <a:lnSpc>
                <a:spcPct val="100000"/>
              </a:lnSpc>
              <a:spcBef>
                <a:spcPts val="1200"/>
              </a:spcBef>
              <a:spcAft>
                <a:spcPts val="800"/>
              </a:spcAft>
              <a:buClrTx/>
              <a:buSzTx/>
              <a:buFont typeface="Arial" panose="020B0604020202020204" pitchFamily="34" charset="0"/>
              <a:buChar char="•"/>
              <a:tabLst/>
              <a:defRPr/>
            </a:pPr>
            <a:r>
              <a:rPr lang="en-IN" dirty="0">
                <a:solidFill>
                  <a:srgbClr val="7C7C7B"/>
                </a:solidFill>
                <a:latin typeface="Segoe Sans Display Semilight" pitchFamily="2" charset="0"/>
                <a:cs typeface="Segoe Sans Display Semilight" pitchFamily="2" charset="0"/>
              </a:rPr>
              <a:t>Warranty and Protection Plans for latest devices</a:t>
            </a:r>
            <a:endParaRPr kumimoji="0" lang="en-IN" sz="18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endParaRPr>
          </a:p>
          <a:p>
            <a:pPr marL="285750" marR="0" lvl="0" indent="-285750" algn="l" defTabSz="914400" rtl="0" eaLnBrk="1" fontAlgn="auto" latinLnBrk="0" hangingPunct="1">
              <a:lnSpc>
                <a:spcPct val="100000"/>
              </a:lnSpc>
              <a:spcBef>
                <a:spcPts val="1200"/>
              </a:spcBef>
              <a:spcAft>
                <a:spcPts val="80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rPr>
              <a:t>FAQs</a:t>
            </a:r>
          </a:p>
          <a:p>
            <a:pPr marL="285750" marR="0" lvl="0" indent="-285750" algn="l" defTabSz="914400" rtl="0" eaLnBrk="1" fontAlgn="auto" latinLnBrk="0" hangingPunct="1">
              <a:lnSpc>
                <a:spcPct val="100000"/>
              </a:lnSpc>
              <a:spcBef>
                <a:spcPts val="1200"/>
              </a:spcBef>
              <a:spcAft>
                <a:spcPts val="80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rPr>
              <a:t>Seller guidance</a:t>
            </a:r>
            <a:endParaRPr kumimoji="0" lang="en-US" sz="18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endParaRPr>
          </a:p>
          <a:p>
            <a:pPr marL="285750" marR="0" lvl="0" indent="-285750" algn="l" defTabSz="914400" rtl="0" eaLnBrk="1" fontAlgn="auto" latinLnBrk="0" hangingPunct="1">
              <a:lnSpc>
                <a:spcPct val="100000"/>
              </a:lnSpc>
              <a:spcBef>
                <a:spcPts val="120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C7C7B"/>
                </a:solidFill>
                <a:effectLst/>
                <a:uLnTx/>
                <a:uFillTx/>
                <a:latin typeface="Segoe Sans Display Semilight" pitchFamily="2" charset="0"/>
                <a:ea typeface="+mn-ea"/>
                <a:cs typeface="Segoe Sans Display Semilight" pitchFamily="2" charset="0"/>
              </a:rPr>
              <a:t>Surface device protection plan by device and country</a:t>
            </a:r>
          </a:p>
        </p:txBody>
      </p:sp>
      <p:pic>
        <p:nvPicPr>
          <p:cNvPr id="4" name="Picture 3">
            <a:extLst>
              <a:ext uri="{FF2B5EF4-FFF2-40B4-BE49-F238E27FC236}">
                <a16:creationId xmlns:a16="http://schemas.microsoft.com/office/drawing/2014/main" id="{BDCB2DD8-4360-5A5F-3FAF-AB96B37BF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 y="-89292"/>
            <a:ext cx="2333381" cy="727288"/>
          </a:xfrm>
          <a:prstGeom prst="rect">
            <a:avLst/>
          </a:prstGeom>
        </p:spPr>
      </p:pic>
      <p:pic>
        <p:nvPicPr>
          <p:cNvPr id="6" name="Picture 5" descr="A person and person holding laptops&#10;&#10;Description automatically generated">
            <a:extLst>
              <a:ext uri="{FF2B5EF4-FFF2-40B4-BE49-F238E27FC236}">
                <a16:creationId xmlns:a16="http://schemas.microsoft.com/office/drawing/2014/main" id="{2BCA11D6-6995-806A-FF77-68B149F29E4D}"/>
              </a:ext>
            </a:extLst>
          </p:cNvPr>
          <p:cNvPicPr>
            <a:picLocks noChangeAspect="1"/>
          </p:cNvPicPr>
          <p:nvPr/>
        </p:nvPicPr>
        <p:blipFill rotWithShape="1">
          <a:blip r:embed="rId3">
            <a:extLst>
              <a:ext uri="{28A0092B-C50C-407E-A947-70E740481C1C}">
                <a14:useLocalDpi xmlns:a14="http://schemas.microsoft.com/office/drawing/2010/main" val="0"/>
              </a:ext>
            </a:extLst>
          </a:blip>
          <a:srcRect l="41933" t="5938" r="22454" b="23175"/>
          <a:stretch/>
        </p:blipFill>
        <p:spPr>
          <a:xfrm>
            <a:off x="7598979" y="0"/>
            <a:ext cx="4593018" cy="6857999"/>
          </a:xfrm>
          <a:prstGeom prst="rect">
            <a:avLst/>
          </a:prstGeom>
        </p:spPr>
      </p:pic>
    </p:spTree>
    <p:extLst>
      <p:ext uri="{BB962C8B-B14F-4D97-AF65-F5344CB8AC3E}">
        <p14:creationId xmlns:p14="http://schemas.microsoft.com/office/powerpoint/2010/main" val="417724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2623E4-FEF3-1F0D-81F5-95DD4034FEAE}"/>
              </a:ext>
            </a:extLst>
          </p:cNvPr>
          <p:cNvSpPr txBox="1">
            <a:spLocks/>
          </p:cNvSpPr>
          <p:nvPr/>
        </p:nvSpPr>
        <p:spPr>
          <a:xfrm>
            <a:off x="578570" y="744902"/>
            <a:ext cx="5714924" cy="64164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lumMod val="50000"/>
                    <a:lumOff val="50000"/>
                  </a:srgbClr>
                </a:solidFill>
                <a:effectLst/>
                <a:uLnTx/>
                <a:uFillTx/>
                <a:latin typeface="Segoe Sans Display Light" pitchFamily="2" charset="0"/>
                <a:ea typeface="+mj-ea"/>
                <a:cs typeface="Segoe Sans Display Light" pitchFamily="2" charset="0"/>
              </a:rPr>
              <a:t>Investment protection</a:t>
            </a:r>
          </a:p>
        </p:txBody>
      </p:sp>
      <p:pic>
        <p:nvPicPr>
          <p:cNvPr id="10" name="Picture 9">
            <a:extLst>
              <a:ext uri="{FF2B5EF4-FFF2-40B4-BE49-F238E27FC236}">
                <a16:creationId xmlns:a16="http://schemas.microsoft.com/office/drawing/2014/main" id="{76F217BC-EE2A-68C1-6210-6F337BF94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 y="17652"/>
            <a:ext cx="1922087" cy="599093"/>
          </a:xfrm>
          <a:prstGeom prst="rect">
            <a:avLst/>
          </a:prstGeom>
        </p:spPr>
      </p:pic>
      <p:sp>
        <p:nvSpPr>
          <p:cNvPr id="5" name="Title 1">
            <a:extLst>
              <a:ext uri="{FF2B5EF4-FFF2-40B4-BE49-F238E27FC236}">
                <a16:creationId xmlns:a16="http://schemas.microsoft.com/office/drawing/2014/main" id="{8B974B81-D9AB-95B7-A1C2-18E505E03345}"/>
              </a:ext>
            </a:extLst>
          </p:cNvPr>
          <p:cNvSpPr txBox="1">
            <a:spLocks/>
          </p:cNvSpPr>
          <p:nvPr/>
        </p:nvSpPr>
        <p:spPr>
          <a:xfrm>
            <a:off x="603634" y="1386550"/>
            <a:ext cx="10565705" cy="844194"/>
          </a:xfrm>
          <a:prstGeom prst="rect">
            <a:avLst/>
          </a:prstGeom>
        </p:spPr>
        <p:txBody>
          <a:bodyPr vert="horz" wrap="square" lIns="62345" tIns="31173" rIns="62345" bIns="31173"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Segoe UI Semilight" panose="020B0402040204020203" pitchFamily="34" charset="0"/>
                <a:ea typeface="+mj-ea"/>
                <a:cs typeface="Segoe UI Semilight" panose="020B0402040204020203" pitchFamily="34" charset="0"/>
              </a:rPr>
              <a:t>Each Surface device comes with a 1-year Microsoft Limited Hardware Warranty</a:t>
            </a:r>
            <a:r>
              <a:rPr kumimoji="0" lang="en-US" sz="1400" b="0" i="0" u="none" strike="noStrike" kern="1200" cap="none" spc="0" normalizeH="0" baseline="30000" noProof="0" dirty="0">
                <a:ln>
                  <a:noFill/>
                </a:ln>
                <a:solidFill>
                  <a:srgbClr val="000000">
                    <a:lumMod val="65000"/>
                    <a:lumOff val="35000"/>
                  </a:srgbClr>
                </a:solidFill>
                <a:effectLst/>
                <a:uLnTx/>
                <a:uFillTx/>
                <a:latin typeface="Segoe UI Semilight" panose="020B0402040204020203" pitchFamily="34" charset="0"/>
                <a:ea typeface="+mj-ea"/>
                <a:cs typeface="Segoe UI Semilight" panose="020B0402040204020203" pitchFamily="34" charset="0"/>
              </a:rPr>
              <a:t>1</a:t>
            </a:r>
            <a:r>
              <a:rPr kumimoji="0" lang="en-US" sz="1400" b="0" i="0" u="none" strike="noStrike" kern="1200" cap="none" spc="0" normalizeH="0" baseline="0" noProof="0" dirty="0">
                <a:ln>
                  <a:noFill/>
                </a:ln>
                <a:solidFill>
                  <a:srgbClr val="000000">
                    <a:lumMod val="65000"/>
                    <a:lumOff val="3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 For customers who want to </a:t>
            </a:r>
            <a:r>
              <a:rPr kumimoji="0" lang="en-US" sz="1400" b="0" i="0" u="none" strike="noStrike" kern="1200" cap="none" spc="0" normalizeH="0" baseline="0" noProof="0" dirty="0">
                <a:ln>
                  <a:noFill/>
                </a:ln>
                <a:solidFill>
                  <a:srgbClr val="000000">
                    <a:lumMod val="65000"/>
                    <a:lumOff val="35000"/>
                  </a:srgbClr>
                </a:solidFill>
                <a:effectLst/>
                <a:uLnTx/>
                <a:uFillTx/>
                <a:latin typeface="Segoe UI Semilight" panose="020B0402040204020203" pitchFamily="34" charset="0"/>
                <a:ea typeface="+mj-ea"/>
                <a:cs typeface="Segoe UI Semilight" panose="020B0402040204020203" pitchFamily="34" charset="0"/>
              </a:rPr>
              <a:t>maximize and protect their Surface investments beyond the warranty they can opt to purchase one of the available Microsoft Protection Plans. The extended coverage protects their device investment and helps extend the use of their Surface devices and avoid unplanned expenses</a:t>
            </a:r>
            <a:endParaRPr kumimoji="0" lang="en-US" sz="18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p:txBody>
      </p:sp>
      <p:sp>
        <p:nvSpPr>
          <p:cNvPr id="19" name="TextBox 18">
            <a:extLst>
              <a:ext uri="{FF2B5EF4-FFF2-40B4-BE49-F238E27FC236}">
                <a16:creationId xmlns:a16="http://schemas.microsoft.com/office/drawing/2014/main" id="{603CF63F-4461-222C-3EB9-5BD73244126F}"/>
              </a:ext>
            </a:extLst>
          </p:cNvPr>
          <p:cNvSpPr txBox="1"/>
          <p:nvPr/>
        </p:nvSpPr>
        <p:spPr>
          <a:xfrm>
            <a:off x="578569" y="6045768"/>
            <a:ext cx="53079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rPr>
              <a:t>1 </a:t>
            </a:r>
            <a:r>
              <a:rPr kumimoji="0" lang="en-US" sz="900" b="0" i="0" u="none" strike="noStrike" kern="1200" cap="none" spc="0" normalizeH="0" baseline="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rPr>
              <a:t>Without prejudice to any legal (statutory) rights to which you may be entitled under your local law, Microsoft Limited Hardware Warranty covers your device or replacement component from the date of original purchase from Microsoft or an authorized reseller. Exclusions and limitations apply. Please refer to </a:t>
            </a:r>
            <a:r>
              <a:rPr kumimoji="0" lang="en-US" sz="900" b="1" i="0" u="sng" strike="noStrike" kern="1200" cap="none" spc="0" normalizeH="0" baseline="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Microsoft Limited Hardware Warranty &amp; Agreement</a:t>
            </a:r>
            <a:r>
              <a:rPr kumimoji="0" lang="en-US" sz="900" b="0" i="0" u="none" strike="noStrike" kern="1200" cap="none" spc="0" normalizeH="0" baseline="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rPr>
              <a:t>.</a:t>
            </a:r>
            <a:endParaRPr kumimoji="0" lang="en-US" sz="900" b="0" i="0" u="none" strike="noStrike" kern="1200" cap="none" spc="0" normalizeH="0" baseline="0" noProof="0" dirty="0">
              <a:ln>
                <a:noFill/>
              </a:ln>
              <a:solidFill>
                <a:srgbClr val="E6E6E6">
                  <a:lumMod val="50000"/>
                </a:srgb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1B96CE2-6877-F30D-B9C6-FE7DB2D7C926}"/>
              </a:ext>
            </a:extLst>
          </p:cNvPr>
          <p:cNvSpPr/>
          <p:nvPr/>
        </p:nvSpPr>
        <p:spPr>
          <a:xfrm>
            <a:off x="603634" y="2456798"/>
            <a:ext cx="5822731" cy="3062377"/>
          </a:xfrm>
          <a:prstGeom prst="rect">
            <a:avLst/>
          </a:prstGeom>
        </p:spPr>
        <p:txBody>
          <a:bodyPr wrap="square" lIns="0" tIns="45720" rIns="91440" bIns="45720" anchor="t">
            <a:spAutoFit/>
          </a:bodyPr>
          <a:lstStyle/>
          <a:p>
            <a:pPr marL="182880" marR="0" lvl="0" indent="-182880" algn="l" defTabSz="914400" rtl="0" eaLnBrk="1" fontAlgn="auto" latinLnBrk="0" hangingPunct="1">
              <a:lnSpc>
                <a:spcPct val="100000"/>
              </a:lnSpc>
              <a:spcBef>
                <a:spcPts val="0"/>
              </a:spcBef>
              <a:spcAft>
                <a:spcPts val="600"/>
              </a:spcAft>
              <a:buClrTx/>
              <a:buSzPct val="100000"/>
              <a:buFontTx/>
              <a:buNone/>
              <a:tabLst/>
              <a:defRPr/>
            </a:pPr>
            <a:r>
              <a:rPr kumimoji="0" lang="en-US" sz="1800" b="0" i="0" u="none" strike="noStrike" kern="100" cap="none" spc="0" normalizeH="0" baseline="0" noProof="0" dirty="0">
                <a:ln>
                  <a:noFill/>
                </a:ln>
                <a:solidFill>
                  <a:srgbClr val="0E2841">
                    <a:lumMod val="75000"/>
                    <a:lumOff val="25000"/>
                  </a:srgbClr>
                </a:solidFill>
                <a:effectLst/>
                <a:uLnTx/>
                <a:uFillTx/>
                <a:latin typeface="Segoe UI Light" panose="020B0502040204020203" pitchFamily="34" charset="0"/>
                <a:ea typeface="Aptos" panose="020B0004020202020204" pitchFamily="34" charset="0"/>
                <a:cs typeface="Segoe UI Light" panose="020B0502040204020203" pitchFamily="34" charset="0"/>
              </a:rPr>
              <a:t>Warranty and Protection Plan benefits:</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prstClr val="black">
                    <a:lumMod val="50000"/>
                    <a:lumOff val="50000"/>
                  </a:prstClr>
                </a:solidFill>
                <a:effectLst/>
                <a:uLnTx/>
                <a:uFillTx/>
                <a:latin typeface="Segoe UI" panose="020B0502040204020203" pitchFamily="34" charset="0"/>
                <a:ea typeface="Aptos" panose="020B0004020202020204" pitchFamily="34" charset="0"/>
                <a:cs typeface="Segoe UI" panose="020B0502040204020203" pitchFamily="34" charset="0"/>
              </a:rPr>
              <a:t>Customer centric support for service and repair </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prstClr val="black">
                    <a:lumMod val="50000"/>
                    <a:lumOff val="50000"/>
                  </a:prstClr>
                </a:solidFill>
                <a:effectLst/>
                <a:uLnTx/>
                <a:uFillTx/>
                <a:latin typeface="Segoe UI"/>
                <a:ea typeface="Aptos" panose="020B0004020202020204" pitchFamily="34" charset="0"/>
                <a:cs typeface="Segoe UI"/>
              </a:rPr>
              <a:t>Support tools and information to track device health at-scale, across a customer's hybrid workforce.</a:t>
            </a:r>
          </a:p>
          <a:p>
            <a:pPr marL="182880" marR="0" lvl="0" indent="-18288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prstClr val="black">
                    <a:lumMod val="50000"/>
                    <a:lumOff val="50000"/>
                  </a:prstClr>
                </a:solidFill>
                <a:effectLst/>
                <a:uLnTx/>
                <a:uFillTx/>
                <a:latin typeface="Segoe UI" panose="020B0502040204020203" pitchFamily="34" charset="0"/>
                <a:ea typeface="Aptos" panose="020B0004020202020204" pitchFamily="34" charset="0"/>
                <a:cs typeface="Segoe UI" panose="020B0502040204020203" pitchFamily="34" charset="0"/>
              </a:rPr>
              <a:t>Ongoing access to Microsoft’s robust online Surface support articles and communities. </a:t>
            </a:r>
          </a:p>
          <a:p>
            <a:pPr marL="182880" marR="0" lvl="0" indent="-182880" algn="l" defTabSz="914400" rtl="0" eaLnBrk="1" fontAlgn="auto" latinLnBrk="0" hangingPunct="1">
              <a:lnSpc>
                <a:spcPct val="100000"/>
              </a:lnSpc>
              <a:spcBef>
                <a:spcPts val="0"/>
              </a:spcBef>
              <a:spcAft>
                <a:spcPts val="600"/>
              </a:spcAft>
              <a:buClrTx/>
              <a:buSzPct val="100000"/>
              <a:buFontTx/>
              <a:buNone/>
              <a:tabLst/>
              <a:defRPr/>
            </a:pPr>
            <a:r>
              <a:rPr kumimoji="0" lang="en-US" sz="1800" b="0" i="0" u="none" strike="noStrike" kern="100" cap="none" spc="0" normalizeH="0" baseline="0" noProof="0" dirty="0">
                <a:ln>
                  <a:noFill/>
                </a:ln>
                <a:solidFill>
                  <a:srgbClr val="0E2841">
                    <a:lumMod val="75000"/>
                    <a:lumOff val="25000"/>
                  </a:srgbClr>
                </a:solidFill>
                <a:effectLst/>
                <a:uLnTx/>
                <a:uFillTx/>
                <a:latin typeface="Segoe UI Light" panose="020B0502040204020203" pitchFamily="34" charset="0"/>
                <a:ea typeface="Aptos" panose="020B0004020202020204" pitchFamily="34" charset="0"/>
                <a:cs typeface="Segoe UI Light" panose="020B0502040204020203" pitchFamily="34" charset="0"/>
              </a:rPr>
              <a:t>Additional Protection Plan options:</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prstClr val="black">
                    <a:lumMod val="50000"/>
                    <a:lumOff val="50000"/>
                  </a:prstClr>
                </a:solidFill>
                <a:effectLst/>
                <a:uLnTx/>
                <a:uFillTx/>
                <a:latin typeface="Segoe UI" panose="020B0502040204020203" pitchFamily="34" charset="0"/>
                <a:ea typeface="Aptos" panose="020B0004020202020204" pitchFamily="34" charset="0"/>
                <a:cs typeface="Segoe UI" panose="020B0502040204020203" pitchFamily="34" charset="0"/>
              </a:rPr>
              <a:t>Accidental damage – protection from drops, spills, and cracked screens </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prstClr val="black">
                    <a:lumMod val="50000"/>
                    <a:lumOff val="50000"/>
                  </a:prstClr>
                </a:solidFill>
                <a:effectLst/>
                <a:uLnTx/>
                <a:uFillTx/>
                <a:latin typeface="Segoe UI" panose="020B0502040204020203" pitchFamily="34" charset="0"/>
                <a:ea typeface="Aptos" panose="020B0004020202020204" pitchFamily="34" charset="0"/>
                <a:cs typeface="Segoe UI" panose="020B0502040204020203" pitchFamily="34" charset="0"/>
              </a:rPr>
              <a:t>Drive SSD retention – retain the SSD during a service event </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prstClr val="black">
                    <a:lumMod val="50000"/>
                    <a:lumOff val="50000"/>
                  </a:prstClr>
                </a:solidFill>
                <a:effectLst/>
                <a:uLnTx/>
                <a:uFillTx/>
                <a:latin typeface="Segoe UI" panose="020B0502040204020203" pitchFamily="34" charset="0"/>
                <a:ea typeface="Aptos" panose="020B0004020202020204" pitchFamily="34" charset="0"/>
                <a:cs typeface="Segoe UI" panose="020B0502040204020203" pitchFamily="34" charset="0"/>
              </a:rPr>
              <a:t>Advanced exchange and Next Business Day service – a replacement device is shipped to customer prior to receiving the damaged device.</a:t>
            </a:r>
          </a:p>
        </p:txBody>
      </p:sp>
      <p:pic>
        <p:nvPicPr>
          <p:cNvPr id="2" name="Picture 2" descr="A group of laptops with a black background&#10;&#10;Description automatically generated">
            <a:extLst>
              <a:ext uri="{FF2B5EF4-FFF2-40B4-BE49-F238E27FC236}">
                <a16:creationId xmlns:a16="http://schemas.microsoft.com/office/drawing/2014/main" id="{58157CFE-9960-D224-72F3-8FF347493B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79"/>
          <a:stretch/>
        </p:blipFill>
        <p:spPr bwMode="auto">
          <a:xfrm>
            <a:off x="7278273" y="1772433"/>
            <a:ext cx="4913727" cy="508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91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8960B4-74DD-B9C8-3233-79DEBCEE2250}"/>
              </a:ext>
            </a:extLst>
          </p:cNvPr>
          <p:cNvSpPr txBox="1"/>
          <p:nvPr/>
        </p:nvSpPr>
        <p:spPr>
          <a:xfrm>
            <a:off x="624805" y="631349"/>
            <a:ext cx="47175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67">
              <a:defRPr/>
            </a:pPr>
            <a:r>
              <a:rPr lang="en-US" sz="2400" dirty="0">
                <a:solidFill>
                  <a:srgbClr val="E8E8E8">
                    <a:lumMod val="50000"/>
                  </a:srgbClr>
                </a:solidFill>
                <a:latin typeface="Segoe UI Semilight" panose="020B0402040204020203" pitchFamily="34" charset="0"/>
                <a:cs typeface="Segoe UI Semilight" panose="020B0402040204020203" pitchFamily="34" charset="0"/>
              </a:rPr>
              <a:t>Warranty &amp; Protection Plans</a:t>
            </a:r>
          </a:p>
        </p:txBody>
      </p:sp>
      <p:sp>
        <p:nvSpPr>
          <p:cNvPr id="8" name="Title 1">
            <a:extLst>
              <a:ext uri="{FF2B5EF4-FFF2-40B4-BE49-F238E27FC236}">
                <a16:creationId xmlns:a16="http://schemas.microsoft.com/office/drawing/2014/main" id="{F4A474AD-7E43-571B-AB6B-A71365BEB1EF}"/>
              </a:ext>
            </a:extLst>
          </p:cNvPr>
          <p:cNvSpPr txBox="1">
            <a:spLocks/>
          </p:cNvSpPr>
          <p:nvPr/>
        </p:nvSpPr>
        <p:spPr>
          <a:xfrm>
            <a:off x="624805" y="1056430"/>
            <a:ext cx="10349465"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IN" sz="1800" dirty="0">
                <a:solidFill>
                  <a:srgbClr val="0E2841">
                    <a:lumMod val="75000"/>
                    <a:lumOff val="25000"/>
                  </a:srgbClr>
                </a:solidFill>
                <a:latin typeface="Segoe UI Light" panose="020B0502040204020203" pitchFamily="34" charset="0"/>
                <a:cs typeface="Segoe UI Light" panose="020B0502040204020203" pitchFamily="34" charset="0"/>
              </a:rPr>
              <a:t>Surface Laptop 6, Surface Pro 10, Surface Laptop Go 3, Surface Laptop Studio 2, and Surface Go 4</a:t>
            </a:r>
            <a:endParaRPr lang="en-US" sz="1800" dirty="0">
              <a:solidFill>
                <a:srgbClr val="0E2841">
                  <a:lumMod val="75000"/>
                  <a:lumOff val="25000"/>
                </a:srgbClr>
              </a:solidFill>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id="{121BD6D9-6D16-702A-16F3-D11C59B1D1A1}"/>
              </a:ext>
            </a:extLst>
          </p:cNvPr>
          <p:cNvSpPr txBox="1"/>
          <p:nvPr/>
        </p:nvSpPr>
        <p:spPr>
          <a:xfrm>
            <a:off x="7736293" y="179641"/>
            <a:ext cx="4211456" cy="338554"/>
          </a:xfrm>
          <a:prstGeom prst="rect">
            <a:avLst/>
          </a:prstGeom>
          <a:noFill/>
        </p:spPr>
        <p:txBody>
          <a:bodyPr wrap="square">
            <a:spAutoFit/>
          </a:bodyPr>
          <a:lstStyle/>
          <a:p>
            <a:pPr algn="r">
              <a:spcBef>
                <a:spcPct val="0"/>
              </a:spcBef>
              <a:defRPr/>
            </a:pPr>
            <a:r>
              <a:rPr lang="en-US" sz="1600" dirty="0">
                <a:solidFill>
                  <a:prstClr val="black">
                    <a:lumMod val="50000"/>
                    <a:lumOff val="50000"/>
                  </a:prstClr>
                </a:solidFill>
                <a:latin typeface="Segoe UI" panose="020B0502040204020203" pitchFamily="34" charset="0"/>
              </a:rPr>
              <a:t>United States, Canada, and Mexico</a:t>
            </a:r>
            <a:endParaRPr lang="en-US" sz="1600" dirty="0">
              <a:solidFill>
                <a:prstClr val="black">
                  <a:lumMod val="50000"/>
                  <a:lumOff val="50000"/>
                </a:prstClr>
              </a:solidFill>
              <a:latin typeface="Aptos Display" panose="02110004020202020204"/>
            </a:endParaRPr>
          </a:p>
        </p:txBody>
      </p:sp>
      <p:sp>
        <p:nvSpPr>
          <p:cNvPr id="17" name="Rectangle: Rounded Corners 16">
            <a:extLst>
              <a:ext uri="{FF2B5EF4-FFF2-40B4-BE49-F238E27FC236}">
                <a16:creationId xmlns:a16="http://schemas.microsoft.com/office/drawing/2014/main" id="{6B31715D-0C12-542B-C1FF-2DE6C8D97C14}"/>
              </a:ext>
            </a:extLst>
          </p:cNvPr>
          <p:cNvSpPr/>
          <p:nvPr/>
        </p:nvSpPr>
        <p:spPr>
          <a:xfrm>
            <a:off x="4861284" y="1681830"/>
            <a:ext cx="5995498" cy="465239"/>
          </a:xfrm>
          <a:prstGeom prst="roundRect">
            <a:avLst>
              <a:gd name="adj" fmla="val 0"/>
            </a:avLst>
          </a:prstGeom>
          <a:noFill/>
          <a:ln w="9525"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8" name="Table 4">
            <a:extLst>
              <a:ext uri="{FF2B5EF4-FFF2-40B4-BE49-F238E27FC236}">
                <a16:creationId xmlns:a16="http://schemas.microsoft.com/office/drawing/2014/main" id="{2EB9AEF0-A613-25CB-5F28-91E0F0B1DFE7}"/>
              </a:ext>
            </a:extLst>
          </p:cNvPr>
          <p:cNvGraphicFramePr>
            <a:graphicFrameLocks noGrp="1"/>
          </p:cNvGraphicFramePr>
          <p:nvPr>
            <p:extLst>
              <p:ext uri="{D42A27DB-BD31-4B8C-83A1-F6EECF244321}">
                <p14:modId xmlns:p14="http://schemas.microsoft.com/office/powerpoint/2010/main" val="3391713245"/>
              </p:ext>
            </p:extLst>
          </p:nvPr>
        </p:nvGraphicFramePr>
        <p:xfrm>
          <a:off x="1028700" y="1906208"/>
          <a:ext cx="9993269" cy="3418043"/>
        </p:xfrm>
        <a:graphic>
          <a:graphicData uri="http://schemas.openxmlformats.org/drawingml/2006/table">
            <a:tbl>
              <a:tblPr firstRow="1" bandCol="1"/>
              <a:tblGrid>
                <a:gridCol w="2175457">
                  <a:extLst>
                    <a:ext uri="{9D8B030D-6E8A-4147-A177-3AD203B41FA5}">
                      <a16:colId xmlns:a16="http://schemas.microsoft.com/office/drawing/2014/main" val="1171639600"/>
                    </a:ext>
                  </a:extLst>
                </a:gridCol>
                <a:gridCol w="1420488">
                  <a:extLst>
                    <a:ext uri="{9D8B030D-6E8A-4147-A177-3AD203B41FA5}">
                      <a16:colId xmlns:a16="http://schemas.microsoft.com/office/drawing/2014/main" val="377115487"/>
                    </a:ext>
                  </a:extLst>
                </a:gridCol>
                <a:gridCol w="1599331">
                  <a:extLst>
                    <a:ext uri="{9D8B030D-6E8A-4147-A177-3AD203B41FA5}">
                      <a16:colId xmlns:a16="http://schemas.microsoft.com/office/drawing/2014/main" val="1358321209"/>
                    </a:ext>
                  </a:extLst>
                </a:gridCol>
                <a:gridCol w="1599331">
                  <a:extLst>
                    <a:ext uri="{9D8B030D-6E8A-4147-A177-3AD203B41FA5}">
                      <a16:colId xmlns:a16="http://schemas.microsoft.com/office/drawing/2014/main" val="2274414842"/>
                    </a:ext>
                  </a:extLst>
                </a:gridCol>
                <a:gridCol w="1599331">
                  <a:extLst>
                    <a:ext uri="{9D8B030D-6E8A-4147-A177-3AD203B41FA5}">
                      <a16:colId xmlns:a16="http://schemas.microsoft.com/office/drawing/2014/main" val="1492971955"/>
                    </a:ext>
                  </a:extLst>
                </a:gridCol>
                <a:gridCol w="1599331">
                  <a:extLst>
                    <a:ext uri="{9D8B030D-6E8A-4147-A177-3AD203B41FA5}">
                      <a16:colId xmlns:a16="http://schemas.microsoft.com/office/drawing/2014/main" val="1467845668"/>
                    </a:ext>
                  </a:extLst>
                </a:gridCol>
              </a:tblGrid>
              <a:tr h="383742">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nSpc>
                          <a:spcPct val="100000"/>
                        </a:lnSpc>
                      </a:pPr>
                      <a:endParaRPr lang="en-US" sz="1050" dirty="0">
                        <a:ln>
                          <a:noFill/>
                        </a:ln>
                        <a:solidFill>
                          <a:schemeClr val="tx1"/>
                        </a:solidFill>
                        <a:latin typeface="+mn-lt"/>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0" marR="0" lvl="0" indent="0" algn="ctr" rtl="0" eaLnBrk="1" fontAlgn="auto" latinLnBrk="0" hangingPunct="1">
                        <a:lnSpc>
                          <a:spcPct val="100000"/>
                        </a:lnSpc>
                        <a:spcBef>
                          <a:spcPts val="0"/>
                        </a:spcBef>
                        <a:spcAft>
                          <a:spcPts val="0"/>
                        </a:spcAft>
                        <a:buClrTx/>
                        <a:buSzTx/>
                        <a:buFontTx/>
                        <a:buNone/>
                      </a:pPr>
                      <a:r>
                        <a:rPr lang="en-US" sz="1050" b="0" dirty="0">
                          <a:ln>
                            <a:noFill/>
                          </a:ln>
                          <a:solidFill>
                            <a:schemeClr val="bg1"/>
                          </a:solidFill>
                          <a:latin typeface="Segoe UI Semibold"/>
                          <a:cs typeface="Segoe UI Semibold"/>
                        </a:rPr>
                        <a:t>Microsoft Limited Hardware Warranty</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ctr">
                        <a:lnSpc>
                          <a:spcPct val="100000"/>
                        </a:lnSpc>
                      </a:pPr>
                      <a:r>
                        <a:rPr lang="en-US" sz="1050" b="0" dirty="0">
                          <a:ln>
                            <a:noFill/>
                          </a:ln>
                          <a:solidFill>
                            <a:schemeClr val="bg1"/>
                          </a:solidFill>
                          <a:latin typeface="Segoe UI Semibold"/>
                          <a:cs typeface="Segoe UI Semibold"/>
                        </a:rPr>
                        <a:t>Microsoft Extended Hardware Service</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156082">
                        <a:lumMod val="50000"/>
                      </a:srgbClr>
                    </a:solidFill>
                  </a:tcP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ctr">
                        <a:lnSpc>
                          <a:spcPct val="100000"/>
                        </a:lnSpc>
                      </a:pPr>
                      <a:r>
                        <a:rPr lang="en-US" sz="1050" b="0" dirty="0">
                          <a:ln>
                            <a:noFill/>
                          </a:ln>
                          <a:solidFill>
                            <a:schemeClr val="bg1"/>
                          </a:solidFill>
                          <a:latin typeface="Segoe UI Semibold"/>
                          <a:cs typeface="Segoe UI Semibold"/>
                        </a:rPr>
                        <a:t>Microsoft Extended Hardware Service Plus </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156082">
                        <a:lumMod val="50000"/>
                      </a:srgbClr>
                    </a:solidFill>
                  </a:tcP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ctr">
                        <a:lnSpc>
                          <a:spcPct val="100000"/>
                        </a:lnSpc>
                      </a:pPr>
                      <a:r>
                        <a:rPr lang="en-US" sz="1050" b="0" dirty="0">
                          <a:ln>
                            <a:noFill/>
                          </a:ln>
                          <a:solidFill>
                            <a:schemeClr val="bg1"/>
                          </a:solidFill>
                          <a:latin typeface="Segoe UI Semibold"/>
                          <a:cs typeface="Segoe UI Semibold"/>
                        </a:rPr>
                        <a:t>Microsoft Complete for Business</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156082">
                        <a:lumMod val="50000"/>
                      </a:srgbClr>
                    </a:solidFill>
                  </a:tcP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0" marR="0" lvl="0" indent="0" algn="ctr" rtl="0" eaLnBrk="1" fontAlgn="auto" latinLnBrk="0" hangingPunct="1">
                        <a:lnSpc>
                          <a:spcPct val="100000"/>
                        </a:lnSpc>
                        <a:spcBef>
                          <a:spcPts val="0"/>
                        </a:spcBef>
                        <a:spcAft>
                          <a:spcPts val="0"/>
                        </a:spcAft>
                        <a:buClrTx/>
                        <a:buSzTx/>
                        <a:buFontTx/>
                        <a:buNone/>
                      </a:pPr>
                      <a:r>
                        <a:rPr lang="en-US" sz="1050" b="0" dirty="0">
                          <a:ln>
                            <a:noFill/>
                          </a:ln>
                          <a:solidFill>
                            <a:schemeClr val="bg1"/>
                          </a:solidFill>
                          <a:latin typeface="Segoe UI Semibold"/>
                          <a:cs typeface="Segoe UI Semibold"/>
                        </a:rPr>
                        <a:t>Microsoft Complete for Business Plus</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156082">
                        <a:lumMod val="50000"/>
                      </a:srgbClr>
                    </a:solidFill>
                  </a:tcPr>
                </a:tc>
                <a:extLst>
                  <a:ext uri="{0D108BD9-81ED-4DB2-BD59-A6C34878D82A}">
                    <a16:rowId xmlns:a16="http://schemas.microsoft.com/office/drawing/2014/main" val="2267710945"/>
                  </a:ext>
                </a:extLst>
              </a:tr>
              <a:tr h="263363">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algn="l" rtl="0" eaLnBrk="1" fontAlgn="ctr" latinLnBrk="0" hangingPunct="1">
                        <a:lnSpc>
                          <a:spcPct val="100000"/>
                        </a:lnSpc>
                        <a:spcBef>
                          <a:spcPts val="0"/>
                        </a:spcBef>
                        <a:spcAft>
                          <a:spcPts val="0"/>
                        </a:spcAft>
                      </a:pPr>
                      <a:r>
                        <a:rPr lang="en-US" sz="1000" b="0" u="none" strike="noStrike" kern="1200" dirty="0">
                          <a:solidFill>
                            <a:schemeClr val="tx1">
                              <a:lumMod val="65000"/>
                              <a:lumOff val="35000"/>
                            </a:schemeClr>
                          </a:solidFill>
                          <a:effectLst/>
                          <a:latin typeface="Segoe UI"/>
                          <a:cs typeface="Segoe UI"/>
                        </a:rPr>
                        <a:t>Coverage Availability</a:t>
                      </a:r>
                      <a:endParaRPr lang="en-IN" sz="1000" b="0" i="0" u="none" strike="noStrike"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050" b="0" u="none" strike="noStrike" kern="1200" dirty="0">
                          <a:solidFill>
                            <a:schemeClr val="tx1"/>
                          </a:solidFill>
                          <a:effectLst/>
                          <a:latin typeface="Segoe UI" panose="020B0502040204020203" pitchFamily="34" charset="0"/>
                          <a:cs typeface="Segoe UI" panose="020B0502040204020203" pitchFamily="34" charset="0"/>
                        </a:rPr>
                        <a:t>1 year</a:t>
                      </a:r>
                      <a:endParaRPr lang="en-IN" sz="1050" b="0" i="0" u="none" strike="noStrike" dirty="0">
                        <a:solidFill>
                          <a:schemeClr val="tx1"/>
                        </a:solidFill>
                        <a:effectLst/>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050" b="0" dirty="0">
                          <a:solidFill>
                            <a:schemeClr val="tx1"/>
                          </a:solidFill>
                          <a:latin typeface="Segoe UI" panose="020B0502040204020203" pitchFamily="34" charset="0"/>
                          <a:cs typeface="Segoe UI" panose="020B0502040204020203" pitchFamily="34" charset="0"/>
                        </a:rPr>
                        <a:t>Up to 2, 3 or 4 years</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050" b="0" dirty="0">
                          <a:solidFill>
                            <a:schemeClr val="tx1"/>
                          </a:solidFill>
                          <a:latin typeface="Segoe UI" panose="020B0502040204020203" pitchFamily="34" charset="0"/>
                          <a:cs typeface="Segoe UI" panose="020B0502040204020203" pitchFamily="34" charset="0"/>
                        </a:rPr>
                        <a:t>Up to 2, 3 or 4 years</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050" b="0" dirty="0">
                          <a:solidFill>
                            <a:schemeClr val="tx1"/>
                          </a:solidFill>
                          <a:latin typeface="Segoe UI" panose="020B0502040204020203" pitchFamily="34" charset="0"/>
                          <a:cs typeface="Segoe UI" panose="020B0502040204020203" pitchFamily="34" charset="0"/>
                        </a:rPr>
                        <a:t>Up to 2, 3 or 4 years</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050" b="0" dirty="0">
                          <a:solidFill>
                            <a:schemeClr val="tx1"/>
                          </a:solidFill>
                          <a:latin typeface="Segoe UI" panose="020B0502040204020203" pitchFamily="34" charset="0"/>
                          <a:cs typeface="Segoe UI" panose="020B0502040204020203" pitchFamily="34" charset="0"/>
                        </a:rPr>
                        <a:t>Up to 2, 3 or 4 years</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54813545"/>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a:solidFill>
                            <a:schemeClr val="tx1">
                              <a:lumMod val="65000"/>
                              <a:lumOff val="35000"/>
                            </a:schemeClr>
                          </a:solidFill>
                          <a:effectLst/>
                          <a:latin typeface="Segoe UI"/>
                          <a:cs typeface="Segoe UI"/>
                        </a:rPr>
                        <a:t>Prepaid return shipment</a:t>
                      </a: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IN" sz="1600" b="1" i="0" u="none" strike="noStrike"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0" algn="ctr">
                        <a:lnSpc>
                          <a:spcPct val="100000"/>
                        </a:lnSpc>
                        <a:buNone/>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347877339"/>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u="none" strike="noStrike" dirty="0">
                          <a:solidFill>
                            <a:schemeClr val="tx1">
                              <a:lumMod val="65000"/>
                              <a:lumOff val="35000"/>
                            </a:schemeClr>
                          </a:solidFill>
                          <a:effectLst/>
                          <a:latin typeface="Segoe UI" panose="020B0502040204020203" pitchFamily="34" charset="0"/>
                          <a:cs typeface="Segoe UI" panose="020B0502040204020203" pitchFamily="34" charset="0"/>
                        </a:rPr>
                        <a:t>Software &amp; hardware support</a:t>
                      </a:r>
                      <a:endParaRPr lang="en-IN" sz="1000" b="0" i="0" u="none" strike="noStrike" dirty="0">
                        <a:solidFill>
                          <a:schemeClr val="tx1">
                            <a:lumMod val="65000"/>
                            <a:lumOff val="35000"/>
                          </a:schemeClr>
                        </a:solidFill>
                        <a:effectLst/>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IN" sz="1600" b="1" i="0" u="none" strike="noStrike">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0" algn="ctr">
                        <a:lnSpc>
                          <a:spcPct val="100000"/>
                        </a:lnSpc>
                        <a:buNone/>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IN" sz="1600" b="1" i="0" u="none" strike="noStrike">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095390945"/>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1">
                              <a:lumMod val="65000"/>
                              <a:lumOff val="35000"/>
                            </a:schemeClr>
                          </a:solidFill>
                          <a:effectLst/>
                          <a:latin typeface="Segoe UI"/>
                          <a:cs typeface="Segoe UI"/>
                        </a:rPr>
                        <a:t>Mechanical Breakdown</a:t>
                      </a:r>
                      <a:endParaRPr lang="en-IN" sz="1000" b="0" i="0" u="none" strike="noStrike"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IN" sz="1600" b="1" i="0" u="none" strike="noStrike">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0" algn="ctr" defTabSz="914400">
                        <a:lnSpc>
                          <a:spcPct val="100000"/>
                        </a:lnSpc>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757262884"/>
                  </a:ext>
                </a:extLst>
              </a:tr>
              <a:tr h="383742">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u="none" strike="noStrike" dirty="0">
                          <a:solidFill>
                            <a:schemeClr val="tx1">
                              <a:lumMod val="65000"/>
                              <a:lumOff val="35000"/>
                            </a:schemeClr>
                          </a:solidFill>
                          <a:effectLst/>
                          <a:latin typeface="Segoe UI"/>
                          <a:cs typeface="Segoe UI"/>
                        </a:rPr>
                        <a:t>In-Region Repair, or Standard Exchange</a:t>
                      </a:r>
                      <a:endParaRPr lang="en-IN" sz="1000" b="0" i="0" u="none" strike="noStrike"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IN" sz="1600" b="1" i="0" u="none" strike="noStrike">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0" algn="ctr" defTabSz="914400">
                        <a:lnSpc>
                          <a:spcPct val="100000"/>
                        </a:lnSpc>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52604373"/>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1">
                              <a:lumMod val="65000"/>
                              <a:lumOff val="35000"/>
                            </a:schemeClr>
                          </a:solidFill>
                          <a:effectLst/>
                          <a:latin typeface="Segoe UI"/>
                          <a:cs typeface="Segoe UI"/>
                        </a:rPr>
                        <a:t>Accidental Damage</a:t>
                      </a:r>
                      <a:endParaRPr lang="en-IN" sz="1000" b="0" i="0" u="none" strike="noStrike"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nSpc>
                          <a:spcPct val="100000"/>
                        </a:lnSpc>
                      </a:pPr>
                      <a:endParaRPr lang="en-US" sz="1600" b="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nSpc>
                          <a:spcPct val="100000"/>
                        </a:lnSpc>
                      </a:pP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890585334"/>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1">
                              <a:lumMod val="65000"/>
                              <a:lumOff val="35000"/>
                            </a:schemeClr>
                          </a:solidFill>
                          <a:effectLst/>
                          <a:latin typeface="Segoe UI"/>
                          <a:cs typeface="Segoe UI"/>
                        </a:rPr>
                        <a:t>Drive (SSD) Retention</a:t>
                      </a:r>
                      <a:endParaRPr lang="en-IN" sz="1000" b="0" i="0" u="none" strike="noStrike" baseline="30000"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nSpc>
                          <a:spcPct val="100000"/>
                        </a:lnSpc>
                      </a:pPr>
                      <a:endParaRPr lang="en-US" sz="1600" b="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nSpc>
                          <a:spcPct val="100000"/>
                        </a:lnSpc>
                      </a:pP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lnSpc>
                          <a:spcPct val="100000"/>
                        </a:lnSpc>
                      </a:pPr>
                      <a:endParaRPr lang="en-US" sz="1600" b="1" dirty="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259255619"/>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1">
                              <a:lumMod val="65000"/>
                              <a:lumOff val="35000"/>
                            </a:schemeClr>
                          </a:solidFill>
                          <a:effectLst/>
                          <a:latin typeface="Segoe UI"/>
                          <a:cs typeface="Segoe UI"/>
                        </a:rPr>
                        <a:t>Advanced Exchange</a:t>
                      </a:r>
                      <a:endParaRPr lang="en-IN" sz="1000" b="0" i="0" u="none" strike="noStrike"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rtl="0">
                        <a:lnSpc>
                          <a:spcPct val="100000"/>
                        </a:lnSpc>
                        <a:spcBef>
                          <a:spcPts val="0"/>
                        </a:spcBef>
                        <a:spcAft>
                          <a:spcPts val="0"/>
                        </a:spcAft>
                        <a:buClrTx/>
                        <a:buSzTx/>
                        <a:buFontTx/>
                        <a:buNone/>
                      </a:pPr>
                      <a:endParaRPr lang="en-IN" sz="1600" b="0" i="0" u="none" strike="noStrike">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0" algn="ctr" defTabSz="914400">
                        <a:lnSpc>
                          <a:spcPct val="100000"/>
                        </a:lnSpc>
                        <a:buNone/>
                        <a:tabLst/>
                        <a:defRPr/>
                      </a:pP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654409974"/>
                  </a:ext>
                </a:extLst>
              </a:tr>
              <a:tr h="312679">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l" rtl="0" eaLnBrk="1" fontAlgn="auto" latinLnBrk="0" hangingPunct="1">
                        <a:lnSpc>
                          <a:spcPct val="100000"/>
                        </a:lnSpc>
                        <a:spcBef>
                          <a:spcPts val="0"/>
                        </a:spcBef>
                        <a:spcAft>
                          <a:spcPts val="0"/>
                        </a:spcAft>
                        <a:buClrTx/>
                        <a:buSzTx/>
                        <a:buFontTx/>
                        <a:buNone/>
                      </a:pPr>
                      <a:r>
                        <a:rPr lang="en-US" sz="1000" b="0" u="none" strike="noStrike" kern="1200" dirty="0">
                          <a:solidFill>
                            <a:schemeClr val="tx1">
                              <a:lumMod val="65000"/>
                              <a:lumOff val="35000"/>
                            </a:schemeClr>
                          </a:solidFill>
                          <a:effectLst/>
                          <a:latin typeface="Segoe UI"/>
                          <a:cs typeface="Segoe UI"/>
                        </a:rPr>
                        <a:t>Next Business Day Exchange</a:t>
                      </a:r>
                      <a:endParaRPr lang="en-IN" sz="1000" b="0" i="0" u="none" strike="noStrike" dirty="0">
                        <a:solidFill>
                          <a:schemeClr val="tx1">
                            <a:lumMod val="65000"/>
                            <a:lumOff val="35000"/>
                          </a:schemeClr>
                        </a:solidFill>
                        <a:effectLst/>
                        <a:latin typeface="Segoe UI"/>
                        <a:cs typeface="Segoe UI"/>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nSpc>
                          <a:spcPct val="100000"/>
                        </a:lnSpc>
                      </a:pPr>
                      <a:endParaRPr lang="en-US" sz="1600" b="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nSpc>
                          <a:spcPct val="100000"/>
                        </a:lnSpc>
                      </a:pP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a:solidFill>
                          <a:schemeClr val="tx2">
                            <a:lumMod val="75000"/>
                          </a:schemeClr>
                        </a:solidFill>
                        <a:latin typeface="Segoe UI" panose="020B0502040204020203" pitchFamily="34" charset="0"/>
                        <a:cs typeface="Segoe UI" panose="020B0502040204020203" pitchFamily="34" charset="0"/>
                        <a:sym typeface="Wingdings" panose="05000000000000000000" pitchFamily="2" charset="2"/>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lnSpc>
                          <a:spcPct val="100000"/>
                        </a:lnSpc>
                      </a:pPr>
                      <a:endParaRPr lang="en-US" sz="1600" b="1">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tx2">
                              <a:lumMod val="75000"/>
                            </a:schemeClr>
                          </a:solidFill>
                          <a:effectLst/>
                          <a:latin typeface="Segoe UI" panose="020B0502040204020203" pitchFamily="34" charset="0"/>
                          <a:cs typeface="Segoe UI" panose="020B0502040204020203" pitchFamily="34" charset="0"/>
                          <a:sym typeface="Wingdings" panose="05000000000000000000" pitchFamily="2" charset="2"/>
                        </a:rPr>
                        <a:t></a:t>
                      </a:r>
                      <a:endParaRPr lang="en-US" sz="1600" b="1" dirty="0">
                        <a:solidFill>
                          <a:schemeClr val="tx2">
                            <a:lumMod val="75000"/>
                          </a:schemeClr>
                        </a:solidFill>
                        <a:latin typeface="Segoe UI" panose="020B0502040204020203" pitchFamily="34" charset="0"/>
                        <a:cs typeface="Segoe UI" panose="020B0502040204020203" pitchFamily="34" charset="0"/>
                      </a:endParaRPr>
                    </a:p>
                  </a:txBody>
                  <a:tcPr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694408362"/>
                  </a:ext>
                </a:extLst>
              </a:tr>
            </a:tbl>
          </a:graphicData>
        </a:graphic>
      </p:graphicFrame>
      <p:sp>
        <p:nvSpPr>
          <p:cNvPr id="19" name="TextBox 18">
            <a:extLst>
              <a:ext uri="{FF2B5EF4-FFF2-40B4-BE49-F238E27FC236}">
                <a16:creationId xmlns:a16="http://schemas.microsoft.com/office/drawing/2014/main" id="{78E332B8-2D4E-EE2F-BB44-26F10E22978C}"/>
              </a:ext>
            </a:extLst>
          </p:cNvPr>
          <p:cNvSpPr txBox="1"/>
          <p:nvPr/>
        </p:nvSpPr>
        <p:spPr>
          <a:xfrm>
            <a:off x="624805" y="5576152"/>
            <a:ext cx="6622893" cy="910506"/>
          </a:xfrm>
          <a:prstGeom prst="rect">
            <a:avLst/>
          </a:prstGeom>
          <a:noFill/>
        </p:spPr>
        <p:txBody>
          <a:bodyPr wrap="square" lIns="0" tIns="0" rIns="0" bIns="0" anchor="b">
            <a:spAutoFit/>
          </a:bodyPr>
          <a:lstStyle/>
          <a:p>
            <a:pPr>
              <a:spcAft>
                <a:spcPts val="100"/>
              </a:spcAft>
              <a:defRPr/>
            </a:pPr>
            <a:r>
              <a:rPr lang="en-IN" sz="1000" dirty="0">
                <a:solidFill>
                  <a:prstClr val="black">
                    <a:lumMod val="65000"/>
                    <a:lumOff val="35000"/>
                  </a:prstClr>
                </a:solidFill>
                <a:latin typeface="Segoe UI Semibold" panose="020B0702040204020203" pitchFamily="34" charset="0"/>
                <a:cs typeface="Segoe UI Semibold" panose="020B0702040204020203" pitchFamily="34" charset="0"/>
              </a:rPr>
              <a:t>NOTE:</a:t>
            </a:r>
          </a:p>
          <a:p>
            <a:pPr marL="228600" indent="-114300" defTabSz="914367">
              <a:spcAft>
                <a:spcPts val="100"/>
              </a:spcAft>
              <a:buFontTx/>
              <a:buAutoNum type="arabicPeriod"/>
              <a:defRPr/>
            </a:pPr>
            <a:r>
              <a:rPr lang="en-IN" sz="900" dirty="0">
                <a:solidFill>
                  <a:prstClr val="black">
                    <a:lumMod val="65000"/>
                    <a:lumOff val="35000"/>
                  </a:prstClr>
                </a:solidFill>
                <a:latin typeface="Segoe UI"/>
                <a:cs typeface="Segoe UI"/>
              </a:rPr>
              <a:t>$0 deductible on commercial warranties and protection plans.</a:t>
            </a:r>
          </a:p>
          <a:p>
            <a:pPr marL="228600" indent="-114300" defTabSz="914367">
              <a:spcAft>
                <a:spcPts val="100"/>
              </a:spcAft>
              <a:buFontTx/>
              <a:buAutoNum type="arabicPeriod"/>
              <a:defRPr/>
            </a:pPr>
            <a:r>
              <a:rPr lang="en-IN" sz="900" dirty="0">
                <a:solidFill>
                  <a:prstClr val="black">
                    <a:lumMod val="65000"/>
                    <a:lumOff val="35000"/>
                  </a:prstClr>
                </a:solidFill>
                <a:latin typeface="Segoe UI"/>
                <a:cs typeface="Segoe UI"/>
              </a:rPr>
              <a:t>Coverage details and entitlements are available for select commercial Surface products. </a:t>
            </a:r>
          </a:p>
          <a:p>
            <a:pPr marL="228600" indent="-114300" defTabSz="914367">
              <a:spcAft>
                <a:spcPts val="100"/>
              </a:spcAft>
              <a:buFontTx/>
              <a:buAutoNum type="arabicPeriod"/>
              <a:defRPr/>
            </a:pPr>
            <a:r>
              <a:rPr lang="en-IN" sz="900" dirty="0">
                <a:solidFill>
                  <a:prstClr val="black">
                    <a:lumMod val="65000"/>
                    <a:lumOff val="35000"/>
                  </a:prstClr>
                </a:solidFill>
                <a:latin typeface="Segoe UI"/>
                <a:cs typeface="Segoe UI"/>
              </a:rPr>
              <a:t>Standard Exchange is the expected replacement model if In-Region Repair is unavailable. </a:t>
            </a:r>
          </a:p>
          <a:p>
            <a:pPr marL="228600" indent="-114300" defTabSz="914367">
              <a:spcAft>
                <a:spcPts val="100"/>
              </a:spcAft>
              <a:buFontTx/>
              <a:buAutoNum type="arabicPeriod"/>
              <a:defRPr/>
            </a:pPr>
            <a:r>
              <a:rPr lang="en-US" sz="900" dirty="0">
                <a:solidFill>
                  <a:prstClr val="black">
                    <a:lumMod val="65000"/>
                    <a:lumOff val="35000"/>
                  </a:prstClr>
                </a:solidFill>
                <a:latin typeface="Segoe UI" panose="020B0502040204020203" pitchFamily="34" charset="0"/>
              </a:rPr>
              <a:t>Drive (SSD) Retention is not available for Surface Go 4. ​</a:t>
            </a:r>
            <a:endParaRPr lang="en-IN" sz="900" dirty="0">
              <a:solidFill>
                <a:prstClr val="black">
                  <a:lumMod val="65000"/>
                  <a:lumOff val="35000"/>
                </a:prstClr>
              </a:solidFill>
              <a:latin typeface="Segoe UI"/>
              <a:cs typeface="Segoe UI"/>
            </a:endParaRPr>
          </a:p>
          <a:p>
            <a:pPr marL="228600" indent="-114300" defTabSz="914367">
              <a:spcAft>
                <a:spcPts val="100"/>
              </a:spcAft>
              <a:buFontTx/>
              <a:buAutoNum type="arabicPeriod"/>
              <a:defRPr/>
            </a:pPr>
            <a:r>
              <a:rPr lang="en-US" sz="900" dirty="0">
                <a:solidFill>
                  <a:prstClr val="black">
                    <a:lumMod val="65000"/>
                    <a:lumOff val="35000"/>
                  </a:prstClr>
                </a:solidFill>
                <a:latin typeface="Segoe UI" panose="020B0502040204020203" pitchFamily="34" charset="0"/>
                <a:cs typeface="Segoe UI" panose="020B0502040204020203" pitchFamily="34" charset="0"/>
              </a:rPr>
              <a:t>Warranty and Protection Plans vary by market. </a:t>
            </a:r>
            <a:r>
              <a:rPr lang="en-IN" sz="900" dirty="0">
                <a:solidFill>
                  <a:prstClr val="black">
                    <a:lumMod val="65000"/>
                    <a:lumOff val="35000"/>
                  </a:prstClr>
                </a:solidFill>
                <a:latin typeface="Segoe UI"/>
                <a:cs typeface="Segoe UI"/>
              </a:rPr>
              <a:t>Please visit the </a:t>
            </a:r>
            <a:r>
              <a:rPr lang="en-IN" sz="900" dirty="0">
                <a:solidFill>
                  <a:prstClr val="black">
                    <a:lumMod val="65000"/>
                    <a:lumOff val="35000"/>
                  </a:prstClr>
                </a:solidFill>
                <a:latin typeface="Segoe UI"/>
                <a:cs typeface="Segoe UI"/>
                <a:hlinkClick r:id="rId2">
                  <a:extLst>
                    <a:ext uri="{A12FA001-AC4F-418D-AE19-62706E023703}">
                      <ahyp:hlinkClr xmlns:ahyp="http://schemas.microsoft.com/office/drawing/2018/hyperlinkcolor" val="tx"/>
                    </a:ext>
                  </a:extLst>
                </a:hlinkClick>
              </a:rPr>
              <a:t>Surface Warranty and Protection Plan</a:t>
            </a:r>
            <a:r>
              <a:rPr lang="en-IN" sz="900" dirty="0">
                <a:solidFill>
                  <a:prstClr val="black">
                    <a:lumMod val="65000"/>
                    <a:lumOff val="35000"/>
                  </a:prstClr>
                </a:solidFill>
                <a:latin typeface="Segoe UI"/>
                <a:cs typeface="Segoe UI"/>
              </a:rPr>
              <a:t> page to see availability.</a:t>
            </a:r>
          </a:p>
        </p:txBody>
      </p:sp>
      <p:sp>
        <p:nvSpPr>
          <p:cNvPr id="20" name="TextBox 19">
            <a:extLst>
              <a:ext uri="{FF2B5EF4-FFF2-40B4-BE49-F238E27FC236}">
                <a16:creationId xmlns:a16="http://schemas.microsoft.com/office/drawing/2014/main" id="{276BEB31-1D6D-2C9E-2FDB-E452F907C13B}"/>
              </a:ext>
            </a:extLst>
          </p:cNvPr>
          <p:cNvSpPr txBox="1"/>
          <p:nvPr/>
        </p:nvSpPr>
        <p:spPr>
          <a:xfrm>
            <a:off x="5241880" y="1539026"/>
            <a:ext cx="5323281" cy="27699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56082">
                    <a:lumMod val="75000"/>
                  </a:srgbClr>
                </a:solidFill>
                <a:effectLst/>
                <a:uLnTx/>
                <a:uFillTx/>
                <a:latin typeface="Segoe UI" panose="020B0502040204020203" pitchFamily="34" charset="0"/>
                <a:cs typeface="Segoe UI" panose="020B0502040204020203" pitchFamily="34" charset="0"/>
              </a:rPr>
              <a:t>Protection plans must be purchased within 45 days of device purchase. </a:t>
            </a:r>
          </a:p>
        </p:txBody>
      </p:sp>
      <p:sp>
        <p:nvSpPr>
          <p:cNvPr id="21" name="TextBox 20">
            <a:extLst>
              <a:ext uri="{FF2B5EF4-FFF2-40B4-BE49-F238E27FC236}">
                <a16:creationId xmlns:a16="http://schemas.microsoft.com/office/drawing/2014/main" id="{2FD2AF75-77BE-FDA9-0832-E4EC2C4FAD49}"/>
              </a:ext>
            </a:extLst>
          </p:cNvPr>
          <p:cNvSpPr txBox="1"/>
          <p:nvPr/>
        </p:nvSpPr>
        <p:spPr>
          <a:xfrm>
            <a:off x="7265026" y="5539586"/>
            <a:ext cx="4156738" cy="800219"/>
          </a:xfrm>
          <a:prstGeom prst="rect">
            <a:avLst/>
          </a:prstGeom>
          <a:noFill/>
        </p:spPr>
        <p:txBody>
          <a:bodyPr wrap="square" rtlCol="0">
            <a:spAutoFit/>
          </a:bodyPr>
          <a:lstStyle/>
          <a:p>
            <a:pPr>
              <a:spcAft>
                <a:spcPts val="600"/>
              </a:spcAft>
              <a:defRPr/>
            </a:pPr>
            <a:r>
              <a:rPr lang="en-US" sz="1200" dirty="0">
                <a:solidFill>
                  <a:prstClr val="black"/>
                </a:solidFill>
                <a:latin typeface="Segoe UI Semibold" panose="020B0702040204020203" pitchFamily="34" charset="0"/>
                <a:cs typeface="Segoe UI Semibold" panose="020B0702040204020203" pitchFamily="34" charset="0"/>
              </a:rPr>
              <a:t>Resources: </a:t>
            </a:r>
          </a:p>
          <a:p>
            <a:pPr marL="91440" indent="-182880">
              <a:spcAft>
                <a:spcPts val="600"/>
              </a:spcAft>
              <a:buFont typeface="Arial" panose="020B0604020202020204" pitchFamily="34" charset="0"/>
              <a:buChar char="•"/>
              <a:defRPr/>
            </a:pPr>
            <a:r>
              <a:rPr lang="en-US" sz="1200" dirty="0">
                <a:solidFill>
                  <a:schemeClr val="tx2">
                    <a:lumMod val="7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Microsoft Surface Warranty &amp; Protection Plans</a:t>
            </a:r>
            <a:endParaRPr lang="en-US" sz="1200" dirty="0">
              <a:solidFill>
                <a:schemeClr val="tx2">
                  <a:lumMod val="75000"/>
                </a:schemeClr>
              </a:solidFill>
              <a:latin typeface="Segoe UI" panose="020B0502040204020203" pitchFamily="34" charset="0"/>
              <a:cs typeface="Segoe UI" panose="020B0502040204020203" pitchFamily="34" charset="0"/>
            </a:endParaRPr>
          </a:p>
          <a:p>
            <a:pPr marL="91440" indent="-182880">
              <a:spcAft>
                <a:spcPts val="600"/>
              </a:spcAft>
              <a:buFont typeface="Arial" panose="020B0604020202020204" pitchFamily="34" charset="0"/>
              <a:buChar char="•"/>
              <a:defRPr/>
            </a:pPr>
            <a:r>
              <a:rPr lang="en-US" sz="1200" dirty="0">
                <a:solidFill>
                  <a:schemeClr val="tx2">
                    <a:lumMod val="75000"/>
                  </a:schemeClr>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Warranty and Protection Plan Terms &amp; Conditions</a:t>
            </a:r>
            <a:endParaRPr lang="en-US" sz="1200" dirty="0">
              <a:solidFill>
                <a:schemeClr val="tx2">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642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E59AEDB-A21E-D1C8-81DA-193A2D728BD3}"/>
              </a:ext>
            </a:extLst>
          </p:cNvPr>
          <p:cNvGraphicFramePr>
            <a:graphicFrameLocks noGrp="1"/>
          </p:cNvGraphicFramePr>
          <p:nvPr>
            <p:extLst>
              <p:ext uri="{D42A27DB-BD31-4B8C-83A1-F6EECF244321}">
                <p14:modId xmlns:p14="http://schemas.microsoft.com/office/powerpoint/2010/main" val="2954967376"/>
              </p:ext>
            </p:extLst>
          </p:nvPr>
        </p:nvGraphicFramePr>
        <p:xfrm>
          <a:off x="3036446" y="197723"/>
          <a:ext cx="8597462" cy="6462553"/>
        </p:xfrm>
        <a:graphic>
          <a:graphicData uri="http://schemas.openxmlformats.org/drawingml/2006/table">
            <a:tbl>
              <a:tblPr firstRow="1" firstCol="1" bandRow="1">
                <a:tableStyleId>{5DA37D80-6434-44D0-A028-1B22A696006F}</a:tableStyleId>
              </a:tblPr>
              <a:tblGrid>
                <a:gridCol w="178435">
                  <a:extLst>
                    <a:ext uri="{9D8B030D-6E8A-4147-A177-3AD203B41FA5}">
                      <a16:colId xmlns:a16="http://schemas.microsoft.com/office/drawing/2014/main" val="4091904359"/>
                    </a:ext>
                  </a:extLst>
                </a:gridCol>
                <a:gridCol w="8419027">
                  <a:extLst>
                    <a:ext uri="{9D8B030D-6E8A-4147-A177-3AD203B41FA5}">
                      <a16:colId xmlns:a16="http://schemas.microsoft.com/office/drawing/2014/main" val="937305443"/>
                    </a:ext>
                  </a:extLst>
                </a:gridCol>
              </a:tblGrid>
              <a:tr h="1000054">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i="0" dirty="0">
                          <a:solidFill>
                            <a:schemeClr val="tx1">
                              <a:lumMod val="50000"/>
                              <a:lumOff val="50000"/>
                            </a:schemeClr>
                          </a:solidFill>
                          <a:effectLst/>
                          <a:latin typeface="Segoe UI" panose="020B0502040204020203" pitchFamily="34" charset="0"/>
                          <a:cs typeface="Segoe UI" panose="020B0502040204020203" pitchFamily="34" charset="0"/>
                        </a:rPr>
                        <a:t>Does Microsoft offer extended coverage on Surface devices once the warranty has expired? </a:t>
                      </a:r>
                    </a:p>
                    <a:p>
                      <a:pPr marL="0" marR="0">
                        <a:spcBef>
                          <a:spcPts val="0"/>
                        </a:spcBef>
                        <a:spcAft>
                          <a:spcPts val="600"/>
                        </a:spcAft>
                      </a:pPr>
                      <a:r>
                        <a:rPr kumimoji="0" lang="en-US" sz="12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For customers who want to </a:t>
                      </a:r>
                      <a:r>
                        <a:rPr kumimoji="0" lang="en-US" sz="1200" b="0" i="0" u="none" strike="noStrike" kern="1200" cap="none" spc="0" normalizeH="0" baseline="0" noProof="0" dirty="0">
                          <a:ln>
                            <a:noFill/>
                          </a:ln>
                          <a:solidFill>
                            <a:schemeClr val="tx1">
                              <a:lumMod val="50000"/>
                              <a:lumOff val="50000"/>
                            </a:schemeClr>
                          </a:solidFill>
                          <a:effectLst/>
                          <a:uLnTx/>
                          <a:uFillTx/>
                          <a:latin typeface="Segoe UI" panose="020B0502040204020203" pitchFamily="34" charset="0"/>
                          <a:ea typeface="+mn-ea"/>
                          <a:cs typeface="Segoe UI" panose="020B0502040204020203" pitchFamily="34" charset="0"/>
                        </a:rPr>
                        <a:t>maximize and protect their Surface investments beyond the warranty they can opt to purchase one of the available Microsoft Protection Plans. </a:t>
                      </a:r>
                      <a:r>
                        <a:rPr lang="en-US" sz="1200" b="0" kern="1200" dirty="0">
                          <a:solidFill>
                            <a:schemeClr val="tx1">
                              <a:lumMod val="50000"/>
                              <a:lumOff val="50000"/>
                            </a:schemeClr>
                          </a:solidFill>
                          <a:effectLst/>
                          <a:latin typeface="Segoe UI" panose="020B0502040204020203" pitchFamily="34" charset="0"/>
                          <a:ea typeface="Aptos" panose="020B0004020202020204" pitchFamily="34" charset="0"/>
                          <a:cs typeface="+mn-cs"/>
                        </a:rPr>
                        <a:t>Protection plans vary by market. To see plans availability in your market go to </a:t>
                      </a:r>
                      <a:r>
                        <a:rPr lang="en-US" sz="1200" b="0" kern="1200" dirty="0">
                          <a:solidFill>
                            <a:schemeClr val="tx1">
                              <a:lumMod val="50000"/>
                              <a:lumOff val="50000"/>
                            </a:schemeClr>
                          </a:solidFill>
                          <a:effectLst/>
                          <a:latin typeface="Segoe UI" panose="020B0502040204020203" pitchFamily="34" charset="0"/>
                          <a:cs typeface="+mn-cs"/>
                          <a:hlinkClick r:id="rId2">
                            <a:extLst>
                              <a:ext uri="{A12FA001-AC4F-418D-AE19-62706E023703}">
                                <ahyp:hlinkClr xmlns:ahyp="http://schemas.microsoft.com/office/drawing/2018/hyperlinkcolor" val="tx"/>
                              </a:ext>
                            </a:extLst>
                          </a:hlinkClick>
                        </a:rPr>
                        <a:t>Surface Warranty, Protection Plans &amp; Support – Microsoft Surface for Business</a:t>
                      </a:r>
                      <a:r>
                        <a:rPr lang="en-US" sz="1200" b="0" kern="1200" dirty="0">
                          <a:solidFill>
                            <a:schemeClr val="tx1">
                              <a:lumMod val="50000"/>
                              <a:lumOff val="50000"/>
                            </a:schemeClr>
                          </a:solidFill>
                          <a:effectLst/>
                          <a:latin typeface="Segoe UI" panose="020B0502040204020203" pitchFamily="34" charset="0"/>
                          <a:cs typeface="+mn-cs"/>
                        </a:rPr>
                        <a:t>. </a:t>
                      </a: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6599272"/>
                  </a:ext>
                </a:extLst>
              </a:tr>
              <a:tr h="865960">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Are there any changes to the warranty and protection plans on the Surface for Business devices that I already own? </a:t>
                      </a:r>
                    </a:p>
                    <a:p>
                      <a:pPr marL="0" marR="0">
                        <a:spcBef>
                          <a:spcPts val="0"/>
                        </a:spcBef>
                        <a:spcAft>
                          <a:spcPts val="300"/>
                        </a:spcAft>
                      </a:pPr>
                      <a:r>
                        <a:rPr lang="en-US" sz="1200" dirty="0">
                          <a:solidFill>
                            <a:schemeClr val="tx1">
                              <a:lumMod val="50000"/>
                              <a:lumOff val="50000"/>
                            </a:schemeClr>
                          </a:solidFill>
                          <a:effectLst/>
                          <a:latin typeface="Segoe UI" panose="020B0502040204020203" pitchFamily="34" charset="0"/>
                          <a:ea typeface="Aptos" panose="020B0004020202020204" pitchFamily="34" charset="0"/>
                        </a:rPr>
                        <a:t>There will be no changes to the warranty and protection plans that currently cover your Surface for Business devices. </a:t>
                      </a:r>
                    </a:p>
                    <a:p>
                      <a:pPr marL="0" marR="0">
                        <a:spcBef>
                          <a:spcPts val="0"/>
                        </a:spcBef>
                        <a:spcAft>
                          <a:spcPts val="300"/>
                        </a:spcAft>
                      </a:pPr>
                      <a:endParaRPr lang="en-US" sz="6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0957993"/>
                  </a:ext>
                </a:extLst>
              </a:tr>
              <a:tr h="1493609">
                <a:tc>
                  <a:txBody>
                    <a:bodyPr/>
                    <a:lstStyle/>
                    <a:p>
                      <a:pPr marL="0" marR="0">
                        <a:spcBef>
                          <a:spcPts val="0"/>
                        </a:spcBef>
                        <a:spcAft>
                          <a:spcPts val="300"/>
                        </a:spcAft>
                      </a:pPr>
                      <a:endParaRPr lang="en-US" sz="1200" dirty="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300"/>
                        </a:spcAft>
                      </a:pPr>
                      <a:r>
                        <a:rPr lang="en-US" sz="1200" b="1"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Do the updated warranty and protection plans apply to all new Surface for Business device purchases or just the newly released devices? </a:t>
                      </a:r>
                      <a:endParaRPr lang="en-US" sz="1200" b="1"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300"/>
                        </a:spcAft>
                      </a:pP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The updated warranty and protection plan services will apply only to the newly released Surface for Business devices – Surface Laptop 6, Surface Pro 10, Surface Laptop Studio 2, Surface Laptop Go 3, and Surface Go 4. There will be no changes to the warranty and protection plans for prior generation Surface for Business devices, including Surface Pro 9, Surface Laptop 5, Surface Go 3, Surface Laptop Go 2, and Surface Laptop Studio.</a:t>
                      </a:r>
                    </a:p>
                  </a:txBody>
                  <a:tcPr marL="68580" marR="6858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901227"/>
                  </a:ext>
                </a:extLst>
              </a:tr>
              <a:tr h="1784670">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If I need accidental damage protection on my devices, what are my options?</a:t>
                      </a:r>
                    </a:p>
                    <a:p>
                      <a:pPr marL="0" marR="0">
                        <a:lnSpc>
                          <a:spcPct val="100000"/>
                        </a:lnSpc>
                        <a:spcBef>
                          <a:spcPts val="0"/>
                        </a:spcBef>
                        <a:spcAft>
                          <a:spcPts val="300"/>
                        </a:spcAft>
                      </a:pP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In North America and Asia Pacific regions, accidental damage protection is a feature offered with Microsoft Complete for Business (CfB) and Microsoft Complete for Business Plus (CfB+). Note that Microsoft CfB and CfB+ protection plans may have limited availability.</a:t>
                      </a:r>
                      <a:endParaRPr lang="en-US" sz="1200"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a:lnSpc>
                          <a:spcPct val="100000"/>
                        </a:lnSpc>
                      </a:pPr>
                      <a:r>
                        <a:rPr lang="en-US" sz="1200" dirty="0">
                          <a:solidFill>
                            <a:schemeClr val="tx1">
                              <a:lumMod val="50000"/>
                              <a:lumOff val="50000"/>
                            </a:schemeClr>
                          </a:solidFill>
                          <a:effectLst/>
                          <a:latin typeface="Segoe UI" panose="020B0502040204020203" pitchFamily="34" charset="0"/>
                          <a:ea typeface="Aptos" panose="020B0004020202020204" pitchFamily="34" charset="0"/>
                        </a:rPr>
                        <a:t>In Europe, accidental damage protection is offered by first purchasing Microsoft Extended Hardware Service (EHS) and then adding Microsoft Accidental Damage Protection (ADP), or by first purchasing Microsoft Extended Hardware Service Plus (EHS+) and then adding Microsoft Accidental Damage Protection Plus (ADP+). Note that Microsoft ADP and ADP+ protection plans may have limited availability.</a:t>
                      </a:r>
                    </a:p>
                    <a:p>
                      <a:pPr>
                        <a:lnSpc>
                          <a:spcPct val="100000"/>
                        </a:lnSpc>
                      </a:pP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8263358"/>
                  </a:ext>
                </a:extLst>
              </a:tr>
              <a:tr h="1298876">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What are my options if I need the Advanced Exchange (AE) feature?</a:t>
                      </a:r>
                    </a:p>
                    <a:p>
                      <a:pPr marL="0" marR="0">
                        <a:lnSpc>
                          <a:spcPct val="100000"/>
                        </a:lnSpc>
                        <a:spcBef>
                          <a:spcPts val="0"/>
                        </a:spcBef>
                        <a:spcAft>
                          <a:spcPts val="300"/>
                        </a:spcAft>
                      </a:pP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Advanced Exchange will be available for customers who purchase Microsoft Extended Hardware Service Plus (EHS+), Microsoft Accidental Damage Protection Plus (ADP+) or Microsoft Complete for Business Plus (CfB+). Advanced Exchange will also be available as a paid service option when raising a service request claim, if the customer is still covered under their warranty and/or protection plan. Note that availability may vary by market.</a:t>
                      </a:r>
                      <a:r>
                        <a:rPr lang="en-US" sz="1200" dirty="0">
                          <a:solidFill>
                            <a:schemeClr val="tx1">
                              <a:lumMod val="50000"/>
                              <a:lumOff val="50000"/>
                            </a:schemeClr>
                          </a:solidFill>
                          <a:effectLst/>
                          <a:latin typeface="Segoe UI" panose="020B0502040204020203" pitchFamily="34" charset="0"/>
                          <a:ea typeface="Aptos" panose="020B0004020202020204" pitchFamily="34" charset="0"/>
                        </a:rPr>
                        <a:t> Advanced Exchange is already part of the default Surface offering for prior generation Surface for Business devices, including Surface Pro 9, Surface Laptop 5, Surface Go 3, Surface Laptop Go 2, and Surface Laptop Studio.</a:t>
                      </a: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6080409"/>
                  </a:ext>
                </a:extLst>
              </a:tr>
            </a:tbl>
          </a:graphicData>
        </a:graphic>
      </p:graphicFrame>
      <p:grpSp>
        <p:nvGrpSpPr>
          <p:cNvPr id="2" name="Group 1">
            <a:extLst>
              <a:ext uri="{FF2B5EF4-FFF2-40B4-BE49-F238E27FC236}">
                <a16:creationId xmlns:a16="http://schemas.microsoft.com/office/drawing/2014/main" id="{2C51BE1A-C291-02B0-6FED-27529E5C5459}"/>
              </a:ext>
            </a:extLst>
          </p:cNvPr>
          <p:cNvGrpSpPr/>
          <p:nvPr/>
        </p:nvGrpSpPr>
        <p:grpSpPr>
          <a:xfrm>
            <a:off x="0" y="1"/>
            <a:ext cx="2830885" cy="6858000"/>
            <a:chOff x="0" y="1"/>
            <a:chExt cx="2830885" cy="6858000"/>
          </a:xfrm>
        </p:grpSpPr>
        <p:pic>
          <p:nvPicPr>
            <p:cNvPr id="4" name="Picture 3" descr="A person holding a tablet&#10;&#10;Description automatically generated">
              <a:extLst>
                <a:ext uri="{FF2B5EF4-FFF2-40B4-BE49-F238E27FC236}">
                  <a16:creationId xmlns:a16="http://schemas.microsoft.com/office/drawing/2014/main" id="{8563DB6F-8A6B-D98B-7584-95932981287B}"/>
                </a:ext>
              </a:extLst>
            </p:cNvPr>
            <p:cNvPicPr>
              <a:picLocks noChangeAspect="1"/>
            </p:cNvPicPr>
            <p:nvPr/>
          </p:nvPicPr>
          <p:blipFill rotWithShape="1">
            <a:blip r:embed="rId3">
              <a:extLst>
                <a:ext uri="{28A0092B-C50C-407E-A947-70E740481C1C}">
                  <a14:useLocalDpi xmlns:a14="http://schemas.microsoft.com/office/drawing/2010/main" val="0"/>
                </a:ext>
              </a:extLst>
            </a:blip>
            <a:srcRect l="15539" t="408"/>
            <a:stretch/>
          </p:blipFill>
          <p:spPr>
            <a:xfrm>
              <a:off x="0" y="2491619"/>
              <a:ext cx="2830884" cy="4366382"/>
            </a:xfrm>
            <a:prstGeom prst="rect">
              <a:avLst/>
            </a:prstGeom>
          </p:spPr>
        </p:pic>
        <p:sp>
          <p:nvSpPr>
            <p:cNvPr id="5" name="Rectangle 4">
              <a:extLst>
                <a:ext uri="{FF2B5EF4-FFF2-40B4-BE49-F238E27FC236}">
                  <a16:creationId xmlns:a16="http://schemas.microsoft.com/office/drawing/2014/main" id="{156929F8-C63E-0322-FA19-2B12FBED9A71}"/>
                </a:ext>
              </a:extLst>
            </p:cNvPr>
            <p:cNvSpPr/>
            <p:nvPr/>
          </p:nvSpPr>
          <p:spPr>
            <a:xfrm flipH="1">
              <a:off x="1" y="1"/>
              <a:ext cx="2830884" cy="2491618"/>
            </a:xfrm>
            <a:prstGeom prst="rect">
              <a:avLst/>
            </a:prstGeom>
            <a:gradFill flip="none" rotWithShape="1">
              <a:gsLst>
                <a:gs pos="0">
                  <a:srgbClr val="ECECEC"/>
                </a:gs>
                <a:gs pos="50000">
                  <a:srgbClr val="ECECEC">
                    <a:alpha val="83000"/>
                  </a:srgbClr>
                </a:gs>
                <a:gs pos="100000">
                  <a:srgbClr val="F2F2F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85EDC54-C3C8-0BFC-EC8D-1EC291C59785}"/>
                </a:ext>
              </a:extLst>
            </p:cNvPr>
            <p:cNvSpPr txBox="1">
              <a:spLocks/>
            </p:cNvSpPr>
            <p:nvPr/>
          </p:nvSpPr>
          <p:spPr>
            <a:xfrm>
              <a:off x="264298" y="920101"/>
              <a:ext cx="2452890" cy="1877437"/>
            </a:xfrm>
            <a:prstGeom prst="rect">
              <a:avLst/>
            </a:prstGeom>
            <a:noFill/>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FAQs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Microsoft Protection Plans</a:t>
              </a:r>
            </a:p>
          </p:txBody>
        </p:sp>
        <p:pic>
          <p:nvPicPr>
            <p:cNvPr id="7" name="Picture 6">
              <a:extLst>
                <a:ext uri="{FF2B5EF4-FFF2-40B4-BE49-F238E27FC236}">
                  <a16:creationId xmlns:a16="http://schemas.microsoft.com/office/drawing/2014/main" id="{396296FD-BABD-BDD4-EFB1-F29B0A8C9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2"/>
              <a:ext cx="2264222" cy="705732"/>
            </a:xfrm>
            <a:prstGeom prst="rect">
              <a:avLst/>
            </a:prstGeom>
          </p:spPr>
        </p:pic>
      </p:grpSp>
    </p:spTree>
    <p:extLst>
      <p:ext uri="{BB962C8B-B14F-4D97-AF65-F5344CB8AC3E}">
        <p14:creationId xmlns:p14="http://schemas.microsoft.com/office/powerpoint/2010/main" val="40284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E59AEDB-A21E-D1C8-81DA-193A2D728BD3}"/>
              </a:ext>
            </a:extLst>
          </p:cNvPr>
          <p:cNvGraphicFramePr>
            <a:graphicFrameLocks noGrp="1"/>
          </p:cNvGraphicFramePr>
          <p:nvPr>
            <p:extLst>
              <p:ext uri="{D42A27DB-BD31-4B8C-83A1-F6EECF244321}">
                <p14:modId xmlns:p14="http://schemas.microsoft.com/office/powerpoint/2010/main" val="3513868055"/>
              </p:ext>
            </p:extLst>
          </p:nvPr>
        </p:nvGraphicFramePr>
        <p:xfrm>
          <a:off x="3060841" y="502135"/>
          <a:ext cx="8167140" cy="1919260"/>
        </p:xfrm>
        <a:graphic>
          <a:graphicData uri="http://schemas.openxmlformats.org/drawingml/2006/table">
            <a:tbl>
              <a:tblPr firstRow="1" firstCol="1" bandRow="1">
                <a:tableStyleId>{5DA37D80-6434-44D0-A028-1B22A696006F}</a:tableStyleId>
              </a:tblPr>
              <a:tblGrid>
                <a:gridCol w="167379">
                  <a:extLst>
                    <a:ext uri="{9D8B030D-6E8A-4147-A177-3AD203B41FA5}">
                      <a16:colId xmlns:a16="http://schemas.microsoft.com/office/drawing/2014/main" val="4091904359"/>
                    </a:ext>
                  </a:extLst>
                </a:gridCol>
                <a:gridCol w="7999761">
                  <a:extLst>
                    <a:ext uri="{9D8B030D-6E8A-4147-A177-3AD203B41FA5}">
                      <a16:colId xmlns:a16="http://schemas.microsoft.com/office/drawing/2014/main" val="937305443"/>
                    </a:ext>
                  </a:extLst>
                </a:gridCol>
              </a:tblGrid>
              <a:tr h="1919260">
                <a:tc>
                  <a:txBody>
                    <a:bodyPr/>
                    <a:lstStyle/>
                    <a:p>
                      <a:pPr marL="0" marR="0">
                        <a:spcBef>
                          <a:spcPts val="0"/>
                        </a:spcBef>
                        <a:spcAft>
                          <a:spcPts val="300"/>
                        </a:spcAft>
                      </a:pPr>
                      <a:endParaRPr lang="en-US" sz="140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a:lnSpc>
                          <a:spcPct val="100000"/>
                        </a:lnSpc>
                        <a:spcBef>
                          <a:spcPts val="0"/>
                        </a:spcBef>
                        <a:spcAft>
                          <a:spcPts val="600"/>
                        </a:spcAft>
                      </a:pPr>
                      <a:r>
                        <a:rPr lang="en-US" sz="1200" b="1"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Can Next Business Day service and Drive (SSD) Retention be added to my Microsoft Protection Plan purchase separately?</a:t>
                      </a:r>
                      <a:endParaRPr lang="en-US" sz="1600"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00" cap="none" spc="0" normalizeH="0" baseline="0" noProof="0" dirty="0">
                          <a:ln>
                            <a:noFill/>
                          </a:ln>
                          <a:solidFill>
                            <a:srgbClr val="737373"/>
                          </a:solidFill>
                          <a:effectLst/>
                          <a:uLnTx/>
                          <a:uFillTx/>
                          <a:latin typeface="Segoe UI"/>
                          <a:ea typeface="Aptos" panose="020B0004020202020204" pitchFamily="34" charset="0"/>
                          <a:cs typeface="Segoe UI"/>
                        </a:rPr>
                        <a:t>Next Business Day service is not available as a Value-Added Service (VAS) for Surface Laptop 6, Surface Pro 10, </a:t>
                      </a:r>
                      <a:r>
                        <a:rPr kumimoji="0" lang="en-US" sz="1200" b="0" i="0" u="none" strike="noStrike" kern="100" cap="none" spc="0" normalizeH="0" baseline="0" noProof="0" dirty="0">
                          <a:ln>
                            <a:noFill/>
                          </a:ln>
                          <a:solidFill>
                            <a:srgbClr val="737373"/>
                          </a:solidFill>
                          <a:effectLst/>
                          <a:uLnTx/>
                          <a:uFillTx/>
                          <a:latin typeface="Segoe UI"/>
                          <a:ea typeface="Aptos" panose="020B0004020202020204" pitchFamily="34" charset="0"/>
                          <a:cs typeface="Arial"/>
                        </a:rPr>
                        <a:t>Surface Laptop Studio 2, Surface Laptop Go 3, and Surface Go 4. </a:t>
                      </a:r>
                      <a:r>
                        <a:rPr kumimoji="0" lang="en-US" sz="1200" b="0" i="0" u="none" strike="noStrike" kern="100" cap="none" spc="0" normalizeH="0" baseline="0" noProof="0" dirty="0">
                          <a:ln>
                            <a:noFill/>
                          </a:ln>
                          <a:solidFill>
                            <a:srgbClr val="737373"/>
                          </a:solidFill>
                          <a:effectLst/>
                          <a:uLnTx/>
                          <a:uFillTx/>
                          <a:latin typeface="Segoe UI"/>
                          <a:ea typeface="Aptos" panose="020B0004020202020204" pitchFamily="34" charset="0"/>
                          <a:cs typeface="Segoe UI"/>
                        </a:rPr>
                        <a:t>In US and Canada only, it will remain available as a VAS for Surface Pro 9, Surface Laptop 5, Surface Laptop Go 2, Surface Laptop Studio, and Surface Go 3.</a:t>
                      </a:r>
                      <a:endParaRPr kumimoji="0" lang="en-US" sz="1600" b="0" i="0" u="none" strike="sngStrike" kern="100" cap="none" spc="0" normalizeH="0" baseline="0" noProof="0" dirty="0">
                        <a:ln>
                          <a:noFill/>
                        </a:ln>
                        <a:solidFill>
                          <a:srgbClr val="737373"/>
                        </a:solidFill>
                        <a:effectLst/>
                        <a:uLnTx/>
                        <a:uFillTx/>
                        <a:latin typeface="Segoe UI"/>
                        <a:ea typeface="Aptos" panose="020B0004020202020204" pitchFamily="34" charset="0"/>
                        <a:cs typeface="Segoe U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00" cap="none" spc="0" normalizeH="0" baseline="0" noProof="0" dirty="0">
                          <a:ln>
                            <a:noFill/>
                          </a:ln>
                          <a:solidFill>
                            <a:srgbClr val="737373"/>
                          </a:solidFill>
                          <a:effectLst/>
                          <a:uLnTx/>
                          <a:uFillTx/>
                          <a:latin typeface="Segoe UI" panose="020B0502040204020203" pitchFamily="34" charset="0"/>
                          <a:ea typeface="Aptos" panose="020B0004020202020204" pitchFamily="34" charset="0"/>
                          <a:cs typeface="Segoe UI" panose="020B0502040204020203" pitchFamily="34" charset="0"/>
                        </a:rPr>
                        <a:t>Drive (SSD) Retention will remain available as a VAS for new and prior generation Surface for Business devices, if it is currently offered in your region (North America, APAC and select markets in MEA). This coverage is only available on Microsoft devices in which the SSD is marketed as removable per the device Technical Specifications.</a:t>
                      </a:r>
                      <a:endParaRPr kumimoji="0" lang="en-US" sz="1600" b="0" i="0" u="none" strike="noStrike" kern="100" cap="none" spc="0" normalizeH="0" baseline="0" noProof="0" dirty="0">
                        <a:ln>
                          <a:noFill/>
                        </a:ln>
                        <a:solidFill>
                          <a:srgbClr val="737373"/>
                        </a:solidFill>
                        <a:effectLst/>
                        <a:uLnTx/>
                        <a:uFillTx/>
                        <a:latin typeface="Segoe UI" panose="020B0502040204020203" pitchFamily="34" charset="0"/>
                        <a:ea typeface="Aptos" panose="020B0004020202020204" pitchFamily="34" charset="0"/>
                        <a:cs typeface="Segoe UI" panose="020B0502040204020203" pitchFamily="34" charset="0"/>
                      </a:endParaRPr>
                    </a:p>
                  </a:txBody>
                  <a:tcPr marL="68580" marR="68580"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376599272"/>
                  </a:ext>
                </a:extLst>
              </a:tr>
            </a:tbl>
          </a:graphicData>
        </a:graphic>
      </p:graphicFrame>
      <p:graphicFrame>
        <p:nvGraphicFramePr>
          <p:cNvPr id="4" name="Table 3">
            <a:extLst>
              <a:ext uri="{FF2B5EF4-FFF2-40B4-BE49-F238E27FC236}">
                <a16:creationId xmlns:a16="http://schemas.microsoft.com/office/drawing/2014/main" id="{055C83F9-8FE5-8D5D-A5B8-C4101C446BA4}"/>
              </a:ext>
            </a:extLst>
          </p:cNvPr>
          <p:cNvGraphicFramePr>
            <a:graphicFrameLocks noGrp="1"/>
          </p:cNvGraphicFramePr>
          <p:nvPr>
            <p:extLst>
              <p:ext uri="{D42A27DB-BD31-4B8C-83A1-F6EECF244321}">
                <p14:modId xmlns:p14="http://schemas.microsoft.com/office/powerpoint/2010/main" val="1725731067"/>
              </p:ext>
            </p:extLst>
          </p:nvPr>
        </p:nvGraphicFramePr>
        <p:xfrm>
          <a:off x="3060841" y="2509738"/>
          <a:ext cx="8321313" cy="3167507"/>
        </p:xfrm>
        <a:graphic>
          <a:graphicData uri="http://schemas.openxmlformats.org/drawingml/2006/table">
            <a:tbl>
              <a:tblPr firstRow="1" firstCol="1" bandRow="1">
                <a:tableStyleId>{5DA37D80-6434-44D0-A028-1B22A696006F}</a:tableStyleId>
              </a:tblPr>
              <a:tblGrid>
                <a:gridCol w="170539">
                  <a:extLst>
                    <a:ext uri="{9D8B030D-6E8A-4147-A177-3AD203B41FA5}">
                      <a16:colId xmlns:a16="http://schemas.microsoft.com/office/drawing/2014/main" val="4091904359"/>
                    </a:ext>
                  </a:extLst>
                </a:gridCol>
                <a:gridCol w="8150774">
                  <a:extLst>
                    <a:ext uri="{9D8B030D-6E8A-4147-A177-3AD203B41FA5}">
                      <a16:colId xmlns:a16="http://schemas.microsoft.com/office/drawing/2014/main" val="937305443"/>
                    </a:ext>
                  </a:extLst>
                </a:gridCol>
              </a:tblGrid>
              <a:tr h="721153">
                <a:tc>
                  <a:txBody>
                    <a:bodyPr/>
                    <a:lstStyle/>
                    <a:p>
                      <a:pPr marL="0" marR="0">
                        <a:spcBef>
                          <a:spcPts val="0"/>
                        </a:spcBef>
                        <a:spcAft>
                          <a:spcPts val="300"/>
                        </a:spcAft>
                      </a:pPr>
                      <a:endParaRPr lang="en-US" sz="120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300"/>
                        </a:spcAft>
                      </a:pPr>
                      <a:r>
                        <a:rPr lang="en-US" sz="1200" b="1"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What are my options if I need expedited shipping services?</a:t>
                      </a:r>
                      <a:endParaRPr lang="en-US" sz="1600"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300"/>
                        </a:spcAft>
                      </a:pPr>
                      <a:r>
                        <a:rPr lang="en-US" sz="1200" b="0" dirty="0">
                          <a:solidFill>
                            <a:schemeClr val="tx1">
                              <a:lumMod val="50000"/>
                              <a:lumOff val="50000"/>
                            </a:schemeClr>
                          </a:solidFill>
                          <a:effectLst/>
                          <a:latin typeface="Segoe UI" panose="020B0502040204020203" pitchFamily="34" charset="0"/>
                          <a:ea typeface="Aptos" panose="020B0004020202020204" pitchFamily="34" charset="0"/>
                        </a:rPr>
                        <a:t>In addition to Advanced Exchange (AE) service, with your purchase of Microsoft Extended Hardware Service Plus (EHS+) or Microsoft Complete for Business Plus (CfB+), your replacement device will be shipped to you by the next business day if you are in a covered territory. Additional details can be found at: </a:t>
                      </a:r>
                      <a:r>
                        <a:rPr lang="en-US" sz="1200" b="0" u="sng" dirty="0">
                          <a:solidFill>
                            <a:schemeClr val="tx1">
                              <a:lumMod val="50000"/>
                              <a:lumOff val="50000"/>
                            </a:schemeClr>
                          </a:solidFill>
                          <a:effectLst/>
                          <a:latin typeface="Segoe UI" panose="020B0502040204020203" pitchFamily="34" charset="0"/>
                          <a:ea typeface="Aptos" panose="020B0004020202020204" pitchFamily="34" charset="0"/>
                          <a:hlinkClick r:id="rId2">
                            <a:extLst>
                              <a:ext uri="{A12FA001-AC4F-418D-AE19-62706E023703}">
                                <ahyp:hlinkClr xmlns:ahyp="http://schemas.microsoft.com/office/drawing/2018/hyperlinkcolor" val="tx"/>
                              </a:ext>
                            </a:extLst>
                          </a:hlinkClick>
                        </a:rPr>
                        <a:t>Next Business Day Service information &amp; coverage areas - Surface | Microsoft Learn</a:t>
                      </a:r>
                      <a:r>
                        <a:rPr lang="en-US" sz="1200" b="0" dirty="0">
                          <a:solidFill>
                            <a:schemeClr val="tx1">
                              <a:lumMod val="50000"/>
                              <a:lumOff val="50000"/>
                            </a:schemeClr>
                          </a:solidFill>
                          <a:effectLst/>
                          <a:latin typeface="Segoe UI" panose="020B0502040204020203" pitchFamily="34" charset="0"/>
                          <a:ea typeface="Aptos" panose="020B0004020202020204" pitchFamily="34" charset="0"/>
                        </a:rPr>
                        <a:t> </a:t>
                      </a:r>
                    </a:p>
                    <a:p>
                      <a:pPr marL="0" marR="0">
                        <a:spcBef>
                          <a:spcPts val="0"/>
                        </a:spcBef>
                        <a:spcAft>
                          <a:spcPts val="300"/>
                        </a:spcAft>
                      </a:pP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829553"/>
                  </a:ext>
                </a:extLst>
              </a:tr>
              <a:tr h="1196194">
                <a:tc>
                  <a:txBody>
                    <a:bodyPr/>
                    <a:lstStyle/>
                    <a:p>
                      <a:pPr marL="0" marR="0">
                        <a:spcBef>
                          <a:spcPts val="0"/>
                        </a:spcBef>
                        <a:spcAft>
                          <a:spcPts val="300"/>
                        </a:spcAft>
                      </a:pPr>
                      <a:endParaRPr lang="en-US" sz="120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What are my options if I need to hold onto my hard drive/SSD?</a:t>
                      </a:r>
                    </a:p>
                    <a:p>
                      <a:pPr marL="0" marR="0">
                        <a:spcBef>
                          <a:spcPts val="0"/>
                        </a:spcBef>
                        <a:spcAft>
                          <a:spcPts val="300"/>
                        </a:spcAft>
                      </a:pPr>
                      <a:r>
                        <a:rPr lang="en-US" sz="1200" dirty="0">
                          <a:solidFill>
                            <a:schemeClr val="tx1">
                              <a:lumMod val="50000"/>
                              <a:lumOff val="50000"/>
                            </a:schemeClr>
                          </a:solidFill>
                          <a:effectLst/>
                          <a:latin typeface="Segoe UI" panose="020B0502040204020203" pitchFamily="34" charset="0"/>
                          <a:ea typeface="Aptos" panose="020B0004020202020204" pitchFamily="34" charset="0"/>
                        </a:rPr>
                        <a:t>With your purchase of Microsoft Extended Hardware Service Plus (EHS+), </a:t>
                      </a: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Microsoft Accidental Damage Protection Plus (ADP+) </a:t>
                      </a:r>
                      <a:r>
                        <a:rPr lang="en-US" sz="1200" dirty="0">
                          <a:solidFill>
                            <a:schemeClr val="tx1">
                              <a:lumMod val="50000"/>
                              <a:lumOff val="50000"/>
                            </a:schemeClr>
                          </a:solidFill>
                          <a:effectLst/>
                          <a:latin typeface="Segoe UI" panose="020B0502040204020203" pitchFamily="34" charset="0"/>
                          <a:ea typeface="Aptos" panose="020B0004020202020204" pitchFamily="34" charset="0"/>
                        </a:rPr>
                        <a:t>or Microsoft Complete for Business Plus (CfB+), you get a feature called Drive (SSD) Retention. This feature provides the option to retain your SSD in the event of a covered breakdown. Your replacement device will include a new SSD at no additional charge. This coverage is only available on Microsoft devices in which the SSD is marketed as removable per the device Technical Specifications. </a:t>
                      </a:r>
                    </a:p>
                    <a:p>
                      <a:pPr marL="0" marR="0">
                        <a:spcBef>
                          <a:spcPts val="0"/>
                        </a:spcBef>
                        <a:spcAft>
                          <a:spcPts val="300"/>
                        </a:spcAft>
                      </a:pPr>
                      <a:endParaRPr lang="en-US" sz="1200" dirty="0">
                        <a:solidFill>
                          <a:schemeClr val="tx1">
                            <a:lumMod val="50000"/>
                            <a:lumOff val="50000"/>
                          </a:schemeClr>
                        </a:solidFill>
                        <a:effectLst/>
                        <a:latin typeface="Segoe UI" panose="020B0502040204020203"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1" dirty="0">
                          <a:solidFill>
                            <a:schemeClr val="tx1">
                              <a:lumMod val="50000"/>
                              <a:lumOff val="50000"/>
                            </a:schemeClr>
                          </a:solidFill>
                          <a:latin typeface="Segoe UI"/>
                          <a:cs typeface="Segoe UI"/>
                        </a:rPr>
                        <a:t>Will Microsoft's limited hardware warranty be voided if a customer upgrades their SSD? </a:t>
                      </a:r>
                      <a:endParaRPr lang="en-US" sz="1200" dirty="0">
                        <a:solidFill>
                          <a:schemeClr val="tx1">
                            <a:lumMod val="50000"/>
                            <a:lumOff val="50000"/>
                          </a:schemeClr>
                        </a:solidFill>
                        <a:latin typeface="Segoe UI"/>
                        <a:cs typeface="Segoe UI"/>
                      </a:endParaRPr>
                    </a:p>
                    <a:p>
                      <a:pPr marL="0" marR="0">
                        <a:spcBef>
                          <a:spcPts val="0"/>
                        </a:spcBef>
                        <a:spcAft>
                          <a:spcPts val="300"/>
                        </a:spcAft>
                      </a:pPr>
                      <a:r>
                        <a:rPr lang="en-US" sz="1200" dirty="0">
                          <a:solidFill>
                            <a:schemeClr val="tx1">
                              <a:lumMod val="50000"/>
                              <a:lumOff val="50000"/>
                            </a:schemeClr>
                          </a:solidFill>
                          <a:latin typeface="Segoe UI"/>
                          <a:cs typeface="Segoe UI"/>
                        </a:rPr>
                        <a:t>Upgrading the SSD does not void the warranty, but damage to the device resulting from the repair is not be covered by the warranty. Microsoft does not advise installing an SSD that has not been tested for device configuration. </a:t>
                      </a: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3581842"/>
                  </a:ext>
                </a:extLst>
              </a:tr>
            </a:tbl>
          </a:graphicData>
        </a:graphic>
      </p:graphicFrame>
      <p:grpSp>
        <p:nvGrpSpPr>
          <p:cNvPr id="2" name="Group 1">
            <a:extLst>
              <a:ext uri="{FF2B5EF4-FFF2-40B4-BE49-F238E27FC236}">
                <a16:creationId xmlns:a16="http://schemas.microsoft.com/office/drawing/2014/main" id="{4391FEE0-10EE-954F-D98D-1FA6148F049A}"/>
              </a:ext>
            </a:extLst>
          </p:cNvPr>
          <p:cNvGrpSpPr/>
          <p:nvPr/>
        </p:nvGrpSpPr>
        <p:grpSpPr>
          <a:xfrm>
            <a:off x="0" y="1"/>
            <a:ext cx="2830885" cy="6858000"/>
            <a:chOff x="0" y="1"/>
            <a:chExt cx="2830885" cy="6858000"/>
          </a:xfrm>
        </p:grpSpPr>
        <p:pic>
          <p:nvPicPr>
            <p:cNvPr id="5" name="Picture 4" descr="A person holding a tablet&#10;&#10;Description automatically generated">
              <a:extLst>
                <a:ext uri="{FF2B5EF4-FFF2-40B4-BE49-F238E27FC236}">
                  <a16:creationId xmlns:a16="http://schemas.microsoft.com/office/drawing/2014/main" id="{F1D522E2-78CF-AF0D-B6F7-CBEE2C20175A}"/>
                </a:ext>
              </a:extLst>
            </p:cNvPr>
            <p:cNvPicPr>
              <a:picLocks noChangeAspect="1"/>
            </p:cNvPicPr>
            <p:nvPr/>
          </p:nvPicPr>
          <p:blipFill rotWithShape="1">
            <a:blip r:embed="rId3">
              <a:extLst>
                <a:ext uri="{28A0092B-C50C-407E-A947-70E740481C1C}">
                  <a14:useLocalDpi xmlns:a14="http://schemas.microsoft.com/office/drawing/2010/main" val="0"/>
                </a:ext>
              </a:extLst>
            </a:blip>
            <a:srcRect l="15539" t="408"/>
            <a:stretch/>
          </p:blipFill>
          <p:spPr>
            <a:xfrm>
              <a:off x="0" y="2491619"/>
              <a:ext cx="2830884" cy="4366382"/>
            </a:xfrm>
            <a:prstGeom prst="rect">
              <a:avLst/>
            </a:prstGeom>
          </p:spPr>
        </p:pic>
        <p:sp>
          <p:nvSpPr>
            <p:cNvPr id="6" name="Rectangle 5">
              <a:extLst>
                <a:ext uri="{FF2B5EF4-FFF2-40B4-BE49-F238E27FC236}">
                  <a16:creationId xmlns:a16="http://schemas.microsoft.com/office/drawing/2014/main" id="{D2D186A0-6FE0-36F0-C05A-CD4579CB4413}"/>
                </a:ext>
              </a:extLst>
            </p:cNvPr>
            <p:cNvSpPr/>
            <p:nvPr/>
          </p:nvSpPr>
          <p:spPr>
            <a:xfrm flipH="1">
              <a:off x="1" y="1"/>
              <a:ext cx="2830884" cy="2491618"/>
            </a:xfrm>
            <a:prstGeom prst="rect">
              <a:avLst/>
            </a:prstGeom>
            <a:gradFill flip="none" rotWithShape="1">
              <a:gsLst>
                <a:gs pos="0">
                  <a:srgbClr val="ECECEC"/>
                </a:gs>
                <a:gs pos="50000">
                  <a:srgbClr val="ECECEC">
                    <a:alpha val="83000"/>
                  </a:srgbClr>
                </a:gs>
                <a:gs pos="100000">
                  <a:srgbClr val="F2F2F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2FE9201-02AE-45FD-837C-B0D942A49ABA}"/>
                </a:ext>
              </a:extLst>
            </p:cNvPr>
            <p:cNvSpPr txBox="1">
              <a:spLocks/>
            </p:cNvSpPr>
            <p:nvPr/>
          </p:nvSpPr>
          <p:spPr>
            <a:xfrm>
              <a:off x="264298" y="920101"/>
              <a:ext cx="2452890" cy="1877437"/>
            </a:xfrm>
            <a:prstGeom prst="rect">
              <a:avLst/>
            </a:prstGeom>
            <a:noFill/>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FAQs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Microsoft Protection Plans</a:t>
              </a:r>
            </a:p>
          </p:txBody>
        </p:sp>
        <p:pic>
          <p:nvPicPr>
            <p:cNvPr id="9" name="Picture 8">
              <a:extLst>
                <a:ext uri="{FF2B5EF4-FFF2-40B4-BE49-F238E27FC236}">
                  <a16:creationId xmlns:a16="http://schemas.microsoft.com/office/drawing/2014/main" id="{44152F60-63CC-C2C5-5BEB-4C2E09470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2"/>
              <a:ext cx="2264222" cy="705732"/>
            </a:xfrm>
            <a:prstGeom prst="rect">
              <a:avLst/>
            </a:prstGeom>
          </p:spPr>
        </p:pic>
      </p:grpSp>
    </p:spTree>
    <p:extLst>
      <p:ext uri="{BB962C8B-B14F-4D97-AF65-F5344CB8AC3E}">
        <p14:creationId xmlns:p14="http://schemas.microsoft.com/office/powerpoint/2010/main" val="3699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294E1-DF2C-0868-5092-1FFDBEBB5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 y="17651"/>
            <a:ext cx="2028248" cy="632181"/>
          </a:xfrm>
          <a:prstGeom prst="rect">
            <a:avLst/>
          </a:prstGeom>
        </p:spPr>
      </p:pic>
      <p:sp>
        <p:nvSpPr>
          <p:cNvPr id="5" name="Title 3">
            <a:extLst>
              <a:ext uri="{FF2B5EF4-FFF2-40B4-BE49-F238E27FC236}">
                <a16:creationId xmlns:a16="http://schemas.microsoft.com/office/drawing/2014/main" id="{B869F9E5-4E5D-ED99-4C0A-FB926BE8ED38}"/>
              </a:ext>
            </a:extLst>
          </p:cNvPr>
          <p:cNvSpPr txBox="1">
            <a:spLocks/>
          </p:cNvSpPr>
          <p:nvPr/>
        </p:nvSpPr>
        <p:spPr>
          <a:xfrm>
            <a:off x="525518" y="655693"/>
            <a:ext cx="8592206" cy="492443"/>
          </a:xfrm>
          <a:prstGeom prst="rect">
            <a:avLst/>
          </a:prstGeom>
        </p:spPr>
        <p:txBody>
          <a:bodyPr vert="horz" wrap="square" lIns="0" tIns="0" rIns="0" bIns="0" rtlCol="0" anchor="t">
            <a:spAutoFit/>
          </a:bodyPr>
          <a:lstStyle>
            <a:lvl1pPr algn="l" defTabSz="932742" rtl="0" eaLnBrk="1" latinLnBrk="0" hangingPunct="1">
              <a:lnSpc>
                <a:spcPts val="3200"/>
              </a:lnSpc>
              <a:spcBef>
                <a:spcPct val="0"/>
              </a:spcBef>
              <a:buNone/>
              <a:defRPr lang="en-US" sz="2800" b="0" strike="noStrike" kern="1200" cap="none" spc="-150" baseline="0">
                <a:ln w="3175">
                  <a:noFill/>
                </a:ln>
                <a:solidFill>
                  <a:srgbClr val="2F2F2F"/>
                </a:solidFill>
                <a:effectLst/>
                <a:latin typeface="+mj-lt"/>
                <a:ea typeface="+mn-ea"/>
                <a:cs typeface="Segoe UI" pitchFamily="34" charset="0"/>
              </a:defRPr>
            </a:lvl1pPr>
          </a:lstStyle>
          <a:p>
            <a:pPr marL="0" marR="0" lvl="0" indent="0" defTabSz="93218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rPr>
              <a:t>Selling Microsoft Protection Plans</a:t>
            </a:r>
            <a:endParaRPr kumimoji="0" lang="en-US" sz="20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B8455A4E-67B6-5EDA-4370-E770B873F8A8}"/>
              </a:ext>
            </a:extLst>
          </p:cNvPr>
          <p:cNvSpPr txBox="1"/>
          <p:nvPr/>
        </p:nvSpPr>
        <p:spPr>
          <a:xfrm>
            <a:off x="472946" y="1814245"/>
            <a:ext cx="10541895" cy="4299062"/>
          </a:xfrm>
          <a:prstGeom prst="rect">
            <a:avLst/>
          </a:prstGeom>
          <a:noFill/>
        </p:spPr>
        <p:txBody>
          <a:bodyPr wrap="square" lIns="0" rIns="0" rtlCol="0" anchor="t">
            <a:spAutoFit/>
          </a:bodyPr>
          <a:lstStyle/>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Plans must be marketed as such and must not be marketed as insurance products or warranties. Insurance products may have different requirements.</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 must be sold with an eligible device and never as a standalone product. </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Plans must be purchased from Microsoft before the submission of registration/provisioning for the end customer.</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Plans must be purchased for the device within 45 days of the original device purchase.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necessary customer and sales information must be sent to Microsoft to ensure the protection plan is registered to a customer and a device within 7 to 10 business days of the date of sale.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correct version of the protection plan must be sold in consideration with the corresponding device, type of customer, country and desired coverage. </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customer must be made aware that the purchase of Microsoft Protection Plans are voluntary and not required.</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Customers must be the ones to elect to add a Microsoft Protection Plan to their purchase.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price of the Microsoft Protection Plan must be shared with the customer, provided separately from other costs included in the purchase, prior to the point of purchase.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Claims are managed by Microsoft through the service request process handled by resellers and customers. Please included the following wording in all your marketing, ‘For guidance on how to file a claim or make a complaint about your protection plan, please reference your terms and conditions.” </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Customer complaints regarding Microsoft Protection Plans must be directed to Microsoft using the complaints email in their terms and conditions. Please included the following wording in all your marketing, ‘For guidance on how to file a claim or make a complaint about your protection plan, please reference your terms and conditions.”</a:t>
            </a:r>
          </a:p>
        </p:txBody>
      </p:sp>
      <p:sp>
        <p:nvSpPr>
          <p:cNvPr id="11" name="Title 3">
            <a:extLst>
              <a:ext uri="{FF2B5EF4-FFF2-40B4-BE49-F238E27FC236}">
                <a16:creationId xmlns:a16="http://schemas.microsoft.com/office/drawing/2014/main" id="{1F2CA849-74BF-BC72-82D4-9C64A564D989}"/>
              </a:ext>
            </a:extLst>
          </p:cNvPr>
          <p:cNvSpPr txBox="1">
            <a:spLocks/>
          </p:cNvSpPr>
          <p:nvPr/>
        </p:nvSpPr>
        <p:spPr>
          <a:xfrm>
            <a:off x="472946" y="1385863"/>
            <a:ext cx="8865476" cy="369332"/>
          </a:xfrm>
          <a:prstGeom prst="rect">
            <a:avLst/>
          </a:prstGeom>
        </p:spPr>
        <p:txBody>
          <a:bodyPr vert="horz" wrap="square" lIns="0" tIns="0" rIns="0" bIns="0" rtlCol="0" anchor="t">
            <a:spAutoFit/>
          </a:bodyPr>
          <a:lstStyle>
            <a:lvl1pPr algn="l" defTabSz="932742" rtl="0" eaLnBrk="1" latinLnBrk="0" hangingPunct="1">
              <a:lnSpc>
                <a:spcPts val="3200"/>
              </a:lnSpc>
              <a:spcBef>
                <a:spcPct val="0"/>
              </a:spcBef>
              <a:buNone/>
              <a:defRPr lang="en-US" sz="2800" b="0" strike="noStrike" kern="1200" cap="none" spc="-150" baseline="0">
                <a:ln w="3175">
                  <a:noFill/>
                </a:ln>
                <a:solidFill>
                  <a:srgbClr val="2F2F2F"/>
                </a:solidFill>
                <a:effectLst/>
                <a:latin typeface="+mj-lt"/>
                <a:ea typeface="+mn-ea"/>
                <a:cs typeface="Segoe UI" pitchFamily="34" charset="0"/>
              </a:defRPr>
            </a:lvl1pPr>
          </a:lstStyle>
          <a:p>
            <a:pPr marL="0" marR="0" lvl="0" indent="0" defTabSz="93218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rPr>
              <a:t>General requirements</a:t>
            </a:r>
            <a:endParaRPr kumimoji="0" lang="en-US" sz="16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3A5BE14D-7C59-5F1A-01FF-ED1AD405F7D6}"/>
              </a:ext>
            </a:extLst>
          </p:cNvPr>
          <p:cNvSpPr txBox="1"/>
          <p:nvPr/>
        </p:nvSpPr>
        <p:spPr>
          <a:xfrm>
            <a:off x="620111" y="6260114"/>
            <a:ext cx="8546955" cy="276999"/>
          </a:xfrm>
          <a:prstGeom prst="rect">
            <a:avLst/>
          </a:prstGeom>
          <a:noFill/>
        </p:spPr>
        <p:txBody>
          <a:bodyPr wrap="none" lIns="91440" tIns="45720" rIns="91440" bIns="45720" rtlCol="0" anchor="t">
            <a:spAutoFit/>
          </a:bodyPr>
          <a:lstStyle/>
          <a:p>
            <a:r>
              <a:rPr lang="en-US" sz="1200" dirty="0">
                <a:latin typeface="Segoe UI"/>
                <a:cs typeface="Segoe UI"/>
              </a:rPr>
              <a:t>See </a:t>
            </a:r>
            <a:r>
              <a:rPr lang="en-US" sz="1200" dirty="0">
                <a:latin typeface="Segoe UI Semibold"/>
                <a:cs typeface="Segoe UI Semibold"/>
              </a:rPr>
              <a:t>Selling Microsoft Protection Plan Policy Guide </a:t>
            </a:r>
            <a:r>
              <a:rPr lang="en-US" sz="1200">
                <a:latin typeface="Segoe UI"/>
                <a:cs typeface="Segoe UI"/>
              </a:rPr>
              <a:t>at</a:t>
            </a:r>
            <a:r>
              <a:rPr lang="en-US" sz="1200">
                <a:latin typeface="Segoe UI Semibold"/>
                <a:cs typeface="Segoe UI Semibold"/>
              </a:rPr>
              <a:t> </a:t>
            </a:r>
            <a:r>
              <a:rPr lang="en-US" sz="1200">
                <a:ea typeface="+mn-lt"/>
                <a:cs typeface="+mn-lt"/>
                <a:hlinkClick r:id="rId4"/>
              </a:rPr>
              <a:t>Surface Warranty &amp; Protection Plan Collection</a:t>
            </a:r>
            <a:r>
              <a:rPr lang="en-US" sz="1200"/>
              <a:t> </a:t>
            </a:r>
            <a:r>
              <a:rPr lang="en-US" sz="1200">
                <a:latin typeface="Segoe UI"/>
                <a:cs typeface="Segoe UI"/>
              </a:rPr>
              <a:t>for complete guidance. </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047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EE765-368E-0A73-EBA8-CB71D82D0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30416" cy="695195"/>
          </a:xfrm>
          <a:prstGeom prst="rect">
            <a:avLst/>
          </a:prstGeom>
        </p:spPr>
      </p:pic>
      <p:sp>
        <p:nvSpPr>
          <p:cNvPr id="2" name="Title 1">
            <a:extLst>
              <a:ext uri="{FF2B5EF4-FFF2-40B4-BE49-F238E27FC236}">
                <a16:creationId xmlns:a16="http://schemas.microsoft.com/office/drawing/2014/main" id="{0C4A4E83-13A2-BF88-BADF-ED1546608CF6}"/>
              </a:ext>
            </a:extLst>
          </p:cNvPr>
          <p:cNvSpPr txBox="1">
            <a:spLocks/>
          </p:cNvSpPr>
          <p:nvPr/>
        </p:nvSpPr>
        <p:spPr>
          <a:xfrm>
            <a:off x="513796" y="3804744"/>
            <a:ext cx="4226370" cy="26959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cs typeface="Segoe UI Light" panose="020B0502040204020203" pitchFamily="34" charset="0"/>
              </a:rPr>
              <a:t>Microsoft Warranty and Protection Plans </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10000"/>
              </a:lnSpc>
              <a:spcBef>
                <a:spcPct val="0"/>
              </a:spcBef>
              <a:spcAft>
                <a:spcPts val="0"/>
              </a:spcAft>
              <a:buClrTx/>
              <a:buSzTx/>
              <a:buFontTx/>
              <a:buNone/>
              <a:tabLst/>
              <a:defRPr/>
            </a:pPr>
            <a:r>
              <a:rPr lang="en-US" sz="2400" dirty="0">
                <a:solidFill>
                  <a:prstClr val="black">
                    <a:lumMod val="50000"/>
                    <a:lumOff val="50000"/>
                  </a:prstClr>
                </a:solidFill>
                <a:latin typeface="Segoe UI Light" panose="020B0502040204020203" pitchFamily="34" charset="0"/>
                <a:cs typeface="Segoe UI Light" panose="020B0502040204020203" pitchFamily="34" charset="0"/>
              </a:rPr>
              <a:t>Countries and device type</a:t>
            </a:r>
            <a:r>
              <a:rPr kumimoji="0" lang="en-US" sz="24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cs typeface="Segoe UI Light" panose="020B0502040204020203" pitchFamily="34" charset="0"/>
              </a:rPr>
              <a:t> </a:t>
            </a:r>
          </a:p>
        </p:txBody>
      </p:sp>
      <p:pic>
        <p:nvPicPr>
          <p:cNvPr id="4" name="Picture 3" descr="A person holding a clipboard&#10;&#10;Description automatically generated">
            <a:extLst>
              <a:ext uri="{FF2B5EF4-FFF2-40B4-BE49-F238E27FC236}">
                <a16:creationId xmlns:a16="http://schemas.microsoft.com/office/drawing/2014/main" id="{E2437909-B0D9-AB21-142E-ADB5784C417F}"/>
              </a:ext>
            </a:extLst>
          </p:cNvPr>
          <p:cNvPicPr>
            <a:picLocks noChangeAspect="1"/>
          </p:cNvPicPr>
          <p:nvPr/>
        </p:nvPicPr>
        <p:blipFill rotWithShape="1">
          <a:blip r:embed="rId3">
            <a:extLst>
              <a:ext uri="{28A0092B-C50C-407E-A947-70E740481C1C}">
                <a14:useLocalDpi xmlns:a14="http://schemas.microsoft.com/office/drawing/2010/main" val="0"/>
              </a:ext>
            </a:extLst>
          </a:blip>
          <a:srcRect l="41109" t="4989" r="13146" b="16002"/>
          <a:stretch/>
        </p:blipFill>
        <p:spPr>
          <a:xfrm>
            <a:off x="6235874" y="0"/>
            <a:ext cx="5956126" cy="6858001"/>
          </a:xfrm>
          <a:prstGeom prst="rect">
            <a:avLst/>
          </a:prstGeom>
        </p:spPr>
      </p:pic>
    </p:spTree>
    <p:extLst>
      <p:ext uri="{BB962C8B-B14F-4D97-AF65-F5344CB8AC3E}">
        <p14:creationId xmlns:p14="http://schemas.microsoft.com/office/powerpoint/2010/main" val="18585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94A4C7-8E29-49F4-EA87-8BF720533434}"/>
              </a:ext>
            </a:extLst>
          </p:cNvPr>
          <p:cNvGraphicFramePr>
            <a:graphicFrameLocks noGrp="1"/>
          </p:cNvGraphicFramePr>
          <p:nvPr>
            <p:extLst>
              <p:ext uri="{D42A27DB-BD31-4B8C-83A1-F6EECF244321}">
                <p14:modId xmlns:p14="http://schemas.microsoft.com/office/powerpoint/2010/main" val="215361416"/>
              </p:ext>
            </p:extLst>
          </p:nvPr>
        </p:nvGraphicFramePr>
        <p:xfrm>
          <a:off x="512421" y="1467201"/>
          <a:ext cx="11155680" cy="2237852"/>
        </p:xfrm>
        <a:graphic>
          <a:graphicData uri="http://schemas.openxmlformats.org/drawingml/2006/table">
            <a:tbl>
              <a:tblPr firstRow="1" firstCol="1" bandRow="1">
                <a:tableStyleId>{9DCAF9ED-07DC-4A11-8D7F-57B35C25682E}</a:tableStyleId>
              </a:tblPr>
              <a:tblGrid>
                <a:gridCol w="2348564">
                  <a:extLst>
                    <a:ext uri="{9D8B030D-6E8A-4147-A177-3AD203B41FA5}">
                      <a16:colId xmlns:a16="http://schemas.microsoft.com/office/drawing/2014/main" val="2697944852"/>
                    </a:ext>
                  </a:extLst>
                </a:gridCol>
                <a:gridCol w="2201779">
                  <a:extLst>
                    <a:ext uri="{9D8B030D-6E8A-4147-A177-3AD203B41FA5}">
                      <a16:colId xmlns:a16="http://schemas.microsoft.com/office/drawing/2014/main" val="3411585276"/>
                    </a:ext>
                  </a:extLst>
                </a:gridCol>
                <a:gridCol w="2201779">
                  <a:extLst>
                    <a:ext uri="{9D8B030D-6E8A-4147-A177-3AD203B41FA5}">
                      <a16:colId xmlns:a16="http://schemas.microsoft.com/office/drawing/2014/main" val="4051395166"/>
                    </a:ext>
                  </a:extLst>
                </a:gridCol>
                <a:gridCol w="2201779">
                  <a:extLst>
                    <a:ext uri="{9D8B030D-6E8A-4147-A177-3AD203B41FA5}">
                      <a16:colId xmlns:a16="http://schemas.microsoft.com/office/drawing/2014/main" val="1111629512"/>
                    </a:ext>
                  </a:extLst>
                </a:gridCol>
                <a:gridCol w="2201779">
                  <a:extLst>
                    <a:ext uri="{9D8B030D-6E8A-4147-A177-3AD203B41FA5}">
                      <a16:colId xmlns:a16="http://schemas.microsoft.com/office/drawing/2014/main" val="2895340917"/>
                    </a:ext>
                  </a:extLst>
                </a:gridCol>
              </a:tblGrid>
              <a:tr h="359901">
                <a:tc gridSpan="5">
                  <a:txBody>
                    <a:bodyPr/>
                    <a:lstStyle/>
                    <a:p>
                      <a:pPr marL="0" marR="0">
                        <a:spcBef>
                          <a:spcPts val="0"/>
                        </a:spcBef>
                        <a:spcAft>
                          <a:spcPts val="0"/>
                        </a:spcAft>
                      </a:pPr>
                      <a:r>
                        <a:rPr lang="en-US" sz="1400" b="0" dirty="0">
                          <a:solidFill>
                            <a:schemeClr val="bg1"/>
                          </a:solidFill>
                          <a:effectLst/>
                          <a:latin typeface="Segoe UI Semibold" panose="020B0702040204020203" pitchFamily="34" charset="0"/>
                          <a:cs typeface="Segoe UI Semibold" panose="020B0702040204020203" pitchFamily="34" charset="0"/>
                        </a:rPr>
                        <a:t>US, Canada </a:t>
                      </a:r>
                      <a:endParaRPr lang="en-US" sz="1400" b="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005433"/>
                  </a:ext>
                </a:extLst>
              </a:tr>
              <a:tr h="359901">
                <a:tc>
                  <a:txBody>
                    <a:bodyPr/>
                    <a:lstStyle/>
                    <a:p>
                      <a:pPr marL="0" marR="0">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Devices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Extended</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Hardware Service</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Extended</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Hardware Service Plus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Complete</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for Business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Complete</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for Business Plus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940214920"/>
                  </a:ext>
                </a:extLst>
              </a:tr>
              <a:tr h="359901">
                <a:tc>
                  <a:txBody>
                    <a:bodyPr/>
                    <a:lstStyle/>
                    <a:p>
                      <a:pPr marL="0" marR="0">
                        <a:spcBef>
                          <a:spcPts val="0"/>
                        </a:spcBef>
                        <a:spcAft>
                          <a:spcPts val="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Surface laptops and 2-in-1s </a:t>
                      </a:r>
                      <a:endParaRPr lang="en-US" sz="1100" b="0" dirty="0">
                        <a:solidFill>
                          <a:schemeClr val="tx1">
                            <a:lumMod val="65000"/>
                            <a:lumOff val="3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a:spcBef>
                          <a:spcPts val="0"/>
                        </a:spcBef>
                        <a:spcAft>
                          <a:spcPts val="0"/>
                        </a:spcAft>
                        <a:buFont typeface="Wingdings" panose="05000000000000000000" pitchFamily="2" charset="2"/>
                        <a:buNone/>
                      </a:pPr>
                      <a:r>
                        <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59198375"/>
                  </a:ext>
                </a:extLst>
              </a:tr>
              <a:tr h="359901">
                <a:tc>
                  <a:txBody>
                    <a:bodyPr/>
                    <a:lstStyle/>
                    <a:p>
                      <a:pPr marL="0" marR="0">
                        <a:spcBef>
                          <a:spcPts val="0"/>
                        </a:spcBef>
                        <a:spcAft>
                          <a:spcPts val="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Surface Studio 2+</a:t>
                      </a:r>
                      <a:endParaRPr lang="en-US" sz="1100" b="0" dirty="0">
                        <a:solidFill>
                          <a:schemeClr val="tx1">
                            <a:lumMod val="65000"/>
                            <a:lumOff val="3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a:ea typeface="Times New Roman" panose="02020603050405020304" pitchFamily="18" charset="0"/>
                          <a:cs typeface="Times New Roman"/>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a:ea typeface="Times New Roman" panose="02020603050405020304" pitchFamily="18" charset="0"/>
                        <a:cs typeface="Times New Roman"/>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34084318"/>
                  </a:ext>
                </a:extLst>
              </a:tr>
              <a:tr h="359901">
                <a:tc>
                  <a:txBody>
                    <a:bodyPr/>
                    <a:lstStyle/>
                    <a:p>
                      <a:pPr marL="0" marR="0">
                        <a:spcBef>
                          <a:spcPts val="0"/>
                        </a:spcBef>
                        <a:spcAft>
                          <a:spcPts val="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Surface Hub 2S/3</a:t>
                      </a:r>
                      <a:endParaRPr lang="en-US" sz="1100" b="0" dirty="0">
                        <a:solidFill>
                          <a:schemeClr val="tx1">
                            <a:lumMod val="65000"/>
                            <a:lumOff val="3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lumMod val="65000"/>
                              <a:lumOff val="35000"/>
                            </a:schemeClr>
                          </a:solidFill>
                          <a:effectLst/>
                        </a:rPr>
                        <a:t> </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lumMod val="65000"/>
                              <a:lumOff val="35000"/>
                            </a:schemeClr>
                          </a:solidFill>
                          <a:effectLst/>
                        </a:rPr>
                        <a:t> </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43081408"/>
                  </a:ext>
                </a:extLst>
              </a:tr>
              <a:tr h="438347">
                <a:tc>
                  <a:txBody>
                    <a:bodyPr/>
                    <a:lstStyle/>
                    <a:p>
                      <a:pPr marL="0" marR="0">
                        <a:spcBef>
                          <a:spcPts val="0"/>
                        </a:spcBef>
                        <a:spcAft>
                          <a:spcPts val="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Surface Type Covers and Signature Keyboards</a:t>
                      </a:r>
                      <a:endParaRPr lang="en-US" sz="1100" b="0" dirty="0">
                        <a:solidFill>
                          <a:schemeClr val="tx1">
                            <a:lumMod val="65000"/>
                            <a:lumOff val="3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a:ea typeface="Times New Roman" panose="02020603050405020304" pitchFamily="18" charset="0"/>
                          <a:cs typeface="Times New Roman"/>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a:ea typeface="Times New Roman" panose="02020603050405020304" pitchFamily="18" charset="0"/>
                        <a:cs typeface="Times New Roman"/>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i="0" u="none" strike="noStrike" kern="1200" cap="none" spc="0" normalizeH="0" baseline="0" noProof="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lumMod val="65000"/>
                              <a:lumOff val="35000"/>
                            </a:schemeClr>
                          </a:solidFill>
                          <a:effectLst/>
                        </a:rPr>
                        <a:t> </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6955376"/>
                  </a:ext>
                </a:extLst>
              </a:tr>
            </a:tbl>
          </a:graphicData>
        </a:graphic>
      </p:graphicFrame>
      <p:graphicFrame>
        <p:nvGraphicFramePr>
          <p:cNvPr id="3" name="Table 2">
            <a:extLst>
              <a:ext uri="{FF2B5EF4-FFF2-40B4-BE49-F238E27FC236}">
                <a16:creationId xmlns:a16="http://schemas.microsoft.com/office/drawing/2014/main" id="{926660ED-D639-BED0-24D7-901149E2E8D4}"/>
              </a:ext>
            </a:extLst>
          </p:cNvPr>
          <p:cNvGraphicFramePr>
            <a:graphicFrameLocks noGrp="1"/>
          </p:cNvGraphicFramePr>
          <p:nvPr>
            <p:extLst>
              <p:ext uri="{D42A27DB-BD31-4B8C-83A1-F6EECF244321}">
                <p14:modId xmlns:p14="http://schemas.microsoft.com/office/powerpoint/2010/main" val="1515793298"/>
              </p:ext>
            </p:extLst>
          </p:nvPr>
        </p:nvGraphicFramePr>
        <p:xfrm>
          <a:off x="512421" y="4438717"/>
          <a:ext cx="11155680" cy="1439604"/>
        </p:xfrm>
        <a:graphic>
          <a:graphicData uri="http://schemas.openxmlformats.org/drawingml/2006/table">
            <a:tbl>
              <a:tblPr firstRow="1" firstCol="1" bandRow="1">
                <a:tableStyleId>{72833802-FEF1-4C79-8D5D-14CF1EAF98D9}</a:tableStyleId>
              </a:tblPr>
              <a:tblGrid>
                <a:gridCol w="2348564">
                  <a:extLst>
                    <a:ext uri="{9D8B030D-6E8A-4147-A177-3AD203B41FA5}">
                      <a16:colId xmlns:a16="http://schemas.microsoft.com/office/drawing/2014/main" val="1067545276"/>
                    </a:ext>
                  </a:extLst>
                </a:gridCol>
                <a:gridCol w="2201779">
                  <a:extLst>
                    <a:ext uri="{9D8B030D-6E8A-4147-A177-3AD203B41FA5}">
                      <a16:colId xmlns:a16="http://schemas.microsoft.com/office/drawing/2014/main" val="616540464"/>
                    </a:ext>
                  </a:extLst>
                </a:gridCol>
                <a:gridCol w="2201779">
                  <a:extLst>
                    <a:ext uri="{9D8B030D-6E8A-4147-A177-3AD203B41FA5}">
                      <a16:colId xmlns:a16="http://schemas.microsoft.com/office/drawing/2014/main" val="2836812900"/>
                    </a:ext>
                  </a:extLst>
                </a:gridCol>
                <a:gridCol w="2201779">
                  <a:extLst>
                    <a:ext uri="{9D8B030D-6E8A-4147-A177-3AD203B41FA5}">
                      <a16:colId xmlns:a16="http://schemas.microsoft.com/office/drawing/2014/main" val="1186801026"/>
                    </a:ext>
                  </a:extLst>
                </a:gridCol>
                <a:gridCol w="2201779">
                  <a:extLst>
                    <a:ext uri="{9D8B030D-6E8A-4147-A177-3AD203B41FA5}">
                      <a16:colId xmlns:a16="http://schemas.microsoft.com/office/drawing/2014/main" val="2623697186"/>
                    </a:ext>
                  </a:extLst>
                </a:gridCol>
              </a:tblGrid>
              <a:tr h="359901">
                <a:tc gridSpan="5">
                  <a:txBody>
                    <a:bodyPr/>
                    <a:lstStyle/>
                    <a:p>
                      <a:pPr marL="0" marR="0">
                        <a:spcBef>
                          <a:spcPts val="0"/>
                        </a:spcBef>
                        <a:spcAft>
                          <a:spcPts val="0"/>
                        </a:spcAft>
                      </a:pPr>
                      <a:r>
                        <a:rPr lang="en-US" sz="1400" dirty="0">
                          <a:solidFill>
                            <a:schemeClr val="bg1"/>
                          </a:solidFill>
                          <a:effectLst/>
                        </a:rPr>
                        <a:t>Mexico </a:t>
                      </a:r>
                      <a:endParaRPr lang="en-US" sz="14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8024241"/>
                  </a:ext>
                </a:extLst>
              </a:tr>
              <a:tr h="359901">
                <a:tc>
                  <a:txBody>
                    <a:bodyPr/>
                    <a:lstStyle/>
                    <a:p>
                      <a:pPr marL="0" marR="0">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Devices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Extended</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Hardware Service</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Extended</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Hardware Plus Service Plus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Complete</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for Business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Microsoft Complete</a:t>
                      </a:r>
                    </a:p>
                    <a:p>
                      <a:pPr marL="0" marR="0" algn="ctr">
                        <a:spcBef>
                          <a:spcPts val="0"/>
                        </a:spcBef>
                        <a:spcAft>
                          <a:spcPts val="0"/>
                        </a:spcAft>
                      </a:pPr>
                      <a:r>
                        <a:rPr lang="en-US" sz="1100" dirty="0">
                          <a:solidFill>
                            <a:schemeClr val="tx2">
                              <a:lumMod val="75000"/>
                            </a:schemeClr>
                          </a:solidFill>
                          <a:effectLst/>
                          <a:latin typeface="Segoe UI Semibold" panose="020B0702040204020203" pitchFamily="34" charset="0"/>
                          <a:cs typeface="Segoe UI Semibold" panose="020B0702040204020203" pitchFamily="34" charset="0"/>
                        </a:rPr>
                        <a:t>for Business Plus</a:t>
                      </a:r>
                      <a:endParaRPr lang="en-US" sz="110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53" marR="68553" marT="0" marB="0" anchor="ctr">
                    <a:lnB w="3175"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681322875"/>
                  </a:ext>
                </a:extLst>
              </a:tr>
              <a:tr h="359901">
                <a:tc>
                  <a:txBody>
                    <a:bodyPr/>
                    <a:lstStyle/>
                    <a:p>
                      <a:pPr marL="0" marR="0">
                        <a:spcBef>
                          <a:spcPts val="0"/>
                        </a:spcBef>
                        <a:spcAft>
                          <a:spcPts val="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Surface laptops and 2-in-1s </a:t>
                      </a:r>
                      <a:endParaRPr lang="en-US" sz="1100" b="0" dirty="0">
                        <a:solidFill>
                          <a:schemeClr val="tx1">
                            <a:lumMod val="65000"/>
                            <a:lumOff val="3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rPr>
                        <a:t> </a:t>
                      </a: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4990370"/>
                  </a:ext>
                </a:extLst>
              </a:tr>
              <a:tr h="359901">
                <a:tc>
                  <a:txBody>
                    <a:bodyPr/>
                    <a:lstStyle/>
                    <a:p>
                      <a:pPr marL="0" marR="0">
                        <a:spcBef>
                          <a:spcPts val="0"/>
                        </a:spcBef>
                        <a:spcAft>
                          <a:spcPts val="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Surface Hub 2S/3</a:t>
                      </a:r>
                      <a:endParaRPr lang="en-US" sz="1100" b="0" dirty="0">
                        <a:solidFill>
                          <a:schemeClr val="tx1">
                            <a:lumMod val="65000"/>
                            <a:lumOff val="35000"/>
                          </a:schemeClr>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AFAFA"/>
                    </a:solidFill>
                  </a:tcPr>
                </a:tc>
                <a:tc>
                  <a:txBody>
                    <a:bodyPr/>
                    <a:lstStyle/>
                    <a:p>
                      <a:pPr marL="0" marR="0" algn="ctr">
                        <a:spcBef>
                          <a:spcPts val="0"/>
                        </a:spcBef>
                        <a:spcAft>
                          <a:spcPts val="0"/>
                        </a:spcAft>
                      </a:pPr>
                      <a:r>
                        <a:rPr lang="en-US" sz="1400" b="1" dirty="0">
                          <a:solidFill>
                            <a:schemeClr val="tx1">
                              <a:lumMod val="65000"/>
                              <a:lumOff val="35000"/>
                            </a:schemeClr>
                          </a:solidFill>
                          <a:effectLst/>
                        </a:rPr>
                        <a:t> </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AFAFA"/>
                    </a:solidFill>
                  </a:tcPr>
                </a:tc>
                <a:tc>
                  <a:txBody>
                    <a:bodyPr/>
                    <a:lstStyle/>
                    <a:p>
                      <a:pPr marL="0" marR="0" algn="ctr">
                        <a:spcBef>
                          <a:spcPts val="0"/>
                        </a:spcBef>
                        <a:spcAft>
                          <a:spcPts val="0"/>
                        </a:spcAft>
                      </a:pPr>
                      <a:r>
                        <a:rPr lang="en-US" sz="1400" b="1" dirty="0">
                          <a:solidFill>
                            <a:schemeClr val="tx1">
                              <a:lumMod val="65000"/>
                              <a:lumOff val="35000"/>
                            </a:schemeClr>
                          </a:solidFill>
                          <a:effectLst/>
                        </a:rPr>
                        <a:t> </a:t>
                      </a:r>
                      <a:endParaRPr lang="en-US" sz="1400" b="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AFAFA"/>
                    </a:solidFill>
                  </a:tcPr>
                </a:tc>
                <a:extLst>
                  <a:ext uri="{0D108BD9-81ED-4DB2-BD59-A6C34878D82A}">
                    <a16:rowId xmlns:a16="http://schemas.microsoft.com/office/drawing/2014/main" val="246565410"/>
                  </a:ext>
                </a:extLst>
              </a:tr>
            </a:tbl>
          </a:graphicData>
        </a:graphic>
      </p:graphicFrame>
      <p:sp>
        <p:nvSpPr>
          <p:cNvPr id="4" name="TextBox 3">
            <a:extLst>
              <a:ext uri="{FF2B5EF4-FFF2-40B4-BE49-F238E27FC236}">
                <a16:creationId xmlns:a16="http://schemas.microsoft.com/office/drawing/2014/main" id="{CBE26A15-59B0-608B-D006-893DBC54E9A5}"/>
              </a:ext>
            </a:extLst>
          </p:cNvPr>
          <p:cNvSpPr txBox="1"/>
          <p:nvPr/>
        </p:nvSpPr>
        <p:spPr>
          <a:xfrm>
            <a:off x="512421" y="829148"/>
            <a:ext cx="11684774"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rPr>
              <a:t>Commercial Protection Plans For US, Canada, and Mexico by Device Type </a:t>
            </a:r>
          </a:p>
        </p:txBody>
      </p:sp>
    </p:spTree>
    <p:extLst>
      <p:ext uri="{BB962C8B-B14F-4D97-AF65-F5344CB8AC3E}">
        <p14:creationId xmlns:p14="http://schemas.microsoft.com/office/powerpoint/2010/main" val="141834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S Surface branding">
      <a:dk1>
        <a:srgbClr val="000000"/>
      </a:dk1>
      <a:lt1>
        <a:srgbClr val="FFFFFF"/>
      </a:lt1>
      <a:dk2>
        <a:srgbClr val="0078D4"/>
      </a:dk2>
      <a:lt2>
        <a:srgbClr val="505050"/>
      </a:lt2>
      <a:accent1>
        <a:srgbClr val="0078D4"/>
      </a:accent1>
      <a:accent2>
        <a:srgbClr val="E6E6E6"/>
      </a:accent2>
      <a:accent3>
        <a:srgbClr val="737373"/>
      </a:accent3>
      <a:accent4>
        <a:srgbClr val="505050"/>
      </a:accent4>
      <a:accent5>
        <a:srgbClr val="000000"/>
      </a:accent5>
      <a:accent6>
        <a:srgbClr val="FFFFFF"/>
      </a:accent6>
      <a:hlink>
        <a:srgbClr val="0000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d6088ce7-3766-420d-82dd-652472fcd68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3D5142BF05D44813E2DC99C686ABA" ma:contentTypeVersion="13" ma:contentTypeDescription="Create a new document." ma:contentTypeScope="" ma:versionID="a246456a67668ccfb1f16d8e7586e961">
  <xsd:schema xmlns:xsd="http://www.w3.org/2001/XMLSchema" xmlns:xs="http://www.w3.org/2001/XMLSchema" xmlns:p="http://schemas.microsoft.com/office/2006/metadata/properties" xmlns:ns1="http://schemas.microsoft.com/sharepoint/v3" xmlns:ns2="d6088ce7-3766-420d-82dd-652472fcd688" xmlns:ns3="230e9df3-be65-4c73-a93b-d1236ebd677e" targetNamespace="http://schemas.microsoft.com/office/2006/metadata/properties" ma:root="true" ma:fieldsID="a2c8af3abd684984eb924784d2935a89" ns1:_="" ns2:_="" ns3:_="">
    <xsd:import namespace="http://schemas.microsoft.com/sharepoint/v3"/>
    <xsd:import namespace="d6088ce7-3766-420d-82dd-652472fcd688"/>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088ce7-3766-420d-82dd-652472fcd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8147C0-CD55-46BD-A2C3-666039423CE5}">
  <ds:schemaRef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http://schemas.microsoft.com/office/2006/metadata/properties"/>
    <ds:schemaRef ds:uri="http://purl.org/dc/elements/1.1/"/>
    <ds:schemaRef ds:uri="c2440c29-2061-46f6-a324-f78127ce4c14"/>
    <ds:schemaRef ds:uri="8f36e14a-cae0-4ac1-a4e8-b8d6491fa9c1"/>
    <ds:schemaRef ds:uri="http://schemas.microsoft.com/sharepoint/v3"/>
    <ds:schemaRef ds:uri="http://www.w3.org/XML/1998/namespace"/>
    <ds:schemaRef ds:uri="230e9df3-be65-4c73-a93b-d1236ebd677e"/>
    <ds:schemaRef ds:uri="44f161e6-b36f-445c-b9e2-66207e8a4801"/>
    <ds:schemaRef ds:uri="1ba6fa9a-922f-4946-9b13-3afdd712965c"/>
    <ds:schemaRef ds:uri="d6088ce7-3766-420d-82dd-652472fcd688"/>
  </ds:schemaRefs>
</ds:datastoreItem>
</file>

<file path=customXml/itemProps2.xml><?xml version="1.0" encoding="utf-8"?>
<ds:datastoreItem xmlns:ds="http://schemas.openxmlformats.org/officeDocument/2006/customXml" ds:itemID="{B56DFB17-56EF-4572-9FBB-DDE2B59A0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088ce7-3766-420d-82dd-652472fcd688"/>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532BE2-D100-4A0A-B397-B1A2F5ECF53E}">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2595</TotalTime>
  <Words>3316</Words>
  <Application>Microsoft Office PowerPoint</Application>
  <PresentationFormat>Widescreen</PresentationFormat>
  <Paragraphs>372</Paragraphs>
  <Slides>15</Slides>
  <Notes>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Warranty and Protection Plans for Americas</dc:title>
  <dc:creator>Manav Tolani</dc:creator>
  <cp:lastModifiedBy>Katy Minahan (ANDERSEN CONSULTANTS LLC)</cp:lastModifiedBy>
  <cp:revision>15</cp:revision>
  <dcterms:created xsi:type="dcterms:W3CDTF">2022-02-14T05:28:58Z</dcterms:created>
  <dcterms:modified xsi:type="dcterms:W3CDTF">2024-03-28T02:58:08Z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0x010100DEE3D5142BF05D44813E2DC99C686ABA</vt:lpwstr>
  </property>
  <property fmtid="{D5CDD505-2E9C-101B-9397-08002B2CF9AE}" pid="3" name="MediaServiceImageTags">
    <vt:lpwstr/>
  </property>
  <property fmtid="{D5CDD505-2E9C-101B-9397-08002B2CF9AE}" pid="4" name="Order">
    <vt:lpwstr>51000.0000000000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For">
    <vt:lpwstr/>
  </property>
  <property fmtid="{D5CDD505-2E9C-101B-9397-08002B2CF9AE}" pid="12" name="_dlc_policyId">
    <vt:lpwstr/>
  </property>
  <property fmtid="{D5CDD505-2E9C-101B-9397-08002B2CF9AE}" pid="13" name="Confidentiality">
    <vt:lpwstr>5;#internal users|461efa83-0283-486a-a8d5-943328f3693f</vt:lpwstr>
  </property>
  <property fmtid="{D5CDD505-2E9C-101B-9397-08002B2CF9AE}" pid="14" name="About">
    <vt:lpwstr/>
  </property>
  <property fmtid="{D5CDD505-2E9C-101B-9397-08002B2CF9AE}" pid="15" name="ItemRetentionFormula">
    <vt:lpwstr/>
  </property>
  <property fmtid="{D5CDD505-2E9C-101B-9397-08002B2CF9AE}" pid="16" name="_dlc_DocIdItemGuid">
    <vt:lpwstr>906f898a-0cc4-414d-b737-8f9258ea66ad</vt:lpwstr>
  </property>
</Properties>
</file>