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3998" r:id="rId5"/>
    <p:sldId id="3999" r:id="rId6"/>
    <p:sldId id="4029" r:id="rId7"/>
    <p:sldId id="4040" r:id="rId8"/>
    <p:sldId id="4041" r:id="rId9"/>
    <p:sldId id="4035" r:id="rId10"/>
    <p:sldId id="4001" r:id="rId11"/>
    <p:sldId id="4002" r:id="rId12"/>
    <p:sldId id="4003" r:id="rId13"/>
    <p:sldId id="4034" r:id="rId14"/>
    <p:sldId id="4043" r:id="rId15"/>
    <p:sldId id="4007" r:id="rId1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endy Lincoln" initials="WL" lastIdx="2" clrIdx="6">
    <p:extLst>
      <p:ext uri="{19B8F6BF-5375-455C-9EA6-DF929625EA0E}">
        <p15:presenceInfo xmlns:p15="http://schemas.microsoft.com/office/powerpoint/2012/main" userId="S::lincoln@prowesscorp.com::6d1d2ee1-3943-4ea3-b4e2-89190e8dab98" providerId="AD"/>
      </p:ext>
    </p:extLst>
  </p:cmAuthor>
  <p:cmAuthor id="1" name="Jen MacDonald" initials="JM" lastIdx="9" clrIdx="0">
    <p:extLst>
      <p:ext uri="{19B8F6BF-5375-455C-9EA6-DF929625EA0E}">
        <p15:presenceInfo xmlns:p15="http://schemas.microsoft.com/office/powerpoint/2012/main" userId="S::jmacdonald@we-worldwide.com::fd9c0a30-2878-4368-bbb7-ae9edb5f5395" providerId="AD"/>
      </p:ext>
    </p:extLst>
  </p:cmAuthor>
  <p:cmAuthor id="8" name="Michael Rosenberg" initials="MR" lastIdx="1" clrIdx="7">
    <p:extLst>
      <p:ext uri="{19B8F6BF-5375-455C-9EA6-DF929625EA0E}">
        <p15:presenceInfo xmlns:p15="http://schemas.microsoft.com/office/powerpoint/2012/main" userId="S::rosenberg@prowesscorp.com::fce89b56-f4e5-4963-8050-78a0fd6e345e" providerId="AD"/>
      </p:ext>
    </p:extLst>
  </p:cmAuthor>
  <p:cmAuthor id="2" name="Merry Ann Moore" initials="MAM" lastIdx="11" clrIdx="1">
    <p:extLst>
      <p:ext uri="{19B8F6BF-5375-455C-9EA6-DF929625EA0E}">
        <p15:presenceInfo xmlns:p15="http://schemas.microsoft.com/office/powerpoint/2012/main" userId="S-1-5-21-1557410345-297731334-483988704-72934" providerId="AD"/>
      </p:ext>
    </p:extLst>
  </p:cmAuthor>
  <p:cmAuthor id="3" name="Merry Ann Moore" initials="MM" lastIdx="17" clrIdx="2">
    <p:extLst>
      <p:ext uri="{19B8F6BF-5375-455C-9EA6-DF929625EA0E}">
        <p15:presenceInfo xmlns:p15="http://schemas.microsoft.com/office/powerpoint/2012/main" userId="S::mmoore@we-worldwide.com::80460421-d1e8-4562-b5ef-33a9f0e10071" providerId="AD"/>
      </p:ext>
    </p:extLst>
  </p:cmAuthor>
  <p:cmAuthor id="4" name="Abby Reinertsen" initials="AR" lastIdx="4" clrIdx="3">
    <p:extLst>
      <p:ext uri="{19B8F6BF-5375-455C-9EA6-DF929625EA0E}">
        <p15:presenceInfo xmlns:p15="http://schemas.microsoft.com/office/powerpoint/2012/main" userId="S::areinertsen@we-worldwide.com::58066137-ab0b-4017-9f77-7c8f2b2a38c6" providerId="AD"/>
      </p:ext>
    </p:extLst>
  </p:cmAuthor>
  <p:cmAuthor id="5" name="Kirsten Klieman" initials="KK" lastIdx="3" clrIdx="4">
    <p:extLst>
      <p:ext uri="{19B8F6BF-5375-455C-9EA6-DF929625EA0E}">
        <p15:presenceInfo xmlns:p15="http://schemas.microsoft.com/office/powerpoint/2012/main" userId="S::kklieman@we-worldwide.com::1135bb8c-bff5-4e7a-81ad-14bd299dcad9" providerId="AD"/>
      </p:ext>
    </p:extLst>
  </p:cmAuthor>
  <p:cmAuthor id="6" name="Cathy Chang" initials="CC" lastIdx="4" clrIdx="5">
    <p:extLst>
      <p:ext uri="{19B8F6BF-5375-455C-9EA6-DF929625EA0E}">
        <p15:presenceInfo xmlns:p15="http://schemas.microsoft.com/office/powerpoint/2012/main" userId="S::cchang@prowesscorp.com::47cced6e-0b07-41db-837e-d2b2d8cfc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EDEDED"/>
    <a:srgbClr val="007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77" autoAdjust="0"/>
    <p:restoredTop sz="96574"/>
  </p:normalViewPr>
  <p:slideViewPr>
    <p:cSldViewPr snapToGrid="0">
      <p:cViewPr varScale="1">
        <p:scale>
          <a:sx n="60" d="100"/>
          <a:sy n="60" d="100"/>
        </p:scale>
        <p:origin x="21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355D7-1459-43D9-8932-54FB7D7289A9}" type="datetimeFigureOut">
              <a:rPr lang="en-US" smtClean="0"/>
              <a:t>12/24/2021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09512-D74A-4720-BD18-86B830F177BA}" type="slidenum">
              <a:rPr lang="en-US" smtClean="0"/>
              <a:t>‹#›</a:t>
            </a:fld>
            <a:endParaRPr lang="en-US"/>
          </a:p>
        </p:txBody>
      </p:sp>
    </p:spTree>
    <p:extLst>
      <p:ext uri="{BB962C8B-B14F-4D97-AF65-F5344CB8AC3E}">
        <p14:creationId xmlns:p14="http://schemas.microsoft.com/office/powerpoint/2010/main" val="246558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microsoft.com/surface/busines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dirty="0"/>
          </a:p>
        </p:txBody>
      </p:sp>
      <p:pic>
        <p:nvPicPr>
          <p:cNvPr id="7" name="Picture 6">
            <a:extLst>
              <a:ext uri="{FF2B5EF4-FFF2-40B4-BE49-F238E27FC236}">
                <a16:creationId xmlns:a16="http://schemas.microsoft.com/office/drawing/2014/main" id="{F377EB4E-1330-F041-BFD3-18791623DFFB}"/>
              </a:ext>
            </a:extLst>
          </p:cNvPr>
          <p:cNvPicPr>
            <a:picLocks noChangeAspect="1"/>
          </p:cNvPicPr>
          <p:nvPr userDrawn="1"/>
        </p:nvPicPr>
        <p:blipFill rotWithShape="1">
          <a:blip r:embed="rId2"/>
          <a:srcRect r="25013"/>
          <a:stretch/>
        </p:blipFill>
        <p:spPr>
          <a:xfrm>
            <a:off x="290022" y="292726"/>
            <a:ext cx="2161028" cy="731520"/>
          </a:xfrm>
          <a:prstGeom prst="rect">
            <a:avLst/>
          </a:prstGeom>
        </p:spPr>
      </p:pic>
      <p:sp>
        <p:nvSpPr>
          <p:cNvPr id="8" name="TextBox 7">
            <a:extLst>
              <a:ext uri="{FF2B5EF4-FFF2-40B4-BE49-F238E27FC236}">
                <a16:creationId xmlns:a16="http://schemas.microsoft.com/office/drawing/2014/main" id="{70FC3AD9-2263-7F43-A416-4AE1294C8DEA}"/>
              </a:ext>
            </a:extLst>
          </p:cNvPr>
          <p:cNvSpPr txBox="1"/>
          <p:nvPr userDrawn="1"/>
        </p:nvSpPr>
        <p:spPr>
          <a:xfrm>
            <a:off x="540000" y="9488675"/>
            <a:ext cx="6442691" cy="276999"/>
          </a:xfrm>
          <a:prstGeom prst="rect">
            <a:avLst/>
          </a:prstGeom>
          <a:noFill/>
        </p:spPr>
        <p:txBody>
          <a:bodyPr wrap="square" lIns="0" tIns="0" rIns="0" bIns="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737373"/>
                </a:solidFill>
                <a:effectLst/>
                <a:uLnTx/>
                <a:uFillTx/>
              </a:rPr>
              <a:t>© 2021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a:t>
            </a:r>
            <a:r>
              <a:rPr kumimoji="0" lang="en-US" sz="600" b="0" i="0" u="none" strike="noStrike" kern="0" cap="none" spc="0" normalizeH="0" baseline="0" noProof="0" dirty="0">
                <a:ln>
                  <a:noFill/>
                </a:ln>
                <a:solidFill>
                  <a:prstClr val="black"/>
                </a:solidFill>
                <a:effectLst/>
                <a:uLnTx/>
                <a:uFillTx/>
                <a:hlinkClick r:id="rId3"/>
              </a:rPr>
              <a:t>https://www.microsoft.com/surface/business</a:t>
            </a:r>
            <a:r>
              <a:rPr kumimoji="0" lang="en-US" sz="6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8846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35214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150167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No Image">
    <p:bg>
      <p:bgPr>
        <a:solidFill>
          <a:srgbClr val="EEEEEE"/>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60769" y="4467952"/>
            <a:ext cx="5829300" cy="741742"/>
          </a:xfrm>
          <a:noFill/>
        </p:spPr>
        <p:txBody>
          <a:bodyPr lIns="0" tIns="0" rIns="0" bIns="0" anchor="b" anchorCtr="0">
            <a:spAutoFit/>
          </a:bodyPr>
          <a:lstStyle>
            <a:lvl1pPr>
              <a:defRPr sz="2678" b="0" spc="-32" baseline="0">
                <a:solidFill>
                  <a:srgbClr val="505050"/>
                </a:solidFill>
                <a:latin typeface="+mj-lt"/>
                <a:cs typeface="Segoe UI" panose="020B0502040204020203" pitchFamily="34" charset="0"/>
              </a:defRPr>
            </a:lvl1pPr>
          </a:lstStyle>
          <a:p>
            <a:r>
              <a:rPr lang="en-US"/>
              <a:t>Event name or </a:t>
            </a:r>
            <a:br>
              <a:rPr lang="en-US"/>
            </a:br>
            <a:r>
              <a:rPr lang="en-US"/>
              <a:t>presentation title </a:t>
            </a:r>
          </a:p>
        </p:txBody>
      </p:sp>
      <p:sp>
        <p:nvSpPr>
          <p:cNvPr id="5" name="Text Placeholder 4"/>
          <p:cNvSpPr>
            <a:spLocks noGrp="1"/>
          </p:cNvSpPr>
          <p:nvPr>
            <p:ph type="body" sz="quarter" idx="12" hasCustomPrompt="1"/>
          </p:nvPr>
        </p:nvSpPr>
        <p:spPr>
          <a:xfrm>
            <a:off x="372428" y="5811521"/>
            <a:ext cx="5829300" cy="141257"/>
          </a:xfrm>
          <a:noFill/>
        </p:spPr>
        <p:txBody>
          <a:bodyPr wrap="square" lIns="0" tIns="0" rIns="0" bIns="0">
            <a:spAutoFit/>
          </a:bodyPr>
          <a:lstStyle>
            <a:lvl1pPr marL="0" indent="0">
              <a:spcBef>
                <a:spcPts val="0"/>
              </a:spcBef>
              <a:buNone/>
              <a:defRPr sz="1020" spc="0" baseline="0">
                <a:solidFill>
                  <a:srgbClr val="505050"/>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344798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31580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135671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5038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83472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39107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26296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8184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dirty="0"/>
          </a:p>
        </p:txBody>
      </p:sp>
    </p:spTree>
    <p:extLst>
      <p:ext uri="{BB962C8B-B14F-4D97-AF65-F5344CB8AC3E}">
        <p14:creationId xmlns:p14="http://schemas.microsoft.com/office/powerpoint/2010/main" val="246230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C4A562-F584-AC46-A79F-6D1AA468BF0D}" type="datetimeFigureOut">
              <a:rPr lang="en-US" smtClean="0"/>
              <a:t>12/24/2021</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B5DB62A-25BE-284C-9CE1-83DBED85BED3}" type="slidenum">
              <a:rPr lang="en-US" smtClean="0"/>
              <a:t>‹#›</a:t>
            </a:fld>
            <a:endParaRPr lang="en-US" dirty="0"/>
          </a:p>
        </p:txBody>
      </p:sp>
    </p:spTree>
    <p:extLst>
      <p:ext uri="{BB962C8B-B14F-4D97-AF65-F5344CB8AC3E}">
        <p14:creationId xmlns:p14="http://schemas.microsoft.com/office/powerpoint/2010/main" val="495654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crosoft.com/surface/busines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urface.com/business" TargetMode="External"/><Relationship Id="rId2" Type="http://schemas.openxmlformats.org/officeDocument/2006/relationships/hyperlink" Target="https://docs.microsoft.com/surface/forrester-tei-study"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urface.com/business" TargetMode="External"/><Relationship Id="rId2" Type="http://schemas.openxmlformats.org/officeDocument/2006/relationships/hyperlink" Target="https://techcommunity.microsoft.com/t5/surface-it-pro-blog/surface-devices-solution-guide/ba-p/2758483"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urface.com/business" TargetMode="External"/><Relationship Id="rId2" Type="http://schemas.openxmlformats.org/officeDocument/2006/relationships/hyperlink" Target="https://techcommunity.microsoft.com/t5/surface-it-pro-blog/surface-devices-solution-guide/ba-p/2758483"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8408CA-05D2-5243-856E-1095F7DB9F07}"/>
              </a:ext>
            </a:extLst>
          </p:cNvPr>
          <p:cNvSpPr/>
          <p:nvPr/>
        </p:nvSpPr>
        <p:spPr>
          <a:xfrm>
            <a:off x="0" y="0"/>
            <a:ext cx="7772401" cy="1005839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93D75-3A6B-344D-85FC-2D13750FD762}"/>
              </a:ext>
            </a:extLst>
          </p:cNvPr>
          <p:cNvPicPr>
            <a:picLocks noChangeAspect="1"/>
          </p:cNvPicPr>
          <p:nvPr/>
        </p:nvPicPr>
        <p:blipFill rotWithShape="1">
          <a:blip r:embed="rId2"/>
          <a:srcRect r="25013"/>
          <a:stretch/>
        </p:blipFill>
        <p:spPr>
          <a:xfrm>
            <a:off x="290022" y="292726"/>
            <a:ext cx="2161028" cy="731520"/>
          </a:xfrm>
          <a:prstGeom prst="rect">
            <a:avLst/>
          </a:prstGeom>
        </p:spPr>
      </p:pic>
      <p:sp>
        <p:nvSpPr>
          <p:cNvPr id="17" name="TextBox 16">
            <a:extLst>
              <a:ext uri="{FF2B5EF4-FFF2-40B4-BE49-F238E27FC236}">
                <a16:creationId xmlns:a16="http://schemas.microsoft.com/office/drawing/2014/main" id="{CB5309AD-3A0B-CB47-96D9-EFAF9945B672}"/>
              </a:ext>
            </a:extLst>
          </p:cNvPr>
          <p:cNvSpPr txBox="1"/>
          <p:nvPr/>
        </p:nvSpPr>
        <p:spPr>
          <a:xfrm>
            <a:off x="540000" y="1216319"/>
            <a:ext cx="6694238" cy="1902217"/>
          </a:xfrm>
          <a:prstGeom prst="rect">
            <a:avLst/>
          </a:prstGeom>
          <a:noFill/>
        </p:spPr>
        <p:txBody>
          <a:bodyPr wrap="square" lIns="0" tIns="0" rIns="0" bIns="0" rtlCol="0" anchor="t">
            <a:noAutofit/>
          </a:bodyPr>
          <a:lstStyle/>
          <a:p>
            <a:pPr defTabSz="914400"/>
            <a:r>
              <a:rPr lang="en-US" sz="3600" b="1" dirty="0">
                <a:solidFill>
                  <a:srgbClr val="505050"/>
                </a:solidFill>
                <a:latin typeface="Segoe UI Semibold"/>
                <a:cs typeface="Segoe UI Semibold"/>
              </a:rPr>
              <a:t>Surface Hybrid Workplace Solution Guide</a:t>
            </a:r>
            <a:br>
              <a:rPr lang="en-US" sz="3600" b="1" dirty="0">
                <a:solidFill>
                  <a:srgbClr val="505050"/>
                </a:solidFill>
                <a:latin typeface="Segoe UI Semibold"/>
                <a:cs typeface="Segoe UI Semibold"/>
              </a:rPr>
            </a:br>
            <a:r>
              <a:rPr lang="en-US" sz="3600" b="1" dirty="0">
                <a:solidFill>
                  <a:srgbClr val="505050"/>
                </a:solidFill>
                <a:latin typeface="Segoe UI Semibold"/>
                <a:cs typeface="Segoe UI Semibold"/>
              </a:rPr>
              <a:t>asset usage guidance</a:t>
            </a:r>
          </a:p>
        </p:txBody>
      </p:sp>
      <p:sp>
        <p:nvSpPr>
          <p:cNvPr id="18" name="TextBox 17">
            <a:extLst>
              <a:ext uri="{FF2B5EF4-FFF2-40B4-BE49-F238E27FC236}">
                <a16:creationId xmlns:a16="http://schemas.microsoft.com/office/drawing/2014/main" id="{0100B4E4-1DEF-7B4C-A3E9-FB5AB894482D}"/>
              </a:ext>
            </a:extLst>
          </p:cNvPr>
          <p:cNvSpPr txBox="1"/>
          <p:nvPr/>
        </p:nvSpPr>
        <p:spPr>
          <a:xfrm>
            <a:off x="540000" y="3112530"/>
            <a:ext cx="3633538" cy="646331"/>
          </a:xfrm>
          <a:prstGeom prst="rect">
            <a:avLst/>
          </a:prstGeom>
          <a:noFill/>
        </p:spPr>
        <p:txBody>
          <a:bodyPr wrap="square" lIns="0" tIns="0" rIns="0" bIns="0" rtlCol="0" anchor="t">
            <a:spAutoFit/>
          </a:bodyPr>
          <a:lstStyle/>
          <a:p>
            <a:pPr defTabSz="914400"/>
            <a:r>
              <a:rPr lang="en-US" sz="1400" b="1" dirty="0">
                <a:solidFill>
                  <a:srgbClr val="505050"/>
                </a:solidFill>
                <a:latin typeface="Segoe UI"/>
                <a:cs typeface="Segoe UI"/>
              </a:rPr>
              <a:t>How to use the Surface for Business hybrid workplace assets</a:t>
            </a:r>
          </a:p>
          <a:p>
            <a:pPr defTabSz="914400"/>
            <a:endParaRPr lang="en-US" sz="1400" dirty="0">
              <a:solidFill>
                <a:srgbClr val="505050"/>
              </a:solidFill>
              <a:latin typeface="Segoe UI"/>
              <a:cs typeface="Segoe UI"/>
            </a:endParaRPr>
          </a:p>
        </p:txBody>
      </p:sp>
      <p:sp>
        <p:nvSpPr>
          <p:cNvPr id="24" name="TextBox 23">
            <a:extLst>
              <a:ext uri="{FF2B5EF4-FFF2-40B4-BE49-F238E27FC236}">
                <a16:creationId xmlns:a16="http://schemas.microsoft.com/office/drawing/2014/main" id="{43CDA14A-9394-5F4B-939B-4158B197A3D0}"/>
              </a:ext>
            </a:extLst>
          </p:cNvPr>
          <p:cNvSpPr txBox="1"/>
          <p:nvPr/>
        </p:nvSpPr>
        <p:spPr>
          <a:xfrm>
            <a:off x="540000" y="9243780"/>
            <a:ext cx="6442691" cy="276999"/>
          </a:xfrm>
          <a:prstGeom prst="rect">
            <a:avLst/>
          </a:prstGeom>
          <a:noFill/>
        </p:spPr>
        <p:txBody>
          <a:bodyPr wrap="square" lIns="0" tIns="0" rIns="0" bIns="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737373"/>
                </a:solidFill>
                <a:effectLst/>
                <a:uLnTx/>
                <a:uFillTx/>
              </a:rPr>
              <a:t>© 2021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a:t>
            </a:r>
            <a:r>
              <a:rPr kumimoji="0" lang="en-US" sz="600" b="0" i="0" u="none" strike="noStrike" kern="0" cap="none" spc="0" normalizeH="0" baseline="0" noProof="0" dirty="0">
                <a:ln>
                  <a:noFill/>
                </a:ln>
                <a:solidFill>
                  <a:prstClr val="black"/>
                </a:solidFill>
                <a:effectLst/>
                <a:uLnTx/>
                <a:uFillTx/>
                <a:hlinkClick r:id="rId3"/>
              </a:rPr>
              <a:t>https://www.microsoft.com/surface/business</a:t>
            </a:r>
            <a:r>
              <a:rPr kumimoji="0" lang="en-US" sz="600" b="0" i="0" u="none" strike="noStrike" kern="0" cap="none" spc="0" normalizeH="0" baseline="0" noProof="0" dirty="0">
                <a:ln>
                  <a:noFill/>
                </a:ln>
                <a:solidFill>
                  <a:prstClr val="black"/>
                </a:solidFill>
                <a:effectLst/>
                <a:uLnTx/>
                <a:uFillTx/>
              </a:rPr>
              <a:t> </a:t>
            </a:r>
          </a:p>
        </p:txBody>
      </p:sp>
      <p:pic>
        <p:nvPicPr>
          <p:cNvPr id="2" name="Picture 3" descr="A person holding a piece of paper&#10;&#10;Description automatically generated">
            <a:extLst>
              <a:ext uri="{FF2B5EF4-FFF2-40B4-BE49-F238E27FC236}">
                <a16:creationId xmlns:a16="http://schemas.microsoft.com/office/drawing/2014/main" id="{3FE83DE2-FF98-45D0-90FF-4E8C3EF86DE7}"/>
              </a:ext>
            </a:extLst>
          </p:cNvPr>
          <p:cNvPicPr>
            <a:picLocks noChangeAspect="1"/>
          </p:cNvPicPr>
          <p:nvPr/>
        </p:nvPicPr>
        <p:blipFill>
          <a:blip r:embed="rId4"/>
          <a:stretch>
            <a:fillRect/>
          </a:stretch>
        </p:blipFill>
        <p:spPr>
          <a:xfrm>
            <a:off x="3217" y="3605516"/>
            <a:ext cx="7772399" cy="5487536"/>
          </a:xfrm>
          <a:prstGeom prst="rect">
            <a:avLst/>
          </a:prstGeom>
        </p:spPr>
      </p:pic>
    </p:spTree>
    <p:extLst>
      <p:ext uri="{BB962C8B-B14F-4D97-AF65-F5344CB8AC3E}">
        <p14:creationId xmlns:p14="http://schemas.microsoft.com/office/powerpoint/2010/main" val="83292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2"/>
            <a:ext cx="6696075" cy="881868"/>
          </a:xfrm>
          <a:prstGeom prst="rect">
            <a:avLst/>
          </a:prstGeom>
          <a:noFill/>
        </p:spPr>
        <p:txBody>
          <a:bodyPr wrap="square" lIns="0" tIns="0" rIns="0" bIns="0" rtlCol="0" anchor="t">
            <a:noAutofit/>
          </a:bodyPr>
          <a:lstStyle/>
          <a:p>
            <a:pPr lvl="0" defTabSz="914400"/>
            <a:r>
              <a:rPr lang="en-US" sz="2000" b="1" dirty="0">
                <a:solidFill>
                  <a:srgbClr val="505050"/>
                </a:solidFill>
                <a:latin typeface="Segoe UI"/>
                <a:cs typeface="Segoe UI"/>
              </a:rPr>
              <a:t>Best practices for exporting static images from Photoshop </a:t>
            </a:r>
          </a:p>
          <a:p>
            <a:pPr lvl="0" defTabSz="914400"/>
            <a:endParaRPr lang="en-US" sz="1400" b="1" dirty="0">
              <a:solidFill>
                <a:srgbClr val="505050"/>
              </a:solidFill>
              <a:latin typeface="Segoe UI"/>
              <a:cs typeface="Segoe UI"/>
            </a:endParaRPr>
          </a:p>
          <a:p>
            <a:pPr lvl="0" defTabSz="914400"/>
            <a:r>
              <a:rPr lang="en-US" sz="1200" dirty="0">
                <a:solidFill>
                  <a:srgbClr val="505050"/>
                </a:solidFill>
                <a:latin typeface="Segoe UI"/>
                <a:cs typeface="Segoe UI"/>
              </a:rPr>
              <a:t>Export the image: File &gt; Export &gt; Export As.</a:t>
            </a:r>
          </a:p>
          <a:p>
            <a:pPr lvl="0" defTabSz="914400"/>
            <a:endParaRPr lang="en-US" sz="1400" b="1" dirty="0">
              <a:solidFill>
                <a:srgbClr val="505050"/>
              </a:solidFill>
              <a:latin typeface="Segoe UI"/>
              <a:cs typeface="Segoe UI"/>
            </a:endParaRPr>
          </a:p>
        </p:txBody>
      </p:sp>
      <p:sp>
        <p:nvSpPr>
          <p:cNvPr id="5" name="TextBox 4">
            <a:extLst>
              <a:ext uri="{FF2B5EF4-FFF2-40B4-BE49-F238E27FC236}">
                <a16:creationId xmlns:a16="http://schemas.microsoft.com/office/drawing/2014/main" id="{F8E1EDA4-50EF-9947-8D3B-7E6079DC974F}"/>
              </a:ext>
            </a:extLst>
          </p:cNvPr>
          <p:cNvSpPr txBox="1"/>
          <p:nvPr/>
        </p:nvSpPr>
        <p:spPr>
          <a:xfrm>
            <a:off x="538163" y="6367789"/>
            <a:ext cx="6696075" cy="2092581"/>
          </a:xfrm>
          <a:prstGeom prst="rect">
            <a:avLst/>
          </a:prstGeom>
          <a:noFill/>
        </p:spPr>
        <p:txBody>
          <a:bodyPr wrap="square" lIns="0" tIns="0" rIns="0" bIns="0" rtlCol="0" anchor="t">
            <a:noAutofit/>
          </a:bodyPr>
          <a:lstStyle/>
          <a:p>
            <a:pPr lvl="0" defTabSz="914400"/>
            <a:r>
              <a:rPr lang="en-US" sz="1400" b="1" dirty="0">
                <a:solidFill>
                  <a:srgbClr val="505050"/>
                </a:solidFill>
                <a:latin typeface="Segoe UI"/>
                <a:cs typeface="Segoe UI"/>
              </a:rPr>
              <a:t>Image checklist </a:t>
            </a:r>
          </a:p>
          <a:p>
            <a:pPr lvl="0" defTabSz="914400"/>
            <a:endParaRPr lang="en-US" sz="1200" b="1" dirty="0">
              <a:solidFill>
                <a:srgbClr val="505050"/>
              </a:solidFill>
              <a:latin typeface="Segoe UI"/>
              <a:cs typeface="Segoe UI"/>
            </a:endParaRPr>
          </a:p>
          <a:p>
            <a:pPr lvl="0" defTabSz="914400"/>
            <a:r>
              <a:rPr lang="en-US" sz="1200" dirty="0">
                <a:solidFill>
                  <a:srgbClr val="505050"/>
                </a:solidFill>
                <a:latin typeface="Segoe UI"/>
                <a:cs typeface="Segoe UI"/>
              </a:rPr>
              <a:t>Before you’re ready to post, please verify the following:</a:t>
            </a:r>
          </a:p>
          <a:p>
            <a:pPr lvl="0" defTabSz="914400"/>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Your partner logo is positioned according to the placeholder guides.</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The logo is accessible and has enough contrast against the light grey background.</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On-image copy can only be modified for localization purposes.</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All other design elements must not be moved or altered in any way. </a:t>
            </a:r>
          </a:p>
        </p:txBody>
      </p:sp>
      <p:grpSp>
        <p:nvGrpSpPr>
          <p:cNvPr id="2" name="Group 1">
            <a:extLst>
              <a:ext uri="{FF2B5EF4-FFF2-40B4-BE49-F238E27FC236}">
                <a16:creationId xmlns:a16="http://schemas.microsoft.com/office/drawing/2014/main" id="{4BC4727E-9B00-BC46-8E05-80F938BDC25A}"/>
              </a:ext>
            </a:extLst>
          </p:cNvPr>
          <p:cNvGrpSpPr/>
          <p:nvPr/>
        </p:nvGrpSpPr>
        <p:grpSpPr>
          <a:xfrm>
            <a:off x="4613745" y="2496157"/>
            <a:ext cx="2922494" cy="2764390"/>
            <a:chOff x="3996228" y="2465881"/>
            <a:chExt cx="2185190" cy="2066974"/>
          </a:xfrm>
        </p:grpSpPr>
        <p:grpSp>
          <p:nvGrpSpPr>
            <p:cNvPr id="13" name="Group 12">
              <a:extLst>
                <a:ext uri="{FF2B5EF4-FFF2-40B4-BE49-F238E27FC236}">
                  <a16:creationId xmlns:a16="http://schemas.microsoft.com/office/drawing/2014/main" id="{CD2A56D9-693A-DB43-9FB2-58287071227E}"/>
                </a:ext>
              </a:extLst>
            </p:cNvPr>
            <p:cNvGrpSpPr/>
            <p:nvPr/>
          </p:nvGrpSpPr>
          <p:grpSpPr>
            <a:xfrm>
              <a:off x="3996228" y="2465881"/>
              <a:ext cx="2185190" cy="459980"/>
              <a:chOff x="9466807" y="1996479"/>
              <a:chExt cx="2185190" cy="459980"/>
            </a:xfrm>
          </p:grpSpPr>
          <p:sp>
            <p:nvSpPr>
              <p:cNvPr id="14" name="TextBox 13">
                <a:extLst>
                  <a:ext uri="{FF2B5EF4-FFF2-40B4-BE49-F238E27FC236}">
                    <a16:creationId xmlns:a16="http://schemas.microsoft.com/office/drawing/2014/main" id="{5E5152B5-5AF5-6946-9568-9496678C65C0}"/>
                  </a:ext>
                </a:extLst>
              </p:cNvPr>
              <p:cNvSpPr txBox="1"/>
              <p:nvPr/>
            </p:nvSpPr>
            <p:spPr>
              <a:xfrm>
                <a:off x="9864761" y="1996479"/>
                <a:ext cx="1787236" cy="459980"/>
              </a:xfrm>
              <a:prstGeom prst="rect">
                <a:avLst/>
              </a:prstGeom>
              <a:noFill/>
            </p:spPr>
            <p:txBody>
              <a:bodyPr wrap="square" lIns="108000" tIns="0" rIns="0" bIns="0" rtlCol="0" anchor="ctr">
                <a:noAutofit/>
              </a:bodyPr>
              <a:lstStyle/>
              <a:p>
                <a:r>
                  <a:rPr lang="en-US" sz="1200" dirty="0">
                    <a:solidFill>
                      <a:srgbClr val="505050"/>
                    </a:solidFill>
                    <a:latin typeface="Segoe UI"/>
                    <a:cs typeface="Segoe UI"/>
                  </a:rPr>
                  <a:t>File format:</a:t>
                </a:r>
                <a:br>
                  <a:rPr lang="en-US" sz="1200" dirty="0">
                    <a:solidFill>
                      <a:srgbClr val="505050"/>
                    </a:solidFill>
                    <a:latin typeface="Segoe UI"/>
                    <a:cs typeface="Segoe UI"/>
                  </a:rPr>
                </a:br>
                <a:r>
                  <a:rPr lang="en-US" sz="1200" dirty="0">
                    <a:solidFill>
                      <a:srgbClr val="505050"/>
                    </a:solidFill>
                    <a:latin typeface="Segoe UI"/>
                    <a:cs typeface="Segoe UI"/>
                  </a:rPr>
                  <a:t>PNG. No transparency.</a:t>
                </a:r>
              </a:p>
            </p:txBody>
          </p:sp>
          <p:cxnSp>
            <p:nvCxnSpPr>
              <p:cNvPr id="15" name="Straight Connector 14">
                <a:extLst>
                  <a:ext uri="{FF2B5EF4-FFF2-40B4-BE49-F238E27FC236}">
                    <a16:creationId xmlns:a16="http://schemas.microsoft.com/office/drawing/2014/main" id="{170B8CA1-6D04-7B43-AB32-FB01C5E4EF47}"/>
                  </a:ext>
                </a:extLst>
              </p:cNvPr>
              <p:cNvCxnSpPr>
                <a:cxnSpLocks/>
              </p:cNvCxnSpPr>
              <p:nvPr/>
            </p:nvCxnSpPr>
            <p:spPr>
              <a:xfrm>
                <a:off x="9466807" y="2226469"/>
                <a:ext cx="397954" cy="0"/>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4BE53DB-E520-084D-A502-3B8C1D8BBE32}"/>
                </a:ext>
              </a:extLst>
            </p:cNvPr>
            <p:cNvGrpSpPr/>
            <p:nvPr/>
          </p:nvGrpSpPr>
          <p:grpSpPr>
            <a:xfrm>
              <a:off x="3996228" y="2931516"/>
              <a:ext cx="2185190" cy="459980"/>
              <a:chOff x="9466807" y="2462114"/>
              <a:chExt cx="2185190" cy="459980"/>
            </a:xfrm>
          </p:grpSpPr>
          <p:sp>
            <p:nvSpPr>
              <p:cNvPr id="17" name="TextBox 16">
                <a:extLst>
                  <a:ext uri="{FF2B5EF4-FFF2-40B4-BE49-F238E27FC236}">
                    <a16:creationId xmlns:a16="http://schemas.microsoft.com/office/drawing/2014/main" id="{059B39A0-B619-464F-B25D-0F3811757049}"/>
                  </a:ext>
                </a:extLst>
              </p:cNvPr>
              <p:cNvSpPr txBox="1"/>
              <p:nvPr/>
            </p:nvSpPr>
            <p:spPr>
              <a:xfrm>
                <a:off x="9864761" y="2462114"/>
                <a:ext cx="1787236" cy="459980"/>
              </a:xfrm>
              <a:prstGeom prst="rect">
                <a:avLst/>
              </a:prstGeom>
              <a:noFill/>
            </p:spPr>
            <p:txBody>
              <a:bodyPr wrap="square" lIns="108000" tIns="0" rIns="0" bIns="0" rtlCol="0" anchor="ctr">
                <a:noAutofit/>
              </a:bodyPr>
              <a:lstStyle/>
              <a:p>
                <a:r>
                  <a:rPr lang="en-US" sz="1200" dirty="0">
                    <a:solidFill>
                      <a:srgbClr val="505050"/>
                    </a:solidFill>
                    <a:latin typeface="Segoe UI"/>
                    <a:cs typeface="Segoe UI"/>
                  </a:rPr>
                  <a:t>Scale: 100%</a:t>
                </a:r>
              </a:p>
            </p:txBody>
          </p:sp>
          <p:cxnSp>
            <p:nvCxnSpPr>
              <p:cNvPr id="18" name="Straight Connector 17">
                <a:extLst>
                  <a:ext uri="{FF2B5EF4-FFF2-40B4-BE49-F238E27FC236}">
                    <a16:creationId xmlns:a16="http://schemas.microsoft.com/office/drawing/2014/main" id="{88808E63-0BCD-2740-96DB-CAAF5F5D936A}"/>
                  </a:ext>
                </a:extLst>
              </p:cNvPr>
              <p:cNvCxnSpPr>
                <a:cxnSpLocks/>
              </p:cNvCxnSpPr>
              <p:nvPr/>
            </p:nvCxnSpPr>
            <p:spPr>
              <a:xfrm>
                <a:off x="9466807" y="2692104"/>
                <a:ext cx="397954" cy="0"/>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5EEB51C-7C67-FC47-B436-8C20318F1F6E}"/>
                </a:ext>
              </a:extLst>
            </p:cNvPr>
            <p:cNvGrpSpPr/>
            <p:nvPr/>
          </p:nvGrpSpPr>
          <p:grpSpPr>
            <a:xfrm>
              <a:off x="3996228" y="3311969"/>
              <a:ext cx="2185190" cy="459980"/>
              <a:chOff x="9466807" y="2919314"/>
              <a:chExt cx="2185190" cy="459980"/>
            </a:xfrm>
          </p:grpSpPr>
          <p:sp>
            <p:nvSpPr>
              <p:cNvPr id="20" name="TextBox 19">
                <a:extLst>
                  <a:ext uri="{FF2B5EF4-FFF2-40B4-BE49-F238E27FC236}">
                    <a16:creationId xmlns:a16="http://schemas.microsoft.com/office/drawing/2014/main" id="{D1C812FF-FF7E-964F-8A86-F3EFD662135B}"/>
                  </a:ext>
                </a:extLst>
              </p:cNvPr>
              <p:cNvSpPr txBox="1"/>
              <p:nvPr/>
            </p:nvSpPr>
            <p:spPr>
              <a:xfrm>
                <a:off x="9864761" y="2919314"/>
                <a:ext cx="1787236" cy="459980"/>
              </a:xfrm>
              <a:prstGeom prst="rect">
                <a:avLst/>
              </a:prstGeom>
              <a:noFill/>
            </p:spPr>
            <p:txBody>
              <a:bodyPr wrap="square" lIns="108000" tIns="0" rIns="0" bIns="0" rtlCol="0" anchor="ctr">
                <a:noAutofit/>
              </a:bodyPr>
              <a:lstStyle/>
              <a:p>
                <a:r>
                  <a:rPr lang="en-US" sz="1200" dirty="0">
                    <a:solidFill>
                      <a:srgbClr val="505050"/>
                    </a:solidFill>
                    <a:latin typeface="Segoe UI"/>
                    <a:cs typeface="Segoe UI"/>
                  </a:rPr>
                  <a:t>Size: 1200x627 pixels</a:t>
                </a:r>
              </a:p>
            </p:txBody>
          </p:sp>
          <p:cxnSp>
            <p:nvCxnSpPr>
              <p:cNvPr id="21" name="Straight Connector 20">
                <a:extLst>
                  <a:ext uri="{FF2B5EF4-FFF2-40B4-BE49-F238E27FC236}">
                    <a16:creationId xmlns:a16="http://schemas.microsoft.com/office/drawing/2014/main" id="{2AD26675-C241-7447-8BCB-671AD990CBA2}"/>
                  </a:ext>
                </a:extLst>
              </p:cNvPr>
              <p:cNvCxnSpPr>
                <a:cxnSpLocks/>
              </p:cNvCxnSpPr>
              <p:nvPr/>
            </p:nvCxnSpPr>
            <p:spPr>
              <a:xfrm>
                <a:off x="9466807" y="3149304"/>
                <a:ext cx="397954" cy="0"/>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F427783-6E5B-FB49-98FB-E156588E8D27}"/>
                </a:ext>
              </a:extLst>
            </p:cNvPr>
            <p:cNvGrpSpPr/>
            <p:nvPr/>
          </p:nvGrpSpPr>
          <p:grpSpPr>
            <a:xfrm>
              <a:off x="3996228" y="3692422"/>
              <a:ext cx="2185190" cy="459980"/>
              <a:chOff x="9466807" y="3293386"/>
              <a:chExt cx="2185190" cy="459980"/>
            </a:xfrm>
          </p:grpSpPr>
          <p:sp>
            <p:nvSpPr>
              <p:cNvPr id="23" name="TextBox 22">
                <a:extLst>
                  <a:ext uri="{FF2B5EF4-FFF2-40B4-BE49-F238E27FC236}">
                    <a16:creationId xmlns:a16="http://schemas.microsoft.com/office/drawing/2014/main" id="{F41718E3-430A-CB4F-91DD-5DFED2FE953B}"/>
                  </a:ext>
                </a:extLst>
              </p:cNvPr>
              <p:cNvSpPr txBox="1"/>
              <p:nvPr/>
            </p:nvSpPr>
            <p:spPr>
              <a:xfrm>
                <a:off x="9864761" y="3293386"/>
                <a:ext cx="1787236" cy="459980"/>
              </a:xfrm>
              <a:prstGeom prst="rect">
                <a:avLst/>
              </a:prstGeom>
              <a:noFill/>
            </p:spPr>
            <p:txBody>
              <a:bodyPr wrap="square" lIns="108000" tIns="0" rIns="0" bIns="0" rtlCol="0" anchor="ctr">
                <a:noAutofit/>
              </a:bodyPr>
              <a:lstStyle/>
              <a:p>
                <a:r>
                  <a:rPr lang="en-US" sz="1200" dirty="0">
                    <a:solidFill>
                      <a:srgbClr val="505050"/>
                    </a:solidFill>
                    <a:latin typeface="Segoe UI"/>
                    <a:cs typeface="Segoe UI"/>
                  </a:rPr>
                  <a:t>Metadata: None</a:t>
                </a:r>
              </a:p>
            </p:txBody>
          </p:sp>
          <p:cxnSp>
            <p:nvCxnSpPr>
              <p:cNvPr id="24" name="Straight Connector 23">
                <a:extLst>
                  <a:ext uri="{FF2B5EF4-FFF2-40B4-BE49-F238E27FC236}">
                    <a16:creationId xmlns:a16="http://schemas.microsoft.com/office/drawing/2014/main" id="{E66EBBAB-B24D-BE47-96AC-D432203D7B83}"/>
                  </a:ext>
                </a:extLst>
              </p:cNvPr>
              <p:cNvCxnSpPr>
                <a:cxnSpLocks/>
              </p:cNvCxnSpPr>
              <p:nvPr/>
            </p:nvCxnSpPr>
            <p:spPr>
              <a:xfrm>
                <a:off x="9466807" y="3523376"/>
                <a:ext cx="397954" cy="0"/>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D4B2343-0FA0-C34A-9CC8-D4EF5A828AFC}"/>
                </a:ext>
              </a:extLst>
            </p:cNvPr>
            <p:cNvGrpSpPr/>
            <p:nvPr/>
          </p:nvGrpSpPr>
          <p:grpSpPr>
            <a:xfrm>
              <a:off x="3996228" y="4072875"/>
              <a:ext cx="2185190" cy="459980"/>
              <a:chOff x="9466807" y="3625895"/>
              <a:chExt cx="2185190" cy="459980"/>
            </a:xfrm>
          </p:grpSpPr>
          <p:sp>
            <p:nvSpPr>
              <p:cNvPr id="26" name="TextBox 25">
                <a:extLst>
                  <a:ext uri="{FF2B5EF4-FFF2-40B4-BE49-F238E27FC236}">
                    <a16:creationId xmlns:a16="http://schemas.microsoft.com/office/drawing/2014/main" id="{87049D85-4D38-4E4D-86D2-D7A5A1AD4FED}"/>
                  </a:ext>
                </a:extLst>
              </p:cNvPr>
              <p:cNvSpPr txBox="1"/>
              <p:nvPr/>
            </p:nvSpPr>
            <p:spPr>
              <a:xfrm>
                <a:off x="9864761" y="3625895"/>
                <a:ext cx="1787236" cy="459980"/>
              </a:xfrm>
              <a:prstGeom prst="rect">
                <a:avLst/>
              </a:prstGeom>
              <a:noFill/>
            </p:spPr>
            <p:txBody>
              <a:bodyPr wrap="square" lIns="108000" tIns="0" rIns="0" bIns="0" rtlCol="0" anchor="ctr">
                <a:noAutofit/>
              </a:bodyPr>
              <a:lstStyle/>
              <a:p>
                <a:r>
                  <a:rPr lang="en-US" sz="1200" dirty="0">
                    <a:solidFill>
                      <a:srgbClr val="505050"/>
                    </a:solidFill>
                    <a:latin typeface="Segoe UI"/>
                    <a:cs typeface="Segoe UI"/>
                  </a:rPr>
                  <a:t>Convert to sRGB</a:t>
                </a:r>
              </a:p>
            </p:txBody>
          </p:sp>
          <p:cxnSp>
            <p:nvCxnSpPr>
              <p:cNvPr id="27" name="Straight Connector 26">
                <a:extLst>
                  <a:ext uri="{FF2B5EF4-FFF2-40B4-BE49-F238E27FC236}">
                    <a16:creationId xmlns:a16="http://schemas.microsoft.com/office/drawing/2014/main" id="{5DD45EBF-00B2-7B40-A27D-E5AC43A26027}"/>
                  </a:ext>
                </a:extLst>
              </p:cNvPr>
              <p:cNvCxnSpPr>
                <a:cxnSpLocks/>
              </p:cNvCxnSpPr>
              <p:nvPr/>
            </p:nvCxnSpPr>
            <p:spPr>
              <a:xfrm>
                <a:off x="9466807" y="3855885"/>
                <a:ext cx="397954" cy="0"/>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39" name="Picture 38">
            <a:extLst>
              <a:ext uri="{FF2B5EF4-FFF2-40B4-BE49-F238E27FC236}">
                <a16:creationId xmlns:a16="http://schemas.microsoft.com/office/drawing/2014/main" id="{D1DF616C-2439-CC48-A288-39F5EF193B2B}"/>
              </a:ext>
            </a:extLst>
          </p:cNvPr>
          <p:cNvPicPr>
            <a:picLocks noChangeAspect="1"/>
          </p:cNvPicPr>
          <p:nvPr/>
        </p:nvPicPr>
        <p:blipFill>
          <a:blip r:embed="rId2"/>
          <a:srcRect/>
          <a:stretch/>
        </p:blipFill>
        <p:spPr>
          <a:xfrm>
            <a:off x="538163" y="2608563"/>
            <a:ext cx="4320000" cy="3173718"/>
          </a:xfrm>
          <a:prstGeom prst="rect">
            <a:avLst/>
          </a:prstGeom>
        </p:spPr>
      </p:pic>
    </p:spTree>
    <p:extLst>
      <p:ext uri="{BB962C8B-B14F-4D97-AF65-F5344CB8AC3E}">
        <p14:creationId xmlns:p14="http://schemas.microsoft.com/office/powerpoint/2010/main" val="240583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1"/>
            <a:ext cx="6696075" cy="162261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05050"/>
                </a:solidFill>
                <a:effectLst/>
                <a:uLnTx/>
                <a:uFillTx/>
                <a:latin typeface="Segoe UI"/>
                <a:ea typeface="+mn-ea"/>
                <a:cs typeface="Segoe UI"/>
              </a:rPr>
              <a:t>Step-by-step instructions on </a:t>
            </a:r>
            <a:br>
              <a:rPr kumimoji="0" lang="en-US" sz="2000" b="1" i="0" u="none" strike="noStrike" kern="1200" cap="none" spc="0" normalizeH="0" baseline="0" noProof="0" dirty="0">
                <a:ln>
                  <a:noFill/>
                </a:ln>
                <a:solidFill>
                  <a:srgbClr val="505050"/>
                </a:solidFill>
                <a:effectLst/>
                <a:uLnTx/>
                <a:uFillTx/>
                <a:latin typeface="Segoe UI"/>
                <a:ea typeface="+mn-ea"/>
                <a:cs typeface="Segoe UI"/>
              </a:rPr>
            </a:br>
            <a:r>
              <a:rPr kumimoji="0" lang="en-US" sz="2000" b="1" i="0" u="none" strike="noStrike" kern="1200" cap="none" spc="0" normalizeH="0" baseline="0" noProof="0" dirty="0">
                <a:ln>
                  <a:noFill/>
                </a:ln>
                <a:solidFill>
                  <a:srgbClr val="505050"/>
                </a:solidFill>
                <a:effectLst/>
                <a:uLnTx/>
                <a:uFillTx/>
                <a:latin typeface="Segoe UI"/>
                <a:ea typeface="+mn-ea"/>
                <a:cs typeface="Segoe UI"/>
              </a:rPr>
              <a:t>how to edit the OFT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05050"/>
              </a:solidFill>
              <a:effectLst/>
              <a:uLnTx/>
              <a:uFillTx/>
              <a:latin typeface="Segoe UI"/>
              <a:ea typeface="+mn-ea"/>
              <a:cs typeface="Segoe UI"/>
            </a:endParaRPr>
          </a:p>
        </p:txBody>
      </p:sp>
      <p:sp>
        <p:nvSpPr>
          <p:cNvPr id="5" name="TextBox 4">
            <a:extLst>
              <a:ext uri="{FF2B5EF4-FFF2-40B4-BE49-F238E27FC236}">
                <a16:creationId xmlns:a16="http://schemas.microsoft.com/office/drawing/2014/main" id="{F8E1EDA4-50EF-9947-8D3B-7E6079DC974F}"/>
              </a:ext>
            </a:extLst>
          </p:cNvPr>
          <p:cNvSpPr txBox="1"/>
          <p:nvPr/>
        </p:nvSpPr>
        <p:spPr>
          <a:xfrm>
            <a:off x="538160" y="2021195"/>
            <a:ext cx="6696075" cy="216595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05050"/>
              </a:solidFill>
              <a:effectLst/>
              <a:uLnTx/>
              <a:uFillTx/>
              <a:latin typeface="Segoe UI"/>
              <a:ea typeface="+mn-ea"/>
              <a:cs typeface="Segoe U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Segoe UI"/>
              </a:rPr>
              <a:t>Choose the OFT file from the </a:t>
            </a:r>
            <a:r>
              <a:rPr kumimoji="0" lang="en-US" sz="1200" b="0" i="0" u="none" strike="noStrike" kern="1200" cap="none" spc="0" normalizeH="0" baseline="0" noProof="0" dirty="0" err="1">
                <a:ln>
                  <a:noFill/>
                </a:ln>
                <a:solidFill>
                  <a:srgbClr val="505050"/>
                </a:solidFill>
                <a:effectLst/>
                <a:uLnTx/>
                <a:uFillTx/>
                <a:latin typeface="Segoe UI"/>
                <a:ea typeface="+mn-ea"/>
                <a:cs typeface="Segoe UI"/>
              </a:rPr>
              <a:t>eMail</a:t>
            </a:r>
            <a:r>
              <a:rPr kumimoji="0" lang="en-US" sz="1200" b="0" i="0" u="none" strike="noStrike" kern="1200" cap="none" spc="0" normalizeH="0" baseline="0" noProof="0" dirty="0">
                <a:ln>
                  <a:noFill/>
                </a:ln>
                <a:solidFill>
                  <a:srgbClr val="505050"/>
                </a:solidFill>
                <a:effectLst/>
                <a:uLnTx/>
                <a:uFillTx/>
                <a:latin typeface="Segoe UI"/>
                <a:ea typeface="+mn-ea"/>
                <a:cs typeface="Segoe UI"/>
              </a:rPr>
              <a:t> templates folder.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Segoe UI"/>
              </a:rPr>
              <a:t>Use -PV-1 if you need to add links to the CTA section.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Segoe UI"/>
              </a:rPr>
              <a:t>Use -PV-2 if you also need to add a logo.</a:t>
            </a:r>
            <a:br>
              <a:rPr kumimoji="0" lang="en-US" sz="1200" b="0" i="0" u="none" strike="noStrike" kern="1200" cap="none" spc="0" normalizeH="0" baseline="0" noProof="0" dirty="0">
                <a:ln>
                  <a:noFill/>
                </a:ln>
                <a:solidFill>
                  <a:srgbClr val="505050"/>
                </a:solidFill>
                <a:effectLst/>
                <a:uLnTx/>
                <a:uFillTx/>
                <a:latin typeface="Segoe UI"/>
                <a:ea typeface="+mn-ea"/>
                <a:cs typeface="Segoe UI"/>
              </a:rPr>
            </a:br>
            <a:endParaRPr kumimoji="0" lang="en-US" sz="1200" b="0" i="0" u="none" strike="noStrike" kern="1200" cap="none" spc="0" normalizeH="0" baseline="0" noProof="0" dirty="0">
              <a:ln>
                <a:noFill/>
              </a:ln>
              <a:solidFill>
                <a:srgbClr val="505050"/>
              </a:solidFill>
              <a:effectLst/>
              <a:uLnTx/>
              <a:uFillTx/>
              <a:latin typeface="Segoe UI"/>
              <a:ea typeface="+mn-ea"/>
              <a:cs typeface="Segoe U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Segoe UI"/>
              </a:rPr>
              <a:t>Add the name of the recipient in the opening, in the area marked [First Name].</a:t>
            </a:r>
            <a:br>
              <a:rPr kumimoji="0" lang="en-US" sz="1200" b="0" i="0" u="none" strike="noStrike" kern="1200" cap="none" spc="0" normalizeH="0" baseline="0" noProof="0" dirty="0">
                <a:ln>
                  <a:noFill/>
                </a:ln>
                <a:solidFill>
                  <a:srgbClr val="505050"/>
                </a:solidFill>
                <a:effectLst/>
                <a:uLnTx/>
                <a:uFillTx/>
                <a:latin typeface="Segoe UI"/>
                <a:ea typeface="+mn-ea"/>
                <a:cs typeface="Segoe UI"/>
              </a:rPr>
            </a:br>
            <a:endParaRPr kumimoji="0" lang="en-US" sz="1200" b="0" i="0" u="none" strike="noStrike" kern="1200" cap="none" spc="0" normalizeH="0" baseline="0" noProof="0" dirty="0">
              <a:ln>
                <a:noFill/>
              </a:ln>
              <a:solidFill>
                <a:srgbClr val="505050"/>
              </a:solidFill>
              <a:effectLst/>
              <a:uLnTx/>
              <a:uFillTx/>
              <a:latin typeface="Segoe UI"/>
              <a:ea typeface="+mn-ea"/>
              <a:cs typeface="Segoe U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Segoe UI"/>
              </a:rPr>
              <a:t>Add your name and signature/email address to in the closing statement of the email, in the area marked [Signature].</a:t>
            </a:r>
            <a:br>
              <a:rPr kumimoji="0" lang="en-US" sz="1200" b="0" i="0" u="none" strike="noStrike" kern="1200" cap="none" spc="0" normalizeH="0" baseline="0" noProof="0" dirty="0">
                <a:ln>
                  <a:noFill/>
                </a:ln>
                <a:solidFill>
                  <a:srgbClr val="505050"/>
                </a:solidFill>
                <a:effectLst/>
                <a:uLnTx/>
                <a:uFillTx/>
                <a:latin typeface="Segoe UI"/>
                <a:ea typeface="+mn-ea"/>
                <a:cs typeface="Segoe UI"/>
              </a:rPr>
            </a:br>
            <a:endParaRPr kumimoji="0" lang="en-US" sz="1200" b="0" i="0" u="none" strike="noStrike" kern="1200" cap="none" spc="0" normalizeH="0" baseline="0" noProof="0" dirty="0">
              <a:ln>
                <a:noFill/>
              </a:ln>
              <a:solidFill>
                <a:srgbClr val="505050"/>
              </a:solidFill>
              <a:effectLst/>
              <a:uLnTx/>
              <a:uFillTx/>
              <a:latin typeface="Segoe UI"/>
              <a:ea typeface="+mn-ea"/>
              <a:cs typeface="Segoe U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Segoe UI"/>
              </a:rPr>
              <a:t>Add your logo into the email where indicated, if using PV-2</a:t>
            </a:r>
          </a:p>
        </p:txBody>
      </p:sp>
      <p:sp>
        <p:nvSpPr>
          <p:cNvPr id="6" name="TextBox 5">
            <a:extLst>
              <a:ext uri="{FF2B5EF4-FFF2-40B4-BE49-F238E27FC236}">
                <a16:creationId xmlns:a16="http://schemas.microsoft.com/office/drawing/2014/main" id="{97A6195D-322D-409F-A047-2800A8F0F0D3}"/>
              </a:ext>
            </a:extLst>
          </p:cNvPr>
          <p:cNvSpPr txBox="1"/>
          <p:nvPr/>
        </p:nvSpPr>
        <p:spPr>
          <a:xfrm>
            <a:off x="471487" y="4477435"/>
            <a:ext cx="597217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05050"/>
                </a:solidFill>
                <a:effectLst/>
                <a:uLnTx/>
                <a:uFillTx/>
                <a:latin typeface="Segoe UI"/>
                <a:ea typeface="+mn-ea"/>
                <a:cs typeface="Segoe UI"/>
              </a:rPr>
              <a:t>Step-by-step instructions on </a:t>
            </a:r>
            <a:br>
              <a:rPr kumimoji="0" lang="en-US" sz="1800" b="1" i="0" u="none" strike="noStrike" kern="1200" cap="none" spc="0" normalizeH="0" baseline="0" noProof="0" dirty="0">
                <a:ln>
                  <a:noFill/>
                </a:ln>
                <a:solidFill>
                  <a:srgbClr val="505050"/>
                </a:solidFill>
                <a:effectLst/>
                <a:uLnTx/>
                <a:uFillTx/>
                <a:latin typeface="Segoe UI"/>
                <a:ea typeface="+mn-ea"/>
                <a:cs typeface="Segoe UI"/>
              </a:rPr>
            </a:br>
            <a:r>
              <a:rPr kumimoji="0" lang="en-US" sz="1800" b="1" i="0" u="none" strike="noStrike" kern="1200" cap="none" spc="0" normalizeH="0" baseline="0" noProof="0" dirty="0">
                <a:ln>
                  <a:noFill/>
                </a:ln>
                <a:solidFill>
                  <a:srgbClr val="505050"/>
                </a:solidFill>
                <a:effectLst/>
                <a:uLnTx/>
                <a:uFillTx/>
                <a:latin typeface="Segoe UI"/>
                <a:ea typeface="+mn-ea"/>
                <a:cs typeface="Segoe UI"/>
              </a:rPr>
              <a:t>how to edit the HTML file</a:t>
            </a:r>
          </a:p>
        </p:txBody>
      </p:sp>
      <p:sp>
        <p:nvSpPr>
          <p:cNvPr id="8" name="TextBox 8">
            <a:extLst>
              <a:ext uri="{FF2B5EF4-FFF2-40B4-BE49-F238E27FC236}">
                <a16:creationId xmlns:a16="http://schemas.microsoft.com/office/drawing/2014/main" id="{A45193C6-AA7B-44D1-A002-5D8A7EB7E873}"/>
              </a:ext>
            </a:extLst>
          </p:cNvPr>
          <p:cNvSpPr txBox="1"/>
          <p:nvPr/>
        </p:nvSpPr>
        <p:spPr>
          <a:xfrm>
            <a:off x="538161" y="5385930"/>
            <a:ext cx="6696075" cy="2531231"/>
          </a:xfrm>
          <a:prstGeom prst="rect">
            <a:avLst/>
          </a:prstGeom>
          <a:noFill/>
        </p:spPr>
        <p:txBody>
          <a:bodyPr wrap="squar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Download the </a:t>
            </a:r>
            <a:r>
              <a:rPr kumimoji="0" lang="fr-FR"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.html file </a:t>
            </a: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to your device. </a:t>
            </a: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 Find the file in your file explorer. Right-click it, look for the option to Open with... and then select your favorite browser from the options presented.</a:t>
            </a: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b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In the browser window, press CTRL + A to select all. Then paste it into the body of a new email. </a:t>
            </a: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startAt="2"/>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startAt="4"/>
              <a:tabLst/>
              <a:defRPr/>
            </a:pP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Add the name of the recipient in the opening, in the area marked [First Name].</a:t>
            </a: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b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startAt="4"/>
              <a:tabLst/>
              <a:defRPr/>
            </a:pP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Add your name and signature/email address to in the closing statement of the email, in the area marked [Signature].</a:t>
            </a: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b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 typeface="+mj-lt"/>
              <a:buAutoNum type="arabicPeriod" startAt="4"/>
              <a:tabLst/>
              <a:defRPr/>
            </a:pP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mn-cs"/>
              </a:rPr>
              <a:t>Add your logo into the email.</a:t>
            </a:r>
            <a:r>
              <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en-US" sz="1200" b="0" i="0" u="none" strike="noStrike" kern="1200" cap="none" spc="0" normalizeH="0" baseline="0" noProof="0" dirty="0">
                <a:ln>
                  <a:noFill/>
                </a:ln>
                <a:solidFill>
                  <a:srgbClr val="505050"/>
                </a:solidFill>
                <a:effectLst/>
                <a:uLnTx/>
                <a:uFillTx/>
                <a:latin typeface="Segoe UI"/>
                <a:ea typeface="+mn-ea"/>
                <a:cs typeface="Segoe UI"/>
              </a:rPr>
              <a:t>indicated, if using PV-2.</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srgbClr val="505050"/>
              </a:solidFill>
              <a:effectLst/>
              <a:uLnTx/>
              <a:uFillTx/>
              <a:latin typeface="Segoe UI"/>
              <a:ea typeface="+mn-ea"/>
              <a:cs typeface="Segoe UI"/>
            </a:endParaRPr>
          </a:p>
        </p:txBody>
      </p:sp>
    </p:spTree>
    <p:extLst>
      <p:ext uri="{BB962C8B-B14F-4D97-AF65-F5344CB8AC3E}">
        <p14:creationId xmlns:p14="http://schemas.microsoft.com/office/powerpoint/2010/main" val="406787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1"/>
            <a:ext cx="6696075" cy="7623000"/>
          </a:xfrm>
          <a:prstGeom prst="rect">
            <a:avLst/>
          </a:prstGeom>
          <a:noFill/>
        </p:spPr>
        <p:txBody>
          <a:bodyPr wrap="square" lIns="0" tIns="0" rIns="0" bIns="0" rtlCol="0" anchor="t">
            <a:noAutofit/>
          </a:bodyPr>
          <a:lstStyle/>
          <a:p>
            <a:pPr lvl="0" defTabSz="914400"/>
            <a:r>
              <a:rPr lang="en-US" sz="2000" b="1" dirty="0">
                <a:solidFill>
                  <a:srgbClr val="505050"/>
                </a:solidFill>
                <a:latin typeface="Segoe UI"/>
                <a:cs typeface="Segoe UI"/>
              </a:rPr>
              <a:t>Microsoft co-branding guidelines</a:t>
            </a:r>
            <a:br>
              <a:rPr lang="en-US" sz="1400" dirty="0">
                <a:solidFill>
                  <a:srgbClr val="505050"/>
                </a:solidFill>
                <a:latin typeface="Segoe UI"/>
                <a:cs typeface="Segoe UI"/>
              </a:rPr>
            </a:br>
            <a:r>
              <a:rPr lang="en-US" sz="1400" dirty="0">
                <a:solidFill>
                  <a:srgbClr val="505050"/>
                </a:solidFill>
                <a:latin typeface="Segoe UI"/>
                <a:cs typeface="Segoe UI"/>
              </a:rPr>
              <a:t>Partner logo minimum size and relationship</a:t>
            </a:r>
          </a:p>
          <a:p>
            <a:pPr lvl="0" defTabSz="914400"/>
            <a:endParaRPr lang="en-US" sz="1400" b="1" dirty="0">
              <a:solidFill>
                <a:srgbClr val="505050"/>
              </a:solidFill>
              <a:latin typeface="Segoe UI"/>
              <a:cs typeface="Segoe UI"/>
            </a:endParaRPr>
          </a:p>
          <a:p>
            <a:pPr lvl="0" defTabSz="914400"/>
            <a:r>
              <a:rPr lang="en-US" sz="1200" b="1" dirty="0">
                <a:solidFill>
                  <a:srgbClr val="505050"/>
                </a:solidFill>
                <a:latin typeface="Segoe UI"/>
                <a:cs typeface="Segoe UI"/>
              </a:rPr>
              <a:t>Horizontal logo</a:t>
            </a:r>
          </a:p>
          <a:p>
            <a:pPr lvl="0" defTabSz="914400"/>
            <a:r>
              <a:rPr lang="en-US" sz="1200" dirty="0">
                <a:solidFill>
                  <a:srgbClr val="505050"/>
                </a:solidFill>
                <a:latin typeface="Segoe UI"/>
                <a:cs typeface="Segoe UI"/>
              </a:rPr>
              <a:t>Partner logo should be no less than 16px high and should not exceed more than the height of the horizontal Microsoft Surface logo.</a:t>
            </a:r>
          </a:p>
          <a:p>
            <a:pPr lvl="0" defTabSz="914400"/>
            <a:endParaRPr lang="en-US" sz="1200" dirty="0">
              <a:solidFill>
                <a:srgbClr val="505050"/>
              </a:solidFill>
              <a:latin typeface="Segoe UI"/>
              <a:cs typeface="Segoe UI"/>
            </a:endParaRPr>
          </a:p>
          <a:p>
            <a:pPr lvl="0" defTabSz="914400"/>
            <a:endParaRPr lang="en-US" sz="12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r>
              <a:rPr lang="en-US" sz="1200" b="1" dirty="0">
                <a:solidFill>
                  <a:srgbClr val="505050"/>
                </a:solidFill>
                <a:latin typeface="Segoe UI"/>
                <a:cs typeface="Segoe UI"/>
              </a:rPr>
              <a:t>Stacked logo</a:t>
            </a:r>
          </a:p>
          <a:p>
            <a:pPr lvl="0" defTabSz="914400"/>
            <a:r>
              <a:rPr lang="en-US" sz="1200" dirty="0">
                <a:solidFill>
                  <a:srgbClr val="505050"/>
                </a:solidFill>
                <a:latin typeface="Segoe UI"/>
                <a:cs typeface="Segoe UI"/>
              </a:rPr>
              <a:t>Partner logo should be no less than 16px high and should not exceed more than 1 symbol square higher than the stacked Microsoft Surface logo. </a:t>
            </a:r>
          </a:p>
          <a:p>
            <a:pPr lvl="0" defTabSz="914400"/>
            <a:endParaRPr lang="en-US" sz="1200" dirty="0">
              <a:solidFill>
                <a:srgbClr val="505050"/>
              </a:solidFill>
              <a:latin typeface="Segoe UI"/>
              <a:cs typeface="Segoe UI"/>
            </a:endParaRPr>
          </a:p>
          <a:p>
            <a:pPr lvl="0" defTabSz="914400"/>
            <a:endParaRPr lang="en-US" sz="12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r>
              <a:rPr lang="en-US" sz="1200" dirty="0">
                <a:solidFill>
                  <a:srgbClr val="505050"/>
                </a:solidFill>
                <a:latin typeface="Segoe UI"/>
                <a:cs typeface="Segoe UI"/>
              </a:rPr>
              <a:t>Note: Padding on ALL banners follows the horizontal logo rules at 16px. </a:t>
            </a:r>
          </a:p>
          <a:p>
            <a:pPr lvl="0" defTabSz="914400"/>
            <a:endParaRPr lang="en-US" sz="1400" dirty="0">
              <a:solidFill>
                <a:srgbClr val="505050"/>
              </a:solidFill>
              <a:latin typeface="Segoe UI"/>
              <a:cs typeface="Segoe UI"/>
            </a:endParaRPr>
          </a:p>
          <a:p>
            <a:pPr lvl="0" defTabSz="914400"/>
            <a:r>
              <a:rPr lang="en-US" sz="1200" b="1" dirty="0">
                <a:solidFill>
                  <a:srgbClr val="505050"/>
                </a:solidFill>
                <a:latin typeface="Segoe UI"/>
                <a:cs typeface="Segoe UI"/>
              </a:rPr>
              <a:t>Clear space</a:t>
            </a:r>
            <a:endParaRPr lang="en-US" sz="1200" dirty="0">
              <a:solidFill>
                <a:srgbClr val="505050"/>
              </a:solidFill>
              <a:latin typeface="Segoe UI"/>
              <a:cs typeface="Segoe UI"/>
            </a:endParaRPr>
          </a:p>
          <a:p>
            <a:pPr lvl="0" defTabSz="914400"/>
            <a:r>
              <a:rPr lang="en-US" sz="1200" dirty="0">
                <a:solidFill>
                  <a:srgbClr val="505050"/>
                </a:solidFill>
                <a:latin typeface="Segoe UI"/>
                <a:cs typeface="Segoe UI"/>
              </a:rPr>
              <a:t>Clear space is the minimum distance between partner logo lockups and other visual or verbal elements, as well as the edge of a product.</a:t>
            </a:r>
          </a:p>
          <a:p>
            <a:pPr lvl="0" defTabSz="914400"/>
            <a:endParaRPr lang="en-US" sz="1200" dirty="0">
              <a:solidFill>
                <a:srgbClr val="505050"/>
              </a:solidFill>
              <a:latin typeface="Segoe UI"/>
              <a:cs typeface="Segoe UI"/>
            </a:endParaRPr>
          </a:p>
          <a:p>
            <a:pPr lvl="0" defTabSz="914400"/>
            <a:r>
              <a:rPr lang="en-US" sz="1200" dirty="0">
                <a:solidFill>
                  <a:srgbClr val="505050"/>
                </a:solidFill>
                <a:latin typeface="Segoe UI"/>
                <a:cs typeface="Segoe UI"/>
              </a:rPr>
              <a:t>Minimum clear space surrounding the lockup is equivalent to one 16px symbol of the horizontal Microsoft Surface logo. </a:t>
            </a: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a:p>
            <a:pPr lvl="0" defTabSz="914400"/>
            <a:endParaRPr lang="en-US" sz="1400" dirty="0">
              <a:solidFill>
                <a:srgbClr val="505050"/>
              </a:solidFill>
              <a:latin typeface="Segoe UI"/>
              <a:cs typeface="Segoe UI"/>
            </a:endParaRPr>
          </a:p>
        </p:txBody>
      </p:sp>
      <p:pic>
        <p:nvPicPr>
          <p:cNvPr id="18" name="Picture 17">
            <a:extLst>
              <a:ext uri="{FF2B5EF4-FFF2-40B4-BE49-F238E27FC236}">
                <a16:creationId xmlns:a16="http://schemas.microsoft.com/office/drawing/2014/main" id="{97A9BC3B-6B6B-6445-938A-04A86BA97BAA}"/>
              </a:ext>
            </a:extLst>
          </p:cNvPr>
          <p:cNvPicPr>
            <a:picLocks noChangeAspect="1"/>
          </p:cNvPicPr>
          <p:nvPr/>
        </p:nvPicPr>
        <p:blipFill rotWithShape="1">
          <a:blip r:embed="rId2"/>
          <a:srcRect l="31163" t="1767" r="3405" b="58412"/>
          <a:stretch/>
        </p:blipFill>
        <p:spPr>
          <a:xfrm>
            <a:off x="540001" y="2875295"/>
            <a:ext cx="4088846" cy="904891"/>
          </a:xfrm>
          <a:prstGeom prst="rect">
            <a:avLst/>
          </a:prstGeom>
        </p:spPr>
      </p:pic>
      <p:pic>
        <p:nvPicPr>
          <p:cNvPr id="20" name="Picture 19">
            <a:extLst>
              <a:ext uri="{FF2B5EF4-FFF2-40B4-BE49-F238E27FC236}">
                <a16:creationId xmlns:a16="http://schemas.microsoft.com/office/drawing/2014/main" id="{44BABBF8-2019-834C-8CDA-02FD04050FF0}"/>
              </a:ext>
            </a:extLst>
          </p:cNvPr>
          <p:cNvPicPr>
            <a:picLocks noChangeAspect="1"/>
          </p:cNvPicPr>
          <p:nvPr/>
        </p:nvPicPr>
        <p:blipFill rotWithShape="1">
          <a:blip r:embed="rId2"/>
          <a:srcRect l="31163" t="54300" r="3405" b="5879"/>
          <a:stretch/>
        </p:blipFill>
        <p:spPr>
          <a:xfrm>
            <a:off x="540001" y="4885756"/>
            <a:ext cx="4088846" cy="904891"/>
          </a:xfrm>
          <a:prstGeom prst="rect">
            <a:avLst/>
          </a:prstGeom>
        </p:spPr>
      </p:pic>
      <p:pic>
        <p:nvPicPr>
          <p:cNvPr id="22" name="Picture 21">
            <a:extLst>
              <a:ext uri="{FF2B5EF4-FFF2-40B4-BE49-F238E27FC236}">
                <a16:creationId xmlns:a16="http://schemas.microsoft.com/office/drawing/2014/main" id="{E60DB708-2A5F-E248-B557-662D90A52D15}"/>
              </a:ext>
            </a:extLst>
          </p:cNvPr>
          <p:cNvPicPr>
            <a:picLocks noChangeAspect="1"/>
          </p:cNvPicPr>
          <p:nvPr/>
        </p:nvPicPr>
        <p:blipFill rotWithShape="1">
          <a:blip r:embed="rId3"/>
          <a:srcRect l="44691" b="14775"/>
          <a:stretch/>
        </p:blipFill>
        <p:spPr>
          <a:xfrm>
            <a:off x="538162" y="7800697"/>
            <a:ext cx="2436142" cy="918550"/>
          </a:xfrm>
          <a:prstGeom prst="rect">
            <a:avLst/>
          </a:prstGeom>
        </p:spPr>
      </p:pic>
    </p:spTree>
    <p:extLst>
      <p:ext uri="{BB962C8B-B14F-4D97-AF65-F5344CB8AC3E}">
        <p14:creationId xmlns:p14="http://schemas.microsoft.com/office/powerpoint/2010/main" val="319239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1"/>
            <a:ext cx="6696075" cy="6755831"/>
          </a:xfrm>
          <a:prstGeom prst="rect">
            <a:avLst/>
          </a:prstGeom>
          <a:noFill/>
        </p:spPr>
        <p:txBody>
          <a:bodyPr wrap="square" lIns="0" tIns="0" rIns="0" bIns="0" rtlCol="0" anchor="t">
            <a:noAutofit/>
          </a:bodyPr>
          <a:lstStyle/>
          <a:p>
            <a:pPr defTabSz="914400"/>
            <a:r>
              <a:rPr lang="en-US" sz="1200" dirty="0">
                <a:solidFill>
                  <a:srgbClr val="505050"/>
                </a:solidFill>
                <a:latin typeface="Segoe UI"/>
                <a:cs typeface="Segoe UI"/>
              </a:rPr>
              <a:t>There are: three (3) PDFs, three (3) InDesign files, and one (1) OFT and one (1) HTML. </a:t>
            </a:r>
          </a:p>
          <a:p>
            <a:pPr defTabSz="914400"/>
            <a:endParaRPr lang="en-US" sz="1400" b="1" dirty="0">
              <a:solidFill>
                <a:srgbClr val="505050"/>
              </a:solidFill>
              <a:latin typeface="Segoe UI"/>
              <a:cs typeface="Segoe UI"/>
            </a:endParaRPr>
          </a:p>
          <a:p>
            <a:pPr defTabSz="914400"/>
            <a:r>
              <a:rPr lang="en-US" sz="1400" b="1" dirty="0">
                <a:solidFill>
                  <a:srgbClr val="505050"/>
                </a:solidFill>
                <a:latin typeface="Segoe UI"/>
                <a:cs typeface="Segoe UI"/>
              </a:rPr>
              <a:t>1. Surface Hybrid Workplace Business Value Solution Guide</a:t>
            </a:r>
            <a:endParaRPr lang="en-US" sz="1400" dirty="0">
              <a:solidFill>
                <a:srgbClr val="505050"/>
              </a:solidFill>
              <a:latin typeface="Segoe UI"/>
              <a:cs typeface="Segoe UI"/>
            </a:endParaRPr>
          </a:p>
          <a:p>
            <a:pPr defTabSz="914400"/>
            <a:r>
              <a:rPr lang="en-US" sz="1200" dirty="0">
                <a:solidFill>
                  <a:srgbClr val="505050"/>
                </a:solidFill>
                <a:latin typeface="Segoe UI"/>
                <a:cs typeface="Segoe UI"/>
              </a:rPr>
              <a:t>Objective: The intention of the guide is to explain to prospective customers and purchase influencers how Surface for Business addresses the challenges of trying to keep employees productive, collaborative, and secure</a:t>
            </a:r>
            <a:r>
              <a:rPr lang="en-US" sz="1200" b="0" i="0" dirty="0">
                <a:solidFill>
                  <a:srgbClr val="505050"/>
                </a:solidFill>
                <a:effectLst/>
                <a:latin typeface="Segoe UI"/>
                <a:cs typeface="Segoe UI"/>
              </a:rPr>
              <a:t> in a hybrid workplace</a:t>
            </a:r>
            <a:r>
              <a:rPr lang="en-US" sz="1200" dirty="0">
                <a:solidFill>
                  <a:srgbClr val="505050"/>
                </a:solidFill>
                <a:latin typeface="Segoe UI"/>
                <a:cs typeface="Segoe UI"/>
              </a:rPr>
              <a:t>. </a:t>
            </a:r>
            <a:endParaRPr lang="en-US" sz="1200" dirty="0">
              <a:solidFill>
                <a:srgbClr val="505050"/>
              </a:solidFill>
              <a:latin typeface="Segoe UI" panose="020B0502040204020203" pitchFamily="34" charset="0"/>
              <a:cs typeface="Segoe UI" panose="020B0502040204020203" pitchFamily="34" charset="0"/>
            </a:endParaRPr>
          </a:p>
          <a:p>
            <a:pPr defTabSz="914400"/>
            <a:endParaRPr lang="en-US" sz="1200" dirty="0">
              <a:solidFill>
                <a:srgbClr val="505050"/>
              </a:solidFill>
              <a:latin typeface="Segoe UI"/>
              <a:cs typeface="Segoe UI"/>
            </a:endParaRPr>
          </a:p>
          <a:p>
            <a:pPr defTabSz="914400"/>
            <a:r>
              <a:rPr lang="en-US" sz="1200" dirty="0">
                <a:solidFill>
                  <a:srgbClr val="505050"/>
                </a:solidFill>
                <a:latin typeface="Segoe UI"/>
                <a:cs typeface="Segoe UI"/>
              </a:rPr>
              <a:t>File Format: PDF and InDesign​. You will need Adobe InDesign to edit the static image file and flow localized copy through.​​</a:t>
            </a:r>
          </a:p>
          <a:p>
            <a:pPr defTabSz="914400"/>
            <a:endParaRPr lang="en-US" sz="1600" dirty="0">
              <a:solidFill>
                <a:srgbClr val="505050"/>
              </a:solidFill>
              <a:latin typeface="Segoe UI"/>
              <a:cs typeface="Segoe UI"/>
            </a:endParaRPr>
          </a:p>
          <a:p>
            <a:pPr defTabSz="914400"/>
            <a:r>
              <a:rPr lang="en-US" sz="1400" b="1" dirty="0">
                <a:solidFill>
                  <a:srgbClr val="505050"/>
                </a:solidFill>
                <a:latin typeface="Segoe UI"/>
                <a:cs typeface="Segoe UI"/>
              </a:rPr>
              <a:t>2. Surface Hybrid Workplace Business Value Solution Guide Flyer</a:t>
            </a:r>
            <a:endParaRPr lang="en-US" sz="1400" dirty="0">
              <a:solidFill>
                <a:srgbClr val="505050"/>
              </a:solidFill>
              <a:latin typeface="Segoe UI"/>
              <a:cs typeface="Segoe UI"/>
            </a:endParaRPr>
          </a:p>
          <a:p>
            <a:pPr defTabSz="914400"/>
            <a:r>
              <a:rPr lang="en-US" sz="1200" dirty="0">
                <a:solidFill>
                  <a:srgbClr val="505050"/>
                </a:solidFill>
                <a:latin typeface="Segoe UI"/>
                <a:cs typeface="Segoe UI"/>
              </a:rPr>
              <a:t>Objective: The flyer provides prospective customers and purchase influencers a brief overview of the benefits of Surface for Business in a hybrid work environment. </a:t>
            </a:r>
          </a:p>
          <a:p>
            <a:pPr defTabSz="914400"/>
            <a:endParaRPr lang="en-US" sz="1200" dirty="0">
              <a:solidFill>
                <a:srgbClr val="505050"/>
              </a:solidFill>
              <a:latin typeface="Segoe UI"/>
              <a:cs typeface="Segoe UI"/>
            </a:endParaRPr>
          </a:p>
          <a:p>
            <a:pPr defTabSz="914400"/>
            <a:r>
              <a:rPr lang="en-US" sz="1200" dirty="0">
                <a:solidFill>
                  <a:srgbClr val="505050"/>
                </a:solidFill>
                <a:latin typeface="Segoe UI"/>
                <a:cs typeface="Segoe UI"/>
              </a:rPr>
              <a:t>File Format: PDF and InDesign​. You will need Adobe InDesign to edit the static image file and flow localized copy through.​​</a:t>
            </a:r>
          </a:p>
          <a:p>
            <a:pPr defTabSz="914400"/>
            <a:endParaRPr lang="en-US" sz="1400" b="1" dirty="0">
              <a:solidFill>
                <a:srgbClr val="505050"/>
              </a:solidFill>
              <a:latin typeface="Segoe UI"/>
              <a:cs typeface="Segoe UI"/>
            </a:endParaRPr>
          </a:p>
          <a:p>
            <a:pPr defTabSz="914400"/>
            <a:r>
              <a:rPr lang="en-US" sz="1400" b="1" dirty="0">
                <a:solidFill>
                  <a:srgbClr val="505050"/>
                </a:solidFill>
                <a:latin typeface="Segoe UI"/>
                <a:cs typeface="Segoe UI"/>
              </a:rPr>
              <a:t>3. Surface Hybrid Workplace Business Value Solution Guide Email Template</a:t>
            </a:r>
            <a:endParaRPr lang="en-US" sz="1400" dirty="0">
              <a:solidFill>
                <a:srgbClr val="505050"/>
              </a:solidFill>
              <a:latin typeface="Segoe UI"/>
              <a:cs typeface="Segoe UI"/>
            </a:endParaRPr>
          </a:p>
          <a:p>
            <a:pPr defTabSz="914400"/>
            <a:r>
              <a:rPr lang="en-US" sz="1200" dirty="0">
                <a:solidFill>
                  <a:srgbClr val="505050"/>
                </a:solidFill>
                <a:latin typeface="Segoe UI"/>
                <a:cs typeface="Segoe UI"/>
              </a:rPr>
              <a:t>Objective: The intention of the email is to provide direct outreach to customers. </a:t>
            </a:r>
          </a:p>
          <a:p>
            <a:pPr defTabSz="914400"/>
            <a:endParaRPr lang="en-US" sz="1200" dirty="0">
              <a:solidFill>
                <a:srgbClr val="505050"/>
              </a:solidFill>
              <a:latin typeface="Segoe UI"/>
              <a:cs typeface="Segoe UI"/>
            </a:endParaRPr>
          </a:p>
          <a:p>
            <a:pPr defTabSz="914400"/>
            <a:r>
              <a:rPr lang="en-US" sz="1200" dirty="0">
                <a:solidFill>
                  <a:srgbClr val="505050"/>
                </a:solidFill>
                <a:latin typeface="Segoe UI"/>
                <a:cs typeface="Segoe UI"/>
              </a:rPr>
              <a:t>File Format: OFT​: You will need Microsoft Outlook to edit to flow localized copy through. HTML: You will need to follow your usual procedures edit and use HTML content in non-Outlook email clients.</a:t>
            </a:r>
          </a:p>
          <a:p>
            <a:pPr defTabSz="914400"/>
            <a:endParaRPr lang="en-US" sz="1200" dirty="0">
              <a:solidFill>
                <a:srgbClr val="505050"/>
              </a:solidFill>
              <a:latin typeface="Segoe UI"/>
              <a:cs typeface="Segoe UI"/>
            </a:endParaRPr>
          </a:p>
          <a:p>
            <a:pPr defTabSz="914400"/>
            <a:r>
              <a:rPr lang="en-US" sz="1400" b="1" dirty="0">
                <a:solidFill>
                  <a:srgbClr val="505050"/>
                </a:solidFill>
                <a:latin typeface="Segoe UI"/>
                <a:cs typeface="Segoe UI"/>
              </a:rPr>
              <a:t>Notes: </a:t>
            </a:r>
          </a:p>
          <a:p>
            <a:pPr defTabSz="914400"/>
            <a:r>
              <a:rPr lang="en-US" sz="1200" dirty="0">
                <a:solidFill>
                  <a:srgbClr val="505050"/>
                </a:solidFill>
                <a:latin typeface="Segoe UI"/>
                <a:cs typeface="Segoe UI"/>
              </a:rPr>
              <a:t>Design team and/or agency should take the copy document marked with EN-US, then copy, localize, and flow that copy into the final design assets.</a:t>
            </a:r>
          </a:p>
          <a:p>
            <a:pPr defTabSz="914400"/>
            <a:r>
              <a:rPr lang="en-US" sz="1200" dirty="0">
                <a:solidFill>
                  <a:srgbClr val="505050"/>
                </a:solidFill>
                <a:latin typeface="Segoe UI"/>
                <a:cs typeface="Segoe UI"/>
              </a:rPr>
              <a:t>​​</a:t>
            </a:r>
          </a:p>
        </p:txBody>
      </p:sp>
    </p:spTree>
    <p:extLst>
      <p:ext uri="{BB962C8B-B14F-4D97-AF65-F5344CB8AC3E}">
        <p14:creationId xmlns:p14="http://schemas.microsoft.com/office/powerpoint/2010/main" val="245493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4483ABA-D087-419C-8671-29A816B211C8}"/>
              </a:ext>
            </a:extLst>
          </p:cNvPr>
          <p:cNvGraphicFramePr>
            <a:graphicFrameLocks noGrp="1"/>
          </p:cNvGraphicFramePr>
          <p:nvPr>
            <p:extLst>
              <p:ext uri="{D42A27DB-BD31-4B8C-83A1-F6EECF244321}">
                <p14:modId xmlns:p14="http://schemas.microsoft.com/office/powerpoint/2010/main" val="698977162"/>
              </p:ext>
            </p:extLst>
          </p:nvPr>
        </p:nvGraphicFramePr>
        <p:xfrm>
          <a:off x="492124" y="1062037"/>
          <a:ext cx="6784975" cy="7195902"/>
        </p:xfrm>
        <a:graphic>
          <a:graphicData uri="http://schemas.openxmlformats.org/drawingml/2006/table">
            <a:tbl>
              <a:tblPr>
                <a:tableStyleId>{5C22544A-7EE6-4342-B048-85BDC9FD1C3A}</a:tableStyleId>
              </a:tblPr>
              <a:tblGrid>
                <a:gridCol w="2514830">
                  <a:extLst>
                    <a:ext uri="{9D8B030D-6E8A-4147-A177-3AD203B41FA5}">
                      <a16:colId xmlns:a16="http://schemas.microsoft.com/office/drawing/2014/main" val="211665415"/>
                    </a:ext>
                  </a:extLst>
                </a:gridCol>
                <a:gridCol w="587146">
                  <a:extLst>
                    <a:ext uri="{9D8B030D-6E8A-4147-A177-3AD203B41FA5}">
                      <a16:colId xmlns:a16="http://schemas.microsoft.com/office/drawing/2014/main" val="164501787"/>
                    </a:ext>
                  </a:extLst>
                </a:gridCol>
                <a:gridCol w="3682999">
                  <a:extLst>
                    <a:ext uri="{9D8B030D-6E8A-4147-A177-3AD203B41FA5}">
                      <a16:colId xmlns:a16="http://schemas.microsoft.com/office/drawing/2014/main" val="1933906375"/>
                    </a:ext>
                  </a:extLst>
                </a:gridCol>
              </a:tblGrid>
              <a:tr h="369212">
                <a:tc>
                  <a:txBody>
                    <a:bodyPr/>
                    <a:lstStyle/>
                    <a:p>
                      <a:pPr marL="0" marR="0" lvl="0" indent="0" algn="ctr" defTabSz="777240" rtl="0" eaLnBrk="1" fontAlgn="b" latinLnBrk="0" hangingPunct="1">
                        <a:lnSpc>
                          <a:spcPct val="100000"/>
                        </a:lnSpc>
                        <a:spcBef>
                          <a:spcPts val="0"/>
                        </a:spcBef>
                        <a:spcAft>
                          <a:spcPts val="0"/>
                        </a:spcAft>
                        <a:buClrTx/>
                        <a:buSzTx/>
                        <a:buFontTx/>
                        <a:buNone/>
                        <a:tabLst/>
                        <a:defRPr/>
                      </a:pPr>
                      <a:r>
                        <a:rPr lang="en-US" sz="1200" b="1" u="none" strike="noStrike" dirty="0">
                          <a:effectLst/>
                          <a:latin typeface="Segoe UI" panose="020B0502040204020203" pitchFamily="34" charset="0"/>
                          <a:cs typeface="Segoe UI" panose="020B0502040204020203" pitchFamily="34" charset="0"/>
                        </a:rPr>
                        <a:t>Asset Location + Title</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lvl="0" indent="0" algn="ctr" defTabSz="777240" rtl="0" eaLnBrk="1" fontAlgn="b" latinLnBrk="0" hangingPunct="1">
                        <a:lnSpc>
                          <a:spcPct val="100000"/>
                        </a:lnSpc>
                        <a:spcBef>
                          <a:spcPts val="0"/>
                        </a:spcBef>
                        <a:spcAft>
                          <a:spcPts val="0"/>
                        </a:spcAft>
                        <a:buClrTx/>
                        <a:buSzTx/>
                        <a:buFontTx/>
                        <a:buNone/>
                        <a:tabLst/>
                        <a:defRPr/>
                      </a:pPr>
                      <a:r>
                        <a:rPr lang="fr-FR" sz="1200" b="1" u="none" strike="noStrike" dirty="0">
                          <a:effectLst/>
                          <a:latin typeface="Segoe UI" panose="020B0502040204020203" pitchFamily="34" charset="0"/>
                          <a:cs typeface="Segoe UI" panose="020B0502040204020203" pitchFamily="34" charset="0"/>
                        </a:rPr>
                        <a:t>Surface_Surface-devices-solution-guide_solutionguide_110321.zip</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517467"/>
                  </a:ext>
                </a:extLst>
              </a:tr>
              <a:tr h="207051">
                <a:tc>
                  <a:txBody>
                    <a:bodyPr/>
                    <a:lstStyle/>
                    <a:p>
                      <a:pPr algn="l" fontAlgn="b"/>
                      <a:r>
                        <a:rPr lang="en-US" sz="1000" b="1" u="none" strike="noStrike">
                          <a:effectLst/>
                          <a:latin typeface="Segoe UI" panose="020B0502040204020203" pitchFamily="34" charset="0"/>
                          <a:cs typeface="Segoe UI" panose="020B0502040204020203" pitchFamily="34" charset="0"/>
                        </a:rPr>
                        <a:t>Thumbnail</a:t>
                      </a:r>
                      <a:endParaRPr lang="en-US" sz="1000" b="1" i="0" u="none" strike="noStrike">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000" b="1" u="none" strike="noStrike">
                          <a:effectLst/>
                          <a:latin typeface="Segoe UI" panose="020B0502040204020203" pitchFamily="34" charset="0"/>
                          <a:cs typeface="Segoe UI" panose="020B0502040204020203" pitchFamily="34" charset="0"/>
                        </a:rPr>
                        <a:t>File Type</a:t>
                      </a:r>
                      <a:endParaRPr lang="en-US" sz="1000" b="1" i="0" u="none" strike="noStrike">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000" b="1" i="0" u="none" strike="noStrike" dirty="0">
                          <a:solidFill>
                            <a:srgbClr val="000000"/>
                          </a:solidFill>
                          <a:effectLst/>
                          <a:latin typeface="Segoe UI" panose="020B0502040204020203" pitchFamily="34" charset="0"/>
                          <a:cs typeface="Segoe UI" panose="020B0502040204020203" pitchFamily="34" charset="0"/>
                        </a:rPr>
                        <a:t>Copy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3593600"/>
                  </a:ext>
                </a:extLst>
              </a:tr>
              <a:tr h="6619639">
                <a:tc>
                  <a:txBody>
                    <a:bodyPr/>
                    <a:lstStyle/>
                    <a:p>
                      <a:pPr algn="l" fontAlgn="b"/>
                      <a:r>
                        <a:rPr lang="en-US" sz="1000" u="none" strike="noStrike" dirty="0">
                          <a:effectLst/>
                          <a:latin typeface="Segoe UI" panose="020B0502040204020203" pitchFamily="34" charset="0"/>
                          <a:cs typeface="Segoe UI" panose="020B0502040204020203" pitchFamily="34" charset="0"/>
                        </a:rPr>
                        <a:t> </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Segoe UI" panose="020B0502040204020203" pitchFamily="34" charset="0"/>
                          <a:cs typeface="Segoe UI" panose="020B0502040204020203" pitchFamily="34" charset="0"/>
                        </a:rPr>
                        <a:t>PDF</a:t>
                      </a:r>
                    </a:p>
                    <a:p>
                      <a:pPr algn="ctr" fontAlgn="ctr"/>
                      <a:r>
                        <a:rPr lang="en-US" sz="1000" b="0" i="0" u="none" strike="noStrike" dirty="0">
                          <a:solidFill>
                            <a:srgbClr val="000000"/>
                          </a:solidFill>
                          <a:effectLst/>
                          <a:latin typeface="Segoe UI" panose="020B0502040204020203" pitchFamily="34" charset="0"/>
                          <a:cs typeface="Segoe UI" panose="020B0502040204020203" pitchFamily="34" charset="0"/>
                        </a:rPr>
                        <a:t>InDesign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Segoe UI" panose="020B0502040204020203" pitchFamily="34" charset="0"/>
                          <a:cs typeface="Segoe UI" panose="020B0502040204020203" pitchFamily="34" charset="0"/>
                        </a:rPr>
                        <a:t>Title: Increase business value for hybrid work with Microsoft Surface</a:t>
                      </a:r>
                    </a:p>
                    <a:p>
                      <a:pPr algn="l" fontAlgn="ct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rtl="0" fontAlgn="base"/>
                      <a:r>
                        <a:rPr lang="en-US" sz="1000" b="0" i="0" u="none" strike="noStrike" dirty="0">
                          <a:solidFill>
                            <a:srgbClr val="000000"/>
                          </a:solidFill>
                          <a:effectLst/>
                          <a:latin typeface="Segoe UI" panose="020B0502040204020203" pitchFamily="34" charset="0"/>
                          <a:cs typeface="Segoe UI" panose="020B0502040204020203" pitchFamily="34" charset="0"/>
                        </a:rPr>
                        <a:t>CTAs: </a:t>
                      </a:r>
                    </a:p>
                    <a:p>
                      <a:pPr rtl="0" fontAlgn="base"/>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rtl="0" fontAlgn="base"/>
                      <a:r>
                        <a:rPr lang="en-US" sz="1100" b="0" i="0" kern="1200" dirty="0">
                          <a:solidFill>
                            <a:schemeClr val="dk1"/>
                          </a:solidFill>
                          <a:effectLst/>
                          <a:latin typeface="+mn-lt"/>
                          <a:ea typeface="+mn-ea"/>
                          <a:cs typeface="+mn-cs"/>
                        </a:rPr>
                        <a:t>Read the study “</a:t>
                      </a:r>
                      <a:r>
                        <a:rPr lang="en-US" sz="1100" b="0" i="0" u="sng" strike="noStrike" kern="1200" dirty="0">
                          <a:solidFill>
                            <a:schemeClr val="dk1"/>
                          </a:solidFill>
                          <a:effectLst/>
                          <a:latin typeface="+mn-lt"/>
                          <a:ea typeface="+mn-ea"/>
                          <a:cs typeface="+mn-cs"/>
                          <a:hlinkClick r:id="rId2"/>
                        </a:rPr>
                        <a:t>Maximizing Your ROI From Microsoft 365 Enterprise With Microsoft Surface</a:t>
                      </a:r>
                      <a:r>
                        <a:rPr lang="en-US" sz="1100" b="0" i="0" kern="1200" dirty="0">
                          <a:solidFill>
                            <a:schemeClr val="dk1"/>
                          </a:solidFill>
                          <a:effectLst/>
                          <a:latin typeface="+mn-lt"/>
                          <a:ea typeface="+mn-ea"/>
                          <a:cs typeface="+mn-cs"/>
                        </a:rPr>
                        <a:t>.” </a:t>
                      </a:r>
                    </a:p>
                    <a:p>
                      <a:pPr rtl="0" fontAlgn="base"/>
                      <a:r>
                        <a:rPr lang="en-US" sz="1100" b="0" i="0" kern="1200" dirty="0">
                          <a:solidFill>
                            <a:schemeClr val="dk1"/>
                          </a:solidFill>
                          <a:effectLst/>
                          <a:latin typeface="+mn-lt"/>
                          <a:ea typeface="+mn-ea"/>
                          <a:cs typeface="+mn-cs"/>
                        </a:rPr>
                        <a:t>Learn more about </a:t>
                      </a:r>
                      <a:r>
                        <a:rPr lang="en-US" sz="1100" b="0" i="0" kern="1200" dirty="0">
                          <a:solidFill>
                            <a:schemeClr val="dk1"/>
                          </a:solidFill>
                          <a:effectLst/>
                          <a:latin typeface="+mn-lt"/>
                          <a:ea typeface="+mn-ea"/>
                          <a:cs typeface="+mn-cs"/>
                          <a:hlinkClick r:id="rId3"/>
                        </a:rPr>
                        <a:t>Surface for Business</a:t>
                      </a:r>
                      <a:r>
                        <a:rPr lang="en-US" sz="1100" b="0" i="0" kern="1200" dirty="0">
                          <a:solidFill>
                            <a:schemeClr val="dk1"/>
                          </a:solidFill>
                          <a:effectLst/>
                          <a:latin typeface="+mn-lt"/>
                          <a:ea typeface="+mn-ea"/>
                          <a:cs typeface="+mn-cs"/>
                        </a:rPr>
                        <a:t>.</a:t>
                      </a:r>
                      <a:endParaRPr lang="en-US" sz="1100" b="0" i="0" u="none" strike="noStrike" dirty="0">
                        <a:solidFill>
                          <a:srgbClr val="000000"/>
                        </a:solidFill>
                        <a:effectLst/>
                        <a:latin typeface="+mn-lt"/>
                        <a:cs typeface="Segoe UI" panose="020B0502040204020203" pitchFamily="34" charset="0"/>
                      </a:endParaRPr>
                    </a:p>
                    <a:p>
                      <a:pPr algn="l" fontAlgn="ct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ctr"/>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14010"/>
                  </a:ext>
                </a:extLst>
              </a:tr>
            </a:tbl>
          </a:graphicData>
        </a:graphic>
      </p:graphicFrame>
      <p:pic>
        <p:nvPicPr>
          <p:cNvPr id="4" name="Picture 3" descr="Graphical user interface, website&#10;&#10;Description automatically generated">
            <a:extLst>
              <a:ext uri="{FF2B5EF4-FFF2-40B4-BE49-F238E27FC236}">
                <a16:creationId xmlns:a16="http://schemas.microsoft.com/office/drawing/2014/main" id="{3AB60E60-DA95-4C81-9FB6-9E8B252CF87F}"/>
              </a:ext>
            </a:extLst>
          </p:cNvPr>
          <p:cNvPicPr>
            <a:picLocks noChangeAspect="1"/>
          </p:cNvPicPr>
          <p:nvPr/>
        </p:nvPicPr>
        <p:blipFill>
          <a:blip r:embed="rId4"/>
          <a:stretch>
            <a:fillRect/>
          </a:stretch>
        </p:blipFill>
        <p:spPr>
          <a:xfrm>
            <a:off x="641601" y="3456926"/>
            <a:ext cx="2227552" cy="2876261"/>
          </a:xfrm>
          <a:prstGeom prst="rect">
            <a:avLst/>
          </a:prstGeom>
        </p:spPr>
      </p:pic>
    </p:spTree>
    <p:extLst>
      <p:ext uri="{BB962C8B-B14F-4D97-AF65-F5344CB8AC3E}">
        <p14:creationId xmlns:p14="http://schemas.microsoft.com/office/powerpoint/2010/main" val="255343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4483ABA-D087-419C-8671-29A816B211C8}"/>
              </a:ext>
            </a:extLst>
          </p:cNvPr>
          <p:cNvGraphicFramePr>
            <a:graphicFrameLocks noGrp="1"/>
          </p:cNvGraphicFramePr>
          <p:nvPr>
            <p:extLst>
              <p:ext uri="{D42A27DB-BD31-4B8C-83A1-F6EECF244321}">
                <p14:modId xmlns:p14="http://schemas.microsoft.com/office/powerpoint/2010/main" val="3702261174"/>
              </p:ext>
            </p:extLst>
          </p:nvPr>
        </p:nvGraphicFramePr>
        <p:xfrm>
          <a:off x="492124" y="1062037"/>
          <a:ext cx="6784975" cy="7195902"/>
        </p:xfrm>
        <a:graphic>
          <a:graphicData uri="http://schemas.openxmlformats.org/drawingml/2006/table">
            <a:tbl>
              <a:tblPr>
                <a:tableStyleId>{5C22544A-7EE6-4342-B048-85BDC9FD1C3A}</a:tableStyleId>
              </a:tblPr>
              <a:tblGrid>
                <a:gridCol w="2514830">
                  <a:extLst>
                    <a:ext uri="{9D8B030D-6E8A-4147-A177-3AD203B41FA5}">
                      <a16:colId xmlns:a16="http://schemas.microsoft.com/office/drawing/2014/main" val="211665415"/>
                    </a:ext>
                  </a:extLst>
                </a:gridCol>
                <a:gridCol w="587146">
                  <a:extLst>
                    <a:ext uri="{9D8B030D-6E8A-4147-A177-3AD203B41FA5}">
                      <a16:colId xmlns:a16="http://schemas.microsoft.com/office/drawing/2014/main" val="164501787"/>
                    </a:ext>
                  </a:extLst>
                </a:gridCol>
                <a:gridCol w="3682999">
                  <a:extLst>
                    <a:ext uri="{9D8B030D-6E8A-4147-A177-3AD203B41FA5}">
                      <a16:colId xmlns:a16="http://schemas.microsoft.com/office/drawing/2014/main" val="1933906375"/>
                    </a:ext>
                  </a:extLst>
                </a:gridCol>
              </a:tblGrid>
              <a:tr h="369212">
                <a:tc>
                  <a:txBody>
                    <a:bodyPr/>
                    <a:lstStyle/>
                    <a:p>
                      <a:pPr marL="0" marR="0" lvl="0" indent="0" algn="ctr" defTabSz="777240" rtl="0" eaLnBrk="1" fontAlgn="b" latinLnBrk="0" hangingPunct="1">
                        <a:lnSpc>
                          <a:spcPct val="100000"/>
                        </a:lnSpc>
                        <a:spcBef>
                          <a:spcPts val="0"/>
                        </a:spcBef>
                        <a:spcAft>
                          <a:spcPts val="0"/>
                        </a:spcAft>
                        <a:buClrTx/>
                        <a:buSzTx/>
                        <a:buFontTx/>
                        <a:buNone/>
                        <a:tabLst/>
                        <a:defRPr/>
                      </a:pPr>
                      <a:r>
                        <a:rPr lang="en-US" sz="1200" b="1" u="none" strike="noStrike" dirty="0">
                          <a:effectLst/>
                          <a:latin typeface="Segoe UI" panose="020B0502040204020203" pitchFamily="34" charset="0"/>
                          <a:cs typeface="Segoe UI" panose="020B0502040204020203" pitchFamily="34" charset="0"/>
                        </a:rPr>
                        <a:t>Asset Location + Title</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lvl="0" indent="0" algn="ctr" defTabSz="777240" rtl="0" eaLnBrk="1" fontAlgn="b" latinLnBrk="0" hangingPunct="1">
                        <a:lnSpc>
                          <a:spcPct val="100000"/>
                        </a:lnSpc>
                        <a:spcBef>
                          <a:spcPts val="0"/>
                        </a:spcBef>
                        <a:spcAft>
                          <a:spcPts val="0"/>
                        </a:spcAft>
                        <a:buClrTx/>
                        <a:buSzTx/>
                        <a:buFontTx/>
                        <a:buNone/>
                        <a:tabLst/>
                        <a:defRPr/>
                      </a:pPr>
                      <a:r>
                        <a:rPr lang="en-US" sz="1200" b="1" u="none" strike="noStrike" dirty="0">
                          <a:effectLst/>
                          <a:latin typeface="Segoe UI" panose="020B0502040204020203" pitchFamily="34" charset="0"/>
                          <a:cs typeface="Segoe UI" panose="020B0502040204020203" pitchFamily="34" charset="0"/>
                        </a:rPr>
                        <a:t>SurfaceHybridSG-Flyer_110121</a:t>
                      </a:r>
                      <a:r>
                        <a:rPr lang="en-US" sz="1200" b="1" u="none" strike="noStrike" dirty="0">
                          <a:effectLst/>
                          <a:latin typeface="Segoe UI"/>
                          <a:cs typeface="Segoe UI"/>
                        </a:rPr>
                        <a:t>.pdf</a:t>
                      </a:r>
                      <a:endParaRPr lang="en-US" sz="1200" b="1" i="0" u="none" strike="noStrike" dirty="0">
                        <a:solidFill>
                          <a:srgbClr val="000000"/>
                        </a:solidFill>
                        <a:effectLst/>
                        <a:latin typeface="Segoe UI"/>
                        <a:cs typeface="Segoe U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517467"/>
                  </a:ext>
                </a:extLst>
              </a:tr>
              <a:tr h="207051">
                <a:tc>
                  <a:txBody>
                    <a:bodyPr/>
                    <a:lstStyle/>
                    <a:p>
                      <a:pPr algn="ctr" fontAlgn="b"/>
                      <a:r>
                        <a:rPr lang="en-US" sz="1000" b="1" u="none" strike="noStrike" dirty="0">
                          <a:effectLst/>
                          <a:latin typeface="Segoe UI" panose="020B0502040204020203" pitchFamily="34" charset="0"/>
                          <a:cs typeface="Segoe UI" panose="020B0502040204020203" pitchFamily="34" charset="0"/>
                        </a:rPr>
                        <a:t>Thumbnail</a:t>
                      </a:r>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000" b="1" u="none" strike="noStrike" dirty="0">
                          <a:effectLst/>
                          <a:latin typeface="Segoe UI" panose="020B0502040204020203" pitchFamily="34" charset="0"/>
                          <a:cs typeface="Segoe UI" panose="020B0502040204020203" pitchFamily="34" charset="0"/>
                        </a:rPr>
                        <a:t>File Type</a:t>
                      </a:r>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000" b="1" i="0" u="none" strike="noStrike" dirty="0">
                          <a:solidFill>
                            <a:srgbClr val="000000"/>
                          </a:solidFill>
                          <a:effectLst/>
                          <a:latin typeface="Segoe UI" panose="020B0502040204020203" pitchFamily="34" charset="0"/>
                          <a:cs typeface="Segoe UI" panose="020B0502040204020203" pitchFamily="34" charset="0"/>
                        </a:rPr>
                        <a:t>Copy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3593600"/>
                  </a:ext>
                </a:extLst>
              </a:tr>
              <a:tr h="6619639">
                <a:tc>
                  <a:txBody>
                    <a:bodyPr/>
                    <a:lstStyle/>
                    <a:p>
                      <a:pPr algn="l" fontAlgn="b"/>
                      <a:r>
                        <a:rPr lang="en-US" sz="900" u="none" strike="noStrike" dirty="0">
                          <a:effectLst/>
                          <a:latin typeface="Segoe UI" panose="020B0502040204020203" pitchFamily="34" charset="0"/>
                          <a:cs typeface="Segoe UI" panose="020B0502040204020203" pitchFamily="34" charset="0"/>
                        </a:rPr>
                        <a:t> </a:t>
                      </a:r>
                      <a:endParaRPr lang="en-US" sz="9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Segoe UI" panose="020B0502040204020203" pitchFamily="34" charset="0"/>
                          <a:cs typeface="Segoe UI" panose="020B0502040204020203" pitchFamily="34" charset="0"/>
                        </a:rPr>
                        <a:t>PDF</a:t>
                      </a:r>
                    </a:p>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InDesign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0" indent="0" algn="l" fontAlgn="ctr"/>
                      <a:r>
                        <a:rPr lang="en-US" sz="1100" b="0" i="0" kern="1200" dirty="0">
                          <a:solidFill>
                            <a:schemeClr val="dk1"/>
                          </a:solidFill>
                          <a:effectLst/>
                          <a:latin typeface="+mn-lt"/>
                          <a:ea typeface="+mn-ea"/>
                          <a:cs typeface="+mn-cs"/>
                        </a:rPr>
                        <a:t>Title: Enhance your hybrid work strategy with Surface for Business </a:t>
                      </a:r>
                    </a:p>
                    <a:p>
                      <a:pPr marL="63500" indent="0" algn="l" fontAlgn="ctr"/>
                      <a:r>
                        <a:rPr lang="en-US" sz="1100" b="0" i="0" kern="1200" dirty="0">
                          <a:solidFill>
                            <a:schemeClr val="dk1"/>
                          </a:solidFill>
                          <a:effectLst/>
                          <a:latin typeface="+mn-lt"/>
                          <a:ea typeface="+mn-ea"/>
                          <a:cs typeface="+mn-cs"/>
                        </a:rPr>
                        <a:t>Subtitle: The emerging hybrid workplace brings new challenges for organizations’ IT teams. Overcome them with Surface for Business. </a:t>
                      </a:r>
                    </a:p>
                    <a:p>
                      <a:pPr marL="63500" indent="0" algn="l" fontAlgn="ctr"/>
                      <a:endParaRPr lang="en-US" sz="1100" b="0" i="0" u="none" strike="noStrike"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In our solution guide, “</a:t>
                      </a:r>
                      <a:r>
                        <a:rPr lang="en-US" sz="1100" b="0" i="0" u="sng" strike="noStrike" kern="1200" dirty="0">
                          <a:solidFill>
                            <a:schemeClr val="dk1"/>
                          </a:solidFill>
                          <a:effectLst/>
                          <a:latin typeface="+mn-lt"/>
                          <a:ea typeface="+mn-ea"/>
                          <a:cs typeface="+mn-cs"/>
                          <a:hlinkClick r:id="rId2"/>
                        </a:rPr>
                        <a:t>Increase business value for hybrid work with Microsoft Surface</a:t>
                      </a:r>
                      <a:r>
                        <a:rPr lang="en-US" sz="1100" b="0" i="0" kern="1200" dirty="0">
                          <a:solidFill>
                            <a:schemeClr val="dk1"/>
                          </a:solidFill>
                          <a:effectLst/>
                          <a:latin typeface="+mn-lt"/>
                          <a:ea typeface="+mn-ea"/>
                          <a:cs typeface="+mn-cs"/>
                        </a:rPr>
                        <a:t>,” find out how to:  </a:t>
                      </a:r>
                    </a:p>
                    <a:p>
                      <a:pPr marL="63500" indent="0" rtl="0" fontAlgn="base">
                        <a:buFont typeface="Arial" panose="020B0604020202020204" pitchFamily="34" charset="0"/>
                        <a:buChar char="•"/>
                      </a:pPr>
                      <a:r>
                        <a:rPr lang="en-US" sz="1100" b="0" i="0" kern="1200" dirty="0">
                          <a:solidFill>
                            <a:schemeClr val="dk1"/>
                          </a:solidFill>
                          <a:effectLst/>
                          <a:latin typeface="+mn-lt"/>
                          <a:ea typeface="+mn-ea"/>
                          <a:cs typeface="+mn-cs"/>
                        </a:rPr>
                        <a:t>Increase engagement: Keeping employees engaged and productive can be more difficult in a hybrid workplace. </a:t>
                      </a:r>
                    </a:p>
                    <a:p>
                      <a:pPr marL="63500" indent="0" rtl="0" fontAlgn="base">
                        <a:buFont typeface="Arial" panose="020B0604020202020204" pitchFamily="34" charset="0"/>
                        <a:buChar char="•"/>
                      </a:pPr>
                      <a:r>
                        <a:rPr lang="en-US" sz="1100" b="0" i="0" kern="1200" dirty="0">
                          <a:solidFill>
                            <a:schemeClr val="dk1"/>
                          </a:solidFill>
                          <a:effectLst/>
                          <a:latin typeface="+mn-lt"/>
                          <a:ea typeface="+mn-ea"/>
                          <a:cs typeface="+mn-cs"/>
                        </a:rPr>
                        <a:t>Manage devices:  Hybrid workplaces demand more flexible and secure device solutions. </a:t>
                      </a:r>
                    </a:p>
                    <a:p>
                      <a:pPr marL="63500" indent="0" rtl="0" fontAlgn="base">
                        <a:buFont typeface="Arial" panose="020B0604020202020204" pitchFamily="34" charset="0"/>
                        <a:buChar char="•"/>
                      </a:pPr>
                      <a:r>
                        <a:rPr lang="en-US" sz="1100" b="0" i="0" kern="1200" dirty="0">
                          <a:solidFill>
                            <a:schemeClr val="dk1"/>
                          </a:solidFill>
                          <a:effectLst/>
                          <a:latin typeface="+mn-lt"/>
                          <a:ea typeface="+mn-ea"/>
                          <a:cs typeface="+mn-cs"/>
                        </a:rPr>
                        <a:t>Mitigate risk: With employees working from anywhere, organizations face new security risks. </a:t>
                      </a:r>
                    </a:p>
                    <a:p>
                      <a:pPr marL="63500" indent="0" algn="l" fontAlgn="ctr"/>
                      <a:endParaRPr lang="en-US" sz="1100" b="0" i="0" u="none" strike="noStrike" dirty="0">
                        <a:solidFill>
                          <a:srgbClr val="000000"/>
                        </a:solidFill>
                        <a:effectLst/>
                        <a:latin typeface="+mn-lt"/>
                        <a:cs typeface="Segoe UI" panose="020B0502040204020203" pitchFamily="34" charset="0"/>
                      </a:endParaRPr>
                    </a:p>
                    <a:p>
                      <a:pPr marL="63500" indent="0" rtl="0" fontAlgn="base"/>
                      <a:r>
                        <a:rPr lang="en-US" sz="1100" b="0" i="0" kern="1200" dirty="0">
                          <a:solidFill>
                            <a:schemeClr val="dk1"/>
                          </a:solidFill>
                          <a:effectLst/>
                          <a:latin typeface="+mn-lt"/>
                          <a:ea typeface="+mn-ea"/>
                          <a:cs typeface="+mn-cs"/>
                        </a:rPr>
                        <a:t>Overcome these hybrid workplace challenges with Surface for Business. </a:t>
                      </a:r>
                    </a:p>
                    <a:p>
                      <a:pPr marL="63500" indent="0" rtl="0" fontAlgn="base"/>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CTAs:</a:t>
                      </a:r>
                    </a:p>
                    <a:p>
                      <a:pPr marL="63500" indent="0" rtl="0" fontAlgn="base"/>
                      <a:r>
                        <a:rPr lang="en-US" sz="1100" b="0" i="0" kern="1200" dirty="0">
                          <a:solidFill>
                            <a:schemeClr val="dk1"/>
                          </a:solidFill>
                          <a:effectLst/>
                          <a:latin typeface="+mn-lt"/>
                          <a:ea typeface="+mn-ea"/>
                          <a:cs typeface="+mn-cs"/>
                        </a:rPr>
                        <a:t>Read all about it in our </a:t>
                      </a:r>
                      <a:r>
                        <a:rPr lang="en-US" sz="1100" b="0" i="0" u="sng" strike="noStrike" kern="1200" dirty="0">
                          <a:solidFill>
                            <a:schemeClr val="dk1"/>
                          </a:solidFill>
                          <a:effectLst/>
                          <a:latin typeface="+mn-lt"/>
                          <a:ea typeface="+mn-ea"/>
                          <a:cs typeface="+mn-cs"/>
                          <a:hlinkClick r:id="rId2"/>
                        </a:rPr>
                        <a:t>solution guide</a:t>
                      </a:r>
                      <a:r>
                        <a:rPr lang="en-US" sz="1100" b="0" i="0" kern="1200" dirty="0">
                          <a:solidFill>
                            <a:schemeClr val="dk1"/>
                          </a:solidFill>
                          <a:effectLst/>
                          <a:latin typeface="+mn-lt"/>
                          <a:ea typeface="+mn-ea"/>
                          <a:cs typeface="+mn-cs"/>
                        </a:rPr>
                        <a:t>. </a:t>
                      </a:r>
                    </a:p>
                    <a:p>
                      <a:pPr marL="63500" indent="0" rtl="0" fontAlgn="base"/>
                      <a:r>
                        <a:rPr lang="en-US" sz="1100" b="0" i="0" kern="1200" dirty="0">
                          <a:solidFill>
                            <a:schemeClr val="dk1"/>
                          </a:solidFill>
                          <a:effectLst/>
                          <a:latin typeface="+mn-lt"/>
                          <a:ea typeface="+mn-ea"/>
                          <a:cs typeface="+mn-cs"/>
                        </a:rPr>
                        <a:t>Learn more about </a:t>
                      </a:r>
                      <a:r>
                        <a:rPr lang="en-US" sz="1100" b="0" i="0" u="sng" strike="noStrike" kern="1200" dirty="0">
                          <a:solidFill>
                            <a:schemeClr val="dk1"/>
                          </a:solidFill>
                          <a:effectLst/>
                          <a:latin typeface="+mn-lt"/>
                          <a:ea typeface="+mn-ea"/>
                          <a:cs typeface="+mn-cs"/>
                          <a:hlinkClick r:id="rId3"/>
                        </a:rPr>
                        <a:t>Surface for Business</a:t>
                      </a:r>
                      <a:r>
                        <a:rPr lang="en-US" sz="1100" b="0" i="0" kern="1200" dirty="0">
                          <a:solidFill>
                            <a:schemeClr val="dk1"/>
                          </a:solidFill>
                          <a:effectLst/>
                          <a:latin typeface="+mn-lt"/>
                          <a:ea typeface="+mn-ea"/>
                          <a:cs typeface="+mn-cs"/>
                        </a:rPr>
                        <a:t>. </a:t>
                      </a:r>
                    </a:p>
                    <a:p>
                      <a:pPr algn="l" fontAlgn="ctr"/>
                      <a:endParaRPr lang="en-US" sz="9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14010"/>
                  </a:ext>
                </a:extLst>
              </a:tr>
            </a:tbl>
          </a:graphicData>
        </a:graphic>
      </p:graphicFrame>
      <p:pic>
        <p:nvPicPr>
          <p:cNvPr id="4" name="Picture 3">
            <a:extLst>
              <a:ext uri="{FF2B5EF4-FFF2-40B4-BE49-F238E27FC236}">
                <a16:creationId xmlns:a16="http://schemas.microsoft.com/office/drawing/2014/main" id="{B0C4CF71-37B8-4597-84E6-ED70E8E6F15D}"/>
              </a:ext>
            </a:extLst>
          </p:cNvPr>
          <p:cNvPicPr>
            <a:picLocks noChangeAspect="1"/>
          </p:cNvPicPr>
          <p:nvPr/>
        </p:nvPicPr>
        <p:blipFill>
          <a:blip r:embed="rId4"/>
          <a:stretch>
            <a:fillRect/>
          </a:stretch>
        </p:blipFill>
        <p:spPr>
          <a:xfrm>
            <a:off x="749606" y="2882347"/>
            <a:ext cx="2058883" cy="2668221"/>
          </a:xfrm>
          <a:prstGeom prst="rect">
            <a:avLst/>
          </a:prstGeom>
        </p:spPr>
      </p:pic>
    </p:spTree>
    <p:extLst>
      <p:ext uri="{BB962C8B-B14F-4D97-AF65-F5344CB8AC3E}">
        <p14:creationId xmlns:p14="http://schemas.microsoft.com/office/powerpoint/2010/main" val="263448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4483ABA-D087-419C-8671-29A816B211C8}"/>
              </a:ext>
            </a:extLst>
          </p:cNvPr>
          <p:cNvGraphicFramePr>
            <a:graphicFrameLocks noGrp="1"/>
          </p:cNvGraphicFramePr>
          <p:nvPr>
            <p:extLst>
              <p:ext uri="{D42A27DB-BD31-4B8C-83A1-F6EECF244321}">
                <p14:modId xmlns:p14="http://schemas.microsoft.com/office/powerpoint/2010/main" val="2987147436"/>
              </p:ext>
            </p:extLst>
          </p:nvPr>
        </p:nvGraphicFramePr>
        <p:xfrm>
          <a:off x="493712" y="884237"/>
          <a:ext cx="6784975" cy="8409890"/>
        </p:xfrm>
        <a:graphic>
          <a:graphicData uri="http://schemas.openxmlformats.org/drawingml/2006/table">
            <a:tbl>
              <a:tblPr>
                <a:tableStyleId>{5C22544A-7EE6-4342-B048-85BDC9FD1C3A}</a:tableStyleId>
              </a:tblPr>
              <a:tblGrid>
                <a:gridCol w="2514830">
                  <a:extLst>
                    <a:ext uri="{9D8B030D-6E8A-4147-A177-3AD203B41FA5}">
                      <a16:colId xmlns:a16="http://schemas.microsoft.com/office/drawing/2014/main" val="211665415"/>
                    </a:ext>
                  </a:extLst>
                </a:gridCol>
                <a:gridCol w="587146">
                  <a:extLst>
                    <a:ext uri="{9D8B030D-6E8A-4147-A177-3AD203B41FA5}">
                      <a16:colId xmlns:a16="http://schemas.microsoft.com/office/drawing/2014/main" val="164501787"/>
                    </a:ext>
                  </a:extLst>
                </a:gridCol>
                <a:gridCol w="3682999">
                  <a:extLst>
                    <a:ext uri="{9D8B030D-6E8A-4147-A177-3AD203B41FA5}">
                      <a16:colId xmlns:a16="http://schemas.microsoft.com/office/drawing/2014/main" val="1933906375"/>
                    </a:ext>
                  </a:extLst>
                </a:gridCol>
              </a:tblGrid>
              <a:tr h="364484">
                <a:tc>
                  <a:txBody>
                    <a:bodyPr/>
                    <a:lstStyle/>
                    <a:p>
                      <a:pPr marL="0" marR="0" lvl="0" indent="0" algn="ctr" defTabSz="777240" rtl="0" eaLnBrk="1" fontAlgn="b" latinLnBrk="0" hangingPunct="1">
                        <a:lnSpc>
                          <a:spcPct val="100000"/>
                        </a:lnSpc>
                        <a:spcBef>
                          <a:spcPts val="0"/>
                        </a:spcBef>
                        <a:spcAft>
                          <a:spcPts val="0"/>
                        </a:spcAft>
                        <a:buClrTx/>
                        <a:buSzTx/>
                        <a:buFontTx/>
                        <a:buNone/>
                        <a:tabLst/>
                        <a:defRPr/>
                      </a:pPr>
                      <a:r>
                        <a:rPr lang="en-US" sz="1200" b="1" u="none" strike="noStrike" dirty="0">
                          <a:effectLst/>
                          <a:latin typeface="Segoe UI" panose="020B0502040204020203" pitchFamily="34" charset="0"/>
                          <a:cs typeface="Segoe UI" panose="020B0502040204020203" pitchFamily="34" charset="0"/>
                        </a:rPr>
                        <a:t>Asset Location + Title</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lvl="0" indent="0" algn="ctr" defTabSz="777240" rtl="0" eaLnBrk="1" fontAlgn="b" latinLnBrk="0" hangingPunct="1">
                        <a:lnSpc>
                          <a:spcPct val="100000"/>
                        </a:lnSpc>
                        <a:spcBef>
                          <a:spcPts val="0"/>
                        </a:spcBef>
                        <a:spcAft>
                          <a:spcPts val="0"/>
                        </a:spcAft>
                        <a:buClrTx/>
                        <a:buSzTx/>
                        <a:buFontTx/>
                        <a:buNone/>
                        <a:tabLst/>
                        <a:defRPr/>
                      </a:pPr>
                      <a:r>
                        <a:rPr lang="en-US" sz="1200" b="1" u="none" strike="noStrike" dirty="0">
                          <a:effectLst/>
                          <a:latin typeface="Segoe UI" panose="020B0502040204020203" pitchFamily="34" charset="0"/>
                          <a:cs typeface="Segoe UI" panose="020B0502040204020203" pitchFamily="34" charset="0"/>
                        </a:rPr>
                        <a:t>SurfaceBusinessValue-SolutionGuide</a:t>
                      </a:r>
                      <a:r>
                        <a:rPr lang="en-US" sz="1200" b="1" u="none" strike="noStrike" dirty="0">
                          <a:effectLst/>
                          <a:latin typeface="Segoe UI"/>
                          <a:cs typeface="Segoe UI"/>
                        </a:rPr>
                        <a:t>_Email_110121.oft</a:t>
                      </a:r>
                    </a:p>
                    <a:p>
                      <a:pPr marL="0" marR="0" lvl="0" indent="0" algn="ctr" defTabSz="777240" rtl="0" eaLnBrk="1" fontAlgn="b" latinLnBrk="0" hangingPunct="1">
                        <a:lnSpc>
                          <a:spcPct val="100000"/>
                        </a:lnSpc>
                        <a:spcBef>
                          <a:spcPts val="0"/>
                        </a:spcBef>
                        <a:spcAft>
                          <a:spcPts val="0"/>
                        </a:spcAft>
                        <a:buClrTx/>
                        <a:buSzTx/>
                        <a:buFontTx/>
                        <a:buNone/>
                        <a:tabLst/>
                        <a:defRPr/>
                      </a:pPr>
                      <a:r>
                        <a:rPr lang="en-US" sz="1200" b="1" u="none" strike="noStrike" dirty="0">
                          <a:effectLst/>
                          <a:latin typeface="Segoe UI" panose="020B0502040204020203" pitchFamily="34" charset="0"/>
                          <a:cs typeface="Segoe UI" panose="020B0502040204020203" pitchFamily="34" charset="0"/>
                        </a:rPr>
                        <a:t>SurfaceBusinessValue-SolutionGuide_</a:t>
                      </a:r>
                      <a:r>
                        <a:rPr lang="en-US" sz="1200" b="1" u="none" strike="noStrike" dirty="0">
                          <a:effectLst/>
                          <a:latin typeface="Segoe UI"/>
                          <a:cs typeface="Segoe UI"/>
                        </a:rPr>
                        <a:t>Email_</a:t>
                      </a:r>
                      <a:r>
                        <a:rPr lang="en-US" sz="1200" b="1" u="none" strike="noStrike" dirty="0">
                          <a:effectLst/>
                          <a:latin typeface="Segoe UI" panose="020B0502040204020203" pitchFamily="34" charset="0"/>
                          <a:cs typeface="Segoe UI" panose="020B0502040204020203" pitchFamily="34" charset="0"/>
                        </a:rPr>
                        <a:t>110121</a:t>
                      </a:r>
                      <a:r>
                        <a:rPr lang="en-US" sz="1200" b="1" u="none" strike="noStrike" dirty="0">
                          <a:effectLst/>
                          <a:latin typeface="Segoe UI"/>
                          <a:cs typeface="Segoe UI"/>
                        </a:rPr>
                        <a:t>.html</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517467"/>
                  </a:ext>
                </a:extLst>
              </a:tr>
              <a:tr h="204400">
                <a:tc>
                  <a:txBody>
                    <a:bodyPr/>
                    <a:lstStyle/>
                    <a:p>
                      <a:pPr algn="ctr" fontAlgn="b"/>
                      <a:r>
                        <a:rPr lang="en-US" sz="1000" b="1" u="none" strike="noStrike" dirty="0">
                          <a:effectLst/>
                          <a:latin typeface="Segoe UI" panose="020B0502040204020203" pitchFamily="34" charset="0"/>
                          <a:cs typeface="Segoe UI" panose="020B0502040204020203" pitchFamily="34" charset="0"/>
                        </a:rPr>
                        <a:t>Thumbnail</a:t>
                      </a:r>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000" b="1" u="none" strike="noStrike" dirty="0">
                          <a:effectLst/>
                          <a:latin typeface="Segoe UI" panose="020B0502040204020203" pitchFamily="34" charset="0"/>
                          <a:cs typeface="Segoe UI" panose="020B0502040204020203" pitchFamily="34" charset="0"/>
                        </a:rPr>
                        <a:t>File Type</a:t>
                      </a:r>
                      <a:endParaRPr lang="en-US" sz="1000" b="1"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000" b="1" i="0" u="none" strike="noStrike" dirty="0">
                          <a:solidFill>
                            <a:srgbClr val="000000"/>
                          </a:solidFill>
                          <a:effectLst/>
                          <a:latin typeface="Segoe UI" panose="020B0502040204020203" pitchFamily="34" charset="0"/>
                          <a:cs typeface="Segoe UI" panose="020B0502040204020203" pitchFamily="34" charset="0"/>
                        </a:rPr>
                        <a:t>Copy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3593600"/>
                  </a:ext>
                </a:extLst>
              </a:tr>
              <a:tr h="7839730">
                <a:tc>
                  <a:txBody>
                    <a:bodyPr/>
                    <a:lstStyle/>
                    <a:p>
                      <a:pPr algn="l" fontAlgn="b"/>
                      <a:r>
                        <a:rPr lang="en-US" sz="900" u="none" strike="noStrike" dirty="0">
                          <a:effectLst/>
                          <a:latin typeface="Segoe UI" panose="020B0502040204020203" pitchFamily="34" charset="0"/>
                          <a:cs typeface="Segoe UI" panose="020B0502040204020203" pitchFamily="34" charset="0"/>
                        </a:rPr>
                        <a:t> </a:t>
                      </a:r>
                      <a:endParaRPr lang="en-US" sz="900" b="0" i="0" u="none" strike="noStrike" dirty="0">
                        <a:solidFill>
                          <a:srgbClr val="000000"/>
                        </a:solidFill>
                        <a:effectLst/>
                        <a:latin typeface="Segoe UI" panose="020B0502040204020203" pitchFamily="34" charset="0"/>
                        <a:cs typeface="Segoe UI"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Segoe UI" panose="020B0502040204020203" pitchFamily="34" charset="0"/>
                          <a:cs typeface="Segoe UI" panose="020B0502040204020203" pitchFamily="34" charset="0"/>
                        </a:rPr>
                        <a:t>OFT</a:t>
                      </a:r>
                    </a:p>
                    <a:p>
                      <a:pPr algn="ctr" fontAlgn="ctr"/>
                      <a:r>
                        <a:rPr lang="en-US" sz="900" b="0" i="0" u="none" strike="noStrike" dirty="0">
                          <a:solidFill>
                            <a:srgbClr val="000000"/>
                          </a:solidFill>
                          <a:effectLst/>
                          <a:latin typeface="Segoe UI" panose="020B0502040204020203" pitchFamily="34" charset="0"/>
                          <a:cs typeface="Segoe UI" panose="020B0502040204020203" pitchFamily="34" charset="0"/>
                        </a:rPr>
                        <a:t>HTML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0" indent="0" algn="l" fontAlgn="ctr"/>
                      <a:r>
                        <a:rPr lang="en-US" sz="1100" b="0" kern="1200" dirty="0">
                          <a:solidFill>
                            <a:schemeClr val="dk1"/>
                          </a:solidFill>
                          <a:effectLst/>
                          <a:latin typeface="+mn-lt"/>
                          <a:ea typeface="+mn-ea"/>
                          <a:cs typeface="+mn-cs"/>
                        </a:rPr>
                        <a:t>Subject line: </a:t>
                      </a:r>
                      <a:r>
                        <a:rPr lang="en-US" sz="1100" b="0" i="0" kern="1200" dirty="0">
                          <a:solidFill>
                            <a:schemeClr val="dk1"/>
                          </a:solidFill>
                          <a:effectLst/>
                          <a:latin typeface="+mn-lt"/>
                          <a:ea typeface="+mn-ea"/>
                          <a:cs typeface="+mn-cs"/>
                        </a:rPr>
                        <a:t>Modernize your hybrid workplace with simple, flexible, and secure devices</a:t>
                      </a:r>
                    </a:p>
                    <a:p>
                      <a:pPr marL="63500" indent="0" algn="l" fontAlgn="ctr"/>
                      <a:endParaRPr lang="en-US" sz="1100" b="0" kern="1200" dirty="0">
                        <a:solidFill>
                          <a:schemeClr val="dk1"/>
                        </a:solidFill>
                        <a:effectLst/>
                        <a:latin typeface="+mn-lt"/>
                        <a:ea typeface="+mn-ea"/>
                        <a:cs typeface="+mn-cs"/>
                      </a:endParaRPr>
                    </a:p>
                    <a:p>
                      <a:pPr marL="63500" indent="0" algn="l" fontAlgn="ctr"/>
                      <a:r>
                        <a:rPr lang="en-US" sz="1100" b="0" i="0" kern="1200" dirty="0">
                          <a:solidFill>
                            <a:schemeClr val="dk1"/>
                          </a:solidFill>
                          <a:effectLst/>
                          <a:latin typeface="+mn-lt"/>
                          <a:ea typeface="+mn-ea"/>
                          <a:cs typeface="+mn-cs"/>
                        </a:rPr>
                        <a:t>A more efficient, simple, and secure solution for the hybrid workplace</a:t>
                      </a:r>
                    </a:p>
                    <a:p>
                      <a:pPr marL="63500" indent="0" algn="l" fontAlgn="ctr"/>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Hello [First Name], </a:t>
                      </a:r>
                    </a:p>
                    <a:p>
                      <a:pPr marL="63500" indent="0" rtl="0" fontAlgn="base"/>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If your hybrid workforce includes a mixture of employees working remotely, on-site, and in a combination of the two, deploying and managing the devices that your employees use has likely grown more complex, while your cybersecurity risks have increased. Keeping your teams productive, collaborative, and engaged while they work from anywhere is another challenge for IT. </a:t>
                      </a:r>
                    </a:p>
                    <a:p>
                      <a:pPr marL="63500" indent="0" rtl="0" fontAlgn="base"/>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What you need is a platform for the hybrid workplace that: </a:t>
                      </a:r>
                    </a:p>
                    <a:p>
                      <a:pPr marL="63500" indent="0" rtl="0" fontAlgn="base">
                        <a:buFont typeface="Arial" panose="020B0604020202020204" pitchFamily="34" charset="0"/>
                        <a:buChar char="•"/>
                      </a:pPr>
                      <a:r>
                        <a:rPr lang="en-US" sz="1100" b="0" i="0" kern="1200" dirty="0">
                          <a:solidFill>
                            <a:schemeClr val="dk1"/>
                          </a:solidFill>
                          <a:effectLst/>
                          <a:latin typeface="+mn-lt"/>
                          <a:ea typeface="+mn-ea"/>
                          <a:cs typeface="+mn-cs"/>
                        </a:rPr>
                        <a:t>Can improve end-user productivity thanks to simple-to-use collaboration tools and device interfaces. </a:t>
                      </a:r>
                    </a:p>
                    <a:p>
                      <a:pPr marL="63500" indent="0" rtl="0" fontAlgn="base">
                        <a:buFont typeface="Arial" panose="020B0604020202020204" pitchFamily="34" charset="0"/>
                        <a:buChar char="•"/>
                      </a:pPr>
                      <a:r>
                        <a:rPr lang="en-US" sz="1100" b="0" i="0" kern="1200" dirty="0">
                          <a:solidFill>
                            <a:schemeClr val="dk1"/>
                          </a:solidFill>
                          <a:effectLst/>
                          <a:latin typeface="+mn-lt"/>
                          <a:ea typeface="+mn-ea"/>
                          <a:cs typeface="+mn-cs"/>
                        </a:rPr>
                        <a:t>Increases IT efficiency and reduces deployment costs with zero-touch device provisioning, timely patches and updates, and centralized device management.</a:t>
                      </a:r>
                    </a:p>
                    <a:p>
                      <a:pPr marL="63500" indent="0" rtl="0" fontAlgn="base">
                        <a:buFont typeface="Arial" panose="020B0604020202020204" pitchFamily="34" charset="0"/>
                        <a:buChar char="•"/>
                      </a:pPr>
                      <a:r>
                        <a:rPr lang="en-US" sz="1100" b="0" i="0" kern="1200" dirty="0">
                          <a:solidFill>
                            <a:schemeClr val="dk1"/>
                          </a:solidFill>
                          <a:effectLst/>
                          <a:latin typeface="+mn-lt"/>
                          <a:ea typeface="+mn-ea"/>
                          <a:cs typeface="+mn-cs"/>
                        </a:rPr>
                        <a:t>Simplifies and strengthens security across every device layer, reducing data and security breaches while letting your IT team easily control device firmware and functionality.</a:t>
                      </a:r>
                      <a:endParaRPr lang="en-US" sz="1100" b="0" i="0" kern="1200" baseline="30000" dirty="0">
                        <a:solidFill>
                          <a:schemeClr val="dk1"/>
                        </a:solidFill>
                        <a:effectLst/>
                        <a:latin typeface="+mn-lt"/>
                        <a:ea typeface="+mn-ea"/>
                        <a:cs typeface="+mn-cs"/>
                      </a:endParaRPr>
                    </a:p>
                    <a:p>
                      <a:pPr marL="63500" indent="0" rtl="0" fontAlgn="base">
                        <a:buFont typeface="Arial" panose="020B0604020202020204" pitchFamily="34" charset="0"/>
                        <a:buChar char="•"/>
                      </a:pPr>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Switching to Microsoft Surface devices delivers these benefits—and more—to help you overcome the challenges of a hybrid workplace. Switching to Surface and Microsoft 365, supported by Windows, delivers a more efficient and secure platform for the hybrid workplace while reducing costs and complexity, helping you overcome the challenges of a hybrid workplace. Read the solution guide, “</a:t>
                      </a:r>
                      <a:r>
                        <a:rPr lang="en-US" sz="1100" b="0" i="0" u="sng" strike="noStrike" kern="1200" dirty="0">
                          <a:solidFill>
                            <a:schemeClr val="dk1"/>
                          </a:solidFill>
                          <a:effectLst/>
                          <a:latin typeface="+mn-lt"/>
                          <a:ea typeface="+mn-ea"/>
                          <a:cs typeface="+mn-cs"/>
                          <a:hlinkClick r:id="rId2"/>
                        </a:rPr>
                        <a:t>Increase business value for hybrid work with Microsoft Surface</a:t>
                      </a:r>
                      <a:r>
                        <a:rPr lang="en-US" sz="1100" b="0" i="0" kern="1200" dirty="0">
                          <a:solidFill>
                            <a:schemeClr val="dk1"/>
                          </a:solidFill>
                          <a:effectLst/>
                          <a:latin typeface="+mn-lt"/>
                          <a:ea typeface="+mn-ea"/>
                          <a:cs typeface="+mn-cs"/>
                        </a:rPr>
                        <a:t>,” and learn how Microsoft Surface devices can help keep your workforce engaged and productive, can make management and deployment easy for IT, and can reduce the cost of risk. </a:t>
                      </a:r>
                    </a:p>
                    <a:p>
                      <a:pPr marL="63500" indent="0" rtl="0" fontAlgn="base"/>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Best regards, </a:t>
                      </a:r>
                    </a:p>
                    <a:p>
                      <a:pPr marL="63500" indent="0" rtl="0" fontAlgn="base"/>
                      <a:r>
                        <a:rPr lang="en-US" sz="1100" b="0" i="0" kern="1200" dirty="0">
                          <a:solidFill>
                            <a:schemeClr val="dk1"/>
                          </a:solidFill>
                          <a:effectLst/>
                          <a:latin typeface="+mn-lt"/>
                          <a:ea typeface="+mn-ea"/>
                          <a:cs typeface="+mn-cs"/>
                        </a:rPr>
                        <a:t>[Signature] </a:t>
                      </a:r>
                    </a:p>
                    <a:p>
                      <a:pPr marL="63500" indent="0" rtl="0" fontAlgn="base"/>
                      <a:endParaRPr lang="en-US" sz="1100" b="0" i="0" kern="1200" dirty="0">
                        <a:solidFill>
                          <a:schemeClr val="dk1"/>
                        </a:solidFill>
                        <a:effectLst/>
                        <a:latin typeface="+mn-lt"/>
                        <a:ea typeface="+mn-ea"/>
                        <a:cs typeface="+mn-cs"/>
                      </a:endParaRPr>
                    </a:p>
                    <a:p>
                      <a:pPr marL="63500" indent="0" rtl="0" fontAlgn="base"/>
                      <a:r>
                        <a:rPr lang="en-US" sz="1100" b="0" i="0" kern="1200" dirty="0">
                          <a:solidFill>
                            <a:schemeClr val="dk1"/>
                          </a:solidFill>
                          <a:effectLst/>
                          <a:latin typeface="+mn-lt"/>
                          <a:ea typeface="+mn-ea"/>
                          <a:cs typeface="+mn-cs"/>
                        </a:rPr>
                        <a:t>CTAs:</a:t>
                      </a:r>
                    </a:p>
                    <a:p>
                      <a:pPr marL="63500" indent="0" rtl="0" fontAlgn="base"/>
                      <a:r>
                        <a:rPr lang="en-US" sz="1100" b="0" i="0" kern="1200" dirty="0">
                          <a:solidFill>
                            <a:schemeClr val="dk1"/>
                          </a:solidFill>
                          <a:effectLst/>
                          <a:latin typeface="+mn-lt"/>
                          <a:ea typeface="+mn-ea"/>
                          <a:cs typeface="+mn-cs"/>
                        </a:rPr>
                        <a:t>Read our solution guide, “</a:t>
                      </a:r>
                      <a:r>
                        <a:rPr lang="en-US" sz="1100" b="0" i="0" u="sng" strike="noStrike" kern="1200" dirty="0">
                          <a:solidFill>
                            <a:schemeClr val="dk1"/>
                          </a:solidFill>
                          <a:effectLst/>
                          <a:latin typeface="+mn-lt"/>
                          <a:ea typeface="+mn-ea"/>
                          <a:cs typeface="+mn-cs"/>
                          <a:hlinkClick r:id="rId2"/>
                        </a:rPr>
                        <a:t>Increase business value for hybrid work with Microsoft Surface</a:t>
                      </a:r>
                      <a:r>
                        <a:rPr lang="en-US" sz="1100" b="0" i="0" kern="1200" dirty="0">
                          <a:solidFill>
                            <a:schemeClr val="dk1"/>
                          </a:solidFill>
                          <a:effectLst/>
                          <a:latin typeface="+mn-lt"/>
                          <a:ea typeface="+mn-ea"/>
                          <a:cs typeface="+mn-cs"/>
                        </a:rPr>
                        <a:t>.” </a:t>
                      </a:r>
                    </a:p>
                    <a:p>
                      <a:pPr marL="63500" indent="0" rtl="0" fontAlgn="base"/>
                      <a:r>
                        <a:rPr lang="en-US" sz="1100" b="0" i="0" kern="1200" dirty="0">
                          <a:solidFill>
                            <a:schemeClr val="dk1"/>
                          </a:solidFill>
                          <a:effectLst/>
                          <a:latin typeface="+mn-lt"/>
                          <a:ea typeface="+mn-ea"/>
                          <a:cs typeface="+mn-cs"/>
                        </a:rPr>
                        <a:t>Visit the </a:t>
                      </a:r>
                      <a:r>
                        <a:rPr lang="en-US" sz="1100" b="0" i="0" u="sng" strike="noStrike" kern="1200" dirty="0">
                          <a:solidFill>
                            <a:schemeClr val="dk1"/>
                          </a:solidFill>
                          <a:effectLst/>
                          <a:latin typeface="+mn-lt"/>
                          <a:ea typeface="+mn-ea"/>
                          <a:cs typeface="+mn-cs"/>
                          <a:hlinkClick r:id="rId3"/>
                        </a:rPr>
                        <a:t>Surface for Business website</a:t>
                      </a:r>
                      <a:r>
                        <a:rPr lang="en-US" sz="1100" b="0" i="0" kern="1200" dirty="0">
                          <a:solidFill>
                            <a:schemeClr val="dk1"/>
                          </a:solidFill>
                          <a:effectLst/>
                          <a:latin typeface="+mn-lt"/>
                          <a:ea typeface="+mn-ea"/>
                          <a:cs typeface="+mn-cs"/>
                        </a:rPr>
                        <a:t> to learn more.  </a:t>
                      </a:r>
                      <a:endParaRPr lang="en-US" sz="1530" b="0"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14010"/>
                  </a:ext>
                </a:extLst>
              </a:tr>
            </a:tbl>
          </a:graphicData>
        </a:graphic>
      </p:graphicFrame>
      <p:pic>
        <p:nvPicPr>
          <p:cNvPr id="4" name="Picture 3" descr="Graphical user interface, text, application&#10;&#10;Description automatically generated">
            <a:extLst>
              <a:ext uri="{FF2B5EF4-FFF2-40B4-BE49-F238E27FC236}">
                <a16:creationId xmlns:a16="http://schemas.microsoft.com/office/drawing/2014/main" id="{41CD0E5F-3486-4DD0-873D-12BB9FD58E55}"/>
              </a:ext>
            </a:extLst>
          </p:cNvPr>
          <p:cNvPicPr>
            <a:picLocks noChangeAspect="1"/>
          </p:cNvPicPr>
          <p:nvPr/>
        </p:nvPicPr>
        <p:blipFill>
          <a:blip r:embed="rId4"/>
          <a:stretch>
            <a:fillRect/>
          </a:stretch>
        </p:blipFill>
        <p:spPr>
          <a:xfrm>
            <a:off x="611188" y="2120900"/>
            <a:ext cx="2264392" cy="5016500"/>
          </a:xfrm>
          <a:prstGeom prst="rect">
            <a:avLst/>
          </a:prstGeom>
        </p:spPr>
      </p:pic>
    </p:spTree>
    <p:extLst>
      <p:ext uri="{BB962C8B-B14F-4D97-AF65-F5344CB8AC3E}">
        <p14:creationId xmlns:p14="http://schemas.microsoft.com/office/powerpoint/2010/main" val="319005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1"/>
            <a:ext cx="6696075" cy="1622617"/>
          </a:xfrm>
          <a:prstGeom prst="rect">
            <a:avLst/>
          </a:prstGeom>
          <a:noFill/>
        </p:spPr>
        <p:txBody>
          <a:bodyPr wrap="square" lIns="0" tIns="0" rIns="0" bIns="0" rtlCol="0" anchor="t">
            <a:noAutofit/>
          </a:bodyPr>
          <a:lstStyle/>
          <a:p>
            <a:pPr lvl="0" defTabSz="914400"/>
            <a:r>
              <a:rPr lang="en-US" sz="2000" b="1" dirty="0">
                <a:solidFill>
                  <a:srgbClr val="505050"/>
                </a:solidFill>
                <a:latin typeface="Segoe UI"/>
                <a:cs typeface="Segoe UI"/>
              </a:rPr>
              <a:t>Step-by-step instructions on</a:t>
            </a:r>
          </a:p>
          <a:p>
            <a:pPr lvl="0" defTabSz="914400"/>
            <a:r>
              <a:rPr lang="en-US" sz="2000" b="1" dirty="0">
                <a:solidFill>
                  <a:srgbClr val="505050"/>
                </a:solidFill>
                <a:latin typeface="Segoe UI"/>
                <a:cs typeface="Segoe UI"/>
              </a:rPr>
              <a:t>how to flow localized copy in InDesign</a:t>
            </a:r>
          </a:p>
        </p:txBody>
      </p:sp>
      <p:sp>
        <p:nvSpPr>
          <p:cNvPr id="13" name="TextBox 12">
            <a:extLst>
              <a:ext uri="{FF2B5EF4-FFF2-40B4-BE49-F238E27FC236}">
                <a16:creationId xmlns:a16="http://schemas.microsoft.com/office/drawing/2014/main" id="{33DED328-0D0C-41A8-811C-298D6ABD1AF9}"/>
              </a:ext>
            </a:extLst>
          </p:cNvPr>
          <p:cNvSpPr txBox="1"/>
          <p:nvPr/>
        </p:nvSpPr>
        <p:spPr>
          <a:xfrm>
            <a:off x="431800" y="1973785"/>
            <a:ext cx="6985000" cy="646331"/>
          </a:xfrm>
          <a:prstGeom prst="rect">
            <a:avLst/>
          </a:prstGeom>
          <a:noFill/>
        </p:spPr>
        <p:txBody>
          <a:bodyPr wrap="square">
            <a:spAutoFit/>
          </a:bodyPr>
          <a:lstStyle/>
          <a:p>
            <a:r>
              <a:rPr lang="en-US" sz="1200" dirty="0">
                <a:effectLst/>
                <a:latin typeface="Segoe UI" panose="020B0502040204020203" pitchFamily="34" charset="0"/>
                <a:ea typeface="Malgun Gothic" panose="020B0503020000020004" pitchFamily="34" charset="-127"/>
              </a:rPr>
              <a:t>Open Layers panel and make sure that “EDIT_text” layer is unlocked. Lock all other layers by clicking on the box to the immediate left of the layer name.</a:t>
            </a:r>
            <a:br>
              <a:rPr lang="en-US" sz="1200" dirty="0">
                <a:effectLst/>
                <a:latin typeface="Segoe UI" panose="020B0502040204020203" pitchFamily="34" charset="0"/>
                <a:ea typeface="Malgun Gothic" panose="020B0503020000020004" pitchFamily="34" charset="-127"/>
              </a:rPr>
            </a:br>
            <a:endParaRPr lang="en-US" sz="1200" dirty="0"/>
          </a:p>
        </p:txBody>
      </p:sp>
      <p:pic>
        <p:nvPicPr>
          <p:cNvPr id="14" name="Picture 13" descr="Layers panel in InDesign, with all layers locked except for the layer named &quot;EDIT_text&quot;.">
            <a:extLst>
              <a:ext uri="{FF2B5EF4-FFF2-40B4-BE49-F238E27FC236}">
                <a16:creationId xmlns:a16="http://schemas.microsoft.com/office/drawing/2014/main" id="{DBD4BE79-7AF8-4F30-B4C2-0DA181E1D8AD}"/>
              </a:ext>
            </a:extLst>
          </p:cNvPr>
          <p:cNvPicPr/>
          <p:nvPr/>
        </p:nvPicPr>
        <p:blipFill rotWithShape="1">
          <a:blip r:embed="rId2"/>
          <a:srcRect l="841"/>
          <a:stretch/>
        </p:blipFill>
        <p:spPr bwMode="auto">
          <a:xfrm>
            <a:off x="538162" y="2556270"/>
            <a:ext cx="3563938" cy="1201059"/>
          </a:xfrm>
          <a:prstGeom prst="rect">
            <a:avLst/>
          </a:prstGeom>
          <a:ln>
            <a:noFill/>
          </a:ln>
          <a:extLst>
            <a:ext uri="{53640926-AAD7-44D8-BBD7-CCE9431645EC}">
              <a14:shadowObscured xmlns:a14="http://schemas.microsoft.com/office/drawing/2010/main"/>
            </a:ext>
          </a:extLst>
        </p:spPr>
      </p:pic>
      <p:pic>
        <p:nvPicPr>
          <p:cNvPr id="3087" name="Picture 17" descr="Text box in InDesign with text highlighted.">
            <a:extLst>
              <a:ext uri="{FF2B5EF4-FFF2-40B4-BE49-F238E27FC236}">
                <a16:creationId xmlns:a16="http://schemas.microsoft.com/office/drawing/2014/main" id="{90F1213A-5496-4A29-BFAE-1A1D5EF14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28" r="1245" b="23853"/>
          <a:stretch>
            <a:fillRect/>
          </a:stretch>
        </p:blipFill>
        <p:spPr bwMode="auto">
          <a:xfrm>
            <a:off x="501332" y="4741926"/>
            <a:ext cx="3499168" cy="166264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7">
            <a:extLst>
              <a:ext uri="{FF2B5EF4-FFF2-40B4-BE49-F238E27FC236}">
                <a16:creationId xmlns:a16="http://schemas.microsoft.com/office/drawing/2014/main" id="{63CCC457-8C4B-4133-BD82-D2EFE55CD460}"/>
              </a:ext>
            </a:extLst>
          </p:cNvPr>
          <p:cNvSpPr>
            <a:spLocks noChangeArrowheads="1"/>
          </p:cNvSpPr>
          <p:nvPr/>
        </p:nvSpPr>
        <p:spPr bwMode="auto">
          <a:xfrm>
            <a:off x="0" y="19431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ko-KR" sz="1200" b="0" i="0" u="none" strike="noStrike" cap="none" normalizeH="0" baseline="0">
                <a:ln>
                  <a:noFill/>
                </a:ln>
                <a:solidFill>
                  <a:schemeClr val="tx1"/>
                </a:solidFill>
                <a:effectLst/>
                <a:latin typeface="Segoe UI" panose="020B0502040204020203" pitchFamily="34" charset="0"/>
                <a:ea typeface="Malgun Gothic" panose="020B0503020000020004" pitchFamily="34" charset="-127"/>
                <a:cs typeface="Segoe UI" panose="020B0502040204020203" pitchFamily="34" charset="0"/>
              </a:rPr>
            </a:br>
            <a:br>
              <a:rPr kumimoji="0" lang="en-US" altLang="ko-KR" sz="1200" b="0" i="0" u="none" strike="noStrike" cap="none" normalizeH="0" baseline="0">
                <a:ln>
                  <a:noFill/>
                </a:ln>
                <a:solidFill>
                  <a:schemeClr val="tx1"/>
                </a:solidFill>
                <a:effectLst/>
                <a:latin typeface="Segoe UI" panose="020B0502040204020203" pitchFamily="34" charset="0"/>
                <a:ea typeface="Malgun Gothic" panose="020B0503020000020004" pitchFamily="34" charset="-127"/>
                <a:cs typeface="Segoe UI" panose="020B0502040204020203" pitchFamily="34" charset="0"/>
              </a:rPr>
            </a:br>
            <a:br>
              <a:rPr kumimoji="0" lang="en-US" altLang="ko-KR" sz="1200" b="0" i="0" u="none" strike="noStrike" cap="none" normalizeH="0" baseline="0">
                <a:ln>
                  <a:noFill/>
                </a:ln>
                <a:solidFill>
                  <a:schemeClr val="tx1"/>
                </a:solidFill>
                <a:effectLst/>
                <a:latin typeface="Segoe UI" panose="020B0502040204020203" pitchFamily="34" charset="0"/>
                <a:ea typeface="Malgun Gothic" panose="020B0503020000020004" pitchFamily="34" charset="-127"/>
                <a:cs typeface="Segoe UI" panose="020B0502040204020203" pitchFamily="34" charset="0"/>
              </a:rPr>
            </a:br>
            <a:endParaRPr kumimoji="0" lang="en-US" altLang="ko-KR" sz="1800" b="0" i="0" u="none" strike="noStrike" cap="none" normalizeH="0" baseline="0">
              <a:ln>
                <a:noFill/>
              </a:ln>
              <a:solidFill>
                <a:schemeClr val="tx1"/>
              </a:solidFill>
              <a:effectLst/>
              <a:latin typeface="Arial" panose="020B0604020202020204" pitchFamily="34" charset="0"/>
            </a:endParaRPr>
          </a:p>
        </p:txBody>
      </p:sp>
      <p:sp>
        <p:nvSpPr>
          <p:cNvPr id="32" name="TextBox 31">
            <a:extLst>
              <a:ext uri="{FF2B5EF4-FFF2-40B4-BE49-F238E27FC236}">
                <a16:creationId xmlns:a16="http://schemas.microsoft.com/office/drawing/2014/main" id="{B3E74660-EB9A-4385-A70E-6FE74E8CFCED}"/>
              </a:ext>
            </a:extLst>
          </p:cNvPr>
          <p:cNvSpPr txBox="1"/>
          <p:nvPr/>
        </p:nvSpPr>
        <p:spPr>
          <a:xfrm>
            <a:off x="431800" y="4113575"/>
            <a:ext cx="73406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Segoe UI" panose="020B0502040204020203" pitchFamily="34" charset="0"/>
                <a:ea typeface="Malgun Gothic" panose="020B0503020000020004" pitchFamily="34" charset="-127"/>
                <a:cs typeface="Segoe UI" panose="020B0502040204020203" pitchFamily="34" charset="0"/>
              </a:rPr>
              <a:t>Double-click into the text box or hit “T” and click in the text box to edit the text. Copy + paste from another document or edit directly in InDesign.</a:t>
            </a:r>
            <a:br>
              <a:rPr kumimoji="0" lang="en-US" altLang="ko-KR" sz="1200" b="0" i="0" u="none" strike="noStrike" cap="none" normalizeH="0" baseline="0" dirty="0">
                <a:ln>
                  <a:noFill/>
                </a:ln>
                <a:solidFill>
                  <a:schemeClr val="tx1"/>
                </a:solidFill>
                <a:effectLst/>
                <a:latin typeface="Segoe UI" panose="020B0502040204020203" pitchFamily="34" charset="0"/>
                <a:ea typeface="Malgun Gothic" panose="020B0503020000020004" pitchFamily="34" charset="-127"/>
                <a:cs typeface="Segoe UI" panose="020B0502040204020203" pitchFamily="34" charset="0"/>
              </a:rPr>
            </a:br>
            <a:br>
              <a:rPr kumimoji="0" lang="en-US" altLang="ko-KR" sz="1200" b="0" i="0" u="none" strike="noStrike" cap="none" normalizeH="0" baseline="0" dirty="0">
                <a:ln>
                  <a:noFill/>
                </a:ln>
                <a:solidFill>
                  <a:schemeClr val="tx1"/>
                </a:solidFill>
                <a:effectLst/>
                <a:latin typeface="Segoe UI" panose="020B0502040204020203" pitchFamily="34" charset="0"/>
                <a:ea typeface="Malgun Gothic" panose="020B0503020000020004" pitchFamily="34" charset="-127"/>
                <a:cs typeface="Segoe UI" panose="020B0502040204020203" pitchFamily="34" charset="0"/>
              </a:rPr>
            </a:br>
            <a:endParaRPr kumimoji="0" lang="en-US" altLang="ko-KR" sz="1200" b="0" i="0" u="none" strike="noStrike" cap="none" normalizeH="0" baseline="0" dirty="0">
              <a:ln>
                <a:noFill/>
              </a:ln>
              <a:solidFill>
                <a:schemeClr val="tx1"/>
              </a:solidFill>
              <a:effectLst/>
              <a:latin typeface="Arial" panose="020B0604020202020204" pitchFamily="34" charset="0"/>
            </a:endParaRPr>
          </a:p>
        </p:txBody>
      </p:sp>
      <p:sp>
        <p:nvSpPr>
          <p:cNvPr id="38" name="TextBox 37">
            <a:extLst>
              <a:ext uri="{FF2B5EF4-FFF2-40B4-BE49-F238E27FC236}">
                <a16:creationId xmlns:a16="http://schemas.microsoft.com/office/drawing/2014/main" id="{B94C6378-9BD2-483E-9DA7-0BAAD9C1F6B9}"/>
              </a:ext>
            </a:extLst>
          </p:cNvPr>
          <p:cNvSpPr txBox="1"/>
          <p:nvPr/>
        </p:nvSpPr>
        <p:spPr>
          <a:xfrm>
            <a:off x="431800" y="6583426"/>
            <a:ext cx="6985000" cy="830997"/>
          </a:xfrm>
          <a:prstGeom prst="rect">
            <a:avLst/>
          </a:prstGeom>
          <a:noFill/>
        </p:spPr>
        <p:txBody>
          <a:bodyPr wrap="square">
            <a:spAutoFit/>
          </a:bodyPr>
          <a:lstStyle/>
          <a:p>
            <a:pPr marR="0" lvl="0">
              <a:spcBef>
                <a:spcPts val="0"/>
              </a:spcBef>
              <a:spcAft>
                <a:spcPts val="0"/>
              </a:spcAft>
            </a:pPr>
            <a:r>
              <a:rPr lang="en-US" sz="1200" dirty="0">
                <a:effectLst/>
                <a:latin typeface="Segoe UI" panose="020B0502040204020203" pitchFamily="34" charset="0"/>
                <a:ea typeface="Malgun Gothic" panose="020B0503020000020004" pitchFamily="34" charset="-127"/>
                <a:cs typeface="Times New Roman" panose="02020603050405020304" pitchFamily="18" charset="0"/>
              </a:rPr>
              <a:t>Double-check the details:</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b="1" dirty="0">
                <a:effectLst/>
                <a:latin typeface="Segoe UI" panose="020B0502040204020203" pitchFamily="34" charset="0"/>
                <a:ea typeface="Malgun Gothic" panose="020B0503020000020004" pitchFamily="34" charset="-127"/>
              </a:rPr>
              <a:t>Run spell-check.</a:t>
            </a:r>
            <a:r>
              <a:rPr lang="en-US" sz="1200" dirty="0">
                <a:effectLst/>
                <a:latin typeface="Segoe UI" panose="020B0502040204020203" pitchFamily="34" charset="0"/>
                <a:ea typeface="Malgun Gothic" panose="020B0503020000020004" pitchFamily="34" charset="-127"/>
              </a:rPr>
              <a:t> Double-click into the text box and select all. Right click &gt; Spelling &gt; Spell Check. Choose whether to Skip, to change to a Suggested Correction, add to User Dictionary, or Ignore.</a:t>
            </a:r>
            <a:br>
              <a:rPr lang="en-US" sz="1200" dirty="0">
                <a:effectLst/>
                <a:latin typeface="Segoe UI" panose="020B0502040204020203" pitchFamily="34" charset="0"/>
                <a:ea typeface="Malgun Gothic" panose="020B0503020000020004" pitchFamily="34" charset="-127"/>
              </a:rPr>
            </a:br>
            <a:endParaRPr lang="en-US" sz="1200" dirty="0"/>
          </a:p>
        </p:txBody>
      </p:sp>
      <p:sp>
        <p:nvSpPr>
          <p:cNvPr id="39" name="TextBox 38">
            <a:extLst>
              <a:ext uri="{FF2B5EF4-FFF2-40B4-BE49-F238E27FC236}">
                <a16:creationId xmlns:a16="http://schemas.microsoft.com/office/drawing/2014/main" id="{DC7BDBB1-C3F9-406E-B162-CF9AA06F204C}"/>
              </a:ext>
            </a:extLst>
          </p:cNvPr>
          <p:cNvSpPr txBox="1"/>
          <p:nvPr/>
        </p:nvSpPr>
        <p:spPr>
          <a:xfrm>
            <a:off x="431800" y="7216646"/>
            <a:ext cx="6985000" cy="830997"/>
          </a:xfrm>
          <a:prstGeom prst="rect">
            <a:avLst/>
          </a:prstGeom>
          <a:noFill/>
        </p:spPr>
        <p:txBody>
          <a:bodyPr wrap="square">
            <a:spAutoFit/>
          </a:bodyPr>
          <a:lstStyle/>
          <a:p>
            <a:pPr marL="171450" indent="-171450">
              <a:buFont typeface="Arial" panose="020B0604020202020204" pitchFamily="34" charset="0"/>
              <a:buChar char="•"/>
            </a:pPr>
            <a:r>
              <a:rPr lang="en-US" sz="1200" b="1" dirty="0">
                <a:effectLst/>
                <a:latin typeface="Segoe UI" panose="020B0502040204020203" pitchFamily="34" charset="0"/>
                <a:ea typeface="Malgun Gothic" panose="020B0503020000020004" pitchFamily="34" charset="-127"/>
              </a:rPr>
              <a:t>Check footnotes</a:t>
            </a:r>
            <a:r>
              <a:rPr lang="en-US" sz="1200" dirty="0">
                <a:effectLst/>
                <a:latin typeface="Segoe UI" panose="020B0502040204020203" pitchFamily="34" charset="0"/>
                <a:ea typeface="Malgun Gothic" panose="020B0503020000020004" pitchFamily="34" charset="-127"/>
              </a:rPr>
              <a:t>. Check that all references to footnotes use a superscript style. To change numbers from regular to superscript, highlight the number and hover over it. A superscript option will appear. Alternatively, open Window &gt; Type &amp; Tables &gt; Glyphs and make the change in the Glyphs panel.</a:t>
            </a:r>
            <a:endParaRPr lang="en-US" sz="1200" dirty="0"/>
          </a:p>
        </p:txBody>
      </p:sp>
      <p:pic>
        <p:nvPicPr>
          <p:cNvPr id="40" name="Picture 39" descr="Image of updating number to superscript.">
            <a:extLst>
              <a:ext uri="{FF2B5EF4-FFF2-40B4-BE49-F238E27FC236}">
                <a16:creationId xmlns:a16="http://schemas.microsoft.com/office/drawing/2014/main" id="{8146F344-4FB7-4BEE-9D5C-510EAC758550}"/>
              </a:ext>
            </a:extLst>
          </p:cNvPr>
          <p:cNvPicPr/>
          <p:nvPr/>
        </p:nvPicPr>
        <p:blipFill rotWithShape="1">
          <a:blip r:embed="rId4"/>
          <a:srcRect t="13604" b="2"/>
          <a:stretch/>
        </p:blipFill>
        <p:spPr bwMode="auto">
          <a:xfrm>
            <a:off x="538162" y="8115300"/>
            <a:ext cx="4163060" cy="1018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252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2"/>
            <a:ext cx="6696075" cy="881868"/>
          </a:xfrm>
          <a:prstGeom prst="rect">
            <a:avLst/>
          </a:prstGeom>
          <a:noFill/>
        </p:spPr>
        <p:txBody>
          <a:bodyPr wrap="square" lIns="0" tIns="0" rIns="0" bIns="0" rtlCol="0" anchor="t">
            <a:noAutofit/>
          </a:bodyPr>
          <a:lstStyle/>
          <a:p>
            <a:pPr lvl="0" defTabSz="914400"/>
            <a:r>
              <a:rPr lang="en-US" sz="2000" b="1" dirty="0">
                <a:solidFill>
                  <a:srgbClr val="505050"/>
                </a:solidFill>
                <a:latin typeface="Segoe UI"/>
                <a:cs typeface="Segoe UI"/>
              </a:rPr>
              <a:t>Best practices for exporting a PDF from InDesign </a:t>
            </a:r>
          </a:p>
          <a:p>
            <a:pPr lvl="0" defTabSz="914400"/>
            <a:endParaRPr lang="en-US" sz="1400" b="1" dirty="0">
              <a:solidFill>
                <a:srgbClr val="505050"/>
              </a:solidFill>
              <a:latin typeface="Segoe UI"/>
              <a:cs typeface="Segoe UI"/>
            </a:endParaRPr>
          </a:p>
          <a:p>
            <a:pPr lvl="0" defTabSz="914400"/>
            <a:r>
              <a:rPr lang="en-US" sz="1200" dirty="0">
                <a:solidFill>
                  <a:srgbClr val="505050"/>
                </a:solidFill>
                <a:latin typeface="Segoe UI"/>
                <a:cs typeface="Segoe UI"/>
              </a:rPr>
              <a:t>Export the PDF: File &gt; Export &gt; Export As.</a:t>
            </a:r>
          </a:p>
          <a:p>
            <a:pPr lvl="0" defTabSz="914400"/>
            <a:endParaRPr lang="en-US" sz="1400" b="1" dirty="0">
              <a:solidFill>
                <a:srgbClr val="505050"/>
              </a:solidFill>
              <a:latin typeface="Segoe UI"/>
              <a:cs typeface="Segoe UI"/>
            </a:endParaRPr>
          </a:p>
        </p:txBody>
      </p:sp>
      <p:sp>
        <p:nvSpPr>
          <p:cNvPr id="5" name="TextBox 4">
            <a:extLst>
              <a:ext uri="{FF2B5EF4-FFF2-40B4-BE49-F238E27FC236}">
                <a16:creationId xmlns:a16="http://schemas.microsoft.com/office/drawing/2014/main" id="{F8E1EDA4-50EF-9947-8D3B-7E6079DC974F}"/>
              </a:ext>
            </a:extLst>
          </p:cNvPr>
          <p:cNvSpPr txBox="1"/>
          <p:nvPr/>
        </p:nvSpPr>
        <p:spPr>
          <a:xfrm>
            <a:off x="538163" y="6367789"/>
            <a:ext cx="6696075" cy="2092581"/>
          </a:xfrm>
          <a:prstGeom prst="rect">
            <a:avLst/>
          </a:prstGeom>
          <a:noFill/>
        </p:spPr>
        <p:txBody>
          <a:bodyPr wrap="square" lIns="0" tIns="0" rIns="0" bIns="0" rtlCol="0" anchor="t">
            <a:noAutofit/>
          </a:bodyPr>
          <a:lstStyle/>
          <a:p>
            <a:pPr lvl="0" defTabSz="914400"/>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Name the file and determine your save location. Under Format, select Adobe PDF (interactive).</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In the Export Adobe PDF dialog box, set any options, then click Export to output the PDF.</a:t>
            </a:r>
          </a:p>
        </p:txBody>
      </p:sp>
      <p:pic>
        <p:nvPicPr>
          <p:cNvPr id="28" name="Picture 27" descr="Image of Export to Interactive PDF dialogue box in Indesign with &quot;All&quot; selected under pages">
            <a:extLst>
              <a:ext uri="{FF2B5EF4-FFF2-40B4-BE49-F238E27FC236}">
                <a16:creationId xmlns:a16="http://schemas.microsoft.com/office/drawing/2014/main" id="{C5628D81-26F7-4A96-A984-87885706B972}"/>
              </a:ext>
            </a:extLst>
          </p:cNvPr>
          <p:cNvPicPr/>
          <p:nvPr/>
        </p:nvPicPr>
        <p:blipFill>
          <a:blip r:embed="rId2"/>
          <a:stretch>
            <a:fillRect/>
          </a:stretch>
        </p:blipFill>
        <p:spPr>
          <a:xfrm>
            <a:off x="538162" y="2152665"/>
            <a:ext cx="4502785" cy="3965575"/>
          </a:xfrm>
          <a:prstGeom prst="rect">
            <a:avLst/>
          </a:prstGeom>
        </p:spPr>
      </p:pic>
    </p:spTree>
    <p:extLst>
      <p:ext uri="{BB962C8B-B14F-4D97-AF65-F5344CB8AC3E}">
        <p14:creationId xmlns:p14="http://schemas.microsoft.com/office/powerpoint/2010/main" val="249468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6F5C08-15D8-154D-96D1-F7AD4D917C8C}"/>
              </a:ext>
            </a:extLst>
          </p:cNvPr>
          <p:cNvPicPr>
            <a:picLocks noChangeAspect="1"/>
          </p:cNvPicPr>
          <p:nvPr/>
        </p:nvPicPr>
        <p:blipFill>
          <a:blip r:embed="rId2"/>
          <a:srcRect/>
          <a:stretch/>
        </p:blipFill>
        <p:spPr>
          <a:xfrm>
            <a:off x="539315" y="2873451"/>
            <a:ext cx="2517696" cy="2454118"/>
          </a:xfrm>
          <a:prstGeom prst="rect">
            <a:avLst/>
          </a:prstGeom>
        </p:spPr>
      </p:pic>
      <p:sp>
        <p:nvSpPr>
          <p:cNvPr id="12" name="TextBox 11">
            <a:extLst>
              <a:ext uri="{FF2B5EF4-FFF2-40B4-BE49-F238E27FC236}">
                <a16:creationId xmlns:a16="http://schemas.microsoft.com/office/drawing/2014/main" id="{A617A969-C13D-B647-9BAF-F28223BA677F}"/>
              </a:ext>
            </a:extLst>
          </p:cNvPr>
          <p:cNvSpPr txBox="1"/>
          <p:nvPr/>
        </p:nvSpPr>
        <p:spPr>
          <a:xfrm>
            <a:off x="538163" y="1329931"/>
            <a:ext cx="6696075" cy="1622617"/>
          </a:xfrm>
          <a:prstGeom prst="rect">
            <a:avLst/>
          </a:prstGeom>
          <a:noFill/>
        </p:spPr>
        <p:txBody>
          <a:bodyPr wrap="square" lIns="0" tIns="0" rIns="0" bIns="0" rtlCol="0" anchor="t">
            <a:noAutofit/>
          </a:bodyPr>
          <a:lstStyle/>
          <a:p>
            <a:pPr lvl="0" defTabSz="914400"/>
            <a:r>
              <a:rPr lang="en-US" sz="2000" b="1" dirty="0">
                <a:solidFill>
                  <a:srgbClr val="505050"/>
                </a:solidFill>
                <a:latin typeface="Segoe UI"/>
                <a:cs typeface="Segoe UI"/>
              </a:rPr>
              <a:t>Step-by-step instructions on</a:t>
            </a:r>
          </a:p>
          <a:p>
            <a:pPr lvl="0" defTabSz="914400"/>
            <a:r>
              <a:rPr lang="en-US" sz="2000" b="1" dirty="0">
                <a:solidFill>
                  <a:srgbClr val="505050"/>
                </a:solidFill>
                <a:latin typeface="Segoe UI"/>
                <a:cs typeface="Segoe UI"/>
              </a:rPr>
              <a:t>how to flow localized copy into static images in Photoshop</a:t>
            </a:r>
          </a:p>
          <a:p>
            <a:pPr lvl="0" defTabSz="914400"/>
            <a:endParaRPr lang="en-US" sz="1400" dirty="0">
              <a:solidFill>
                <a:srgbClr val="505050"/>
              </a:solidFill>
              <a:latin typeface="Segoe UI"/>
              <a:cs typeface="Segoe UI"/>
            </a:endParaRPr>
          </a:p>
          <a:p>
            <a:pPr lvl="0" defTabSz="914400"/>
            <a:r>
              <a:rPr lang="en-US" sz="1200" dirty="0">
                <a:solidFill>
                  <a:srgbClr val="505050"/>
                </a:solidFill>
                <a:latin typeface="Segoe UI"/>
                <a:cs typeface="Segoe UI"/>
              </a:rPr>
              <a:t>Inside each PSD file, you will find 2 main folders at the layers panel.  </a:t>
            </a:r>
          </a:p>
        </p:txBody>
      </p:sp>
      <p:grpSp>
        <p:nvGrpSpPr>
          <p:cNvPr id="25" name="Group 24">
            <a:extLst>
              <a:ext uri="{FF2B5EF4-FFF2-40B4-BE49-F238E27FC236}">
                <a16:creationId xmlns:a16="http://schemas.microsoft.com/office/drawing/2014/main" id="{78596686-211D-A945-AA0D-147381D0FCA5}"/>
              </a:ext>
            </a:extLst>
          </p:cNvPr>
          <p:cNvGrpSpPr/>
          <p:nvPr/>
        </p:nvGrpSpPr>
        <p:grpSpPr>
          <a:xfrm>
            <a:off x="2620602" y="3401463"/>
            <a:ext cx="4628384" cy="1786462"/>
            <a:chOff x="2040769" y="2185110"/>
            <a:chExt cx="4628384" cy="1786462"/>
          </a:xfrm>
        </p:grpSpPr>
        <p:sp>
          <p:nvSpPr>
            <p:cNvPr id="26" name="TextBox 25">
              <a:extLst>
                <a:ext uri="{FF2B5EF4-FFF2-40B4-BE49-F238E27FC236}">
                  <a16:creationId xmlns:a16="http://schemas.microsoft.com/office/drawing/2014/main" id="{D64B1CF1-8079-3D48-9DBE-CF78D7A34FA2}"/>
                </a:ext>
              </a:extLst>
            </p:cNvPr>
            <p:cNvSpPr txBox="1"/>
            <p:nvPr/>
          </p:nvSpPr>
          <p:spPr>
            <a:xfrm>
              <a:off x="3033778" y="2185110"/>
              <a:ext cx="3635375" cy="746626"/>
            </a:xfrm>
            <a:prstGeom prst="rect">
              <a:avLst/>
            </a:prstGeom>
            <a:noFill/>
          </p:spPr>
          <p:txBody>
            <a:bodyPr wrap="square" lIns="108000" tIns="0" rIns="0" bIns="0" rtlCol="0" anchor="t">
              <a:noAutofit/>
            </a:bodyPr>
            <a:lstStyle/>
            <a:p>
              <a:r>
                <a:rPr lang="en-US" sz="1200" dirty="0">
                  <a:solidFill>
                    <a:srgbClr val="505050"/>
                  </a:solidFill>
                  <a:latin typeface="Segoe UI"/>
                  <a:cs typeface="Segoe UI"/>
                </a:rPr>
                <a:t>Partner logo placeholder. </a:t>
              </a:r>
            </a:p>
            <a:p>
              <a:r>
                <a:rPr lang="en-US" sz="1200" dirty="0">
                  <a:solidFill>
                    <a:srgbClr val="505050"/>
                  </a:solidFill>
                  <a:latin typeface="Segoe UI"/>
                  <a:cs typeface="Segoe UI"/>
                </a:rPr>
                <a:t>Delete or hide this layer group if your post does not include a partner logo.</a:t>
              </a:r>
            </a:p>
          </p:txBody>
        </p:sp>
        <p:cxnSp>
          <p:nvCxnSpPr>
            <p:cNvPr id="34" name="Elbow Connector 33">
              <a:extLst>
                <a:ext uri="{FF2B5EF4-FFF2-40B4-BE49-F238E27FC236}">
                  <a16:creationId xmlns:a16="http://schemas.microsoft.com/office/drawing/2014/main" id="{FD47079C-FFE7-7D46-B281-34AEC47611CC}"/>
                </a:ext>
              </a:extLst>
            </p:cNvPr>
            <p:cNvCxnSpPr>
              <a:cxnSpLocks/>
              <a:endCxn id="26" idx="1"/>
            </p:cNvCxnSpPr>
            <p:nvPr/>
          </p:nvCxnSpPr>
          <p:spPr>
            <a:xfrm flipV="1">
              <a:off x="2493078" y="2558423"/>
              <a:ext cx="540700" cy="308104"/>
            </a:xfrm>
            <a:prstGeom prst="bentConnector3">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9E99D4-0E5C-5E49-B2C6-DECBA06666EA}"/>
                </a:ext>
              </a:extLst>
            </p:cNvPr>
            <p:cNvSpPr txBox="1"/>
            <p:nvPr/>
          </p:nvSpPr>
          <p:spPr>
            <a:xfrm>
              <a:off x="3033778" y="3063146"/>
              <a:ext cx="3635374" cy="908426"/>
            </a:xfrm>
            <a:prstGeom prst="rect">
              <a:avLst/>
            </a:prstGeom>
            <a:noFill/>
          </p:spPr>
          <p:txBody>
            <a:bodyPr wrap="square" lIns="108000" tIns="0" rIns="0" bIns="0" rtlCol="0" anchor="ctr">
              <a:noAutofit/>
            </a:bodyPr>
            <a:lstStyle/>
            <a:p>
              <a:r>
                <a:rPr lang="en-US" sz="1200" dirty="0">
                  <a:solidFill>
                    <a:srgbClr val="505050"/>
                  </a:solidFill>
                  <a:latin typeface="Segoe UI"/>
                  <a:cs typeface="Segoe UI"/>
                </a:rPr>
                <a:t>In order to edit the copy, you must first unlock this layer group by clicking the lock icon at the right.</a:t>
              </a:r>
            </a:p>
          </p:txBody>
        </p:sp>
        <p:cxnSp>
          <p:nvCxnSpPr>
            <p:cNvPr id="36" name="Elbow Connector 35">
              <a:extLst>
                <a:ext uri="{FF2B5EF4-FFF2-40B4-BE49-F238E27FC236}">
                  <a16:creationId xmlns:a16="http://schemas.microsoft.com/office/drawing/2014/main" id="{C1A08AEF-0CDD-D846-9377-B1A5FBB924CA}"/>
                </a:ext>
              </a:extLst>
            </p:cNvPr>
            <p:cNvCxnSpPr>
              <a:cxnSpLocks/>
              <a:stCxn id="37" idx="6"/>
              <a:endCxn id="35" idx="1"/>
            </p:cNvCxnSpPr>
            <p:nvPr/>
          </p:nvCxnSpPr>
          <p:spPr>
            <a:xfrm>
              <a:off x="2314147" y="3350583"/>
              <a:ext cx="719631" cy="166776"/>
            </a:xfrm>
            <a:prstGeom prst="bentConnector3">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1F1F836-6D9C-4E44-8CAF-595AEBDE56FE}"/>
                </a:ext>
              </a:extLst>
            </p:cNvPr>
            <p:cNvSpPr/>
            <p:nvPr/>
          </p:nvSpPr>
          <p:spPr>
            <a:xfrm>
              <a:off x="2040769" y="3213894"/>
              <a:ext cx="273378" cy="2733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2071B122-04B4-414E-AC44-6CF66A526183}"/>
              </a:ext>
            </a:extLst>
          </p:cNvPr>
          <p:cNvSpPr txBox="1"/>
          <p:nvPr/>
        </p:nvSpPr>
        <p:spPr>
          <a:xfrm>
            <a:off x="538163" y="5888515"/>
            <a:ext cx="6696075" cy="2839953"/>
          </a:xfrm>
          <a:prstGeom prst="rect">
            <a:avLst/>
          </a:prstGeom>
          <a:noFill/>
        </p:spPr>
        <p:txBody>
          <a:bodyPr wrap="square" lIns="0" tIns="0" rIns="0" bIns="0" rtlCol="0" anchor="t">
            <a:noAutofit/>
          </a:bodyPr>
          <a:lstStyle/>
          <a:p>
            <a:pPr marL="228600" indent="-228600" defTabSz="914400">
              <a:buFont typeface="+mj-lt"/>
              <a:buAutoNum type="arabicPeriod"/>
            </a:pPr>
            <a:r>
              <a:rPr lang="en-US" sz="1200" dirty="0">
                <a:solidFill>
                  <a:srgbClr val="505050"/>
                </a:solidFill>
                <a:latin typeface="Segoe UI"/>
                <a:cs typeface="Segoe UI"/>
              </a:rPr>
              <a:t>Open each PSD file. Click the lock icon in the layers panel to make all elements editable.</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228600" indent="-228600" defTabSz="914400">
              <a:buFont typeface="+mj-lt"/>
              <a:buAutoNum type="arabicPeriod"/>
            </a:pPr>
            <a:r>
              <a:rPr lang="en-US" sz="1200" dirty="0">
                <a:solidFill>
                  <a:srgbClr val="505050"/>
                </a:solidFill>
                <a:latin typeface="Segoe UI"/>
                <a:cs typeface="Segoe UI"/>
              </a:rPr>
              <a:t>Copy the localized title from the approved document.</a:t>
            </a:r>
          </a:p>
          <a:p>
            <a:pPr marL="228600" indent="-228600" defTabSz="914400">
              <a:buFont typeface="+mj-lt"/>
              <a:buAutoNum type="arabicPeriod"/>
            </a:pPr>
            <a:endParaRPr lang="en-US" sz="1200" dirty="0">
              <a:solidFill>
                <a:srgbClr val="505050"/>
              </a:solidFill>
              <a:latin typeface="Segoe UI"/>
              <a:cs typeface="Segoe UI"/>
            </a:endParaRPr>
          </a:p>
          <a:p>
            <a:pPr marL="228600" indent="-228600" defTabSz="914400">
              <a:buFont typeface="+mj-lt"/>
              <a:buAutoNum type="arabicPeriod"/>
            </a:pPr>
            <a:r>
              <a:rPr lang="en-US" sz="1200" dirty="0">
                <a:solidFill>
                  <a:srgbClr val="505050"/>
                </a:solidFill>
                <a:latin typeface="Segoe UI"/>
                <a:cs typeface="Segoe UI"/>
              </a:rPr>
              <a:t>Select the current title in Photoshop using the Text tool and replace it by pasting in the localized copy (Edit &gt; Paste).</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228600" indent="-228600" defTabSz="914400">
              <a:buFont typeface="+mj-lt"/>
              <a:buAutoNum type="arabicPeriod"/>
            </a:pPr>
            <a:r>
              <a:rPr lang="en-US" sz="1200" dirty="0">
                <a:solidFill>
                  <a:srgbClr val="505050"/>
                </a:solidFill>
                <a:latin typeface="Segoe UI"/>
                <a:cs typeface="Segoe UI"/>
              </a:rPr>
              <a:t>Repeat steps 2 &amp; 3 to update the subtitle or additional copy elements.</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228600" indent="-228600" defTabSz="914400">
              <a:buFont typeface="+mj-lt"/>
              <a:buAutoNum type="arabicPeriod"/>
            </a:pPr>
            <a:r>
              <a:rPr lang="en-US" sz="1200" dirty="0">
                <a:solidFill>
                  <a:srgbClr val="505050"/>
                </a:solidFill>
                <a:latin typeface="Segoe UI"/>
                <a:cs typeface="Segoe UI"/>
              </a:rPr>
              <a:t>Export the updated image. See previous slide for export specifications. </a:t>
            </a:r>
          </a:p>
        </p:txBody>
      </p:sp>
    </p:spTree>
    <p:extLst>
      <p:ext uri="{BB962C8B-B14F-4D97-AF65-F5344CB8AC3E}">
        <p14:creationId xmlns:p14="http://schemas.microsoft.com/office/powerpoint/2010/main" val="5037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17A969-C13D-B647-9BAF-F28223BA677F}"/>
              </a:ext>
            </a:extLst>
          </p:cNvPr>
          <p:cNvSpPr txBox="1"/>
          <p:nvPr/>
        </p:nvSpPr>
        <p:spPr>
          <a:xfrm>
            <a:off x="538163" y="1329931"/>
            <a:ext cx="6696075" cy="1622617"/>
          </a:xfrm>
          <a:prstGeom prst="rect">
            <a:avLst/>
          </a:prstGeom>
          <a:noFill/>
        </p:spPr>
        <p:txBody>
          <a:bodyPr wrap="square" lIns="0" tIns="0" rIns="0" bIns="0" rtlCol="0" anchor="t">
            <a:noAutofit/>
          </a:bodyPr>
          <a:lstStyle/>
          <a:p>
            <a:pPr lvl="0" defTabSz="914400"/>
            <a:r>
              <a:rPr lang="en-US" sz="2000" b="1" dirty="0">
                <a:solidFill>
                  <a:srgbClr val="505050"/>
                </a:solidFill>
                <a:latin typeface="Segoe UI"/>
                <a:cs typeface="Segoe UI"/>
              </a:rPr>
              <a:t>Best practices for managing text in Photoshop</a:t>
            </a:r>
          </a:p>
        </p:txBody>
      </p:sp>
      <p:sp>
        <p:nvSpPr>
          <p:cNvPr id="41" name="TextBox 40">
            <a:extLst>
              <a:ext uri="{FF2B5EF4-FFF2-40B4-BE49-F238E27FC236}">
                <a16:creationId xmlns:a16="http://schemas.microsoft.com/office/drawing/2014/main" id="{2071B122-04B4-414E-AC44-6CF66A526183}"/>
              </a:ext>
            </a:extLst>
          </p:cNvPr>
          <p:cNvSpPr txBox="1"/>
          <p:nvPr/>
        </p:nvSpPr>
        <p:spPr>
          <a:xfrm>
            <a:off x="538163" y="4593494"/>
            <a:ext cx="6696075" cy="2631538"/>
          </a:xfrm>
          <a:prstGeom prst="rect">
            <a:avLst/>
          </a:prstGeom>
          <a:noFill/>
        </p:spPr>
        <p:txBody>
          <a:bodyPr wrap="square" lIns="0" tIns="0" rIns="0" bIns="0" rtlCol="0" anchor="t">
            <a:noAutofit/>
          </a:bodyPr>
          <a:lstStyle/>
          <a:p>
            <a:pPr lvl="0" defTabSz="914400"/>
            <a:r>
              <a:rPr lang="en-US" sz="1400" b="1" dirty="0">
                <a:solidFill>
                  <a:srgbClr val="505050"/>
                </a:solidFill>
                <a:latin typeface="Segoe UI"/>
                <a:cs typeface="Segoe UI"/>
              </a:rPr>
              <a:t>Copy checklist </a:t>
            </a:r>
          </a:p>
          <a:p>
            <a:pPr lvl="0" defTabSz="914400"/>
            <a:endParaRPr lang="en-US" sz="1200" b="1" dirty="0">
              <a:solidFill>
                <a:srgbClr val="505050"/>
              </a:solidFill>
              <a:latin typeface="Segoe UI"/>
              <a:cs typeface="Segoe UI"/>
            </a:endParaRPr>
          </a:p>
          <a:p>
            <a:pPr lvl="0" defTabSz="914400"/>
            <a:r>
              <a:rPr lang="en-US" sz="1200" dirty="0">
                <a:solidFill>
                  <a:srgbClr val="505050"/>
                </a:solidFill>
                <a:latin typeface="Segoe UI"/>
                <a:cs typeface="Segoe UI"/>
              </a:rPr>
              <a:t>Before you’re ready to post, please verify the following:</a:t>
            </a:r>
          </a:p>
          <a:p>
            <a:pPr lvl="0" defTabSz="914400"/>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On-image copy: Fonts, font sizes and styles must not be modified when pasting in the localized copy. </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Post copy is kept under 150 characters.</a:t>
            </a:r>
            <a:br>
              <a:rPr lang="en-US" sz="1200" dirty="0">
                <a:solidFill>
                  <a:srgbClr val="505050"/>
                </a:solidFill>
                <a:latin typeface="Segoe UI"/>
                <a:cs typeface="Segoe UI"/>
              </a:rPr>
            </a:br>
            <a:endParaRPr lang="en-US" sz="1200" dirty="0">
              <a:solidFill>
                <a:srgbClr val="505050"/>
              </a:solidFill>
              <a:latin typeface="Segoe UI"/>
              <a:cs typeface="Segoe UI"/>
            </a:endParaRPr>
          </a:p>
          <a:p>
            <a:pPr marL="171450" lvl="0" indent="-171450" defTabSz="914400">
              <a:buFont typeface="Arial" panose="020B0604020202020204" pitchFamily="34" charset="0"/>
              <a:buChar char="•"/>
            </a:pPr>
            <a:r>
              <a:rPr lang="en-US" sz="1200" dirty="0">
                <a:solidFill>
                  <a:srgbClr val="505050"/>
                </a:solidFill>
                <a:latin typeface="Segoe UI"/>
                <a:cs typeface="Segoe UI"/>
              </a:rPr>
              <a:t>The hashtag #</a:t>
            </a:r>
            <a:r>
              <a:rPr lang="en-US" sz="1200" dirty="0" err="1">
                <a:solidFill>
                  <a:srgbClr val="505050"/>
                </a:solidFill>
                <a:latin typeface="Segoe UI"/>
                <a:cs typeface="Segoe UI"/>
              </a:rPr>
              <a:t>SurfaceForBusiness</a:t>
            </a:r>
            <a:r>
              <a:rPr lang="en-US" sz="1200" dirty="0">
                <a:solidFill>
                  <a:srgbClr val="505050"/>
                </a:solidFill>
                <a:latin typeface="Segoe UI"/>
                <a:cs typeface="Segoe UI"/>
              </a:rPr>
              <a:t> is used after the final sentence and isn’t incorporated into the statement; it stands alone. </a:t>
            </a:r>
          </a:p>
        </p:txBody>
      </p:sp>
      <p:pic>
        <p:nvPicPr>
          <p:cNvPr id="17" name="Picture 16" descr="Graphical user interface&#10;&#10;Description automatically generated">
            <a:extLst>
              <a:ext uri="{FF2B5EF4-FFF2-40B4-BE49-F238E27FC236}">
                <a16:creationId xmlns:a16="http://schemas.microsoft.com/office/drawing/2014/main" id="{5C3305BE-5EC3-7649-BDDD-99F4E2B3C71C}"/>
              </a:ext>
            </a:extLst>
          </p:cNvPr>
          <p:cNvPicPr>
            <a:picLocks noChangeAspect="1"/>
          </p:cNvPicPr>
          <p:nvPr/>
        </p:nvPicPr>
        <p:blipFill>
          <a:blip r:embed="rId2"/>
          <a:stretch>
            <a:fillRect/>
          </a:stretch>
        </p:blipFill>
        <p:spPr>
          <a:xfrm>
            <a:off x="538163" y="2141239"/>
            <a:ext cx="2519317" cy="1881200"/>
          </a:xfrm>
          <a:prstGeom prst="rect">
            <a:avLst/>
          </a:prstGeom>
        </p:spPr>
      </p:pic>
      <p:sp>
        <p:nvSpPr>
          <p:cNvPr id="18" name="TextBox 17">
            <a:extLst>
              <a:ext uri="{FF2B5EF4-FFF2-40B4-BE49-F238E27FC236}">
                <a16:creationId xmlns:a16="http://schemas.microsoft.com/office/drawing/2014/main" id="{DB070A3D-1C68-FC44-87F3-63A6556C9E53}"/>
              </a:ext>
            </a:extLst>
          </p:cNvPr>
          <p:cNvSpPr txBox="1"/>
          <p:nvPr/>
        </p:nvSpPr>
        <p:spPr>
          <a:xfrm>
            <a:off x="3598863" y="2141239"/>
            <a:ext cx="3635374" cy="1769817"/>
          </a:xfrm>
          <a:prstGeom prst="rect">
            <a:avLst/>
          </a:prstGeom>
          <a:noFill/>
        </p:spPr>
        <p:txBody>
          <a:bodyPr wrap="square" lIns="0" tIns="0" rIns="0" bIns="0" rtlCol="0" anchor="t">
            <a:noAutofit/>
          </a:bodyPr>
          <a:lstStyle/>
          <a:p>
            <a:pPr defTabSz="914400"/>
            <a:r>
              <a:rPr lang="en-US" sz="1200" dirty="0">
                <a:solidFill>
                  <a:srgbClr val="505050"/>
                </a:solidFill>
                <a:latin typeface="Segoe UI"/>
                <a:cs typeface="Segoe UI"/>
              </a:rPr>
              <a:t>Open the character panel to view properties such as font size, font style, color and tracking.</a:t>
            </a:r>
          </a:p>
          <a:p>
            <a:pPr defTabSz="914400"/>
            <a:r>
              <a:rPr lang="en-US" sz="1200" dirty="0">
                <a:solidFill>
                  <a:srgbClr val="505050"/>
                </a:solidFill>
                <a:latin typeface="Segoe UI"/>
                <a:cs typeface="Segoe UI"/>
              </a:rPr>
              <a:t>(Window &gt; Character)</a:t>
            </a:r>
          </a:p>
          <a:p>
            <a:pPr defTabSz="914400"/>
            <a:endParaRPr lang="en-US" sz="1200" dirty="0">
              <a:solidFill>
                <a:srgbClr val="505050"/>
              </a:solidFill>
              <a:latin typeface="Segoe UI"/>
              <a:cs typeface="Segoe UI"/>
            </a:endParaRPr>
          </a:p>
          <a:p>
            <a:pPr defTabSz="914400"/>
            <a:r>
              <a:rPr lang="en-US" sz="1200" dirty="0">
                <a:solidFill>
                  <a:srgbClr val="505050"/>
                </a:solidFill>
                <a:latin typeface="Segoe UI"/>
                <a:cs typeface="Segoe UI"/>
              </a:rPr>
              <a:t>All of these properties should remain intact. The only exception occurs if type size needs to be reduced to accommodate longer words in other languages. </a:t>
            </a:r>
          </a:p>
        </p:txBody>
      </p:sp>
      <p:sp>
        <p:nvSpPr>
          <p:cNvPr id="19" name="TextBox 18">
            <a:extLst>
              <a:ext uri="{FF2B5EF4-FFF2-40B4-BE49-F238E27FC236}">
                <a16:creationId xmlns:a16="http://schemas.microsoft.com/office/drawing/2014/main" id="{217345AD-73D7-2843-9F19-2BA01DBDABCF}"/>
              </a:ext>
            </a:extLst>
          </p:cNvPr>
          <p:cNvSpPr txBox="1"/>
          <p:nvPr/>
        </p:nvSpPr>
        <p:spPr>
          <a:xfrm>
            <a:off x="2908551" y="7225032"/>
            <a:ext cx="5015997" cy="1785652"/>
          </a:xfrm>
          <a:prstGeom prst="rect">
            <a:avLst/>
          </a:prstGeom>
          <a:noFill/>
        </p:spPr>
        <p:txBody>
          <a:bodyPr wrap="square" lIns="0" tIns="0" rIns="0" bIns="0" rtlCol="0" anchor="t">
            <a:noAutofit/>
          </a:bodyPr>
          <a:lstStyle/>
          <a:p>
            <a:pPr lvl="0"/>
            <a:endParaRPr lang="en-US" sz="1200" dirty="0">
              <a:solidFill>
                <a:srgbClr val="505050"/>
              </a:solidFill>
              <a:latin typeface="Segoe UI"/>
              <a:cs typeface="Segoe UI"/>
            </a:endParaRPr>
          </a:p>
        </p:txBody>
      </p:sp>
    </p:spTree>
    <p:extLst>
      <p:ext uri="{BB962C8B-B14F-4D97-AF65-F5344CB8AC3E}">
        <p14:creationId xmlns:p14="http://schemas.microsoft.com/office/powerpoint/2010/main" val="3132139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14F0E998F014F844CED3EB36AD93C" ma:contentTypeVersion="12" ma:contentTypeDescription="Create a new document." ma:contentTypeScope="" ma:versionID="55b56742c25c6d8bc6e6d2978163e358">
  <xsd:schema xmlns:xsd="http://www.w3.org/2001/XMLSchema" xmlns:xs="http://www.w3.org/2001/XMLSchema" xmlns:p="http://schemas.microsoft.com/office/2006/metadata/properties" xmlns:ns2="7aa08d4c-7a91-46aa-acf7-581cac86bc6f" xmlns:ns3="230e9df3-be65-4c73-a93b-d1236ebd677e" targetNamespace="http://schemas.microsoft.com/office/2006/metadata/properties" ma:root="true" ma:fieldsID="fa4a8a2c55ca074bf867734815d0b09b" ns2:_="" ns3:_="">
    <xsd:import namespace="7aa08d4c-7a91-46aa-acf7-581cac86bc6f"/>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08d4c-7a91-46aa-acf7-581cac86b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73edf5-7bcd-4d29-ac75-e53c7d3a1b3f}" ma:internalName="TaxCatchAll" ma:showField="CatchAllData" ma:web="03502366-69ee-4696-b8af-9915a2c5ba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lcf76f155ced4ddcb4097134ff3c332f xmlns="7aa08d4c-7a91-46aa-acf7-581cac86bc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CA499D-8202-42B0-8B54-38A961734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08d4c-7a91-46aa-acf7-581cac86bc6f"/>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00C275-C85C-4F82-BC9B-837F42D0BABB}">
  <ds:schemaRefs>
    <ds:schemaRef ds:uri="http://www.w3.org/XML/1998/namespace"/>
    <ds:schemaRef ds:uri="http://schemas.microsoft.com/office/2006/metadata/properties"/>
    <ds:schemaRef ds:uri="ebbc711e-5660-412b-a9d4-4670b45bcef1"/>
    <ds:schemaRef ds:uri="http://purl.org/dc/terms/"/>
    <ds:schemaRef ds:uri="http://schemas.openxmlformats.org/package/2006/metadata/core-properties"/>
    <ds:schemaRef ds:uri="http://schemas.microsoft.com/office/2006/documentManagement/types"/>
    <ds:schemaRef ds:uri="230e9df3-be65-4c73-a93b-d1236ebd677e"/>
    <ds:schemaRef ds:uri="http://schemas.microsoft.com/office/infopath/2007/PartnerControls"/>
    <ds:schemaRef ds:uri="8f778cfc-b4c6-4128-817d-47aa835a29c5"/>
    <ds:schemaRef ds:uri="http://purl.org/dc/dcmitype/"/>
    <ds:schemaRef ds:uri="http://purl.org/dc/elements/1.1/"/>
    <ds:schemaRef ds:uri="7aa08d4c-7a91-46aa-acf7-581cac86bc6f"/>
  </ds:schemaRefs>
</ds:datastoreItem>
</file>

<file path=customXml/itemProps3.xml><?xml version="1.0" encoding="utf-8"?>
<ds:datastoreItem xmlns:ds="http://schemas.openxmlformats.org/officeDocument/2006/customXml" ds:itemID="{C206A8C6-F86C-41FB-911C-A998CE3B551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1972</TotalTime>
  <Words>1901</Words>
  <Application>Microsoft Office PowerPoint</Application>
  <PresentationFormat>Custom</PresentationFormat>
  <Paragraphs>187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ME FIRST Surface Endpoint Security BOM Guidance Document</dc:title>
  <dc:creator>David Edwards</dc:creator>
  <cp:keywords/>
  <cp:lastModifiedBy>Stephanie Parry</cp:lastModifiedBy>
  <cp:revision>197</cp:revision>
  <dcterms:created xsi:type="dcterms:W3CDTF">2020-02-18T20:21:12Z</dcterms:created>
  <dcterms:modified xsi:type="dcterms:W3CDTF">2021-12-24T16:22:58Z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0x010100DFE14F0E998F014F844CED3EB36AD93C</vt:lpwstr>
  </property>
  <property fmtid="{D5CDD505-2E9C-101B-9397-08002B2CF9AE}" pid="3" name="Order">
    <vt:r8>21300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dlc_policyId">
    <vt:lpwstr>0x01010062C008D7A2F07C4BAABAD05EEA95919E0074F46043E3CF2540B7C1F266B2A28170|1081736713</vt:lpwstr>
  </property>
  <property fmtid="{D5CDD505-2E9C-101B-9397-08002B2CF9AE}" pid="9" name="Confidentiality">
    <vt:lpwstr>8;#customer ready|8986c41d-21c5-4f8f-8a12-ea4625b46858</vt:lpwstr>
  </property>
  <property fmtid="{D5CDD505-2E9C-101B-9397-08002B2CF9AE}" pid="10" name="ItemRetentionFormula">
    <vt:lpwstr>&lt;formula id="Microsoft.Office.RecordsManagement.PolicyFeatures.Expiration.Formula.BuiltIn"&gt;&lt;number&gt;13&lt;/number&gt;&lt;property&gt;Modified&lt;/property&gt;&lt;propertyId&gt;28cf69c5-fa48-462a-b5cd-27b6f9d2bd5f&lt;/propertyId&gt;&lt;period&gt;months&lt;/period&gt;&lt;/formula&gt;</vt:lpwstr>
  </property>
  <property fmtid="{D5CDD505-2E9C-101B-9397-08002B2CF9AE}" pid="11" name="_dlc_DocIdItemGuid">
    <vt:lpwstr>64c647c7-3491-4a44-b262-0153ca717adc</vt:lpwstr>
  </property>
  <property fmtid="{D5CDD505-2E9C-101B-9397-08002B2CF9AE}" pid="12" name="Solution_x0020_Areas">
    <vt:lpwstr/>
  </property>
  <property fmtid="{D5CDD505-2E9C-101B-9397-08002B2CF9AE}" pid="13" name="of67e5d4b76f4a9db8769983fda9cec0">
    <vt:lpwstr/>
  </property>
  <property fmtid="{D5CDD505-2E9C-101B-9397-08002B2CF9AE}" pid="14" name="NewsType">
    <vt:lpwstr/>
  </property>
  <property fmtid="{D5CDD505-2E9C-101B-9397-08002B2CF9AE}" pid="15" name="TaxKeyword">
    <vt:lpwstr/>
  </property>
  <property fmtid="{D5CDD505-2E9C-101B-9397-08002B2CF9AE}" pid="16" name="Region">
    <vt:lpwstr/>
  </property>
  <property fmtid="{D5CDD505-2E9C-101B-9397-08002B2CF9AE}" pid="17" name="ItemType">
    <vt:lpwstr>1632;#documents|e037ed84-7d8e-4cbb-9c8f-61e80301a44f</vt:lpwstr>
  </property>
  <property fmtid="{D5CDD505-2E9C-101B-9397-08002B2CF9AE}" pid="18" name="Industries">
    <vt:lpwstr/>
  </property>
  <property fmtid="{D5CDD505-2E9C-101B-9397-08002B2CF9AE}" pid="19" name="MSProducts">
    <vt:lpwstr/>
  </property>
  <property fmtid="{D5CDD505-2E9C-101B-9397-08002B2CF9AE}" pid="20" name="Competitors">
    <vt:lpwstr/>
  </property>
  <property fmtid="{D5CDD505-2E9C-101B-9397-08002B2CF9AE}" pid="21" name="ExperienceContentType">
    <vt:lpwstr/>
  </property>
  <property fmtid="{D5CDD505-2E9C-101B-9397-08002B2CF9AE}" pid="22" name="SMSGDomain">
    <vt:lpwstr>462;#Microsoft Devices|d7c4e1f9-b2f3-41ba-96b2-6c23550a87c0;#1249;#Devices Product Domain|cca9af63-57ee-4c13-abf6-06c5fdfa2991</vt:lpwstr>
  </property>
  <property fmtid="{D5CDD505-2E9C-101B-9397-08002B2CF9AE}" pid="23" name="BusinessArchitecture">
    <vt:lpwstr/>
  </property>
  <property fmtid="{D5CDD505-2E9C-101B-9397-08002B2CF9AE}" pid="24" name="Products">
    <vt:lpwstr>174;#Surface|3ac86239-21b1-4d44-addc-59139e71a10b</vt:lpwstr>
  </property>
  <property fmtid="{D5CDD505-2E9C-101B-9397-08002B2CF9AE}" pid="25" name="SMSG_x0020_Items">
    <vt:lpwstr/>
  </property>
  <property fmtid="{D5CDD505-2E9C-101B-9397-08002B2CF9AE}" pid="26" name="l6f004f21209409da86a713c0f24627d">
    <vt:lpwstr/>
  </property>
  <property fmtid="{D5CDD505-2E9C-101B-9397-08002B2CF9AE}" pid="27" name="Segments">
    <vt:lpwstr/>
  </property>
  <property fmtid="{D5CDD505-2E9C-101B-9397-08002B2CF9AE}" pid="28" name="Partners">
    <vt:lpwstr/>
  </property>
  <property fmtid="{D5CDD505-2E9C-101B-9397-08002B2CF9AE}" pid="29" name="la4444b61d19467597d63190b69ac227">
    <vt:lpwstr/>
  </property>
  <property fmtid="{D5CDD505-2E9C-101B-9397-08002B2CF9AE}" pid="30" name="ActivitiesAndPrograms">
    <vt:lpwstr/>
  </property>
  <property fmtid="{D5CDD505-2E9C-101B-9397-08002B2CF9AE}" pid="31" name="Groups">
    <vt:lpwstr/>
  </property>
  <property fmtid="{D5CDD505-2E9C-101B-9397-08002B2CF9AE}" pid="32" name="Topics">
    <vt:lpwstr/>
  </property>
  <property fmtid="{D5CDD505-2E9C-101B-9397-08002B2CF9AE}" pid="33" name="MSProductsTaxHTField0">
    <vt:lpwstr/>
  </property>
  <property fmtid="{D5CDD505-2E9C-101B-9397-08002B2CF9AE}" pid="34" name="Languages">
    <vt:lpwstr/>
  </property>
  <property fmtid="{D5CDD505-2E9C-101B-9397-08002B2CF9AE}" pid="35" name="e8080b0481964c759b2c36ae49591b31">
    <vt:lpwstr/>
  </property>
  <property fmtid="{D5CDD505-2E9C-101B-9397-08002B2CF9AE}" pid="36" name="TechnicalLevel">
    <vt:lpwstr>1633;#100 (beginner)|7d022d07-ff67-4af8-910d-8ea6b46b5908</vt:lpwstr>
  </property>
  <property fmtid="{D5CDD505-2E9C-101B-9397-08002B2CF9AE}" pid="37" name="Audiences">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Roles">
    <vt:lpwstr>527;#Sales|72627068-acd7-4c1a-8b95-a0256be5dc9f;#313;#Technical Sales|831f7989-43a4-4e48-852a-a5355978f47f;#529;#Marketing|6bac43fe-835f-4207-8dba-9b6899aa3139;#1635;#All Standard Titles|ef7f2c35-3932-45cd-837a-94fa96ae23cb</vt:lpwstr>
  </property>
  <property fmtid="{D5CDD505-2E9C-101B-9397-08002B2CF9AE}" pid="42" name="NewsSource">
    <vt:lpwstr/>
  </property>
  <property fmtid="{D5CDD505-2E9C-101B-9397-08002B2CF9AE}" pid="43" name="MSProfessions">
    <vt:lpwstr>1655;#Sales|72627068-acd7-4c1a-8b95-a0256be5dc9f;#1657;#Marketing|6bac43fe-835f-4207-8dba-9b6899aa3139</vt:lpwstr>
  </property>
  <property fmtid="{D5CDD505-2E9C-101B-9397-08002B2CF9AE}" pid="44" name="SMSGTags">
    <vt:lpwstr/>
  </property>
  <property fmtid="{D5CDD505-2E9C-101B-9397-08002B2CF9AE}" pid="45" name="MSPhysicalGeography">
    <vt:lpwstr/>
  </property>
  <property fmtid="{D5CDD505-2E9C-101B-9397-08002B2CF9AE}" pid="46" name="j3562c58ee414e028925bc902cfc01a1">
    <vt:lpwstr/>
  </property>
  <property fmtid="{D5CDD505-2E9C-101B-9397-08002B2CF9AE}" pid="47" name="EnterpriseDomainTags">
    <vt:lpwstr/>
  </property>
  <property fmtid="{D5CDD505-2E9C-101B-9397-08002B2CF9AE}" pid="48" name="SMSG Items">
    <vt:lpwstr>1658;#documents|e037ed84-7d8e-4cbb-9c8f-61e80301a44f</vt:lpwstr>
  </property>
  <property fmtid="{D5CDD505-2E9C-101B-9397-08002B2CF9AE}" pid="49" name="Solution Areas">
    <vt:lpwstr>1810;#Modern Life|ebc38c2e-198b-4c51-af15-46e2adac26b6</vt:lpwstr>
  </property>
  <property fmtid="{D5CDD505-2E9C-101B-9397-08002B2CF9AE}" pid="50" name="_docset_NoMedatataSyncRequired">
    <vt:lpwstr>False</vt:lpwstr>
  </property>
  <property fmtid="{D5CDD505-2E9C-101B-9397-08002B2CF9AE}" pid="51" name="For">
    <vt:lpwstr/>
  </property>
  <property fmtid="{D5CDD505-2E9C-101B-9397-08002B2CF9AE}" pid="52" name="About">
    <vt:lpwstr/>
  </property>
  <property fmtid="{D5CDD505-2E9C-101B-9397-08002B2CF9AE}" pid="53" name="MediaServiceImageTags">
    <vt:lpwstr/>
  </property>
</Properties>
</file>