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7"/>
  </p:notesMasterIdLst>
  <p:sldIdLst>
    <p:sldId id="462" r:id="rId8"/>
    <p:sldId id="867" r:id="rId9"/>
    <p:sldId id="3729" r:id="rId10"/>
    <p:sldId id="3728" r:id="rId11"/>
    <p:sldId id="2000" r:id="rId12"/>
    <p:sldId id="3720" r:id="rId13"/>
    <p:sldId id="1998" r:id="rId14"/>
    <p:sldId id="3719" r:id="rId15"/>
    <p:sldId id="1969" r:id="rId16"/>
    <p:sldId id="3721" r:id="rId17"/>
    <p:sldId id="1999" r:id="rId18"/>
    <p:sldId id="3732" r:id="rId19"/>
    <p:sldId id="1972" r:id="rId20"/>
    <p:sldId id="871" r:id="rId21"/>
    <p:sldId id="1968" r:id="rId22"/>
    <p:sldId id="816" r:id="rId23"/>
    <p:sldId id="3715" r:id="rId24"/>
    <p:sldId id="1989"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0D1B09-B1B9-4B68-BA1F-30EFF0043172}">
          <p14:sldIdLst>
            <p14:sldId id="462"/>
            <p14:sldId id="867"/>
            <p14:sldId id="3729"/>
            <p14:sldId id="3728"/>
            <p14:sldId id="2000"/>
            <p14:sldId id="3720"/>
            <p14:sldId id="1998"/>
            <p14:sldId id="3719"/>
            <p14:sldId id="1969"/>
            <p14:sldId id="3721"/>
            <p14:sldId id="1999"/>
            <p14:sldId id="3732"/>
            <p14:sldId id="1972"/>
            <p14:sldId id="871"/>
            <p14:sldId id="1968"/>
          </p14:sldIdLst>
        </p14:section>
        <p14:section name="Appendix" id="{93540610-D747-4AB8-A9EF-0C947A734AAC}">
          <p14:sldIdLst>
            <p14:sldId id="816"/>
            <p14:sldId id="3715"/>
            <p14:sldId id="1989"/>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BC30D-CECD-4EE9-8F4A-E159F7FD62A1}" v="4" dt="2019-12-05T17:04:02.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61388" autoAdjust="0"/>
  </p:normalViewPr>
  <p:slideViewPr>
    <p:cSldViewPr snapToGrid="0">
      <p:cViewPr varScale="1">
        <p:scale>
          <a:sx n="51" d="100"/>
          <a:sy n="51" d="100"/>
        </p:scale>
        <p:origin x="5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D0F56-3F9A-48F7-9683-4A12D79D2B0D}"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C515D-234D-4D18-919F-24803C8B9A21}" type="slidenum">
              <a:rPr lang="en-US" smtClean="0"/>
              <a:t>‹#›</a:t>
            </a:fld>
            <a:endParaRPr lang="en-US"/>
          </a:p>
        </p:txBody>
      </p:sp>
    </p:spTree>
    <p:extLst>
      <p:ext uri="{BB962C8B-B14F-4D97-AF65-F5344CB8AC3E}">
        <p14:creationId xmlns:p14="http://schemas.microsoft.com/office/powerpoint/2010/main" val="83543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pc.com/us/en/campaign/apc-charge-mobile-battery-for-microsoft-surface-hub-2.js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Relevant disclaimers are included in the slide notes throughout this 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8CCEB-9B74-4B06-A035-26CD3C1A7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01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742">
              <a:spcBef>
                <a:spcPct val="0"/>
              </a:spcBef>
              <a:spcAft>
                <a:spcPts val="200"/>
              </a:spcAft>
              <a:buFont typeface="Arial" panose="020B0604020202020204" pitchFamily="34" charset="0"/>
              <a:buNone/>
              <a:defRPr/>
            </a:pPr>
            <a:r>
              <a:rPr lang="en-US" baseline="30000" dirty="0"/>
              <a:t>1</a:t>
            </a:r>
            <a:r>
              <a:rPr lang="en-US" dirty="0"/>
              <a:t>One (1) Surface Hub 2 Pen and one (1) Surface Hub 2 Camera included with Surface Hub 2S. Additional accessories sold separately.</a:t>
            </a:r>
          </a:p>
          <a:p>
            <a:pPr marL="0" indent="0" defTabSz="932742">
              <a:spcBef>
                <a:spcPct val="0"/>
              </a:spcBef>
              <a:spcAft>
                <a:spcPts val="200"/>
              </a:spcAft>
              <a:buFont typeface="Arial" panose="020B0604020202020204" pitchFamily="34" charset="0"/>
              <a:buNone/>
              <a:defRPr/>
            </a:pPr>
            <a:endParaRPr lang="en-US" dirty="0"/>
          </a:p>
          <a:p>
            <a:pPr marL="0" indent="0" defTabSz="932742">
              <a:spcBef>
                <a:spcPct val="0"/>
              </a:spcBef>
              <a:spcAft>
                <a:spcPts val="200"/>
              </a:spcAft>
              <a:buFont typeface="Arial" panose="020B0604020202020204" pitchFamily="34" charset="0"/>
              <a:buNone/>
              <a:defRPr/>
            </a:pPr>
            <a:r>
              <a:rPr lang="en-US" dirty="0"/>
              <a:t>*Steelcase Roam™ Mobile Stand and APC™ Charge Mobile Battery sold separately.</a:t>
            </a:r>
          </a:p>
          <a:p>
            <a:pPr marL="0" indent="0" defTabSz="932742">
              <a:spcBef>
                <a:spcPct val="0"/>
              </a:spcBef>
              <a:spcAft>
                <a:spcPts val="200"/>
              </a:spcAft>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00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a:t>
            </a:r>
            <a:r>
              <a:rPr lang="en-US" dirty="0"/>
              <a:t>One (1) Surface Hub 2 Pen and one (1) Surface Hub 2 Camera included with Surface Hub 2S. Additional accessories sold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a:t>
            </a:r>
            <a:r>
              <a:rPr lang="en-US" dirty="0"/>
              <a:t>Software license required for some features. Sold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30000" dirty="0"/>
              <a:t>3</a:t>
            </a:r>
            <a:r>
              <a:rPr lang="en-US" dirty="0"/>
              <a:t>Third-party apps sold separately.</a:t>
            </a:r>
          </a:p>
          <a:p>
            <a:endParaRPr lang="en-US" dirty="0"/>
          </a:p>
          <a:p>
            <a:r>
              <a:rPr lang="en-US" dirty="0"/>
              <a:t>*Steelcase Roam™ Mobile Stand and APC™ Charge Mobile Battery sold separately.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4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742">
              <a:spcBef>
                <a:spcPct val="0"/>
              </a:spcBef>
              <a:spcAft>
                <a:spcPts val="200"/>
              </a:spcAft>
              <a:buFont typeface="Arial" panose="020B0604020202020204" pitchFamily="34" charset="0"/>
              <a:buNone/>
              <a:defRPr/>
            </a:pPr>
            <a:r>
              <a:rPr lang="en-US" sz="1200" kern="1200" dirty="0">
                <a:solidFill>
                  <a:schemeClr val="tx1"/>
                </a:solidFill>
                <a:latin typeface="+mn-lt"/>
                <a:ea typeface="+mn-ea"/>
                <a:cs typeface="+mn-cs"/>
              </a:rPr>
              <a:t>*On</a:t>
            </a:r>
            <a:r>
              <a:rPr lang="en-US" dirty="0"/>
              <a:t>e (1) Surface Hub 2 Pen and one (1) Surface Hub 2 Camera included with Surface Hub 2S. Additional accessories sold separately.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9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*Sold separately.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APC Charge Mobile Battery direct link: </a:t>
            </a:r>
            <a:r>
              <a:rPr lang="en-US" sz="1200" dirty="0">
                <a:latin typeface="Calibri" panose="020F0502020204030204" pitchFamily="34" charset="0"/>
                <a:hlinkClick r:id="rId3">
                  <a:extLst>
                    <a:ext uri="{A12FA001-AC4F-418D-AE19-62706E023703}">
                      <ahyp:hlinkClr xmlns:ahyp="http://schemas.microsoft.com/office/drawing/2018/hyperlinkcolor" val="tx"/>
                    </a:ext>
                  </a:extLst>
                </a:hlinkClick>
              </a:rPr>
              <a:t>https://www.apc.com/us/en/campaign/apc-charge-mobile-battery-for-microsoft-surface-hub-2.jsp</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18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8CCEB-9B74-4B06-A035-26CD3C1A7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77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9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*Steelcase Roam™ Mobile Stand and APC™ Charge Mobile Battery sold separately.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1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mn-cs"/>
              </a:rPr>
              <a:t>1</a:t>
            </a:r>
            <a:r>
              <a:rPr lang="en-US" sz="1200" b="0" kern="1200" dirty="0">
                <a:solidFill>
                  <a:schemeClr val="tx1"/>
                </a:solidFill>
                <a:effectLst/>
                <a:latin typeface="+mn-lt"/>
                <a:ea typeface="+mn-ea"/>
                <a:cs typeface="+mn-cs"/>
              </a:rPr>
              <a:t>System software uses significant storage space. Available storage is subject to change based on system software updates and apps usage. 1 GB= 1 billion bytes. See Surface.com/Storage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Software license required for some features. Sold separately.</a:t>
            </a:r>
          </a:p>
          <a:p>
            <a:endParaRPr lang="en-US" baseline="30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185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mn-cs"/>
              </a:rPr>
              <a:t>1</a:t>
            </a:r>
            <a:r>
              <a:rPr lang="en-US" sz="1200" b="0" kern="1200" dirty="0">
                <a:solidFill>
                  <a:schemeClr val="tx1"/>
                </a:solidFill>
                <a:effectLst/>
                <a:latin typeface="+mn-lt"/>
                <a:ea typeface="+mn-ea"/>
                <a:cs typeface="+mn-cs"/>
              </a:rPr>
              <a:t>Tilt functionality is currently available.</a:t>
            </a:r>
          </a:p>
          <a:p>
            <a:endParaRPr lang="en-US" baseline="30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22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21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3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*Steelcase Roam™ Mobile Stand and APC™ Charge Mobile Battery sold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30000" dirty="0"/>
              <a:t>1</a:t>
            </a:r>
            <a:r>
              <a:rPr lang="en-US" dirty="0"/>
              <a:t>Inc.com. “7 Best Solutions to Increase Collaboration That Are Often Overlooked.” September 2018.</a:t>
            </a:r>
          </a:p>
          <a:p>
            <a:r>
              <a:rPr lang="en-US" baseline="30000" dirty="0"/>
              <a:t>2</a:t>
            </a:r>
            <a:r>
              <a:rPr lang="en-US" dirty="0"/>
              <a:t>International Workplace Group (IWG), IWG Workplace Survey 2018</a:t>
            </a:r>
          </a:p>
          <a:p>
            <a:r>
              <a:rPr lang="en-US" baseline="30000" dirty="0"/>
              <a:t>3</a:t>
            </a:r>
            <a:r>
              <a:rPr lang="en-US" dirty="0"/>
              <a:t>NYT, “Don’t Get Too Comfortable in that Desk”, Oct 2017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Comparison by Microsoft of Surface Hub 2S to all other devices within the Futuresource-defined Integrated Unified Communications Displays category (integrated solutions incorporating video, content and audio conferencing features with a display providing an end to end hardware and platform solution, optimized to support a specific UC platform), as of April 2019.</a:t>
            </a:r>
          </a:p>
          <a:p>
            <a:endParaRPr lang="en-US" dirty="0"/>
          </a:p>
          <a:p>
            <a:r>
              <a:rPr lang="en-US" baseline="30000" dirty="0"/>
              <a:t>2</a:t>
            </a:r>
            <a:r>
              <a:rPr lang="en-US" dirty="0"/>
              <a:t>Software license required for some features. Sold separately.</a:t>
            </a:r>
          </a:p>
          <a:p>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3</a:t>
            </a:r>
            <a:r>
              <a:rPr lang="en-US" dirty="0"/>
              <a:t>One (1) Surface Hub 2 Pen and one (1) Surface Hub 2 Camera included with Surface Hub 2S. Additional accessories sold separately.</a:t>
            </a:r>
          </a:p>
          <a:p>
            <a:endParaRPr lang="en-US" baseline="30000" dirty="0"/>
          </a:p>
          <a:p>
            <a:r>
              <a:rPr lang="en-US" baseline="30000" dirty="0"/>
              <a:t>4</a:t>
            </a:r>
            <a:r>
              <a:rPr lang="en-US" dirty="0"/>
              <a:t>Steelcase Roam™ Mobile Stand, Steelcase Roam™ Wall Mount, and APC™ Charge Mobile Battery sold separately.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use the </a:t>
            </a:r>
            <a:r>
              <a:rPr lang="en-US" sz="1200" b="1" kern="1200" dirty="0">
                <a:solidFill>
                  <a:schemeClr val="tx1"/>
                </a:solidFill>
                <a:effectLst/>
                <a:latin typeface="+mn-lt"/>
                <a:ea typeface="+mn-ea"/>
                <a:cs typeface="+mn-cs"/>
              </a:rPr>
              <a:t>applicable compliance requirements and certs</a:t>
            </a:r>
            <a:r>
              <a:rPr lang="en-US" b="1" dirty="0"/>
              <a:t> for your market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Australia: Surface Hub 2S has not yet been authorized under ACMA rules; actual sale and delivery is contingent on compliance with applicable ACMA requirements.</a:t>
            </a:r>
          </a:p>
          <a:p>
            <a:pPr marL="171450" indent="-171450">
              <a:buFont typeface="Arial" panose="020B0604020202020204" pitchFamily="34" charset="0"/>
              <a:buChar char="•"/>
            </a:pPr>
            <a:r>
              <a:rPr lang="en-US" dirty="0"/>
              <a:t>Launch Countries in the EU/Common Market: “Surface Hub 2S has not yet been authorized under Directive 2014/53/EU; actual sale and delivery is contingent on compliance with applicable Directive 2014/53/EU requirements</a:t>
            </a:r>
          </a:p>
          <a:p>
            <a:pPr marL="171450" indent="-171450">
              <a:buFont typeface="Arial" panose="020B0604020202020204" pitchFamily="34" charset="0"/>
              <a:buChar char="•"/>
            </a:pPr>
            <a:r>
              <a:rPr lang="en-US" dirty="0"/>
              <a:t>Countries: Austria, Belgium, Denmark, Finland, France, Germany, Ireland, Italy, Luxembourg, Netherlands, Norway, Portugal, Spain, Sweden, Switzerland, UK</a:t>
            </a:r>
          </a:p>
          <a:p>
            <a:pPr marL="171450" indent="-171450">
              <a:buFont typeface="Arial" panose="020B0604020202020204" pitchFamily="34" charset="0"/>
              <a:buChar char="•"/>
            </a:pPr>
            <a:r>
              <a:rPr lang="en-US" dirty="0"/>
              <a:t>Hong Kong, Japan, Qatar, UAE: Surface Hub 2S coming in 2019; Pre-release products shown; products and features subject to change, and may vary by country/region.</a:t>
            </a:r>
          </a:p>
          <a:p>
            <a:pPr marL="171450" indent="-171450">
              <a:buFont typeface="Arial" panose="020B0604020202020204" pitchFamily="34" charset="0"/>
              <a:buChar char="•"/>
            </a:pPr>
            <a:r>
              <a:rPr lang="en-US" dirty="0"/>
              <a:t>New Zealand: Surface Hub 2S has not yet been authorized under Radio Spectrum Management rules; actual sale and delivery is contingent on compliance with applicable Radio Spectrum Management requirements.</a:t>
            </a:r>
          </a:p>
          <a:p>
            <a:pPr marL="171450" indent="-171450">
              <a:buFont typeface="Arial" panose="020B0604020202020204" pitchFamily="34" charset="0"/>
              <a:buChar char="•"/>
            </a:pPr>
            <a:r>
              <a:rPr lang="en-US" dirty="0"/>
              <a:t>United States: Surface Hub 2S has not yet been authorized under U.S. Federal Communications Commission (FCC) rules; actual sale and delivery is contingent on compliance with applicable FCC requirements.</a:t>
            </a:r>
          </a:p>
          <a:p>
            <a:pPr marL="171450" indent="-171450">
              <a:buFont typeface="Arial" panose="020B0604020202020204" pitchFamily="34" charset="0"/>
              <a:buChar char="•"/>
            </a:pPr>
            <a:r>
              <a:rPr lang="en-US" dirty="0"/>
              <a:t>Canada and Singapore: Surface Hub 2S coming in 2019; Pre-release products shown; products and features subject to regulatory certification/approval, may change, and may vary by country/region.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13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Steelcase Roam™ Mobile Stand, Steelcase Roam™ Wall Mount, and APC™ Charge Mobile Battery sold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9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Steelcase Roam™ Mobile Stand, Steelcase Roam™ Wall Mount, and APC™ Charge Mobile Battery sold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86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sz="1200" kern="1200" dirty="0">
                <a:solidFill>
                  <a:schemeClr val="tx1"/>
                </a:solidFill>
                <a:effectLst/>
                <a:latin typeface="+mn-lt"/>
                <a:ea typeface="+mn-ea"/>
                <a:cs typeface="+mn-cs"/>
              </a:rPr>
              <a:t>Weight excludes stand and mobile battery. </a:t>
            </a:r>
            <a:r>
              <a:rPr lang="en-US" dirty="0"/>
              <a:t>Compared with a 55" Microsoft Surface Hub.</a:t>
            </a:r>
          </a:p>
          <a:p>
            <a:endParaRPr lang="en-US" dirty="0"/>
          </a:p>
          <a:p>
            <a:r>
              <a:rPr lang="en-US" baseline="30000" dirty="0"/>
              <a:t>2</a:t>
            </a:r>
            <a:r>
              <a:rPr lang="en-US" dirty="0"/>
              <a:t>Steelcase Roam™ Mobile Stand, Steelcase Roam™ Wall Mount, and APC™ Charge Mobile Battery sold separately.</a:t>
            </a:r>
          </a:p>
          <a:p>
            <a:endParaRPr lang="en-US" dirty="0"/>
          </a:p>
          <a:p>
            <a:r>
              <a:rPr lang="en-US" baseline="30000" dirty="0"/>
              <a:t>3</a:t>
            </a:r>
            <a:r>
              <a:rPr lang="en-US" dirty="0"/>
              <a:t>Comparison by Microsoft of Surface Hub 2S to all other devices within the Futuresource-defined Integrated Unified Communications Displays category (integrated solutions incorporating video, content and audio conferencing features with a display providing an end to end hardware and platform solution, optimized to support a specific UC platform), as of April 2019.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05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100000"/>
              </a:lnSpc>
              <a:spcBef>
                <a:spcPct val="0"/>
              </a:spcBef>
              <a:spcAft>
                <a:spcPts val="200"/>
              </a:spcAft>
              <a:buClrTx/>
              <a:buSzTx/>
              <a:buFont typeface="Arial" panose="020B0604020202020204" pitchFamily="34" charset="0"/>
              <a:buNone/>
              <a:tabLst/>
              <a:defRPr/>
            </a:pPr>
            <a:r>
              <a:rPr lang="en-US" baseline="30000" dirty="0"/>
              <a:t>1</a:t>
            </a:r>
            <a:r>
              <a:rPr lang="en-US" dirty="0"/>
              <a:t>Software license required for some features. Sold separately.</a:t>
            </a:r>
          </a:p>
          <a:p>
            <a:pPr marL="0" marR="0" lvl="0" indent="0" algn="l" defTabSz="932742" rtl="0" eaLnBrk="1" fontAlgn="auto" latinLnBrk="0" hangingPunct="1">
              <a:lnSpc>
                <a:spcPct val="100000"/>
              </a:lnSpc>
              <a:spcBef>
                <a:spcPct val="0"/>
              </a:spcBef>
              <a:spcAft>
                <a:spcPts val="200"/>
              </a:spcAft>
              <a:buClrTx/>
              <a:buSzTx/>
              <a:buFont typeface="Arial" panose="020B0604020202020204" pitchFamily="34" charset="0"/>
              <a:buNone/>
              <a:tabLst/>
              <a:defRPr/>
            </a:pPr>
            <a:endParaRPr lang="en-US" dirty="0"/>
          </a:p>
          <a:p>
            <a:pPr marL="0" marR="0" lvl="0" indent="0" algn="l" defTabSz="932742" rtl="0" eaLnBrk="1" fontAlgn="auto" latinLnBrk="0" hangingPunct="1">
              <a:lnSpc>
                <a:spcPct val="100000"/>
              </a:lnSpc>
              <a:spcBef>
                <a:spcPct val="0"/>
              </a:spcBef>
              <a:spcAft>
                <a:spcPts val="200"/>
              </a:spcAft>
              <a:buClrTx/>
              <a:buSzTx/>
              <a:buFont typeface="Arial" panose="020B0604020202020204" pitchFamily="34" charset="0"/>
              <a:buNone/>
              <a:tabLst/>
              <a:defRPr/>
            </a:pPr>
            <a:r>
              <a:rPr lang="en-US" dirty="0"/>
              <a:t>*Steelcase Roam™ Mobile Stand and APC™ Charge Mobile Battery sold separately.</a:t>
            </a:r>
          </a:p>
          <a:p>
            <a:pPr marL="0" marR="0" lvl="0" indent="0" algn="l" defTabSz="932742" rtl="0" eaLnBrk="1" fontAlgn="auto" latinLnBrk="0" hangingPunct="1">
              <a:lnSpc>
                <a:spcPct val="100000"/>
              </a:lnSpc>
              <a:spcBef>
                <a:spcPct val="0"/>
              </a:spcBef>
              <a:spcAft>
                <a:spcPts val="2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a:t>
            </a:r>
            <a:r>
              <a:rPr lang="en-US" dirty="0"/>
              <a:t>One (1) Surface Hub 2 Pen and one (1) Surface Hub 2 Camera included with Surface Hub 2S. Additional accessories sold separately.</a:t>
            </a:r>
          </a:p>
          <a:p>
            <a:endParaRPr lang="en-US" baseline="30000" dirty="0"/>
          </a:p>
          <a:p>
            <a:r>
              <a:rPr lang="en-US" baseline="30000" dirty="0"/>
              <a:t>2</a:t>
            </a:r>
            <a:r>
              <a:rPr lang="en-US" dirty="0"/>
              <a:t>Comparison by Microsoft of Surface Hub 2S to all other devices within the Futuresource-defined Integrated Unified Communications Displays category (integrated solutions incorporating video, content and audio conferencing features with a display providing an end to end hardware and platform solution, optimized to support a specific UC platform), as of April 2019.</a:t>
            </a:r>
          </a:p>
          <a:p>
            <a:endParaRPr lang="en-US" dirty="0"/>
          </a:p>
          <a:p>
            <a:r>
              <a:rPr lang="en-US" baseline="30000" dirty="0"/>
              <a:t>3</a:t>
            </a:r>
            <a:r>
              <a:rPr lang="en-US" dirty="0"/>
              <a:t>Software license required for some features. Sold separately.</a:t>
            </a:r>
          </a:p>
          <a:p>
            <a:endParaRPr lang="en-US" dirty="0"/>
          </a:p>
          <a:p>
            <a:r>
              <a:rPr lang="en-US" dirty="0"/>
              <a:t>*Steelcase Roam™ Mobile Stand and APC™ Charge Mobile Battery sold separately.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79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503276" y="663676"/>
            <a:ext cx="11185447" cy="443198"/>
          </a:xfrm>
          <a:prstGeom prst="rect">
            <a:avLst/>
          </a:prstGeom>
        </p:spPr>
        <p:txBody>
          <a:bodyPr wrap="square" lIns="0" tIns="0" rIns="0" bIns="0">
            <a:spAutoFit/>
          </a:bodyPr>
          <a:lstStyle>
            <a:lvl1pPr marL="0" indent="0">
              <a:buNone/>
              <a:defRPr sz="3200">
                <a:solidFill>
                  <a:schemeClr val="accent2"/>
                </a:solidFill>
                <a:latin typeface="Segoe UI Semibold" panose="020B0702040204020203" pitchFamily="34" charset="0"/>
                <a:cs typeface="Segoe UI Semibold" panose="020B0702040204020203" pitchFamily="34" charset="0"/>
              </a:defRPr>
            </a:lvl1pPr>
            <a:lvl2pPr marL="457200" indent="0">
              <a:buNone/>
              <a:defRPr sz="4400">
                <a:latin typeface="Segoe UI Light" panose="020B0502040204020203" pitchFamily="34" charset="0"/>
                <a:cs typeface="Segoe UI Light" panose="020B0502040204020203" pitchFamily="34" charset="0"/>
              </a:defRPr>
            </a:lvl2pPr>
            <a:lvl3pPr marL="914400" indent="0">
              <a:buNone/>
              <a:defRPr sz="40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dirty="0"/>
              <a:t>Edit Master text styles</a:t>
            </a:r>
          </a:p>
        </p:txBody>
      </p:sp>
    </p:spTree>
    <p:extLst>
      <p:ext uri="{BB962C8B-B14F-4D97-AF65-F5344CB8AC3E}">
        <p14:creationId xmlns:p14="http://schemas.microsoft.com/office/powerpoint/2010/main" val="197465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503276" y="2591553"/>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4462695" y="2591553"/>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503276" y="4529841"/>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4462695" y="4529841"/>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503276" y="3003569"/>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4462695" y="3003569"/>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503276" y="4902211"/>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4462695" y="4902211"/>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8107938" y="2591553"/>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8107938" y="4529841"/>
            <a:ext cx="2904894" cy="246221"/>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600" b="1">
                <a:solidFill>
                  <a:schemeClr val="tx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8107938" y="3003569"/>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8107938" y="4902211"/>
            <a:ext cx="2904894" cy="21544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1200"/>
              </a:spcAft>
              <a:buClrTx/>
              <a:buSzTx/>
              <a:buFont typeface="+mj-lt"/>
              <a:buNone/>
              <a:tabLst/>
              <a:defRPr sz="14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503276" y="663676"/>
            <a:ext cx="5736656" cy="443198"/>
          </a:xfrm>
          <a:prstGeom prst="rect">
            <a:avLst/>
          </a:prstGeom>
        </p:spPr>
        <p:txBody>
          <a:bodyPr wrap="square" lIns="0" tIns="0" rIns="0" bIns="0">
            <a:spAutoFit/>
          </a:bodyPr>
          <a:lstStyle>
            <a:lvl1pPr>
              <a:defRPr sz="32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503276" y="1213382"/>
            <a:ext cx="3066472" cy="249299"/>
          </a:xfrm>
          <a:prstGeom prst="rect">
            <a:avLst/>
          </a:prstGeom>
        </p:spPr>
        <p:txBody>
          <a:bodyPr wrap="square" lIns="0" tIns="0" rIns="0" bIns="0">
            <a:spAutoFit/>
          </a:bodyPr>
          <a:lstStyle>
            <a:lvl1pPr marL="0" indent="0">
              <a:buNone/>
              <a:defRPr sz="1800"/>
            </a:lvl1pPr>
          </a:lstStyle>
          <a:p>
            <a:pPr lvl="0"/>
            <a:r>
              <a:rPr lang="en-US" dirty="0"/>
              <a:t>Insert subtitle down here</a:t>
            </a:r>
          </a:p>
        </p:txBody>
      </p:sp>
    </p:spTree>
    <p:extLst>
      <p:ext uri="{BB962C8B-B14F-4D97-AF65-F5344CB8AC3E}">
        <p14:creationId xmlns:p14="http://schemas.microsoft.com/office/powerpoint/2010/main" val="146009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503276" y="2900148"/>
            <a:ext cx="3245936" cy="1938992"/>
          </a:xfrm>
          <a:prstGeom prst="rect">
            <a:avLst/>
          </a:prstGeom>
        </p:spPr>
        <p:txBody>
          <a:bodyPr wrap="square" lIns="0">
            <a:spAutoFit/>
          </a:bodyPr>
          <a:lstStyle>
            <a:lvl1pPr marL="457200" marR="0" indent="-457200" algn="l" defTabSz="914400" rtl="0" eaLnBrk="1" fontAlgn="auto" latinLnBrk="0" hangingPunct="1">
              <a:lnSpc>
                <a:spcPct val="100000"/>
              </a:lnSpc>
              <a:spcBef>
                <a:spcPts val="0"/>
              </a:spcBef>
              <a:spcAft>
                <a:spcPts val="1200"/>
              </a:spcAft>
              <a:buClrTx/>
              <a:buSzTx/>
              <a:buFont typeface="+mj-lt"/>
              <a:buAutoNum type="arabicPeriod"/>
              <a:tabLst/>
              <a:defRPr sz="16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line one content</a:t>
            </a:r>
          </a:p>
          <a:p>
            <a:pPr lvl="0"/>
            <a:r>
              <a:rPr lang="en-US" dirty="0"/>
              <a:t>Enter line two content</a:t>
            </a:r>
          </a:p>
          <a:p>
            <a:pPr lvl="0"/>
            <a:r>
              <a:rPr lang="en-US" dirty="0"/>
              <a:t>Enter line three content</a:t>
            </a:r>
          </a:p>
          <a:p>
            <a:pPr lvl="0"/>
            <a:r>
              <a:rPr lang="en-US" dirty="0"/>
              <a:t>Enter line four content</a:t>
            </a:r>
          </a:p>
          <a:p>
            <a:pPr lvl="0"/>
            <a:endParaRPr lang="en-US" dirty="0"/>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4360918" y="2900148"/>
            <a:ext cx="3245936" cy="1938992"/>
          </a:xfrm>
          <a:prstGeom prst="rect">
            <a:avLst/>
          </a:prstGeom>
        </p:spPr>
        <p:txBody>
          <a:bodyPr wrap="square" lIns="0">
            <a:spAutoFit/>
          </a:bodyPr>
          <a:lstStyle>
            <a:lvl1pPr marL="457200" marR="0" indent="-457200" algn="l" defTabSz="914400" rtl="0" eaLnBrk="1" fontAlgn="auto" latinLnBrk="0" hangingPunct="1">
              <a:lnSpc>
                <a:spcPct val="100000"/>
              </a:lnSpc>
              <a:spcBef>
                <a:spcPts val="0"/>
              </a:spcBef>
              <a:spcAft>
                <a:spcPts val="1200"/>
              </a:spcAft>
              <a:buClrTx/>
              <a:buSzTx/>
              <a:buFont typeface="+mj-lt"/>
              <a:buAutoNum type="arabicPeriod"/>
              <a:tabLst/>
              <a:defRPr sz="16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line one content</a:t>
            </a:r>
          </a:p>
          <a:p>
            <a:pPr lvl="0"/>
            <a:r>
              <a:rPr lang="en-US" dirty="0"/>
              <a:t>Enter line two content</a:t>
            </a:r>
          </a:p>
          <a:p>
            <a:pPr lvl="0"/>
            <a:r>
              <a:rPr lang="en-US" dirty="0"/>
              <a:t>Enter line three content</a:t>
            </a:r>
          </a:p>
          <a:p>
            <a:pPr lvl="0"/>
            <a:r>
              <a:rPr lang="en-US" dirty="0"/>
              <a:t>Enter line four content</a:t>
            </a:r>
          </a:p>
          <a:p>
            <a:pPr lvl="0"/>
            <a:endParaRPr lang="en-US" dirty="0"/>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8218560" y="2900148"/>
            <a:ext cx="3245936" cy="1938992"/>
          </a:xfrm>
          <a:prstGeom prst="rect">
            <a:avLst/>
          </a:prstGeom>
        </p:spPr>
        <p:txBody>
          <a:bodyPr wrap="square" lIns="0">
            <a:spAutoFit/>
          </a:bodyPr>
          <a:lstStyle>
            <a:lvl1pPr marL="457200" marR="0" indent="-457200" algn="l" defTabSz="914400" rtl="0" eaLnBrk="1" fontAlgn="auto" latinLnBrk="0" hangingPunct="1">
              <a:lnSpc>
                <a:spcPct val="100000"/>
              </a:lnSpc>
              <a:spcBef>
                <a:spcPts val="0"/>
              </a:spcBef>
              <a:spcAft>
                <a:spcPts val="1200"/>
              </a:spcAft>
              <a:buClrTx/>
              <a:buSzTx/>
              <a:buFont typeface="+mj-lt"/>
              <a:buAutoNum type="arabicPeriod"/>
              <a:tabLst/>
              <a:defRPr sz="1600" b="0">
                <a:solidFill>
                  <a:schemeClr val="accent3"/>
                </a:solidFill>
                <a:latin typeface="Segoe UI Semilight" panose="020B0402040204020203" pitchFamily="34" charset="0"/>
                <a:cs typeface="Segoe UI Semilight" panose="020B0402040204020203" pitchFamily="34" charset="0"/>
              </a:defRPr>
            </a:lvl1pPr>
            <a:lvl2pPr>
              <a:defRPr sz="2000"/>
            </a:lvl2pPr>
            <a:lvl3pPr>
              <a:defRPr sz="1800"/>
            </a:lvl3pPr>
            <a:lvl4pPr>
              <a:defRPr sz="1600"/>
            </a:lvl4pPr>
            <a:lvl5pPr>
              <a:defRPr sz="1600"/>
            </a:lvl5pPr>
          </a:lstStyle>
          <a:p>
            <a:pPr lvl="0"/>
            <a:r>
              <a:rPr lang="en-US" dirty="0"/>
              <a:t>Enter line one content</a:t>
            </a:r>
          </a:p>
          <a:p>
            <a:pPr lvl="0"/>
            <a:r>
              <a:rPr lang="en-US" dirty="0"/>
              <a:t>Enter line two content</a:t>
            </a:r>
          </a:p>
          <a:p>
            <a:pPr lvl="0"/>
            <a:r>
              <a:rPr lang="en-US" dirty="0"/>
              <a:t>Enter line three content</a:t>
            </a:r>
          </a:p>
          <a:p>
            <a:pPr lvl="0"/>
            <a:r>
              <a:rPr lang="en-US" dirty="0"/>
              <a:t>Enter line four content</a:t>
            </a:r>
          </a:p>
          <a:p>
            <a:pPr lvl="0"/>
            <a:endParaRPr lang="en-US" dirty="0"/>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503275" y="2355427"/>
            <a:ext cx="3245936" cy="338554"/>
          </a:xfrm>
          <a:prstGeom prst="rect">
            <a:avLst/>
          </a:prstGeom>
        </p:spPr>
        <p:txBody>
          <a:bodyPr wrap="square" lIns="0">
            <a:spAutoFit/>
          </a:bodyPr>
          <a:lstStyle>
            <a:lvl1pPr marL="0" marR="0" indent="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None/>
              <a:tabLst/>
              <a:defRPr sz="1600" b="0">
                <a:solidFill>
                  <a:schemeClr val="accent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4360918" y="2355427"/>
            <a:ext cx="3245936" cy="338554"/>
          </a:xfrm>
          <a:prstGeom prst="rect">
            <a:avLst/>
          </a:prstGeom>
        </p:spPr>
        <p:txBody>
          <a:bodyPr wrap="square" lIns="0">
            <a:spAutoFit/>
          </a:bodyPr>
          <a:lstStyle>
            <a:lvl1pPr marL="0" marR="0" indent="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None/>
              <a:tabLst/>
              <a:defRPr sz="1600" b="0">
                <a:solidFill>
                  <a:schemeClr val="accent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8218560" y="2355427"/>
            <a:ext cx="3245936" cy="338554"/>
          </a:xfrm>
          <a:prstGeom prst="rect">
            <a:avLst/>
          </a:prstGeom>
        </p:spPr>
        <p:txBody>
          <a:bodyPr wrap="square" lIns="0">
            <a:spAutoFit/>
          </a:bodyPr>
          <a:lstStyle>
            <a:lvl1pPr marL="0" marR="0" indent="0" algn="l" defTabSz="914400" rtl="0" eaLnBrk="1" fontAlgn="auto" latinLnBrk="0" hangingPunct="1">
              <a:lnSpc>
                <a:spcPct val="100000"/>
              </a:lnSpc>
              <a:spcBef>
                <a:spcPts val="0"/>
              </a:spcBef>
              <a:spcAft>
                <a:spcPts val="1200"/>
              </a:spcAft>
              <a:buClr>
                <a:schemeClr val="accent1"/>
              </a:buClr>
              <a:buSzTx/>
              <a:buFont typeface="Arial" panose="020B0604020202020204" pitchFamily="34" charset="0"/>
              <a:buNone/>
              <a:tabLst/>
              <a:defRPr sz="1600" b="0">
                <a:solidFill>
                  <a:schemeClr val="accent2"/>
                </a:solidFill>
                <a:latin typeface="Segoe UI Semibold" panose="020B0702040204020203" pitchFamily="34" charset="0"/>
                <a:cs typeface="Segoe UI Semibold" panose="020B0702040204020203" pitchFamily="34" charset="0"/>
              </a:defRPr>
            </a:lvl1pPr>
            <a:lvl2pPr>
              <a:defRPr sz="2000"/>
            </a:lvl2pPr>
            <a:lvl3pPr>
              <a:defRPr sz="1800"/>
            </a:lvl3pPr>
            <a:lvl4pPr>
              <a:defRPr sz="1600"/>
            </a:lvl4pPr>
            <a:lvl5pPr>
              <a:defRPr sz="1600"/>
            </a:lvl5pPr>
          </a:lstStyle>
          <a:p>
            <a:pPr lvl="0"/>
            <a:r>
              <a:rPr lang="en-US" dirty="0"/>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503276" y="663676"/>
            <a:ext cx="5736656" cy="443198"/>
          </a:xfrm>
          <a:prstGeom prst="rect">
            <a:avLst/>
          </a:prstGeom>
        </p:spPr>
        <p:txBody>
          <a:bodyPr wrap="square" lIns="0" tIns="0" rIns="0" bIns="0">
            <a:spAutoFit/>
          </a:bodyPr>
          <a:lstStyle>
            <a:lvl1pPr>
              <a:defRPr sz="3200">
                <a:latin typeface="Segoe UI Semibold" panose="020B0702040204020203" pitchFamily="34" charset="0"/>
                <a:cs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36122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12192000" cy="6858000"/>
          </a:xfrm>
          <a:prstGeom prst="rect">
            <a:avLst/>
          </a:prstGeom>
          <a:solidFill>
            <a:schemeClr val="bg2">
              <a:alpha val="81000"/>
            </a:schemeClr>
          </a:solidFill>
        </p:spPr>
        <p:txBody>
          <a:bodyPr bIns="548640" anchor="ctr"/>
          <a:lstStyle>
            <a:lvl1pPr marL="0" indent="0" algn="l">
              <a:buNone/>
              <a:defRPr sz="2000">
                <a:latin typeface="Segoe UI Light" panose="020B0502040204020203" pitchFamily="34" charset="0"/>
                <a:cs typeface="Segoe UI Light" panose="020B0502040204020203" pitchFamily="34" charset="0"/>
              </a:defRPr>
            </a:lvl1pPr>
          </a:lstStyle>
          <a:p>
            <a:r>
              <a:rPr lang="en-US" dirty="0"/>
              <a:t>        Click icon to insert a photo</a:t>
            </a:r>
          </a:p>
          <a:p>
            <a:endParaRPr lang="en-US" dirty="0"/>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6918292" y="1717597"/>
            <a:ext cx="4546204" cy="443198"/>
          </a:xfrm>
          <a:prstGeom prst="rect">
            <a:avLst/>
          </a:prstGeom>
        </p:spPr>
        <p:txBody>
          <a:bodyPr lIns="0" tIns="0" rIns="0" bIns="0">
            <a:spAutoFit/>
          </a:bodyPr>
          <a:lstStyle>
            <a:lvl1pPr marL="0" indent="0">
              <a:buNone/>
              <a:defRPr sz="3200">
                <a:solidFill>
                  <a:schemeClr val="tx2"/>
                </a:solidFill>
                <a:latin typeface="Segoe UI Semibold" panose="020B0702040204020203" pitchFamily="34" charset="0"/>
                <a:cs typeface="Segoe UI Semibold" panose="020B0702040204020203" pitchFamily="34" charset="0"/>
              </a:defRPr>
            </a:lvl1pPr>
          </a:lstStyle>
          <a:p>
            <a:pPr lvl="0"/>
            <a:r>
              <a:rPr lang="en-US" dirty="0"/>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6918292" y="2460259"/>
            <a:ext cx="4546204" cy="1010148"/>
          </a:xfrm>
          <a:prstGeom prst="rect">
            <a:avLst/>
          </a:prstGeom>
        </p:spPr>
        <p:txBody>
          <a:bodyPr wrap="square" lIns="0" tIns="0" rIns="0" bIns="0">
            <a:spAutoFit/>
          </a:bodyPr>
          <a:lstStyle>
            <a:lvl1pPr marL="0" indent="0">
              <a:lnSpc>
                <a:spcPct val="120000"/>
              </a:lnSpc>
              <a:spcBef>
                <a:spcPts val="0"/>
              </a:spcBef>
              <a:spcAft>
                <a:spcPts val="1200"/>
              </a:spcAft>
              <a:buNone/>
              <a:defRPr sz="1400">
                <a:solidFill>
                  <a:schemeClr val="tx2"/>
                </a:solidFill>
              </a:defRPr>
            </a:lvl1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p:txBody>
      </p:sp>
    </p:spTree>
    <p:extLst>
      <p:ext uri="{BB962C8B-B14F-4D97-AF65-F5344CB8AC3E}">
        <p14:creationId xmlns:p14="http://schemas.microsoft.com/office/powerpoint/2010/main" val="358505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0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115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5.xml"/><Relationship Id="rId4" Type="http://schemas.openxmlformats.org/officeDocument/2006/relationships/slide" Target="slide12.xml"/><Relationship Id="rId9"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www.microsoft.com/surface/busine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surface/business/surface-hub-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surface/business/surface-hub-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9A37A3F-1EB6-4D14-84ED-53550040525D}"/>
              </a:ext>
            </a:extLst>
          </p:cNvPr>
          <p:cNvSpPr txBox="1">
            <a:spLocks/>
          </p:cNvSpPr>
          <p:nvPr/>
        </p:nvSpPr>
        <p:spPr>
          <a:xfrm>
            <a:off x="5483614" y="1413717"/>
            <a:ext cx="6242652" cy="3385542"/>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6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100000"/>
              </a:lnSpc>
              <a:spcBef>
                <a:spcPts val="6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100000"/>
              </a:lnSpc>
              <a:spcBef>
                <a:spcPts val="6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100000"/>
              </a:lnSpc>
              <a:spcBef>
                <a:spcPts val="6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100000"/>
              </a:lnSpc>
              <a:spcBef>
                <a:spcPts val="6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GB" sz="16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This presentation is divided into four sections: </a:t>
            </a:r>
          </a:p>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GB"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hlinkClick r:id="rId3" action="ppaction://hlinksldjump"/>
              </a:rPr>
              <a:t>Section 1:</a:t>
            </a:r>
            <a:r>
              <a:rPr kumimoji="0" lang="en-GB"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 </a:t>
            </a:r>
            <a:r>
              <a:rPr kumimoji="0" lang="en-GB" sz="12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The Microsoft Surface portfolio</a:t>
            </a:r>
            <a:br>
              <a:rPr kumimoji="0" lang="en-GB" sz="1200" b="1" i="0" u="none" strike="noStrike" kern="1200" cap="none" spc="0" normalizeH="0" baseline="0" noProof="0" dirty="0">
                <a:ln>
                  <a:noFill/>
                </a:ln>
                <a:solidFill>
                  <a:srgbClr val="0078D7"/>
                </a:solidFill>
                <a:effectLst/>
                <a:uLnTx/>
                <a:uFillTx/>
                <a:latin typeface="Segoe UI" charset="0"/>
                <a:cs typeface="Segoe UI" charset="0"/>
              </a:rPr>
            </a:b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This section introduces current trends concerning the needs of the modern workplace and presents the Surface portfolio as a solution to those needs.</a:t>
            </a:r>
          </a:p>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GB" sz="1200" b="0" i="0" u="none" strike="noStrike" kern="1200" cap="none" spc="0" normalizeH="0" baseline="0" noProof="0" dirty="0">
                <a:ln>
                  <a:noFill/>
                </a:ln>
                <a:solidFill>
                  <a:srgbClr val="0078D7"/>
                </a:solidFill>
                <a:effectLst/>
                <a:uLnTx/>
                <a:uFillTx/>
                <a:latin typeface="Segoe UI Semilight" charset="0"/>
                <a:cs typeface="Segoe UI Semilight" charset="0"/>
                <a:hlinkClick r:id="rId4" action="ppaction://hlinksldjump">
                  <a:extLst>
                    <a:ext uri="{A12FA001-AC4F-418D-AE19-62706E023703}">
                      <ahyp:hlinkClr xmlns:ahyp="http://schemas.microsoft.com/office/drawing/2018/hyperlinkcolor" val="tx"/>
                    </a:ext>
                  </a:extLst>
                </a:hlinkClick>
              </a:rPr>
              <a:t>Section 2:</a:t>
            </a:r>
            <a:r>
              <a:rPr kumimoji="0" lang="en-GB" sz="1200" b="0" i="0" u="none" strike="noStrike" kern="1200" cap="none" spc="0" normalizeH="0" baseline="0" noProof="0" dirty="0">
                <a:ln>
                  <a:noFill/>
                </a:ln>
                <a:solidFill>
                  <a:srgbClr val="0078D7"/>
                </a:solidFill>
                <a:effectLst/>
                <a:uLnTx/>
                <a:uFillTx/>
                <a:latin typeface="Segoe UI Semilight" charset="0"/>
                <a:cs typeface="Segoe UI Semilight" charset="0"/>
              </a:rPr>
              <a:t> </a:t>
            </a:r>
            <a:r>
              <a:rPr kumimoji="0" lang="en-GB" sz="12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Surface Hub 2S overview: The ultimate teaming device</a:t>
            </a:r>
            <a:br>
              <a:rPr kumimoji="0" lang="en-GB" sz="1200" b="1" i="0" u="none" strike="noStrike" kern="1200" cap="none" spc="0" normalizeH="0" baseline="0" noProof="0" dirty="0">
                <a:ln>
                  <a:noFill/>
                </a:ln>
                <a:solidFill>
                  <a:srgbClr val="505050"/>
                </a:solidFill>
                <a:effectLst/>
                <a:uLnTx/>
                <a:uFillTx/>
                <a:latin typeface="Segoe UI" charset="0"/>
                <a:cs typeface="Segoe UI" charset="0"/>
              </a:rPr>
            </a:b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This section introduces the three messaging pillars that characterize the value of Surface Hub 2S. This section will demonstrate the value of Surface Hub 2S in the context of each messaging pillar and showcase the benefit-rich features that comprise the pillar.</a:t>
            </a:r>
          </a:p>
          <a:p>
            <a:pPr marL="4683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hlinkClick r:id="rId5" action="ppaction://hlinksldjump"/>
              </a:rPr>
              <a:t>Teamwork anywhere</a:t>
            </a:r>
            <a:endPar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endParaRPr>
          </a:p>
          <a:p>
            <a:pPr marL="4683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hlinkClick r:id="rId6" action="ppaction://hlinksldjump"/>
              </a:rPr>
              <a:t>Bring remote teams together</a:t>
            </a:r>
            <a:r>
              <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rPr>
              <a:t> </a:t>
            </a:r>
          </a:p>
          <a:p>
            <a:pPr marL="4683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hlinkClick r:id="rId7" action="ppaction://hlinksldjump"/>
              </a:rPr>
              <a:t>Fluid team collaboration</a:t>
            </a:r>
            <a:endPar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endParaRPr>
          </a:p>
          <a:p>
            <a:pPr marL="182563" marR="0" lvl="2" indent="0" algn="l" defTabSz="914400" rtl="0" eaLnBrk="1" fontAlgn="auto" latinLnBrk="0" hangingPunct="1">
              <a:lnSpc>
                <a:spcPct val="100000"/>
              </a:lnSpc>
              <a:spcBef>
                <a:spcPts val="0"/>
              </a:spcBef>
              <a:spcAft>
                <a:spcPts val="0"/>
              </a:spcAft>
              <a:buClrTx/>
              <a:buSzTx/>
              <a:buFont typeface="Arial"/>
              <a:buNone/>
              <a:tabLst/>
              <a:defRPr/>
            </a:pPr>
            <a:endParaRPr kumimoji="0" lang="en-GB" sz="1200" b="0" i="0" u="none" strike="noStrike" kern="1200" cap="none" spc="0" normalizeH="0" baseline="0" noProof="0" dirty="0">
              <a:ln>
                <a:noFill/>
              </a:ln>
              <a:solidFill>
                <a:srgbClr val="505050"/>
              </a:solidFill>
              <a:effectLst/>
              <a:uLnTx/>
              <a:uFillTx/>
              <a:latin typeface="Segoe UI Semilight" charset="0"/>
              <a:cs typeface="Segoe UI Semilight" charset="0"/>
            </a:endParaRPr>
          </a:p>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GB"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hlinkClick r:id="rId8" action="ppaction://hlinksldjump"/>
              </a:rPr>
              <a:t>Section 3:</a:t>
            </a:r>
            <a:r>
              <a:rPr kumimoji="0" lang="en-GB" sz="1200" b="0" i="0" u="none" strike="noStrike" kern="1200" cap="none" spc="0" normalizeH="0" baseline="0" noProof="0" dirty="0">
                <a:ln>
                  <a:noFill/>
                </a:ln>
                <a:solidFill>
                  <a:srgbClr val="0078D7"/>
                </a:solidFill>
                <a:effectLst/>
                <a:uLnTx/>
                <a:uFillTx/>
                <a:latin typeface="Segoe UI Semilight" charset="0"/>
                <a:ea typeface="Segoe UI Semilight" charset="0"/>
                <a:cs typeface="Segoe UI Semilight" charset="0"/>
              </a:rPr>
              <a:t> </a:t>
            </a:r>
            <a:r>
              <a:rPr kumimoji="0" lang="en-GB" sz="12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Appendix</a:t>
            </a:r>
            <a:br>
              <a:rPr kumimoji="0" lang="en-GB" sz="1200" b="1" i="0" u="none" strike="noStrike" kern="1200" cap="none" spc="0" normalizeH="0" baseline="0" noProof="0" dirty="0">
                <a:ln>
                  <a:noFill/>
                </a:ln>
                <a:solidFill>
                  <a:srgbClr val="505050"/>
                </a:solidFill>
                <a:effectLst/>
                <a:uLnTx/>
                <a:uFillTx/>
                <a:latin typeface="Segoe UI" charset="0"/>
                <a:cs typeface="Segoe UI" charset="0"/>
              </a:rPr>
            </a:b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This section provides additional Surface Hub 2S details including technical specifications, features accessories, warranty information, etc.</a:t>
            </a:r>
            <a:endParaRPr kumimoji="0" lang="en-GB"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98355" y="681662"/>
            <a:ext cx="1971141" cy="258511"/>
          </a:xfrm>
          <a:prstGeom prst="rect">
            <a:avLst/>
          </a:prstGeom>
        </p:spPr>
      </p:pic>
      <p:sp>
        <p:nvSpPr>
          <p:cNvPr id="9" name="Text Placeholder 6">
            <a:extLst>
              <a:ext uri="{FF2B5EF4-FFF2-40B4-BE49-F238E27FC236}">
                <a16:creationId xmlns:a16="http://schemas.microsoft.com/office/drawing/2014/main" id="{401FEEA8-86A3-4261-B29C-010039039372}"/>
              </a:ext>
            </a:extLst>
          </p:cNvPr>
          <p:cNvSpPr txBox="1">
            <a:spLocks/>
          </p:cNvSpPr>
          <p:nvPr/>
        </p:nvSpPr>
        <p:spPr>
          <a:xfrm>
            <a:off x="727503" y="1413718"/>
            <a:ext cx="4276908" cy="2019014"/>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600"/>
              </a:spcBef>
              <a:buFont typeface="Arial"/>
              <a:buNone/>
              <a:defRPr sz="2000" b="0" i="0" kern="1200">
                <a:solidFill>
                  <a:schemeClr val="tx1"/>
                </a:solidFill>
                <a:latin typeface="Segoe UI Light" charset="0"/>
                <a:ea typeface="Segoe UI Light" charset="0"/>
                <a:cs typeface="Segoe UI Light" charset="0"/>
              </a:defRPr>
            </a:lvl1pPr>
            <a:lvl2pPr marL="11113" indent="0" algn="l" defTabSz="914400" rtl="0" eaLnBrk="1" latinLnBrk="0" hangingPunct="1">
              <a:lnSpc>
                <a:spcPct val="100000"/>
              </a:lnSpc>
              <a:spcBef>
                <a:spcPts val="600"/>
              </a:spcBef>
              <a:buFont typeface="Arial"/>
              <a:buNone/>
              <a:tabLst/>
              <a:defRPr sz="2000" b="0" i="0" kern="1200">
                <a:solidFill>
                  <a:schemeClr val="tx1"/>
                </a:solidFill>
                <a:latin typeface="Segoe UI Light" charset="0"/>
                <a:ea typeface="Segoe UI Light" charset="0"/>
                <a:cs typeface="Segoe UI Light" charset="0"/>
              </a:defRPr>
            </a:lvl2pPr>
            <a:lvl3pPr marL="182563" indent="-171450" algn="l" defTabSz="914400" rtl="0" eaLnBrk="1" latinLnBrk="0" hangingPunct="1">
              <a:lnSpc>
                <a:spcPct val="100000"/>
              </a:lnSpc>
              <a:spcBef>
                <a:spcPts val="600"/>
              </a:spcBef>
              <a:buFont typeface="Arial"/>
              <a:buChar char="•"/>
              <a:tabLst/>
              <a:defRPr sz="2000" b="0" i="0" kern="1200">
                <a:solidFill>
                  <a:schemeClr val="tx1"/>
                </a:solidFill>
                <a:latin typeface="Segoe UI Light" charset="0"/>
                <a:ea typeface="Segoe UI Light" charset="0"/>
                <a:cs typeface="Segoe UI Light" charset="0"/>
              </a:defRPr>
            </a:lvl3pPr>
            <a:lvl4pPr marL="365125" indent="-182563" algn="l" defTabSz="914400" rtl="0" eaLnBrk="1" latinLnBrk="0" hangingPunct="1">
              <a:lnSpc>
                <a:spcPct val="100000"/>
              </a:lnSpc>
              <a:spcBef>
                <a:spcPts val="600"/>
              </a:spcBef>
              <a:buFont typeface="Arial"/>
              <a:buChar char="•"/>
              <a:tabLst/>
              <a:defRPr sz="2000" b="0" i="0" kern="1200">
                <a:solidFill>
                  <a:schemeClr val="tx1"/>
                </a:solidFill>
                <a:latin typeface="Segoe UI Light" charset="0"/>
                <a:ea typeface="Segoe UI Light" charset="0"/>
                <a:cs typeface="Segoe UI Light" charset="0"/>
              </a:defRPr>
            </a:lvl4pPr>
            <a:lvl5pPr marL="536575" indent="-171450" algn="l" defTabSz="914400" rtl="0" eaLnBrk="1" latinLnBrk="0" hangingPunct="1">
              <a:lnSpc>
                <a:spcPct val="100000"/>
              </a:lnSpc>
              <a:spcBef>
                <a:spcPts val="600"/>
              </a:spcBef>
              <a:buFont typeface="Arial"/>
              <a:buChar char="•"/>
              <a:tabLst/>
              <a:defRPr sz="2000" b="0" i="0" kern="1200">
                <a:solidFill>
                  <a:schemeClr val="tx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a:buNone/>
              <a:tabLst/>
              <a:defRPr/>
            </a:pPr>
            <a:r>
              <a:rPr kumimoji="0" lang="en-US" sz="1600" b="0" i="0" u="none" strike="noStrike" kern="1200" cap="none" spc="0" normalizeH="0" baseline="0" noProof="0" dirty="0">
                <a:ln>
                  <a:noFill/>
                </a:ln>
                <a:solidFill>
                  <a:srgbClr val="505050"/>
                </a:solidFill>
                <a:effectLst/>
                <a:uLnTx/>
                <a:uFillTx/>
                <a:latin typeface="Segoe UI Semilight" charset="0"/>
                <a:cs typeface="Segoe UI Semilight" charset="0"/>
              </a:rPr>
              <a:t>This pitch deck is a presentation tool that explores the features, benefits, and the motivations behind many attributes of Surface Hub 2S.</a:t>
            </a:r>
          </a:p>
          <a:p>
            <a:pPr marL="0" marR="0" lvl="0" indent="0" algn="l" defTabSz="914400" rtl="0" eaLnBrk="1" fontAlgn="auto" latinLnBrk="0" hangingPunct="1">
              <a:lnSpc>
                <a:spcPct val="90000"/>
              </a:lnSpc>
              <a:spcBef>
                <a:spcPts val="600"/>
              </a:spcBef>
              <a:spcAft>
                <a:spcPts val="0"/>
              </a:spcAft>
              <a:buClrTx/>
              <a:buSzTx/>
              <a:buFont typeface="Arial"/>
              <a:buNone/>
              <a:tabLst/>
              <a:defRPr/>
            </a:pPr>
            <a:r>
              <a:rPr kumimoji="0" lang="en-US" sz="1600" b="0" i="0" u="none" strike="noStrike" kern="1200" cap="none" spc="0" normalizeH="0" baseline="0" noProof="0" dirty="0">
                <a:ln>
                  <a:noFill/>
                </a:ln>
                <a:solidFill>
                  <a:srgbClr val="505050"/>
                </a:solidFill>
                <a:effectLst/>
                <a:uLnTx/>
                <a:uFillTx/>
                <a:latin typeface="Segoe UI Semilight" charset="0"/>
                <a:cs typeface="Segoe UI Semilight" charset="0"/>
              </a:rPr>
              <a:t> </a:t>
            </a:r>
          </a:p>
          <a:p>
            <a:pPr marL="0" marR="0" lvl="0" indent="0" algn="l" defTabSz="914400" rtl="0" eaLnBrk="1" fontAlgn="auto" latinLnBrk="0" hangingPunct="1">
              <a:lnSpc>
                <a:spcPct val="90000"/>
              </a:lnSpc>
              <a:spcBef>
                <a:spcPts val="600"/>
              </a:spcBef>
              <a:spcAft>
                <a:spcPts val="0"/>
              </a:spcAft>
              <a:buClrTx/>
              <a:buSzTx/>
              <a:buFont typeface="Arial"/>
              <a:buNone/>
              <a:tabLst/>
              <a:defRPr/>
            </a:pPr>
            <a:r>
              <a:rPr kumimoji="0" lang="en-US" sz="1600" b="0" i="0" u="none" strike="noStrike" kern="1200" cap="none" spc="0" normalizeH="0" baseline="0" noProof="0" dirty="0">
                <a:ln>
                  <a:noFill/>
                </a:ln>
                <a:solidFill>
                  <a:srgbClr val="505050"/>
                </a:solidFill>
                <a:effectLst/>
                <a:uLnTx/>
                <a:uFillTx/>
                <a:latin typeface="Segoe UI Semilight" charset="0"/>
                <a:cs typeface="Segoe UI Semilight" charset="0"/>
              </a:rPr>
              <a:t>Along with the information highlighted </a:t>
            </a:r>
            <a:br>
              <a:rPr kumimoji="0" lang="en-US" sz="1600" b="0" i="0" u="none" strike="noStrike" kern="1200" cap="none" spc="0" normalizeH="0" baseline="0" noProof="0" dirty="0">
                <a:ln>
                  <a:noFill/>
                </a:ln>
                <a:solidFill>
                  <a:srgbClr val="505050"/>
                </a:solidFill>
                <a:effectLst/>
                <a:uLnTx/>
                <a:uFillTx/>
                <a:latin typeface="Segoe UI Semilight" charset="0"/>
                <a:cs typeface="Segoe UI Semilight" charset="0"/>
              </a:rPr>
            </a:br>
            <a:r>
              <a:rPr kumimoji="0" lang="en-US" sz="1600" b="0" i="0" u="none" strike="noStrike" kern="1200" cap="none" spc="0" normalizeH="0" baseline="0" noProof="0" dirty="0">
                <a:ln>
                  <a:noFill/>
                </a:ln>
                <a:solidFill>
                  <a:srgbClr val="505050"/>
                </a:solidFill>
                <a:effectLst/>
                <a:uLnTx/>
                <a:uFillTx/>
                <a:latin typeface="Segoe UI Semilight" charset="0"/>
                <a:cs typeface="Segoe UI Semilight" charset="0"/>
              </a:rPr>
              <a:t>in the main slides, you’ll also find additional information in the speaker notes.</a:t>
            </a:r>
          </a:p>
        </p:txBody>
      </p:sp>
      <p:sp>
        <p:nvSpPr>
          <p:cNvPr id="5" name="Text Placeholder 4">
            <a:extLst>
              <a:ext uri="{FF2B5EF4-FFF2-40B4-BE49-F238E27FC236}">
                <a16:creationId xmlns:a16="http://schemas.microsoft.com/office/drawing/2014/main" id="{19223ABD-09E7-410B-817A-A5B2845EABA5}"/>
              </a:ext>
            </a:extLst>
          </p:cNvPr>
          <p:cNvSpPr>
            <a:spLocks noGrp="1"/>
          </p:cNvSpPr>
          <p:nvPr>
            <p:ph type="body" sz="quarter" idx="10"/>
          </p:nvPr>
        </p:nvSpPr>
        <p:spPr>
          <a:xfrm>
            <a:off x="727503" y="663676"/>
            <a:ext cx="10736994" cy="443198"/>
          </a:xfrm>
        </p:spPr>
        <p:txBody>
          <a:bodyPr/>
          <a:lstStyle/>
          <a:p>
            <a:r>
              <a:rPr lang="en-US" dirty="0">
                <a:solidFill>
                  <a:srgbClr val="505050"/>
                </a:solidFill>
              </a:rPr>
              <a:t>How to use this presentation</a:t>
            </a:r>
          </a:p>
        </p:txBody>
      </p:sp>
    </p:spTree>
    <p:extLst>
      <p:ext uri="{BB962C8B-B14F-4D97-AF65-F5344CB8AC3E}">
        <p14:creationId xmlns:p14="http://schemas.microsoft.com/office/powerpoint/2010/main" val="40445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1B763-F5BF-443B-B204-33A123339935}"/>
              </a:ext>
            </a:extLst>
          </p:cNvPr>
          <p:cNvPicPr>
            <a:picLocks noChangeAspect="1"/>
          </p:cNvPicPr>
          <p:nvPr/>
        </p:nvPicPr>
        <p:blipFill rotWithShape="1">
          <a:blip r:embed="rId3"/>
          <a:srcRect l="12321" t="1131" r="12100" b="1131"/>
          <a:stretch/>
        </p:blipFill>
        <p:spPr>
          <a:xfrm>
            <a:off x="4226218" y="0"/>
            <a:ext cx="7965782" cy="6858000"/>
          </a:xfrm>
          <a:prstGeom prst="rect">
            <a:avLst/>
          </a:prstGeom>
        </p:spPr>
      </p:pic>
      <p:sp>
        <p:nvSpPr>
          <p:cNvPr id="10" name="Rectangle 9">
            <a:extLst>
              <a:ext uri="{FF2B5EF4-FFF2-40B4-BE49-F238E27FC236}">
                <a16:creationId xmlns:a16="http://schemas.microsoft.com/office/drawing/2014/main" id="{25673AD8-7487-46AB-A5F0-BDEBFEFA46F3}"/>
              </a:ext>
            </a:extLst>
          </p:cNvPr>
          <p:cNvSpPr/>
          <p:nvPr/>
        </p:nvSpPr>
        <p:spPr>
          <a:xfrm rot="10800000" flipH="1">
            <a:off x="4227265" y="-1"/>
            <a:ext cx="3080251" cy="6858001"/>
          </a:xfrm>
          <a:prstGeom prst="rect">
            <a:avLst/>
          </a:prstGeom>
          <a:gradFill flip="none" rotWithShape="1">
            <a:gsLst>
              <a:gs pos="100000">
                <a:schemeClr val="bg1">
                  <a:alpha val="0"/>
                </a:schemeClr>
              </a:gs>
              <a:gs pos="1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1" name="Rectangle 10">
            <a:extLst>
              <a:ext uri="{FF2B5EF4-FFF2-40B4-BE49-F238E27FC236}">
                <a16:creationId xmlns:a16="http://schemas.microsoft.com/office/drawing/2014/main" id="{98D15434-9725-4C14-BC07-44F6C9BF8CD4}"/>
              </a:ext>
            </a:extLst>
          </p:cNvPr>
          <p:cNvSpPr/>
          <p:nvPr/>
        </p:nvSpPr>
        <p:spPr>
          <a:xfrm>
            <a:off x="502919" y="3017683"/>
            <a:ext cx="4253497" cy="1963551"/>
          </a:xfrm>
          <a:prstGeom prst="rect">
            <a:avLst/>
          </a:prstGeom>
        </p:spPr>
        <p:txBody>
          <a:bodyPr wrap="square" lIns="91440" tIns="0" rIns="91440" bIns="0">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Everything you need at your fingertips. Interact naturally with Surface Hub 2 Pen</a:t>
            </a:r>
            <a:r>
              <a:rPr kumimoji="0" lang="en-US" sz="1800" b="0" i="0" u="none" strike="noStrike" kern="1200" cap="none" spc="0" normalizeH="0" baseline="3000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1</a:t>
            </a: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 and touch. Use Microsoft Whiteboard and leading industry apps to keep teams in their flow. Access and share content easily from one device.</a:t>
            </a:r>
          </a:p>
        </p:txBody>
      </p:sp>
      <p:sp>
        <p:nvSpPr>
          <p:cNvPr id="9" name="Text Placeholder 1">
            <a:extLst>
              <a:ext uri="{FF2B5EF4-FFF2-40B4-BE49-F238E27FC236}">
                <a16:creationId xmlns:a16="http://schemas.microsoft.com/office/drawing/2014/main" id="{8AA197A8-A865-414B-823E-98A606306DB3}"/>
              </a:ext>
            </a:extLst>
          </p:cNvPr>
          <p:cNvSpPr txBox="1">
            <a:spLocks/>
          </p:cNvSpPr>
          <p:nvPr/>
        </p:nvSpPr>
        <p:spPr>
          <a:xfrm>
            <a:off x="502920" y="1819819"/>
            <a:ext cx="4630302" cy="886397"/>
          </a:xfrm>
          <a:prstGeom prst="rect">
            <a:avLst/>
          </a:prstGeom>
        </p:spPr>
        <p:txBody>
          <a:bodyPr wrap="square" lIns="91440" tIns="0" rIns="9144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Fluid team collaboration</a:t>
            </a:r>
          </a:p>
        </p:txBody>
      </p:sp>
      <p:cxnSp>
        <p:nvCxnSpPr>
          <p:cNvPr id="7" name="Straight Connector 6">
            <a:extLst>
              <a:ext uri="{FF2B5EF4-FFF2-40B4-BE49-F238E27FC236}">
                <a16:creationId xmlns:a16="http://schemas.microsoft.com/office/drawing/2014/main" id="{3C5C96AC-916E-4309-A981-DF5831FDC019}"/>
              </a:ext>
            </a:extLst>
          </p:cNvPr>
          <p:cNvCxnSpPr/>
          <p:nvPr/>
        </p:nvCxnSpPr>
        <p:spPr>
          <a:xfrm>
            <a:off x="607889" y="2858784"/>
            <a:ext cx="2409825"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02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9ABAB8-2350-4877-A237-B1D70781C00A}"/>
              </a:ext>
            </a:extLst>
          </p:cNvPr>
          <p:cNvSpPr/>
          <p:nvPr/>
        </p:nvSpPr>
        <p:spPr>
          <a:xfrm>
            <a:off x="620262" y="5704572"/>
            <a:ext cx="15745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Industry apps like Drawboard BullClip</a:t>
            </a:r>
            <a:r>
              <a:rPr kumimoji="0" lang="en-US" sz="1000" b="0" i="0" u="none" strike="noStrike" kern="1200" cap="none" spc="0" normalizeH="0" baseline="30000" noProof="0" dirty="0">
                <a:ln>
                  <a:noFill/>
                </a:ln>
                <a:solidFill>
                  <a:srgbClr val="505050"/>
                </a:solidFill>
                <a:effectLst/>
                <a:uLnTx/>
                <a:uFillTx/>
                <a:latin typeface="Segoe UI Semibold"/>
                <a:ea typeface="+mn-ea"/>
                <a:cs typeface="Segoe UI Semilight" panose="020B0402040204020203" pitchFamily="34" charset="0"/>
              </a:rPr>
              <a:t>2</a:t>
            </a:r>
            <a:endParaRPr kumimoji="0" lang="en-US" sz="1000" b="0" i="0" u="none" strike="noStrike" kern="1200" cap="none" spc="0" normalizeH="0" baseline="30000" noProof="0" dirty="0">
              <a:ln>
                <a:noFill/>
              </a:ln>
              <a:solidFill>
                <a:srgbClr val="505050"/>
              </a:solidFill>
              <a:effectLst/>
              <a:uLnTx/>
              <a:uFillTx/>
              <a:latin typeface="Segoe UI Semibold"/>
              <a:ea typeface="+mn-ea"/>
              <a:cs typeface="+mn-cs"/>
            </a:endParaRPr>
          </a:p>
        </p:txBody>
      </p:sp>
      <p:grpSp>
        <p:nvGrpSpPr>
          <p:cNvPr id="29" name="Group 28">
            <a:extLst>
              <a:ext uri="{FF2B5EF4-FFF2-40B4-BE49-F238E27FC236}">
                <a16:creationId xmlns:a16="http://schemas.microsoft.com/office/drawing/2014/main" id="{8C3D4E66-E7B4-4BEF-9945-190F291E4803}"/>
              </a:ext>
            </a:extLst>
          </p:cNvPr>
          <p:cNvGrpSpPr/>
          <p:nvPr/>
        </p:nvGrpSpPr>
        <p:grpSpPr>
          <a:xfrm>
            <a:off x="7286074" y="2311146"/>
            <a:ext cx="4838194" cy="3890965"/>
            <a:chOff x="6526075" y="1943661"/>
            <a:chExt cx="4995048" cy="3890965"/>
          </a:xfrm>
        </p:grpSpPr>
        <p:sp>
          <p:nvSpPr>
            <p:cNvPr id="30" name="Text Placeholder 1">
              <a:extLst>
                <a:ext uri="{FF2B5EF4-FFF2-40B4-BE49-F238E27FC236}">
                  <a16:creationId xmlns:a16="http://schemas.microsoft.com/office/drawing/2014/main" id="{D13DF599-78C8-42A3-9E83-E48B9FC4B84A}"/>
                </a:ext>
              </a:extLst>
            </p:cNvPr>
            <p:cNvSpPr txBox="1">
              <a:spLocks/>
            </p:cNvSpPr>
            <p:nvPr/>
          </p:nvSpPr>
          <p:spPr>
            <a:xfrm>
              <a:off x="6526075" y="1943661"/>
              <a:ext cx="4660733" cy="249299"/>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sp>
          <p:nvSpPr>
            <p:cNvPr id="31" name="Text Placeholder 1">
              <a:extLst>
                <a:ext uri="{FF2B5EF4-FFF2-40B4-BE49-F238E27FC236}">
                  <a16:creationId xmlns:a16="http://schemas.microsoft.com/office/drawing/2014/main" id="{B9E3F897-5C91-46B6-869C-228B5028EEB9}"/>
                </a:ext>
              </a:extLst>
            </p:cNvPr>
            <p:cNvSpPr txBox="1">
              <a:spLocks/>
            </p:cNvSpPr>
            <p:nvPr/>
          </p:nvSpPr>
          <p:spPr>
            <a:xfrm>
              <a:off x="6526076" y="2192960"/>
              <a:ext cx="4420471" cy="20599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Interact naturally with Surface Hub 2 Pen</a:t>
              </a:r>
              <a:r>
                <a:rPr kumimoji="0" lang="en-US" sz="1200" b="0" i="0" u="none" strike="noStrike" kern="1200" cap="none" spc="0" normalizeH="0" baseline="30000" noProof="0" dirty="0">
                  <a:ln>
                    <a:noFill/>
                  </a:ln>
                  <a:solidFill>
                    <a:srgbClr val="505050"/>
                  </a:solidFill>
                  <a:effectLst/>
                  <a:uLnTx/>
                  <a:uFillTx/>
                  <a:latin typeface="Segoe UI Semibold"/>
                  <a:ea typeface="+mn-ea"/>
                  <a:cs typeface="Segoe UI Semilight" panose="020B0402040204020203" pitchFamily="34" charset="0"/>
                </a:rPr>
                <a:t>1</a:t>
              </a: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 and touch,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and </a:t>
              </a:r>
              <a:b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b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sign in to Surface Hub 2S to grab your OneDrive files or </a:t>
              </a:r>
              <a:b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b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project wirelessly with Miracast. </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Take team brainstorms to the next level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with </a:t>
              </a:r>
              <a:b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b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Microsoft Whiteboard, a persistent digital canvas that teams </a:t>
              </a:r>
              <a:b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b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can contribute to anytime, anywhere—across devices.</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Use the apps you need—</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take advantage of native integration with Office 365,</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light" panose="020B0402040204020203" pitchFamily="34" charset="0"/>
                </a:rPr>
                <a:t>2</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 Edge, and leading third-party apps.</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light" panose="020B0402040204020203" pitchFamily="34" charset="0"/>
                </a:rPr>
                <a:t>3</a:t>
              </a:r>
            </a:p>
          </p:txBody>
        </p:sp>
        <p:sp>
          <p:nvSpPr>
            <p:cNvPr id="32" name="Text Placeholder 1">
              <a:extLst>
                <a:ext uri="{FF2B5EF4-FFF2-40B4-BE49-F238E27FC236}">
                  <a16:creationId xmlns:a16="http://schemas.microsoft.com/office/drawing/2014/main" id="{43B40A09-65EE-4A4F-B2F4-FAD7A7EC35A8}"/>
                </a:ext>
              </a:extLst>
            </p:cNvPr>
            <p:cNvSpPr txBox="1">
              <a:spLocks/>
            </p:cNvSpPr>
            <p:nvPr/>
          </p:nvSpPr>
          <p:spPr>
            <a:xfrm>
              <a:off x="7085710" y="5680738"/>
              <a:ext cx="4435413" cy="1538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grpSp>
      <p:grpSp>
        <p:nvGrpSpPr>
          <p:cNvPr id="7" name="Group 6">
            <a:extLst>
              <a:ext uri="{FF2B5EF4-FFF2-40B4-BE49-F238E27FC236}">
                <a16:creationId xmlns:a16="http://schemas.microsoft.com/office/drawing/2014/main" id="{31B4EFD5-B754-4DFB-93F3-478B5C54A492}"/>
              </a:ext>
            </a:extLst>
          </p:cNvPr>
          <p:cNvGrpSpPr/>
          <p:nvPr/>
        </p:nvGrpSpPr>
        <p:grpSpPr>
          <a:xfrm>
            <a:off x="752482" y="372611"/>
            <a:ext cx="6238853" cy="6485389"/>
            <a:chOff x="752482" y="372611"/>
            <a:chExt cx="6238853" cy="6485389"/>
          </a:xfrm>
        </p:grpSpPr>
        <p:sp>
          <p:nvSpPr>
            <p:cNvPr id="4" name="Rectangle 3">
              <a:extLst>
                <a:ext uri="{FF2B5EF4-FFF2-40B4-BE49-F238E27FC236}">
                  <a16:creationId xmlns:a16="http://schemas.microsoft.com/office/drawing/2014/main" id="{5D660F01-4B10-47E7-BEF3-7B7CD2385B84}"/>
                </a:ext>
              </a:extLst>
            </p:cNvPr>
            <p:cNvSpPr/>
            <p:nvPr/>
          </p:nvSpPr>
          <p:spPr>
            <a:xfrm>
              <a:off x="1797142" y="450808"/>
              <a:ext cx="155683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Microsoft Whiteboard </a:t>
              </a:r>
              <a:endParaRPr kumimoji="0" lang="en-US" sz="1000" b="0" i="0" u="none" strike="noStrike" kern="1200" cap="none" spc="0" normalizeH="0" baseline="0" noProof="0" dirty="0">
                <a:ln>
                  <a:noFill/>
                </a:ln>
                <a:solidFill>
                  <a:srgbClr val="505050"/>
                </a:solidFill>
                <a:effectLst/>
                <a:uLnTx/>
                <a:uFillTx/>
                <a:latin typeface="Segoe UI Semibold"/>
                <a:ea typeface="+mn-ea"/>
                <a:cs typeface="+mn-cs"/>
              </a:endParaRPr>
            </a:p>
          </p:txBody>
        </p:sp>
        <p:sp>
          <p:nvSpPr>
            <p:cNvPr id="10" name="Rectangle 9">
              <a:extLst>
                <a:ext uri="{FF2B5EF4-FFF2-40B4-BE49-F238E27FC236}">
                  <a16:creationId xmlns:a16="http://schemas.microsoft.com/office/drawing/2014/main" id="{CFA5B004-1071-47F0-A518-C4CD742E7140}"/>
                </a:ext>
              </a:extLst>
            </p:cNvPr>
            <p:cNvSpPr/>
            <p:nvPr/>
          </p:nvSpPr>
          <p:spPr>
            <a:xfrm>
              <a:off x="5659154" y="5081857"/>
              <a:ext cx="12987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Surface Hub 2 Pen </a:t>
              </a:r>
              <a:endParaRPr kumimoji="0" lang="en-US" sz="1000" b="0" i="0" u="none" strike="noStrike" kern="1200" cap="none" spc="0" normalizeH="0" baseline="0" noProof="0" dirty="0">
                <a:ln>
                  <a:noFill/>
                </a:ln>
                <a:solidFill>
                  <a:srgbClr val="505050"/>
                </a:solidFill>
                <a:effectLst/>
                <a:uLnTx/>
                <a:uFillTx/>
                <a:latin typeface="Segoe UI Semibold"/>
                <a:ea typeface="+mn-ea"/>
                <a:cs typeface="+mn-cs"/>
              </a:endParaRPr>
            </a:p>
          </p:txBody>
        </p:sp>
        <p:sp>
          <p:nvSpPr>
            <p:cNvPr id="6" name="Freeform: Shape 5">
              <a:extLst>
                <a:ext uri="{FF2B5EF4-FFF2-40B4-BE49-F238E27FC236}">
                  <a16:creationId xmlns:a16="http://schemas.microsoft.com/office/drawing/2014/main" id="{516A1B1C-056F-44E7-A53E-CDFC5D2CAAD6}"/>
                </a:ext>
              </a:extLst>
            </p:cNvPr>
            <p:cNvSpPr/>
            <p:nvPr/>
          </p:nvSpPr>
          <p:spPr>
            <a:xfrm>
              <a:off x="6095171" y="3672749"/>
              <a:ext cx="213360" cy="1318260"/>
            </a:xfrm>
            <a:custGeom>
              <a:avLst/>
              <a:gdLst>
                <a:gd name="connsiteX0" fmla="*/ 0 w 213360"/>
                <a:gd name="connsiteY0" fmla="*/ 0 h 1318260"/>
                <a:gd name="connsiteX1" fmla="*/ 213360 w 213360"/>
                <a:gd name="connsiteY1" fmla="*/ 0 h 1318260"/>
                <a:gd name="connsiteX2" fmla="*/ 213360 w 213360"/>
                <a:gd name="connsiteY2" fmla="*/ 1318260 h 1318260"/>
              </a:gdLst>
              <a:ahLst/>
              <a:cxnLst>
                <a:cxn ang="0">
                  <a:pos x="connsiteX0" y="connsiteY0"/>
                </a:cxn>
                <a:cxn ang="0">
                  <a:pos x="connsiteX1" y="connsiteY1"/>
                </a:cxn>
                <a:cxn ang="0">
                  <a:pos x="connsiteX2" y="connsiteY2"/>
                </a:cxn>
              </a:cxnLst>
              <a:rect l="l" t="t" r="r" b="b"/>
              <a:pathLst>
                <a:path w="213360" h="1318260">
                  <a:moveTo>
                    <a:pt x="0" y="0"/>
                  </a:moveTo>
                  <a:lnTo>
                    <a:pt x="213360" y="0"/>
                  </a:lnTo>
                  <a:lnTo>
                    <a:pt x="213360" y="1318260"/>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14" name="Straight Connector 13">
              <a:extLst>
                <a:ext uri="{FF2B5EF4-FFF2-40B4-BE49-F238E27FC236}">
                  <a16:creationId xmlns:a16="http://schemas.microsoft.com/office/drawing/2014/main" id="{8BEA9336-E3CC-4838-B8A6-A6BDEEB514D9}"/>
                </a:ext>
              </a:extLst>
            </p:cNvPr>
            <p:cNvCxnSpPr/>
            <p:nvPr/>
          </p:nvCxnSpPr>
          <p:spPr>
            <a:xfrm flipV="1">
              <a:off x="2575560" y="735129"/>
              <a:ext cx="0" cy="91579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D372264-CFBC-4031-BCFD-4866AFE8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82" y="609058"/>
              <a:ext cx="5944115" cy="6248942"/>
            </a:xfrm>
            <a:prstGeom prst="rect">
              <a:avLst/>
            </a:prstGeom>
          </p:spPr>
        </p:pic>
        <p:sp>
          <p:nvSpPr>
            <p:cNvPr id="24" name="Rectangle 23">
              <a:extLst>
                <a:ext uri="{FF2B5EF4-FFF2-40B4-BE49-F238E27FC236}">
                  <a16:creationId xmlns:a16="http://schemas.microsoft.com/office/drawing/2014/main" id="{48EE6026-28CD-49C2-87F8-5AA781BAD325}"/>
                </a:ext>
              </a:extLst>
            </p:cNvPr>
            <p:cNvSpPr/>
            <p:nvPr/>
          </p:nvSpPr>
          <p:spPr>
            <a:xfrm>
              <a:off x="4231223" y="800758"/>
              <a:ext cx="118872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Office 365 apps</a:t>
              </a:r>
              <a:endParaRPr kumimoji="0" lang="en-US" sz="1000" b="0" i="0" u="none" strike="noStrike" kern="1200" cap="none" spc="0" normalizeH="0" baseline="0" noProof="0" dirty="0">
                <a:ln>
                  <a:noFill/>
                </a:ln>
                <a:solidFill>
                  <a:srgbClr val="505050"/>
                </a:solidFill>
                <a:effectLst/>
                <a:uLnTx/>
                <a:uFillTx/>
                <a:latin typeface="Segoe UI Semibold"/>
                <a:ea typeface="+mn-ea"/>
                <a:cs typeface="+mn-cs"/>
              </a:endParaRPr>
            </a:p>
          </p:txBody>
        </p:sp>
        <p:pic>
          <p:nvPicPr>
            <p:cNvPr id="20" name="Picture 19">
              <a:extLst>
                <a:ext uri="{FF2B5EF4-FFF2-40B4-BE49-F238E27FC236}">
                  <a16:creationId xmlns:a16="http://schemas.microsoft.com/office/drawing/2014/main" id="{7A4376B0-2971-45F6-8728-DDD0331583D2}"/>
                </a:ext>
              </a:extLst>
            </p:cNvPr>
            <p:cNvPicPr>
              <a:picLocks noChangeAspect="1"/>
            </p:cNvPicPr>
            <p:nvPr/>
          </p:nvPicPr>
          <p:blipFill>
            <a:blip r:embed="rId4">
              <a:extLst>
                <a:ext uri="{28A0092B-C50C-407E-A947-70E740481C1C}">
                  <a14:useLocalDpi xmlns:a14="http://schemas.microsoft.com/office/drawing/2010/main" val="0"/>
                </a:ext>
              </a:extLst>
            </a:blip>
            <a:srcRect l="15503" t="72162" r="78117" b="16482"/>
            <a:stretch>
              <a:fillRect/>
            </a:stretch>
          </p:blipFill>
          <p:spPr>
            <a:xfrm>
              <a:off x="5352454" y="372611"/>
              <a:ext cx="1638881" cy="1640826"/>
            </a:xfrm>
            <a:custGeom>
              <a:avLst/>
              <a:gdLst>
                <a:gd name="connsiteX0" fmla="*/ 797795 w 1595591"/>
                <a:gd name="connsiteY0" fmla="*/ 0 h 1597484"/>
                <a:gd name="connsiteX1" fmla="*/ 1595591 w 1595591"/>
                <a:gd name="connsiteY1" fmla="*/ 798742 h 1597484"/>
                <a:gd name="connsiteX2" fmla="*/ 797795 w 1595591"/>
                <a:gd name="connsiteY2" fmla="*/ 1597484 h 1597484"/>
                <a:gd name="connsiteX3" fmla="*/ 0 w 1595591"/>
                <a:gd name="connsiteY3" fmla="*/ 798742 h 1597484"/>
                <a:gd name="connsiteX4" fmla="*/ 797795 w 1595591"/>
                <a:gd name="connsiteY4" fmla="*/ 0 h 159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91" h="1597484">
                  <a:moveTo>
                    <a:pt x="797795" y="0"/>
                  </a:moveTo>
                  <a:cubicBezTo>
                    <a:pt x="1238406" y="0"/>
                    <a:pt x="1595591" y="357609"/>
                    <a:pt x="1595591" y="798742"/>
                  </a:cubicBezTo>
                  <a:cubicBezTo>
                    <a:pt x="1595591" y="1239875"/>
                    <a:pt x="1238406" y="1597484"/>
                    <a:pt x="797795" y="1597484"/>
                  </a:cubicBezTo>
                  <a:cubicBezTo>
                    <a:pt x="357185" y="1597484"/>
                    <a:pt x="0" y="1239875"/>
                    <a:pt x="0" y="798742"/>
                  </a:cubicBezTo>
                  <a:cubicBezTo>
                    <a:pt x="0" y="357609"/>
                    <a:pt x="357185" y="0"/>
                    <a:pt x="797795" y="0"/>
                  </a:cubicBezTo>
                  <a:close/>
                </a:path>
              </a:pathLst>
            </a:custGeom>
            <a:ln w="19050">
              <a:solidFill>
                <a:schemeClr val="bg1">
                  <a:lumMod val="75000"/>
                </a:schemeClr>
              </a:solidFill>
            </a:ln>
          </p:spPr>
        </p:pic>
      </p:grpSp>
      <p:pic>
        <p:nvPicPr>
          <p:cNvPr id="19" name="Picture 18">
            <a:extLst>
              <a:ext uri="{FF2B5EF4-FFF2-40B4-BE49-F238E27FC236}">
                <a16:creationId xmlns:a16="http://schemas.microsoft.com/office/drawing/2014/main" id="{4B380069-E105-45AB-BD17-14D04D9C51B7}"/>
              </a:ext>
            </a:extLst>
          </p:cNvPr>
          <p:cNvPicPr>
            <a:picLocks noChangeAspect="1"/>
          </p:cNvPicPr>
          <p:nvPr/>
        </p:nvPicPr>
        <p:blipFill>
          <a:blip r:embed="rId5"/>
          <a:srcRect l="75023" t="4932" r="15701" b="81136"/>
          <a:stretch>
            <a:fillRect/>
          </a:stretch>
        </p:blipFill>
        <p:spPr>
          <a:xfrm>
            <a:off x="449226" y="3921346"/>
            <a:ext cx="1638881" cy="1640826"/>
          </a:xfrm>
          <a:custGeom>
            <a:avLst/>
            <a:gdLst>
              <a:gd name="connsiteX0" fmla="*/ 797795 w 1595590"/>
              <a:gd name="connsiteY0" fmla="*/ 0 h 1597484"/>
              <a:gd name="connsiteX1" fmla="*/ 1595590 w 1595590"/>
              <a:gd name="connsiteY1" fmla="*/ 798742 h 1597484"/>
              <a:gd name="connsiteX2" fmla="*/ 797795 w 1595590"/>
              <a:gd name="connsiteY2" fmla="*/ 1597484 h 1597484"/>
              <a:gd name="connsiteX3" fmla="*/ 0 w 1595590"/>
              <a:gd name="connsiteY3" fmla="*/ 798742 h 1597484"/>
              <a:gd name="connsiteX4" fmla="*/ 797795 w 1595590"/>
              <a:gd name="connsiteY4" fmla="*/ 0 h 159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90" h="1597484">
                <a:moveTo>
                  <a:pt x="797795" y="0"/>
                </a:moveTo>
                <a:cubicBezTo>
                  <a:pt x="1238405" y="0"/>
                  <a:pt x="1595590" y="357609"/>
                  <a:pt x="1595590" y="798742"/>
                </a:cubicBezTo>
                <a:cubicBezTo>
                  <a:pt x="1595590" y="1239875"/>
                  <a:pt x="1238405" y="1597484"/>
                  <a:pt x="797795" y="1597484"/>
                </a:cubicBezTo>
                <a:cubicBezTo>
                  <a:pt x="357185" y="1597484"/>
                  <a:pt x="0" y="1239875"/>
                  <a:pt x="0" y="798742"/>
                </a:cubicBezTo>
                <a:cubicBezTo>
                  <a:pt x="0" y="357609"/>
                  <a:pt x="357185" y="0"/>
                  <a:pt x="797795" y="0"/>
                </a:cubicBezTo>
                <a:close/>
              </a:path>
            </a:pathLst>
          </a:custGeom>
          <a:ln w="19050">
            <a:solidFill>
              <a:schemeClr val="bg1">
                <a:lumMod val="75000"/>
              </a:schemeClr>
            </a:solidFill>
          </a:ln>
        </p:spPr>
      </p:pic>
      <p:sp>
        <p:nvSpPr>
          <p:cNvPr id="23" name="Text Placeholder 1">
            <a:extLst>
              <a:ext uri="{FF2B5EF4-FFF2-40B4-BE49-F238E27FC236}">
                <a16:creationId xmlns:a16="http://schemas.microsoft.com/office/drawing/2014/main" id="{4382CD2D-D298-4DC7-99E8-28F664883409}"/>
              </a:ext>
            </a:extLst>
          </p:cNvPr>
          <p:cNvSpPr txBox="1">
            <a:spLocks/>
          </p:cNvSpPr>
          <p:nvPr/>
        </p:nvSpPr>
        <p:spPr>
          <a:xfrm>
            <a:off x="7286074" y="1345020"/>
            <a:ext cx="4411439" cy="886397"/>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Fluid team collaboration</a:t>
            </a:r>
          </a:p>
        </p:txBody>
      </p:sp>
    </p:spTree>
    <p:extLst>
      <p:ext uri="{BB962C8B-B14F-4D97-AF65-F5344CB8AC3E}">
        <p14:creationId xmlns:p14="http://schemas.microsoft.com/office/powerpoint/2010/main" val="3977827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C4F1D-D947-4ADB-81BD-F67030291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5" y="1676992"/>
            <a:ext cx="3768899" cy="2120006"/>
          </a:xfrm>
          <a:prstGeom prst="rect">
            <a:avLst/>
          </a:prstGeom>
        </p:spPr>
      </p:pic>
      <p:pic>
        <p:nvPicPr>
          <p:cNvPr id="7" name="Picture 6">
            <a:extLst>
              <a:ext uri="{FF2B5EF4-FFF2-40B4-BE49-F238E27FC236}">
                <a16:creationId xmlns:a16="http://schemas.microsoft.com/office/drawing/2014/main" id="{F0EE3976-6F64-458E-9939-F8E99155E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96" y="3660795"/>
            <a:ext cx="3485136" cy="1960390"/>
          </a:xfrm>
          <a:prstGeom prst="rect">
            <a:avLst/>
          </a:prstGeom>
        </p:spPr>
      </p:pic>
      <p:sp>
        <p:nvSpPr>
          <p:cNvPr id="10" name="Text Placeholder 2">
            <a:extLst>
              <a:ext uri="{FF2B5EF4-FFF2-40B4-BE49-F238E27FC236}">
                <a16:creationId xmlns:a16="http://schemas.microsoft.com/office/drawing/2014/main" id="{8CDF7893-F1D8-473E-BBA7-E876D844B957}"/>
              </a:ext>
            </a:extLst>
          </p:cNvPr>
          <p:cNvSpPr txBox="1">
            <a:spLocks/>
          </p:cNvSpPr>
          <p:nvPr/>
        </p:nvSpPr>
        <p:spPr>
          <a:xfrm>
            <a:off x="3732966" y="2413754"/>
            <a:ext cx="4842544" cy="1248988"/>
          </a:xfrm>
          <a:prstGeom prst="rect">
            <a:avLst/>
          </a:prstGeom>
        </p:spPr>
        <p:txBody>
          <a:bodyPr wrap="square" numCol="1">
            <a:noAutofit/>
          </a:bodyPr>
          <a:lstStyle>
            <a:lvl1pPr marL="0" indent="0" algn="l" defTabSz="914400" rtl="0" eaLnBrk="1" latinLnBrk="0" hangingPunct="1">
              <a:spcBef>
                <a:spcPts val="0"/>
              </a:spcBef>
              <a:spcAft>
                <a:spcPts val="600"/>
              </a:spcAft>
              <a:buSzPct val="90000"/>
              <a:buFont typeface="Wingdings" pitchFamily="2" charset="2"/>
              <a:buNone/>
              <a:defRPr sz="1400" kern="1200">
                <a:solidFill>
                  <a:srgbClr val="737373">
                    <a:alpha val="99000"/>
                  </a:srgbClr>
                </a:solidFill>
                <a:latin typeface="+mn-lt"/>
                <a:ea typeface="+mn-ea"/>
                <a:cs typeface="+mn-cs"/>
              </a:defRPr>
            </a:lvl1pPr>
            <a:lvl2pPr marL="403225" indent="-173038" algn="l" defTabSz="914400" rtl="0" eaLnBrk="1" latinLnBrk="0" hangingPunct="1">
              <a:spcBef>
                <a:spcPts val="0"/>
              </a:spcBef>
              <a:spcAft>
                <a:spcPts val="1200"/>
              </a:spcAft>
              <a:buSzPct val="90000"/>
              <a:buFont typeface="Wingdings" pitchFamily="2" charset="2"/>
              <a:buChar char=""/>
              <a:defRPr sz="1800" kern="1200">
                <a:solidFill>
                  <a:srgbClr val="737373">
                    <a:alpha val="99000"/>
                  </a:srgbClr>
                </a:solidFill>
                <a:latin typeface="+mn-lt"/>
                <a:ea typeface="+mn-ea"/>
                <a:cs typeface="+mn-cs"/>
              </a:defRPr>
            </a:lvl2pPr>
            <a:lvl3pPr marL="568325" indent="-165100" algn="l" defTabSz="914400" rtl="0" eaLnBrk="1" latinLnBrk="0" hangingPunct="1">
              <a:spcBef>
                <a:spcPts val="0"/>
              </a:spcBef>
              <a:spcAft>
                <a:spcPts val="1200"/>
              </a:spcAft>
              <a:buSzPct val="90000"/>
              <a:buFont typeface="Wingdings" pitchFamily="2" charset="2"/>
              <a:buChar char=""/>
              <a:defRPr sz="1600" kern="1200">
                <a:solidFill>
                  <a:srgbClr val="737373">
                    <a:alpha val="99000"/>
                  </a:srgbClr>
                </a:solidFill>
                <a:latin typeface="+mn-lt"/>
                <a:ea typeface="+mn-ea"/>
                <a:cs typeface="+mn-cs"/>
              </a:defRPr>
            </a:lvl3pPr>
            <a:lvl4pPr marL="741363" indent="-173038" algn="l" defTabSz="914400" rtl="0" eaLnBrk="1" latinLnBrk="0" hangingPunct="1">
              <a:spcBef>
                <a:spcPts val="0"/>
              </a:spcBef>
              <a:spcAft>
                <a:spcPts val="1200"/>
              </a:spcAft>
              <a:buSzPct val="90000"/>
              <a:buFont typeface="Wingdings" pitchFamily="2" charset="2"/>
              <a:buChar char=""/>
              <a:defRPr sz="1400" kern="1200">
                <a:solidFill>
                  <a:srgbClr val="737373">
                    <a:alpha val="99000"/>
                  </a:srgbClr>
                </a:solidFill>
                <a:latin typeface="+mn-lt"/>
                <a:ea typeface="+mn-ea"/>
                <a:cs typeface="+mn-cs"/>
              </a:defRPr>
            </a:lvl4pPr>
            <a:lvl5pPr marL="914400" indent="-173038" algn="l" defTabSz="914400" rtl="0" eaLnBrk="1" latinLnBrk="0" hangingPunct="1">
              <a:spcBef>
                <a:spcPts val="0"/>
              </a:spcBef>
              <a:spcAft>
                <a:spcPts val="1200"/>
              </a:spcAft>
              <a:buSzPct val="90000"/>
              <a:buFont typeface="Wingdings" pitchFamily="2" charset="2"/>
              <a:buChar char=""/>
              <a:defRPr sz="1400" kern="1200">
                <a:solidFill>
                  <a:srgbClr val="737373">
                    <a:alpha val="99000"/>
                  </a:srgb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90000"/>
              <a:buFont typeface="Wingdings" pitchFamily="2" charset="2"/>
              <a:buNone/>
              <a:tabLst/>
              <a:defRPr/>
            </a:pPr>
            <a:r>
              <a:rPr kumimoji="0" lang="en-US" sz="1200" b="1"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 Pen*</a:t>
            </a:r>
          </a:p>
          <a:p>
            <a:pPr marL="0" marR="0" lvl="0" indent="0" algn="l" defTabSz="914400" rtl="0" eaLnBrk="1" fontAlgn="auto" latinLnBrk="0" hangingPunct="1">
              <a:lnSpc>
                <a:spcPct val="120000"/>
              </a:lnSpc>
              <a:spcBef>
                <a:spcPts val="0"/>
              </a:spcBef>
              <a:spcAft>
                <a:spcPts val="600"/>
              </a:spcAft>
              <a:buClrTx/>
              <a:buSzPct val="90000"/>
              <a:buFont typeface="Wingdings" pitchFamily="2" charset="2"/>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rPr>
              <a:t>Write fast and precise with the new Surface Hub 2 Pen. Enjoy a natural writing experience with highly responsive touch and inking capabilities.</a:t>
            </a:r>
          </a:p>
        </p:txBody>
      </p:sp>
      <p:sp>
        <p:nvSpPr>
          <p:cNvPr id="26" name="Text Placeholder 2">
            <a:extLst>
              <a:ext uri="{FF2B5EF4-FFF2-40B4-BE49-F238E27FC236}">
                <a16:creationId xmlns:a16="http://schemas.microsoft.com/office/drawing/2014/main" id="{DF46FC69-EE5E-4641-8B81-51CF4E0B2E5D}"/>
              </a:ext>
            </a:extLst>
          </p:cNvPr>
          <p:cNvSpPr txBox="1">
            <a:spLocks/>
          </p:cNvSpPr>
          <p:nvPr/>
        </p:nvSpPr>
        <p:spPr>
          <a:xfrm>
            <a:off x="3732965" y="4252711"/>
            <a:ext cx="5823265" cy="776559"/>
          </a:xfrm>
          <a:prstGeom prst="rect">
            <a:avLst/>
          </a:prstGeom>
        </p:spPr>
        <p:txBody>
          <a:bodyPr wrap="square" numCol="1">
            <a:spAutoFit/>
          </a:bodyPr>
          <a:lstStyle>
            <a:lvl1pPr marL="0" indent="0" algn="l" defTabSz="914400" rtl="0" eaLnBrk="1" latinLnBrk="0" hangingPunct="1">
              <a:spcBef>
                <a:spcPts val="0"/>
              </a:spcBef>
              <a:spcAft>
                <a:spcPts val="600"/>
              </a:spcAft>
              <a:buSzPct val="90000"/>
              <a:buFont typeface="Wingdings" pitchFamily="2" charset="2"/>
              <a:buNone/>
              <a:defRPr sz="1400" kern="1200">
                <a:solidFill>
                  <a:srgbClr val="737373">
                    <a:alpha val="99000"/>
                  </a:srgbClr>
                </a:solidFill>
                <a:latin typeface="+mn-lt"/>
                <a:ea typeface="+mn-ea"/>
                <a:cs typeface="+mn-cs"/>
              </a:defRPr>
            </a:lvl1pPr>
            <a:lvl2pPr marL="403225" indent="-173038" algn="l" defTabSz="914400" rtl="0" eaLnBrk="1" latinLnBrk="0" hangingPunct="1">
              <a:spcBef>
                <a:spcPts val="0"/>
              </a:spcBef>
              <a:spcAft>
                <a:spcPts val="1200"/>
              </a:spcAft>
              <a:buSzPct val="90000"/>
              <a:buFont typeface="Wingdings" pitchFamily="2" charset="2"/>
              <a:buChar char=""/>
              <a:defRPr sz="1800" kern="1200">
                <a:solidFill>
                  <a:srgbClr val="737373">
                    <a:alpha val="99000"/>
                  </a:srgbClr>
                </a:solidFill>
                <a:latin typeface="+mn-lt"/>
                <a:ea typeface="+mn-ea"/>
                <a:cs typeface="+mn-cs"/>
              </a:defRPr>
            </a:lvl2pPr>
            <a:lvl3pPr marL="568325" indent="-165100" algn="l" defTabSz="914400" rtl="0" eaLnBrk="1" latinLnBrk="0" hangingPunct="1">
              <a:spcBef>
                <a:spcPts val="0"/>
              </a:spcBef>
              <a:spcAft>
                <a:spcPts val="1200"/>
              </a:spcAft>
              <a:buSzPct val="90000"/>
              <a:buFont typeface="Wingdings" pitchFamily="2" charset="2"/>
              <a:buChar char=""/>
              <a:defRPr sz="1600" kern="1200">
                <a:solidFill>
                  <a:srgbClr val="737373">
                    <a:alpha val="99000"/>
                  </a:srgbClr>
                </a:solidFill>
                <a:latin typeface="+mn-lt"/>
                <a:ea typeface="+mn-ea"/>
                <a:cs typeface="+mn-cs"/>
              </a:defRPr>
            </a:lvl3pPr>
            <a:lvl4pPr marL="741363" indent="-173038" algn="l" defTabSz="914400" rtl="0" eaLnBrk="1" latinLnBrk="0" hangingPunct="1">
              <a:spcBef>
                <a:spcPts val="0"/>
              </a:spcBef>
              <a:spcAft>
                <a:spcPts val="1200"/>
              </a:spcAft>
              <a:buSzPct val="90000"/>
              <a:buFont typeface="Wingdings" pitchFamily="2" charset="2"/>
              <a:buChar char=""/>
              <a:defRPr sz="1400" kern="1200">
                <a:solidFill>
                  <a:srgbClr val="737373">
                    <a:alpha val="99000"/>
                  </a:srgbClr>
                </a:solidFill>
                <a:latin typeface="+mn-lt"/>
                <a:ea typeface="+mn-ea"/>
                <a:cs typeface="+mn-cs"/>
              </a:defRPr>
            </a:lvl4pPr>
            <a:lvl5pPr marL="914400" indent="-173038" algn="l" defTabSz="914400" rtl="0" eaLnBrk="1" latinLnBrk="0" hangingPunct="1">
              <a:spcBef>
                <a:spcPts val="0"/>
              </a:spcBef>
              <a:spcAft>
                <a:spcPts val="1200"/>
              </a:spcAft>
              <a:buSzPct val="90000"/>
              <a:buFont typeface="Wingdings" pitchFamily="2" charset="2"/>
              <a:buChar char=""/>
              <a:defRPr sz="1400" kern="1200">
                <a:solidFill>
                  <a:srgbClr val="737373">
                    <a:alpha val="99000"/>
                  </a:srgb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90000"/>
              <a:buFont typeface="Wingdings" pitchFamily="2" charset="2"/>
              <a:buNone/>
              <a:tabLst/>
              <a:defRPr/>
            </a:pPr>
            <a:r>
              <a:rPr kumimoji="0" lang="en-US" sz="1200" b="1"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 Camera*</a:t>
            </a:r>
          </a:p>
          <a:p>
            <a:pPr marL="0" marR="0" lvl="0" indent="0" algn="l" defTabSz="914400" rtl="0" eaLnBrk="1" fontAlgn="auto" latinLnBrk="0" hangingPunct="1">
              <a:lnSpc>
                <a:spcPct val="120000"/>
              </a:lnSpc>
              <a:spcBef>
                <a:spcPts val="0"/>
              </a:spcBef>
              <a:spcAft>
                <a:spcPts val="600"/>
              </a:spcAft>
              <a:buClrTx/>
              <a:buSzPct val="90000"/>
              <a:buFont typeface="Wingdings" pitchFamily="2" charset="2"/>
              <a:buNone/>
              <a:tabLst/>
              <a:defRPr/>
            </a:pPr>
            <a:r>
              <a:rPr kumimoji="0" lang="en-US" sz="1200" b="0" i="0" u="none" strike="noStrike" kern="1200" cap="none" spc="0" normalizeH="0" baseline="0" noProof="0" dirty="0">
                <a:ln>
                  <a:noFill/>
                </a:ln>
                <a:solidFill>
                  <a:srgbClr val="505050"/>
                </a:solidFill>
                <a:effectLst/>
                <a:uLnTx/>
                <a:uFillTx/>
                <a:latin typeface="Segoe UI Semilight" charset="0"/>
                <a:ea typeface="+mn-ea"/>
                <a:cs typeface="Segoe UI Semilight" charset="0"/>
              </a:rPr>
              <a:t>See every detail in crystal clarity with the new Surface Hub 2 Camera. </a:t>
            </a:r>
            <a:br>
              <a:rPr kumimoji="0" lang="en-US" sz="1200" b="0" i="0" u="none" strike="noStrike" kern="1200" cap="none" spc="0" normalizeH="0" baseline="0" noProof="0" dirty="0">
                <a:ln>
                  <a:noFill/>
                </a:ln>
                <a:solidFill>
                  <a:srgbClr val="505050"/>
                </a:solidFill>
                <a:effectLst/>
                <a:uLnTx/>
                <a:uFillTx/>
                <a:latin typeface="Segoe UI Semilight" charset="0"/>
                <a:ea typeface="+mn-ea"/>
                <a:cs typeface="Segoe UI Semilight" charset="0"/>
              </a:rPr>
            </a:br>
            <a:r>
              <a:rPr kumimoji="0" lang="en-US" sz="1200" b="0" i="0" u="none" strike="noStrike" kern="1200" cap="none" spc="0" normalizeH="0" baseline="0" noProof="0" dirty="0">
                <a:ln>
                  <a:noFill/>
                </a:ln>
                <a:solidFill>
                  <a:srgbClr val="505050"/>
                </a:solidFill>
                <a:effectLst/>
                <a:uLnTx/>
                <a:uFillTx/>
                <a:latin typeface="Segoe UI Semilight" charset="0"/>
                <a:ea typeface="+mn-ea"/>
                <a:cs typeface="Segoe UI Semilight" charset="0"/>
              </a:rPr>
              <a:t>With 4K resolution and wide angle lens, meetings come to life right before your eyes.</a:t>
            </a:r>
          </a:p>
        </p:txBody>
      </p:sp>
      <p:sp>
        <p:nvSpPr>
          <p:cNvPr id="15" name="Text Placeholder 1">
            <a:extLst>
              <a:ext uri="{FF2B5EF4-FFF2-40B4-BE49-F238E27FC236}">
                <a16:creationId xmlns:a16="http://schemas.microsoft.com/office/drawing/2014/main" id="{717F49DE-1411-4E7F-B06C-2BCC2BCE6E6D}"/>
              </a:ext>
            </a:extLst>
          </p:cNvPr>
          <p:cNvSpPr txBox="1">
            <a:spLocks/>
          </p:cNvSpPr>
          <p:nvPr/>
        </p:nvSpPr>
        <p:spPr>
          <a:xfrm>
            <a:off x="503276" y="700184"/>
            <a:ext cx="5448794" cy="44319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2S accessories </a:t>
            </a:r>
          </a:p>
        </p:txBody>
      </p:sp>
    </p:spTree>
    <p:extLst>
      <p:ext uri="{BB962C8B-B14F-4D97-AF65-F5344CB8AC3E}">
        <p14:creationId xmlns:p14="http://schemas.microsoft.com/office/powerpoint/2010/main" val="185698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DC4593-E6B9-4E2D-83A9-A96D25256340}"/>
              </a:ext>
            </a:extLst>
          </p:cNvPr>
          <p:cNvSpPr txBox="1">
            <a:spLocks/>
          </p:cNvSpPr>
          <p:nvPr/>
        </p:nvSpPr>
        <p:spPr>
          <a:xfrm>
            <a:off x="569913" y="729748"/>
            <a:ext cx="9573913" cy="44319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Partner accessories designed for Surface Hub 2S</a:t>
            </a:r>
          </a:p>
        </p:txBody>
      </p:sp>
      <p:sp>
        <p:nvSpPr>
          <p:cNvPr id="5" name="Text Placeholder 1">
            <a:extLst>
              <a:ext uri="{FF2B5EF4-FFF2-40B4-BE49-F238E27FC236}">
                <a16:creationId xmlns:a16="http://schemas.microsoft.com/office/drawing/2014/main" id="{4B0052F7-4E98-4D4D-8059-F978BFC66502}"/>
              </a:ext>
            </a:extLst>
          </p:cNvPr>
          <p:cNvSpPr txBox="1">
            <a:spLocks/>
          </p:cNvSpPr>
          <p:nvPr/>
        </p:nvSpPr>
        <p:spPr>
          <a:xfrm>
            <a:off x="568859" y="1226611"/>
            <a:ext cx="10602069" cy="249299"/>
          </a:xfrm>
          <a:prstGeom prst="rect">
            <a:avLst/>
          </a:prstGeom>
        </p:spPr>
        <p:txBody>
          <a:bodyPr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Developed in partnership to deliver mobile, unplugged, uninterrupted teamwork</a:t>
            </a:r>
          </a:p>
        </p:txBody>
      </p:sp>
      <p:sp>
        <p:nvSpPr>
          <p:cNvPr id="8" name="TextBox 7">
            <a:extLst>
              <a:ext uri="{FF2B5EF4-FFF2-40B4-BE49-F238E27FC236}">
                <a16:creationId xmlns:a16="http://schemas.microsoft.com/office/drawing/2014/main" id="{CB97C27C-B2F6-41A0-A4B9-4652C27E88CA}"/>
              </a:ext>
            </a:extLst>
          </p:cNvPr>
          <p:cNvSpPr txBox="1"/>
          <p:nvPr/>
        </p:nvSpPr>
        <p:spPr>
          <a:xfrm>
            <a:off x="502184" y="4921108"/>
            <a:ext cx="28525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Semibold"/>
                <a:ea typeface="+mn-ea"/>
                <a:cs typeface="+mn-cs"/>
              </a:rPr>
              <a:t>Steelcase </a:t>
            </a:r>
            <a:r>
              <a:rPr kumimoji="0" lang="en-US" sz="1200" b="1"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Roam</a:t>
            </a: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 </a:t>
            </a:r>
            <a:r>
              <a:rPr kumimoji="0" lang="en-US" sz="1200" b="1" i="0" u="none" strike="noStrike" kern="1200" cap="none" spc="0" normalizeH="0" baseline="0" noProof="0" dirty="0">
                <a:ln>
                  <a:noFill/>
                </a:ln>
                <a:solidFill>
                  <a:srgbClr val="505050"/>
                </a:solidFill>
                <a:effectLst/>
                <a:uLnTx/>
                <a:uFillTx/>
                <a:latin typeface="Segoe UI Semibold"/>
                <a:ea typeface="+mn-ea"/>
                <a:cs typeface="+mn-cs"/>
              </a:rPr>
              <a:t>Mobile Stand*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Semibold"/>
                <a:ea typeface="+mn-ea"/>
                <a:cs typeface="+mn-cs"/>
              </a:rPr>
              <a:t>www.steelcase.com/roam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0505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a:ea typeface="+mn-ea"/>
                <a:cs typeface="+mn-cs"/>
              </a:rPr>
              <a:t>Steelcase Roam™ mobile stands free teams to collaborate anywhere.</a:t>
            </a:r>
          </a:p>
        </p:txBody>
      </p:sp>
      <p:sp>
        <p:nvSpPr>
          <p:cNvPr id="10" name="TextBox 9">
            <a:extLst>
              <a:ext uri="{FF2B5EF4-FFF2-40B4-BE49-F238E27FC236}">
                <a16:creationId xmlns:a16="http://schemas.microsoft.com/office/drawing/2014/main" id="{A4E32D3A-EC7A-444A-A136-52B851E35A0A}"/>
              </a:ext>
            </a:extLst>
          </p:cNvPr>
          <p:cNvSpPr txBox="1"/>
          <p:nvPr/>
        </p:nvSpPr>
        <p:spPr>
          <a:xfrm>
            <a:off x="4521117" y="4921108"/>
            <a:ext cx="30670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Semibold"/>
                <a:ea typeface="+mn-ea"/>
                <a:cs typeface="+mn-cs"/>
              </a:rPr>
              <a:t>Steelcase Roam™ Wall Mount*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Semibold"/>
                <a:ea typeface="+mn-ea"/>
                <a:cs typeface="+mn-cs"/>
              </a:rPr>
              <a:t>www.steelcase.com/roam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0505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a:ea typeface="+mn-ea"/>
                <a:cs typeface="+mn-cs"/>
              </a:rPr>
              <a:t>Steelcase Roam™ wall mount is ultra thin and easy to install.</a:t>
            </a:r>
          </a:p>
        </p:txBody>
      </p:sp>
      <p:sp>
        <p:nvSpPr>
          <p:cNvPr id="12" name="TextBox 11">
            <a:extLst>
              <a:ext uri="{FF2B5EF4-FFF2-40B4-BE49-F238E27FC236}">
                <a16:creationId xmlns:a16="http://schemas.microsoft.com/office/drawing/2014/main" id="{09CA85AC-B75A-4B37-93C7-576BF7EDA050}"/>
              </a:ext>
            </a:extLst>
          </p:cNvPr>
          <p:cNvSpPr txBox="1"/>
          <p:nvPr/>
        </p:nvSpPr>
        <p:spPr>
          <a:xfrm>
            <a:off x="8540051" y="4921108"/>
            <a:ext cx="2852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APC™ Charge Mobile Battery*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www.apc.com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Semilight"/>
                <a:ea typeface="+mn-ea"/>
                <a:cs typeface="+mn-cs"/>
              </a:rPr>
              <a:t>Designed to power Surface Hub 2S, the APC™ Charge lithium-ion battery system enables true mobility. Unplug without losing your team’s creative momentum.</a:t>
            </a:r>
          </a:p>
        </p:txBody>
      </p:sp>
      <p:pic>
        <p:nvPicPr>
          <p:cNvPr id="6" name="Picture 5">
            <a:extLst>
              <a:ext uri="{FF2B5EF4-FFF2-40B4-BE49-F238E27FC236}">
                <a16:creationId xmlns:a16="http://schemas.microsoft.com/office/drawing/2014/main" id="{E45B09BF-BC5B-4236-A7FF-CF66DBD58C60}"/>
              </a:ext>
            </a:extLst>
          </p:cNvPr>
          <p:cNvPicPr>
            <a:picLocks noChangeAspect="1"/>
          </p:cNvPicPr>
          <p:nvPr/>
        </p:nvPicPr>
        <p:blipFill rotWithShape="1">
          <a:blip r:embed="rId3">
            <a:extLst>
              <a:ext uri="{28A0092B-C50C-407E-A947-70E740481C1C}">
                <a14:useLocalDpi xmlns:a14="http://schemas.microsoft.com/office/drawing/2010/main" val="0"/>
              </a:ext>
            </a:extLst>
          </a:blip>
          <a:srcRect l="19792" t="13056" r="30939" b="5772"/>
          <a:stretch/>
        </p:blipFill>
        <p:spPr>
          <a:xfrm>
            <a:off x="208019" y="1861366"/>
            <a:ext cx="2381180" cy="2942267"/>
          </a:xfrm>
          <a:prstGeom prst="rect">
            <a:avLst/>
          </a:prstGeom>
        </p:spPr>
      </p:pic>
      <p:pic>
        <p:nvPicPr>
          <p:cNvPr id="9" name="Picture 8">
            <a:extLst>
              <a:ext uri="{FF2B5EF4-FFF2-40B4-BE49-F238E27FC236}">
                <a16:creationId xmlns:a16="http://schemas.microsoft.com/office/drawing/2014/main" id="{05FF3ACC-E132-46E0-A821-10F40E357B5E}"/>
              </a:ext>
            </a:extLst>
          </p:cNvPr>
          <p:cNvPicPr>
            <a:picLocks noChangeAspect="1"/>
          </p:cNvPicPr>
          <p:nvPr/>
        </p:nvPicPr>
        <p:blipFill rotWithShape="1">
          <a:blip r:embed="rId4">
            <a:extLst>
              <a:ext uri="{28A0092B-C50C-407E-A947-70E740481C1C}">
                <a14:useLocalDpi xmlns:a14="http://schemas.microsoft.com/office/drawing/2010/main" val="0"/>
              </a:ext>
            </a:extLst>
          </a:blip>
          <a:srcRect l="21100" t="6949" r="21100" b="8979"/>
          <a:stretch/>
        </p:blipFill>
        <p:spPr>
          <a:xfrm>
            <a:off x="4609548" y="2385906"/>
            <a:ext cx="1735449" cy="1893185"/>
          </a:xfrm>
          <a:prstGeom prst="rect">
            <a:avLst/>
          </a:prstGeom>
        </p:spPr>
      </p:pic>
      <p:pic>
        <p:nvPicPr>
          <p:cNvPr id="17" name="Picture 16">
            <a:extLst>
              <a:ext uri="{FF2B5EF4-FFF2-40B4-BE49-F238E27FC236}">
                <a16:creationId xmlns:a16="http://schemas.microsoft.com/office/drawing/2014/main" id="{0BAA52CE-112E-4601-9AB8-F7DDFE4D879A}"/>
              </a:ext>
            </a:extLst>
          </p:cNvPr>
          <p:cNvPicPr>
            <a:picLocks noChangeAspect="1"/>
          </p:cNvPicPr>
          <p:nvPr/>
        </p:nvPicPr>
        <p:blipFill rotWithShape="1">
          <a:blip r:embed="rId5">
            <a:extLst>
              <a:ext uri="{28A0092B-C50C-407E-A947-70E740481C1C}">
                <a14:useLocalDpi xmlns:a14="http://schemas.microsoft.com/office/drawing/2010/main" val="0"/>
              </a:ext>
            </a:extLst>
          </a:blip>
          <a:srcRect l="16535" t="14595" r="12416" b="17161"/>
          <a:stretch/>
        </p:blipFill>
        <p:spPr>
          <a:xfrm>
            <a:off x="8540051" y="2848812"/>
            <a:ext cx="2447646" cy="1322446"/>
          </a:xfrm>
          <a:prstGeom prst="rect">
            <a:avLst/>
          </a:prstGeom>
        </p:spPr>
      </p:pic>
    </p:spTree>
    <p:extLst>
      <p:ext uri="{BB962C8B-B14F-4D97-AF65-F5344CB8AC3E}">
        <p14:creationId xmlns:p14="http://schemas.microsoft.com/office/powerpoint/2010/main" val="341873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B0389-3C69-4F70-885E-4EA322F6FF74}"/>
              </a:ext>
            </a:extLst>
          </p:cNvPr>
          <p:cNvPicPr>
            <a:picLocks noChangeAspect="1"/>
          </p:cNvPicPr>
          <p:nvPr/>
        </p:nvPicPr>
        <p:blipFill rotWithShape="1">
          <a:blip r:embed="rId3">
            <a:extLst>
              <a:ext uri="{28A0092B-C50C-407E-A947-70E740481C1C}">
                <a14:useLocalDpi xmlns:a14="http://schemas.microsoft.com/office/drawing/2010/main" val="0"/>
              </a:ext>
            </a:extLst>
          </a:blip>
          <a:srcRect t="6616" r="32782" b="14304"/>
          <a:stretch/>
        </p:blipFill>
        <p:spPr>
          <a:xfrm>
            <a:off x="1828800" y="1"/>
            <a:ext cx="10363200" cy="6858000"/>
          </a:xfrm>
          <a:prstGeom prst="rect">
            <a:avLst/>
          </a:prstGeom>
        </p:spPr>
      </p:pic>
      <p:sp>
        <p:nvSpPr>
          <p:cNvPr id="12" name="Title 3">
            <a:extLst>
              <a:ext uri="{FF2B5EF4-FFF2-40B4-BE49-F238E27FC236}">
                <a16:creationId xmlns:a16="http://schemas.microsoft.com/office/drawing/2014/main" id="{3F76E2AA-9760-4BCF-8916-E03D15BED2A5}"/>
              </a:ext>
            </a:extLst>
          </p:cNvPr>
          <p:cNvSpPr txBox="1">
            <a:spLocks/>
          </p:cNvSpPr>
          <p:nvPr/>
        </p:nvSpPr>
        <p:spPr>
          <a:xfrm>
            <a:off x="570177" y="1945427"/>
            <a:ext cx="5398598" cy="492443"/>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3175">
                  <a:noFill/>
                </a:ln>
                <a:solidFill>
                  <a:srgbClr val="505050"/>
                </a:solidFill>
                <a:effectLst/>
                <a:uLnTx/>
                <a:uFillTx/>
                <a:latin typeface="Segoe UI Semibold" panose="020B0702040204020203" pitchFamily="34" charset="0"/>
                <a:ea typeface="+mn-ea"/>
                <a:cs typeface="Segoe UI Semibold" panose="020B0702040204020203" pitchFamily="34" charset="0"/>
              </a:rPr>
              <a:t>Next steps</a:t>
            </a:r>
          </a:p>
        </p:txBody>
      </p:sp>
      <p:sp>
        <p:nvSpPr>
          <p:cNvPr id="13" name="Title 3">
            <a:extLst>
              <a:ext uri="{FF2B5EF4-FFF2-40B4-BE49-F238E27FC236}">
                <a16:creationId xmlns:a16="http://schemas.microsoft.com/office/drawing/2014/main" id="{D23FA849-7EE8-4CFD-99BB-3A2A4D92FE1F}"/>
              </a:ext>
            </a:extLst>
          </p:cNvPr>
          <p:cNvSpPr txBox="1">
            <a:spLocks/>
          </p:cNvSpPr>
          <p:nvPr/>
        </p:nvSpPr>
        <p:spPr>
          <a:xfrm>
            <a:off x="570177" y="2721115"/>
            <a:ext cx="5478198" cy="1138773"/>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1200"/>
              </a:spcAft>
              <a:buClr>
                <a:srgbClr val="0078D7"/>
              </a:buClr>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Light" panose="020B0502040204020203" pitchFamily="34" charset="0"/>
              </a:rPr>
              <a:t>&lt;Insert call to action #1&gt;</a:t>
            </a:r>
          </a:p>
          <a:p>
            <a:pPr marL="0" marR="0" lvl="0" indent="0" algn="l" defTabSz="932742" rtl="0" eaLnBrk="1" fontAlgn="auto" latinLnBrk="0" hangingPunct="1">
              <a:lnSpc>
                <a:spcPct val="100000"/>
              </a:lnSpc>
              <a:spcBef>
                <a:spcPts val="0"/>
              </a:spcBef>
              <a:spcAft>
                <a:spcPts val="1200"/>
              </a:spcAft>
              <a:buClr>
                <a:srgbClr val="0078D7"/>
              </a:buClr>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Light" panose="020B0502040204020203" pitchFamily="34" charset="0"/>
              </a:rPr>
              <a:t>&lt;Insert call to action #2&gt;</a:t>
            </a:r>
          </a:p>
          <a:p>
            <a:pPr marL="0" marR="0" lvl="0" indent="0" algn="l" defTabSz="932742" rtl="0" eaLnBrk="1" fontAlgn="auto" latinLnBrk="0" hangingPunct="1">
              <a:lnSpc>
                <a:spcPct val="100000"/>
              </a:lnSpc>
              <a:spcBef>
                <a:spcPts val="0"/>
              </a:spcBef>
              <a:spcAft>
                <a:spcPts val="1200"/>
              </a:spcAft>
              <a:buClr>
                <a:srgbClr val="0078D7"/>
              </a:buClr>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Light" panose="020B0502040204020203" pitchFamily="34" charset="0"/>
              </a:rPr>
              <a:t>&lt;Insert call to action #3&gt;</a:t>
            </a:r>
          </a:p>
        </p:txBody>
      </p:sp>
    </p:spTree>
    <p:extLst>
      <p:ext uri="{BB962C8B-B14F-4D97-AF65-F5344CB8AC3E}">
        <p14:creationId xmlns:p14="http://schemas.microsoft.com/office/powerpoint/2010/main" val="34795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4B6062-8DB6-4089-A040-EE57691F1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525" y="1830570"/>
            <a:ext cx="8115214" cy="4647779"/>
          </a:xfrm>
          <a:prstGeom prst="rect">
            <a:avLst/>
          </a:prstGeom>
        </p:spPr>
      </p:pic>
      <p:sp>
        <p:nvSpPr>
          <p:cNvPr id="15" name="Text Placeholder 1">
            <a:extLst>
              <a:ext uri="{FF2B5EF4-FFF2-40B4-BE49-F238E27FC236}">
                <a16:creationId xmlns:a16="http://schemas.microsoft.com/office/drawing/2014/main" id="{796164C9-B1CB-4071-8540-D56AB67E4E23}"/>
              </a:ext>
            </a:extLst>
          </p:cNvPr>
          <p:cNvSpPr txBox="1">
            <a:spLocks/>
          </p:cNvSpPr>
          <p:nvPr/>
        </p:nvSpPr>
        <p:spPr>
          <a:xfrm>
            <a:off x="3348565" y="1334980"/>
            <a:ext cx="5494870" cy="249299"/>
          </a:xfrm>
          <a:prstGeom prst="rect">
            <a:avLst/>
          </a:prstGeom>
        </p:spPr>
        <p:txBody>
          <a:bodyPr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Designed for the modern workplace</a:t>
            </a:r>
          </a:p>
        </p:txBody>
      </p:sp>
      <p:sp>
        <p:nvSpPr>
          <p:cNvPr id="17" name="Text Placeholder 1">
            <a:extLst>
              <a:ext uri="{FF2B5EF4-FFF2-40B4-BE49-F238E27FC236}">
                <a16:creationId xmlns:a16="http://schemas.microsoft.com/office/drawing/2014/main" id="{7F4A44C2-27C5-43F7-B20C-E4D164EAC2CA}"/>
              </a:ext>
            </a:extLst>
          </p:cNvPr>
          <p:cNvSpPr txBox="1">
            <a:spLocks/>
          </p:cNvSpPr>
          <p:nvPr/>
        </p:nvSpPr>
        <p:spPr>
          <a:xfrm>
            <a:off x="3348565" y="735872"/>
            <a:ext cx="5494870" cy="443198"/>
          </a:xfrm>
          <a:prstGeom prst="rect">
            <a:avLst/>
          </a:prstGeom>
        </p:spPr>
        <p:txBody>
          <a:bodyPr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Microsoft Surface</a:t>
            </a:r>
          </a:p>
        </p:txBody>
      </p:sp>
      <p:sp>
        <p:nvSpPr>
          <p:cNvPr id="5" name="Text Placeholder 1">
            <a:extLst>
              <a:ext uri="{FF2B5EF4-FFF2-40B4-BE49-F238E27FC236}">
                <a16:creationId xmlns:a16="http://schemas.microsoft.com/office/drawing/2014/main" id="{F46F33D9-FD0B-43F0-8C0E-0304300E7FED}"/>
              </a:ext>
            </a:extLst>
          </p:cNvPr>
          <p:cNvSpPr txBox="1">
            <a:spLocks/>
          </p:cNvSpPr>
          <p:nvPr/>
        </p:nvSpPr>
        <p:spPr>
          <a:xfrm>
            <a:off x="3348565" y="6367549"/>
            <a:ext cx="5494870" cy="221599"/>
          </a:xfrm>
          <a:prstGeom prst="rect">
            <a:avLst/>
          </a:prstGeom>
        </p:spPr>
        <p:txBody>
          <a:bodyPr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Learn more at </a:t>
            </a: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hlinkClick r:id="rId4"/>
              </a:rPr>
              <a:t>www.microsoft.com/surface/business</a:t>
            </a:r>
            <a:endPar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spTree>
    <p:extLst>
      <p:ext uri="{BB962C8B-B14F-4D97-AF65-F5344CB8AC3E}">
        <p14:creationId xmlns:p14="http://schemas.microsoft.com/office/powerpoint/2010/main" val="17940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BADD3-28F6-4274-8284-F7A4F7CC3736}"/>
              </a:ext>
            </a:extLst>
          </p:cNvPr>
          <p:cNvPicPr>
            <a:picLocks noChangeAspect="1"/>
          </p:cNvPicPr>
          <p:nvPr/>
        </p:nvPicPr>
        <p:blipFill rotWithShape="1">
          <a:blip r:embed="rId3">
            <a:extLst>
              <a:ext uri="{28A0092B-C50C-407E-A947-70E740481C1C}">
                <a14:useLocalDpi xmlns:a14="http://schemas.microsoft.com/office/drawing/2010/main" val="0"/>
              </a:ext>
            </a:extLst>
          </a:blip>
          <a:srcRect l="123" t="8022" r="125" b="8022"/>
          <a:stretch/>
        </p:blipFill>
        <p:spPr>
          <a:xfrm>
            <a:off x="-1" y="0"/>
            <a:ext cx="12192001" cy="6858002"/>
          </a:xfrm>
          <a:prstGeom prst="rect">
            <a:avLst/>
          </a:prstGeom>
        </p:spPr>
      </p:pic>
      <p:sp>
        <p:nvSpPr>
          <p:cNvPr id="7" name="Rectangle 6">
            <a:extLst>
              <a:ext uri="{FF2B5EF4-FFF2-40B4-BE49-F238E27FC236}">
                <a16:creationId xmlns:a16="http://schemas.microsoft.com/office/drawing/2014/main" id="{B9DF0F33-D4AA-4CFD-8520-BDEEB90F2B0B}"/>
              </a:ext>
            </a:extLst>
          </p:cNvPr>
          <p:cNvSpPr/>
          <p:nvPr/>
        </p:nvSpPr>
        <p:spPr>
          <a:xfrm rot="10800000">
            <a:off x="3411939" y="0"/>
            <a:ext cx="8780059" cy="6858000"/>
          </a:xfrm>
          <a:prstGeom prst="rect">
            <a:avLst/>
          </a:prstGeom>
          <a:gradFill flip="none" rotWithShape="1">
            <a:gsLst>
              <a:gs pos="66000">
                <a:schemeClr val="bg1">
                  <a:alpha val="0"/>
                </a:schemeClr>
              </a:gs>
              <a:gs pos="27000">
                <a:schemeClr val="bg1">
                  <a:alpha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6" name="Text Placeholder 1">
            <a:extLst>
              <a:ext uri="{FF2B5EF4-FFF2-40B4-BE49-F238E27FC236}">
                <a16:creationId xmlns:a16="http://schemas.microsoft.com/office/drawing/2014/main" id="{7202F2CE-6291-4B91-B277-D75DB0FA9E14}"/>
              </a:ext>
            </a:extLst>
          </p:cNvPr>
          <p:cNvSpPr txBox="1">
            <a:spLocks/>
          </p:cNvSpPr>
          <p:nvPr/>
        </p:nvSpPr>
        <p:spPr>
          <a:xfrm>
            <a:off x="6743294" y="3341704"/>
            <a:ext cx="4454096" cy="443198"/>
          </a:xfrm>
          <a:prstGeom prst="rect">
            <a:avLst/>
          </a:prstGeom>
        </p:spPr>
        <p:txBody>
          <a:bodyPr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Appendix</a:t>
            </a:r>
          </a:p>
        </p:txBody>
      </p:sp>
      <p:pic>
        <p:nvPicPr>
          <p:cNvPr id="10" name="Picture 9">
            <a:extLst>
              <a:ext uri="{FF2B5EF4-FFF2-40B4-BE49-F238E27FC236}">
                <a16:creationId xmlns:a16="http://schemas.microsoft.com/office/drawing/2014/main" id="{E61A2809-2B61-4EC5-989C-C840E2F3CB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8216" y="476585"/>
            <a:ext cx="2324131" cy="724404"/>
          </a:xfrm>
          <a:prstGeom prst="rect">
            <a:avLst/>
          </a:prstGeom>
        </p:spPr>
      </p:pic>
    </p:spTree>
    <p:extLst>
      <p:ext uri="{BB962C8B-B14F-4D97-AF65-F5344CB8AC3E}">
        <p14:creationId xmlns:p14="http://schemas.microsoft.com/office/powerpoint/2010/main" val="37296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88B8C-8D9A-4126-91FA-E57E6851145D}"/>
              </a:ext>
            </a:extLst>
          </p:cNvPr>
          <p:cNvSpPr txBox="1">
            <a:spLocks/>
          </p:cNvSpPr>
          <p:nvPr/>
        </p:nvSpPr>
        <p:spPr>
          <a:xfrm>
            <a:off x="457199" y="289585"/>
            <a:ext cx="6087980" cy="307099"/>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2S technical specifications </a:t>
            </a:r>
            <a:endParaRPr kumimoji="0" lang="en-US" sz="2000" b="0" i="0" u="none" strike="noStrike" kern="1200" cap="none" spc="0" normalizeH="0" baseline="0" noProof="0" dirty="0">
              <a:ln>
                <a:noFill/>
              </a:ln>
              <a:solidFill>
                <a:srgbClr val="FF0000"/>
              </a:soli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7" name="Table 6">
            <a:extLst>
              <a:ext uri="{FF2B5EF4-FFF2-40B4-BE49-F238E27FC236}">
                <a16:creationId xmlns:a16="http://schemas.microsoft.com/office/drawing/2014/main" id="{518D9A1C-4764-42F3-823C-FB914F629E65}"/>
              </a:ext>
            </a:extLst>
          </p:cNvPr>
          <p:cNvGraphicFramePr>
            <a:graphicFrameLocks noGrp="1"/>
          </p:cNvGraphicFramePr>
          <p:nvPr/>
        </p:nvGraphicFramePr>
        <p:xfrm>
          <a:off x="503276" y="887753"/>
          <a:ext cx="5504119" cy="3979687"/>
        </p:xfrm>
        <a:graphic>
          <a:graphicData uri="http://schemas.openxmlformats.org/drawingml/2006/table">
            <a:tbl>
              <a:tblPr firstRow="1" bandRow="1">
                <a:tableStyleId>{5C22544A-7EE6-4342-B048-85BDC9FD1C3A}</a:tableStyleId>
              </a:tblPr>
              <a:tblGrid>
                <a:gridCol w="1418909">
                  <a:extLst>
                    <a:ext uri="{9D8B030D-6E8A-4147-A177-3AD203B41FA5}">
                      <a16:colId xmlns:a16="http://schemas.microsoft.com/office/drawing/2014/main" val="3705545121"/>
                    </a:ext>
                  </a:extLst>
                </a:gridCol>
                <a:gridCol w="4085210">
                  <a:extLst>
                    <a:ext uri="{9D8B030D-6E8A-4147-A177-3AD203B41FA5}">
                      <a16:colId xmlns:a16="http://schemas.microsoft.com/office/drawing/2014/main" val="2431624955"/>
                    </a:ext>
                  </a:extLst>
                </a:gridCol>
              </a:tblGrid>
              <a:tr h="273812">
                <a:tc>
                  <a:txBody>
                    <a:bodyPr/>
                    <a:lstStyle/>
                    <a:p>
                      <a:r>
                        <a:rPr lang="en-US" sz="1000" b="0" dirty="0">
                          <a:solidFill>
                            <a:schemeClr val="tx1"/>
                          </a:solidFill>
                          <a:latin typeface="Segoe UI Semibold" panose="020B0702040204020203" pitchFamily="34" charset="0"/>
                          <a:cs typeface="Segoe UI Semibold" panose="020B0702040204020203" pitchFamily="34" charset="0"/>
                        </a:rPr>
                        <a:t>Dimensions</a:t>
                      </a:r>
                      <a:endParaRPr lang="en-US" sz="1000" b="0" dirty="0">
                        <a:solidFill>
                          <a:schemeClr val="tx1"/>
                        </a:solidFill>
                        <a:latin typeface="+mn-lt"/>
                        <a:cs typeface="Segoe UI Semibold" panose="020B0702040204020203"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n-NO" sz="1000" b="0" kern="1200" dirty="0">
                          <a:solidFill>
                            <a:schemeClr val="tx1"/>
                          </a:solidFill>
                          <a:latin typeface="+mn-lt"/>
                          <a:ea typeface="+mn-ea"/>
                          <a:cs typeface="+mn-cs"/>
                        </a:rPr>
                        <a:t>29.2” x 43.2” x 3.0” (741 mm x 1097 mm x 76 mm)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439119612"/>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Weight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000" kern="1200" dirty="0">
                          <a:solidFill>
                            <a:schemeClr val="tx1"/>
                          </a:solidFill>
                          <a:latin typeface="+mn-lt"/>
                          <a:ea typeface="+mn-ea"/>
                          <a:cs typeface="+mn-cs"/>
                        </a:rPr>
                        <a:t>61.6 lbs. (28 kg)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735947055"/>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Resolution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000" dirty="0">
                          <a:solidFill>
                            <a:schemeClr val="tx1"/>
                          </a:solidFill>
                        </a:rPr>
                        <a:t>3840 x 2560</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833038778"/>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Display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PixelSense™ Display, 3:2 aspect ratio, 10-bit color, 15.5 mm border, anti-glare, IPS LCD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22281995"/>
                  </a:ext>
                </a:extLst>
              </a:tr>
              <a:tr h="0">
                <a:tc>
                  <a:txBody>
                    <a:bodyPr/>
                    <a:lstStyle/>
                    <a:p>
                      <a:r>
                        <a:rPr lang="en-US" sz="1000" dirty="0">
                          <a:solidFill>
                            <a:schemeClr val="tx1"/>
                          </a:solidFill>
                          <a:latin typeface="Segoe UI Semibold" panose="020B0702040204020203" pitchFamily="34" charset="0"/>
                          <a:cs typeface="Segoe UI Semibold" panose="020B0702040204020203" pitchFamily="34" charset="0"/>
                        </a:rPr>
                        <a:t>Compute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Quad-core 8th Generation Intel® Core™ i5 processor, 8GB RAM,  128GB SSD</a:t>
                      </a:r>
                      <a:r>
                        <a:rPr lang="en-US" sz="1000" baseline="30000" dirty="0">
                          <a:solidFill>
                            <a:schemeClr val="tx1"/>
                          </a:solidFill>
                        </a:rPr>
                        <a:t>1</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592879718"/>
                  </a:ext>
                </a:extLst>
              </a:tr>
              <a:tr h="262651">
                <a:tc>
                  <a:txBody>
                    <a:bodyPr/>
                    <a:lstStyle/>
                    <a:p>
                      <a:r>
                        <a:rPr lang="en-US" sz="1000" dirty="0">
                          <a:solidFill>
                            <a:schemeClr val="tx1"/>
                          </a:solidFill>
                          <a:latin typeface="Segoe UI Semibold" panose="020B0702040204020203" pitchFamily="34" charset="0"/>
                          <a:cs typeface="Segoe UI Semibold" panose="020B0702040204020203" pitchFamily="34" charset="0"/>
                        </a:rPr>
                        <a:t>Graphics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000" b="0" kern="1200" dirty="0">
                          <a:solidFill>
                            <a:schemeClr val="tx1"/>
                          </a:solidFill>
                          <a:latin typeface="+mn-lt"/>
                          <a:ea typeface="+mn-ea"/>
                          <a:cs typeface="+mn-cs"/>
                        </a:rPr>
                        <a:t>Intel® UHD 620</a:t>
                      </a:r>
                      <a:endParaRPr lang="en-US" sz="1000" b="0" kern="1200" dirty="0">
                        <a:solidFill>
                          <a:schemeClr val="tx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570752511"/>
                  </a:ext>
                </a:extLst>
              </a:tr>
              <a:tr h="244694">
                <a:tc>
                  <a:txBody>
                    <a:bodyPr/>
                    <a:lstStyle/>
                    <a:p>
                      <a:r>
                        <a:rPr lang="en-US" sz="1000" b="0" dirty="0">
                          <a:solidFill>
                            <a:schemeClr val="tx1"/>
                          </a:solidFill>
                          <a:latin typeface="Segoe UI Semibold" panose="020B0702040204020203" pitchFamily="34" charset="0"/>
                          <a:cs typeface="Segoe UI Semibold" panose="020B0702040204020203" pitchFamily="34" charset="0"/>
                        </a:rPr>
                        <a:t>Wireless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tx1"/>
                          </a:solidFill>
                        </a:rPr>
                        <a:t>Wi-Fi 5 (IEEE 802.11 a/b/g/n/ac compatible)</a:t>
                      </a:r>
                    </a:p>
                    <a:p>
                      <a:r>
                        <a:rPr lang="en-US" sz="1000" b="0" dirty="0">
                          <a:solidFill>
                            <a:schemeClr val="tx1"/>
                          </a:solidFill>
                        </a:rPr>
                        <a:t>Bluetooth Wireless 4.1 technology</a:t>
                      </a:r>
                    </a:p>
                    <a:p>
                      <a:r>
                        <a:rPr lang="en-US" sz="1000" b="0" dirty="0">
                          <a:solidFill>
                            <a:schemeClr val="tx1"/>
                          </a:solidFill>
                        </a:rPr>
                        <a:t>Miracast Display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2760536651"/>
                  </a:ext>
                </a:extLst>
              </a:tr>
              <a:tr h="283874">
                <a:tc>
                  <a:txBody>
                    <a:bodyPr/>
                    <a:lstStyle/>
                    <a:p>
                      <a:r>
                        <a:rPr lang="en-US" sz="1000" dirty="0">
                          <a:solidFill>
                            <a:schemeClr val="tx1"/>
                          </a:solidFill>
                          <a:latin typeface="Segoe UI Semibold" panose="020B0702040204020203" pitchFamily="34" charset="0"/>
                          <a:cs typeface="Segoe UI Semibold" panose="020B0702040204020203" pitchFamily="34" charset="0"/>
                        </a:rPr>
                        <a:t>Connections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tx1"/>
                          </a:solidFill>
                        </a:rPr>
                        <a:t>USB-A</a:t>
                      </a:r>
                    </a:p>
                    <a:p>
                      <a:r>
                        <a:rPr lang="en-US" sz="1000" b="0" dirty="0">
                          <a:solidFill>
                            <a:schemeClr val="tx1"/>
                          </a:solidFill>
                        </a:rPr>
                        <a:t>Mini-DisplayPort Video Output</a:t>
                      </a:r>
                    </a:p>
                    <a:p>
                      <a:r>
                        <a:rPr lang="en-US" sz="1000" b="0" dirty="0">
                          <a:solidFill>
                            <a:schemeClr val="tx1"/>
                          </a:solidFill>
                        </a:rPr>
                        <a:t>RJ45 Gigabit Ethernet</a:t>
                      </a:r>
                    </a:p>
                    <a:p>
                      <a:r>
                        <a:rPr lang="en-US" sz="1000" b="0" dirty="0">
                          <a:solidFill>
                            <a:schemeClr val="tx1"/>
                          </a:solidFill>
                        </a:rPr>
                        <a:t>HDMI Video Input</a:t>
                      </a:r>
                    </a:p>
                    <a:p>
                      <a:r>
                        <a:rPr lang="en-US" sz="1000" b="0" dirty="0">
                          <a:solidFill>
                            <a:schemeClr val="tx1"/>
                          </a:solidFill>
                        </a:rPr>
                        <a:t>USB-C™ with DisplayPort Input</a:t>
                      </a:r>
                      <a:endParaRPr lang="en-US" sz="1000" b="1" dirty="0">
                        <a:solidFill>
                          <a:schemeClr val="tx1"/>
                        </a:solidFill>
                      </a:endParaRPr>
                    </a:p>
                    <a:p>
                      <a:r>
                        <a:rPr lang="en-US" sz="1000" b="0" dirty="0">
                          <a:solidFill>
                            <a:schemeClr val="tx1"/>
                          </a:solidFill>
                        </a:rPr>
                        <a:t>(4) USB-C™ (on display)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942050353"/>
                  </a:ext>
                </a:extLst>
              </a:tr>
              <a:tr h="283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Segoe UI Semibold" panose="020B0702040204020203" pitchFamily="34" charset="0"/>
                          <a:cs typeface="Segoe UI Semibold" panose="020B0702040204020203" pitchFamily="34" charset="0"/>
                        </a:rPr>
                        <a:t>Sensors</a:t>
                      </a:r>
                    </a:p>
                    <a:p>
                      <a:endParaRPr lang="en-US" sz="1000" dirty="0">
                        <a:solidFill>
                          <a:schemeClr val="tx1"/>
                        </a:solidFill>
                        <a:latin typeface="Segoe UI Semibold" panose="020B0702040204020203" pitchFamily="34" charset="0"/>
                        <a:cs typeface="Segoe UI Semibold" panose="020B0702040204020203"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tx1"/>
                          </a:solidFill>
                        </a:rPr>
                        <a:t>Doppler occupancy sensor</a:t>
                      </a:r>
                    </a:p>
                    <a:p>
                      <a:r>
                        <a:rPr lang="en-US" sz="1000" b="0" dirty="0">
                          <a:solidFill>
                            <a:schemeClr val="tx1"/>
                          </a:solidFill>
                        </a:rPr>
                        <a:t>Accelerometer</a:t>
                      </a:r>
                    </a:p>
                    <a:p>
                      <a:r>
                        <a:rPr lang="en-US" sz="1000" b="0" dirty="0">
                          <a:solidFill>
                            <a:schemeClr val="tx1"/>
                          </a:solidFill>
                        </a:rPr>
                        <a:t>Gyroscope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707458948"/>
                  </a:ext>
                </a:extLst>
              </a:tr>
            </a:tbl>
          </a:graphicData>
        </a:graphic>
      </p:graphicFrame>
      <p:graphicFrame>
        <p:nvGraphicFramePr>
          <p:cNvPr id="9" name="Table 8">
            <a:extLst>
              <a:ext uri="{FF2B5EF4-FFF2-40B4-BE49-F238E27FC236}">
                <a16:creationId xmlns:a16="http://schemas.microsoft.com/office/drawing/2014/main" id="{96DE398E-4019-4BCC-8F2B-744E0C6F350C}"/>
              </a:ext>
            </a:extLst>
          </p:cNvPr>
          <p:cNvGraphicFramePr>
            <a:graphicFrameLocks noGrp="1"/>
          </p:cNvGraphicFramePr>
          <p:nvPr/>
        </p:nvGraphicFramePr>
        <p:xfrm>
          <a:off x="6265344" y="887753"/>
          <a:ext cx="5423383" cy="3550920"/>
        </p:xfrm>
        <a:graphic>
          <a:graphicData uri="http://schemas.openxmlformats.org/drawingml/2006/table">
            <a:tbl>
              <a:tblPr firstRow="1" bandRow="1">
                <a:tableStyleId>{5C22544A-7EE6-4342-B048-85BDC9FD1C3A}</a:tableStyleId>
              </a:tblPr>
              <a:tblGrid>
                <a:gridCol w="1418909">
                  <a:extLst>
                    <a:ext uri="{9D8B030D-6E8A-4147-A177-3AD203B41FA5}">
                      <a16:colId xmlns:a16="http://schemas.microsoft.com/office/drawing/2014/main" val="3705545121"/>
                    </a:ext>
                  </a:extLst>
                </a:gridCol>
                <a:gridCol w="4004474">
                  <a:extLst>
                    <a:ext uri="{9D8B030D-6E8A-4147-A177-3AD203B41FA5}">
                      <a16:colId xmlns:a16="http://schemas.microsoft.com/office/drawing/2014/main" val="2431624955"/>
                    </a:ext>
                  </a:extLst>
                </a:gridCol>
              </a:tblGrid>
              <a:tr h="286603">
                <a:tc>
                  <a:txBody>
                    <a:bodyPr/>
                    <a:lstStyle/>
                    <a:p>
                      <a:r>
                        <a:rPr lang="en-US" sz="1000" dirty="0">
                          <a:solidFill>
                            <a:schemeClr val="tx1"/>
                          </a:solidFill>
                          <a:latin typeface="Segoe UI Semibold" panose="020B0702040204020203" pitchFamily="34" charset="0"/>
                          <a:cs typeface="Segoe UI Semibold" panose="020B0702040204020203" pitchFamily="34" charset="0"/>
                        </a:rPr>
                        <a:t>Audio/Video</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dirty="0">
                          <a:solidFill>
                            <a:schemeClr val="tx1"/>
                          </a:solidFill>
                        </a:rPr>
                        <a:t>Full range front facing 3-way stereo speakers</a:t>
                      </a:r>
                    </a:p>
                    <a:p>
                      <a:r>
                        <a:rPr lang="fr-FR" sz="1000" b="0" dirty="0">
                          <a:solidFill>
                            <a:schemeClr val="tx1"/>
                          </a:solidFill>
                        </a:rPr>
                        <a:t>Full band 8-element MEMS microphone array</a:t>
                      </a:r>
                    </a:p>
                    <a:p>
                      <a:r>
                        <a:rPr lang="fr-FR" sz="1000" b="0" dirty="0">
                          <a:solidFill>
                            <a:schemeClr val="tx1"/>
                          </a:solidFill>
                        </a:rPr>
                        <a:t>Microsoft Surface Hub 2 Camera, 4K, USB-C™ connection, </a:t>
                      </a:r>
                      <a:br>
                        <a:rPr lang="fr-FR" sz="1000" b="0" dirty="0">
                          <a:solidFill>
                            <a:schemeClr val="tx1"/>
                          </a:solidFill>
                        </a:rPr>
                      </a:br>
                      <a:r>
                        <a:rPr lang="fr-FR" sz="1000" b="0" dirty="0">
                          <a:solidFill>
                            <a:schemeClr val="tx1"/>
                          </a:solidFill>
                        </a:rPr>
                        <a:t>90 degree HFOV</a:t>
                      </a:r>
                      <a:endParaRPr lang="en-US" sz="1000" b="0" dirty="0">
                        <a:solidFill>
                          <a:schemeClr val="tx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163821374"/>
                  </a:ext>
                </a:extLst>
              </a:tr>
              <a:tr h="135305">
                <a:tc>
                  <a:txBody>
                    <a:bodyPr/>
                    <a:lstStyle/>
                    <a:p>
                      <a:r>
                        <a:rPr lang="en-US" sz="1000" dirty="0">
                          <a:solidFill>
                            <a:schemeClr val="tx1"/>
                          </a:solidFill>
                          <a:latin typeface="Segoe UI Semibold" panose="020B0702040204020203" pitchFamily="34" charset="0"/>
                          <a:cs typeface="Segoe UI Semibold" panose="020B0702040204020203" pitchFamily="34" charset="0"/>
                        </a:rPr>
                        <a:t>Pen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Microsoft Surface Hub 2 Pen (active)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347412583"/>
                  </a:ext>
                </a:extLst>
              </a:tr>
              <a:tr h="268335">
                <a:tc>
                  <a:txBody>
                    <a:bodyPr/>
                    <a:lstStyle/>
                    <a:p>
                      <a:r>
                        <a:rPr lang="en-US" sz="1000" dirty="0">
                          <a:solidFill>
                            <a:schemeClr val="tx1"/>
                          </a:solidFill>
                          <a:latin typeface="Segoe UI Semibold" panose="020B0702040204020203" pitchFamily="34" charset="0"/>
                          <a:cs typeface="Segoe UI Semibold" panose="020B0702040204020203" pitchFamily="34" charset="0"/>
                        </a:rPr>
                        <a:t>Software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Windows 10</a:t>
                      </a:r>
                    </a:p>
                    <a:p>
                      <a:pPr marL="0" marR="0" lvl="0" indent="0" algn="l" defTabSz="914126"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Microsoft Teams for Surface Hub</a:t>
                      </a:r>
                      <a:r>
                        <a:rPr lang="en-US" sz="1000" kern="1200" baseline="30000" dirty="0">
                          <a:solidFill>
                            <a:schemeClr val="tx1"/>
                          </a:solidFill>
                          <a:latin typeface="+mn-lt"/>
                          <a:ea typeface="+mn-ea"/>
                          <a:cs typeface="+mn-cs"/>
                        </a:rPr>
                        <a:t>2</a:t>
                      </a:r>
                    </a:p>
                    <a:p>
                      <a:r>
                        <a:rPr lang="en-US" sz="1000" kern="1200" dirty="0">
                          <a:solidFill>
                            <a:schemeClr val="tx1"/>
                          </a:solidFill>
                          <a:latin typeface="+mn-lt"/>
                          <a:ea typeface="+mn-ea"/>
                          <a:cs typeface="+mn-cs"/>
                        </a:rPr>
                        <a:t>Skype for Business</a:t>
                      </a:r>
                      <a:r>
                        <a:rPr lang="en-US" sz="1000" kern="1200" baseline="30000" dirty="0">
                          <a:solidFill>
                            <a:schemeClr val="tx1"/>
                          </a:solidFill>
                          <a:latin typeface="+mn-lt"/>
                          <a:ea typeface="+mn-ea"/>
                          <a:cs typeface="+mn-cs"/>
                        </a:rPr>
                        <a:t>2</a:t>
                      </a:r>
                    </a:p>
                    <a:p>
                      <a:r>
                        <a:rPr lang="en-US" sz="1000" kern="1200" dirty="0">
                          <a:solidFill>
                            <a:schemeClr val="tx1"/>
                          </a:solidFill>
                          <a:latin typeface="+mn-lt"/>
                          <a:ea typeface="+mn-ea"/>
                          <a:cs typeface="+mn-cs"/>
                        </a:rPr>
                        <a:t>Microsoft Whiteboard</a:t>
                      </a:r>
                    </a:p>
                    <a:p>
                      <a:r>
                        <a:rPr lang="en-US" sz="1000" kern="1200" dirty="0">
                          <a:solidFill>
                            <a:schemeClr val="tx1"/>
                          </a:solidFill>
                          <a:latin typeface="+mn-lt"/>
                          <a:ea typeface="+mn-ea"/>
                          <a:cs typeface="+mn-cs"/>
                        </a:rPr>
                        <a:t>Microsoft Office (Mobile)</a:t>
                      </a:r>
                    </a:p>
                    <a:p>
                      <a:r>
                        <a:rPr lang="en-US" sz="1000" kern="1200" dirty="0">
                          <a:solidFill>
                            <a:schemeClr val="tx1"/>
                          </a:solidFill>
                          <a:latin typeface="+mn-lt"/>
                          <a:ea typeface="+mn-ea"/>
                          <a:cs typeface="+mn-cs"/>
                        </a:rPr>
                        <a:t>Microsoft Power BI</a:t>
                      </a:r>
                      <a:r>
                        <a:rPr lang="en-US" sz="1000" kern="1200" baseline="30000" dirty="0">
                          <a:solidFill>
                            <a:schemeClr val="tx1"/>
                          </a:solidFill>
                          <a:latin typeface="+mn-lt"/>
                          <a:ea typeface="+mn-ea"/>
                          <a:cs typeface="+mn-cs"/>
                        </a:rPr>
                        <a:t>2</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471297905"/>
                  </a:ext>
                </a:extLst>
              </a:tr>
              <a:tr h="268335">
                <a:tc>
                  <a:txBody>
                    <a:bodyPr/>
                    <a:lstStyle/>
                    <a:p>
                      <a:r>
                        <a:rPr lang="en-US" sz="1000" dirty="0">
                          <a:solidFill>
                            <a:schemeClr val="tx1"/>
                          </a:solidFill>
                          <a:latin typeface="Segoe UI Semibold" panose="020B0702040204020203" pitchFamily="34" charset="0"/>
                          <a:cs typeface="Segoe UI Semibold" panose="020B0702040204020203" pitchFamily="34" charset="0"/>
                        </a:rPr>
                        <a:t>Exterior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dirty="0">
                          <a:solidFill>
                            <a:schemeClr val="tx1"/>
                          </a:solidFill>
                          <a:latin typeface="+mn-lt"/>
                          <a:ea typeface="+mn-ea"/>
                          <a:cs typeface="+mn-cs"/>
                        </a:rPr>
                        <a:t>Casing: Precision machined aluminum with mineral-composite resin</a:t>
                      </a:r>
                    </a:p>
                    <a:p>
                      <a:r>
                        <a:rPr lang="en-US" sz="1000" kern="1200" dirty="0">
                          <a:solidFill>
                            <a:schemeClr val="tx1"/>
                          </a:solidFill>
                          <a:latin typeface="+mn-lt"/>
                          <a:ea typeface="+mn-ea"/>
                          <a:cs typeface="+mn-cs"/>
                        </a:rPr>
                        <a:t>Color: Platinum</a:t>
                      </a:r>
                    </a:p>
                    <a:p>
                      <a:r>
                        <a:rPr lang="en-US" sz="1000" kern="1200" dirty="0">
                          <a:solidFill>
                            <a:schemeClr val="tx1"/>
                          </a:solidFill>
                          <a:latin typeface="+mn-lt"/>
                          <a:ea typeface="+mn-ea"/>
                          <a:cs typeface="+mn-cs"/>
                        </a:rPr>
                        <a:t>Physical Buttons: Power, Volume, Source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757424087"/>
                  </a:ext>
                </a:extLst>
              </a:tr>
              <a:tr h="131270">
                <a:tc>
                  <a:txBody>
                    <a:bodyPr/>
                    <a:lstStyle/>
                    <a:p>
                      <a:r>
                        <a:rPr lang="en-US" sz="1000" dirty="0">
                          <a:solidFill>
                            <a:schemeClr val="tx1"/>
                          </a:solidFill>
                          <a:latin typeface="Segoe UI Semibold" panose="020B0702040204020203" pitchFamily="34" charset="0"/>
                          <a:cs typeface="Segoe UI Semibold" panose="020B0702040204020203" pitchFamily="34" charset="0"/>
                        </a:rPr>
                        <a:t>What’s in the box</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1000" kern="1200" dirty="0">
                          <a:solidFill>
                            <a:schemeClr val="tx1"/>
                          </a:solidFill>
                          <a:latin typeface="+mn-lt"/>
                          <a:ea typeface="+mn-ea"/>
                          <a:cs typeface="+mn-cs"/>
                        </a:rPr>
                        <a:t>(1) Surface Hub 2S</a:t>
                      </a:r>
                    </a:p>
                    <a:p>
                      <a:pPr marL="0" marR="0" algn="l">
                        <a:lnSpc>
                          <a:spcPct val="100000"/>
                        </a:lnSpc>
                        <a:spcBef>
                          <a:spcPts val="0"/>
                        </a:spcBef>
                        <a:spcAft>
                          <a:spcPts val="0"/>
                        </a:spcAft>
                      </a:pPr>
                      <a:r>
                        <a:rPr lang="en-US" sz="1000" kern="1200" dirty="0">
                          <a:solidFill>
                            <a:schemeClr val="tx1"/>
                          </a:solidFill>
                          <a:latin typeface="+mn-lt"/>
                          <a:ea typeface="+mn-ea"/>
                          <a:cs typeface="+mn-cs"/>
                        </a:rPr>
                        <a:t>(1) Surface Hub 2 Pen</a:t>
                      </a:r>
                    </a:p>
                    <a:p>
                      <a:pPr marL="0" marR="0" algn="l">
                        <a:lnSpc>
                          <a:spcPct val="100000"/>
                        </a:lnSpc>
                        <a:spcBef>
                          <a:spcPts val="0"/>
                        </a:spcBef>
                        <a:spcAft>
                          <a:spcPts val="0"/>
                        </a:spcAft>
                      </a:pPr>
                      <a:r>
                        <a:rPr lang="en-US" sz="1000" kern="1200" dirty="0">
                          <a:solidFill>
                            <a:schemeClr val="tx1"/>
                          </a:solidFill>
                          <a:latin typeface="+mn-lt"/>
                          <a:ea typeface="+mn-ea"/>
                          <a:cs typeface="+mn-cs"/>
                        </a:rPr>
                        <a:t>(1) Surface Hub 2 Camera</a:t>
                      </a:r>
                    </a:p>
                    <a:p>
                      <a:pPr marL="0" marR="0" algn="l">
                        <a:lnSpc>
                          <a:spcPct val="100000"/>
                        </a:lnSpc>
                        <a:spcBef>
                          <a:spcPts val="0"/>
                        </a:spcBef>
                        <a:spcAft>
                          <a:spcPts val="0"/>
                        </a:spcAft>
                      </a:pPr>
                      <a:r>
                        <a:rPr lang="en-US" sz="1000" kern="1200" dirty="0">
                          <a:solidFill>
                            <a:schemeClr val="tx1"/>
                          </a:solidFill>
                          <a:latin typeface="+mn-lt"/>
                          <a:ea typeface="+mn-ea"/>
                          <a:cs typeface="+mn-cs"/>
                        </a:rPr>
                        <a:t>3m AC Power Cable</a:t>
                      </a:r>
                    </a:p>
                    <a:p>
                      <a:pPr marL="0" marR="0" algn="l">
                        <a:lnSpc>
                          <a:spcPct val="100000"/>
                        </a:lnSpc>
                        <a:spcBef>
                          <a:spcPts val="0"/>
                        </a:spcBef>
                        <a:spcAft>
                          <a:spcPts val="0"/>
                        </a:spcAft>
                      </a:pPr>
                      <a:r>
                        <a:rPr lang="en-US" sz="1000" kern="1200" dirty="0">
                          <a:solidFill>
                            <a:schemeClr val="tx1"/>
                          </a:solidFill>
                          <a:latin typeface="+mn-lt"/>
                          <a:ea typeface="+mn-ea"/>
                          <a:cs typeface="+mn-cs"/>
                        </a:rPr>
                        <a:t>Quick Start Guide</a:t>
                      </a:r>
                    </a:p>
                  </a:txBody>
                  <a:tcPr marL="114300" marR="11430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2369546576"/>
                  </a:ext>
                </a:extLst>
              </a:tr>
              <a:tr h="131270">
                <a:tc>
                  <a:txBody>
                    <a:bodyPr/>
                    <a:lstStyle/>
                    <a:p>
                      <a:r>
                        <a:rPr lang="en-US" sz="1000" dirty="0">
                          <a:solidFill>
                            <a:schemeClr val="tx1"/>
                          </a:solidFill>
                          <a:latin typeface="Segoe UI Semibold" panose="020B0702040204020203" pitchFamily="34" charset="0"/>
                          <a:cs typeface="Segoe UI Semibold" panose="020B0702040204020203" pitchFamily="34" charset="0"/>
                        </a:rPr>
                        <a:t>Warranty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1000" kern="1200" dirty="0">
                          <a:solidFill>
                            <a:schemeClr val="tx1"/>
                          </a:solidFill>
                          <a:latin typeface="+mn-lt"/>
                          <a:ea typeface="+mn-ea"/>
                          <a:cs typeface="+mn-cs"/>
                        </a:rPr>
                        <a:t>1-year limited hardware warranty</a:t>
                      </a:r>
                    </a:p>
                  </a:txBody>
                  <a:tcPr marL="114300" marR="11430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825157398"/>
                  </a:ext>
                </a:extLst>
              </a:tr>
            </a:tbl>
          </a:graphicData>
        </a:graphic>
      </p:graphicFrame>
      <p:sp>
        <p:nvSpPr>
          <p:cNvPr id="6" name="Text Placeholder 1">
            <a:extLst>
              <a:ext uri="{FF2B5EF4-FFF2-40B4-BE49-F238E27FC236}">
                <a16:creationId xmlns:a16="http://schemas.microsoft.com/office/drawing/2014/main" id="{EEFC5BCA-EC3C-465A-9072-76B189F9DEE2}"/>
              </a:ext>
            </a:extLst>
          </p:cNvPr>
          <p:cNvSpPr txBox="1">
            <a:spLocks/>
          </p:cNvSpPr>
          <p:nvPr/>
        </p:nvSpPr>
        <p:spPr>
          <a:xfrm>
            <a:off x="2770900" y="6308716"/>
            <a:ext cx="6650200" cy="221599"/>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Learn more at </a:t>
            </a: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hlinkClick r:id="rId3"/>
              </a:rPr>
              <a:t>https://www.microsoft.com/surface/business/surface-hub-2</a:t>
            </a: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 </a:t>
            </a:r>
          </a:p>
        </p:txBody>
      </p:sp>
    </p:spTree>
    <p:extLst>
      <p:ext uri="{BB962C8B-B14F-4D97-AF65-F5344CB8AC3E}">
        <p14:creationId xmlns:p14="http://schemas.microsoft.com/office/powerpoint/2010/main" val="388693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88B8C-8D9A-4126-91FA-E57E6851145D}"/>
              </a:ext>
            </a:extLst>
          </p:cNvPr>
          <p:cNvSpPr txBox="1">
            <a:spLocks/>
          </p:cNvSpPr>
          <p:nvPr/>
        </p:nvSpPr>
        <p:spPr>
          <a:xfrm>
            <a:off x="6317221" y="289585"/>
            <a:ext cx="6087980" cy="307099"/>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 Camera technical specifications </a:t>
            </a:r>
            <a:endParaRPr kumimoji="0" lang="en-US" sz="2000" b="0" i="0" u="none" strike="noStrike" kern="1200" cap="none" spc="0" normalizeH="0" baseline="0" noProof="0" dirty="0">
              <a:ln>
                <a:noFill/>
              </a:ln>
              <a:solidFill>
                <a:srgbClr val="FF0000"/>
              </a:soli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7" name="Table 6">
            <a:extLst>
              <a:ext uri="{FF2B5EF4-FFF2-40B4-BE49-F238E27FC236}">
                <a16:creationId xmlns:a16="http://schemas.microsoft.com/office/drawing/2014/main" id="{518D9A1C-4764-42F3-823C-FB914F629E65}"/>
              </a:ext>
            </a:extLst>
          </p:cNvPr>
          <p:cNvGraphicFramePr>
            <a:graphicFrameLocks noGrp="1"/>
          </p:cNvGraphicFramePr>
          <p:nvPr>
            <p:extLst>
              <p:ext uri="{D42A27DB-BD31-4B8C-83A1-F6EECF244321}">
                <p14:modId xmlns:p14="http://schemas.microsoft.com/office/powerpoint/2010/main" val="150167292"/>
              </p:ext>
            </p:extLst>
          </p:nvPr>
        </p:nvGraphicFramePr>
        <p:xfrm>
          <a:off x="6317221" y="942344"/>
          <a:ext cx="4368976" cy="1887728"/>
        </p:xfrm>
        <a:graphic>
          <a:graphicData uri="http://schemas.openxmlformats.org/drawingml/2006/table">
            <a:tbl>
              <a:tblPr firstRow="1" bandRow="1">
                <a:tableStyleId>{5C22544A-7EE6-4342-B048-85BDC9FD1C3A}</a:tableStyleId>
              </a:tblPr>
              <a:tblGrid>
                <a:gridCol w="1414490">
                  <a:extLst>
                    <a:ext uri="{9D8B030D-6E8A-4147-A177-3AD203B41FA5}">
                      <a16:colId xmlns:a16="http://schemas.microsoft.com/office/drawing/2014/main" val="3705545121"/>
                    </a:ext>
                  </a:extLst>
                </a:gridCol>
                <a:gridCol w="2954486">
                  <a:extLst>
                    <a:ext uri="{9D8B030D-6E8A-4147-A177-3AD203B41FA5}">
                      <a16:colId xmlns:a16="http://schemas.microsoft.com/office/drawing/2014/main" val="2431624955"/>
                    </a:ext>
                  </a:extLst>
                </a:gridCol>
              </a:tblGrid>
              <a:tr h="273812">
                <a:tc>
                  <a:txBody>
                    <a:bodyPr/>
                    <a:lstStyle/>
                    <a:p>
                      <a:r>
                        <a:rPr lang="en-US" sz="1000" b="0" dirty="0">
                          <a:solidFill>
                            <a:schemeClr val="tx1"/>
                          </a:solidFill>
                          <a:latin typeface="Segoe UI Semibold" panose="020B0702040204020203" pitchFamily="34" charset="0"/>
                          <a:cs typeface="Segoe UI Semibold" panose="020B0702040204020203" pitchFamily="34" charset="0"/>
                        </a:rPr>
                        <a:t>Dimensions</a:t>
                      </a:r>
                      <a:endParaRPr lang="en-US" sz="1000" b="0" dirty="0">
                        <a:solidFill>
                          <a:schemeClr val="tx1"/>
                        </a:solidFill>
                        <a:latin typeface="+mn-lt"/>
                        <a:cs typeface="Segoe UI Semibold" panose="020B0702040204020203"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nn-NO" sz="1000" b="0" kern="1200" dirty="0">
                          <a:solidFill>
                            <a:schemeClr val="tx1"/>
                          </a:solidFill>
                          <a:latin typeface="+mn-lt"/>
                          <a:ea typeface="+mn-ea"/>
                          <a:cs typeface="+mn-cs"/>
                        </a:rPr>
                        <a:t>2.26” x 2.18” x 1.65” (57.5 mm x 55.3 mm x 42 mm)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439119612"/>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Weight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000" kern="1200" dirty="0">
                          <a:solidFill>
                            <a:schemeClr val="tx1"/>
                          </a:solidFill>
                          <a:latin typeface="+mn-lt"/>
                          <a:ea typeface="+mn-ea"/>
                          <a:cs typeface="+mn-cs"/>
                        </a:rPr>
                        <a:t>0.19 lbs. (88.01 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735947055"/>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Connection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000" dirty="0">
                          <a:solidFill>
                            <a:schemeClr val="tx1"/>
                          </a:solidFill>
                        </a:rPr>
                        <a:t>USB-C™ (with magnetic attach)</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833038778"/>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Resolution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4K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22281995"/>
                  </a:ext>
                </a:extLst>
              </a:tr>
              <a:tr h="0">
                <a:tc>
                  <a:txBody>
                    <a:bodyPr/>
                    <a:lstStyle/>
                    <a:p>
                      <a:r>
                        <a:rPr lang="en-US" sz="1000" dirty="0">
                          <a:solidFill>
                            <a:schemeClr val="tx1"/>
                          </a:solidFill>
                          <a:latin typeface="Segoe UI Semibold" panose="020B0702040204020203" pitchFamily="34" charset="0"/>
                          <a:cs typeface="Segoe UI Semibold" panose="020B0702040204020203" pitchFamily="34" charset="0"/>
                        </a:rPr>
                        <a:t>Field of View</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90 degree HFOV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592879718"/>
                  </a:ext>
                </a:extLst>
              </a:tr>
              <a:tr h="283874">
                <a:tc>
                  <a:txBody>
                    <a:bodyPr/>
                    <a:lstStyle/>
                    <a:p>
                      <a:r>
                        <a:rPr lang="en-US" sz="1000" dirty="0">
                          <a:solidFill>
                            <a:schemeClr val="tx1"/>
                          </a:solidFill>
                          <a:latin typeface="Segoe UI Semibold" panose="020B0702040204020203" pitchFamily="34" charset="0"/>
                          <a:cs typeface="Segoe UI Semibold" panose="020B0702040204020203" pitchFamily="34" charset="0"/>
                        </a:rPr>
                        <a:t>Imaging Features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tx1"/>
                          </a:solidFill>
                        </a:rPr>
                        <a:t>Anti-flicker</a:t>
                      </a:r>
                    </a:p>
                    <a:p>
                      <a:r>
                        <a:rPr lang="en-US" sz="1000" b="0" dirty="0">
                          <a:solidFill>
                            <a:schemeClr val="tx1"/>
                          </a:solidFill>
                        </a:rPr>
                        <a:t>Face based auto exposure</a:t>
                      </a:r>
                    </a:p>
                    <a:p>
                      <a:r>
                        <a:rPr lang="en-US" sz="1000" b="0" dirty="0">
                          <a:solidFill>
                            <a:schemeClr val="tx1"/>
                          </a:solidFill>
                        </a:rPr>
                        <a:t>Up to 30 frames per second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942050353"/>
                  </a:ext>
                </a:extLst>
              </a:tr>
            </a:tbl>
          </a:graphicData>
        </a:graphic>
      </p:graphicFrame>
      <p:sp>
        <p:nvSpPr>
          <p:cNvPr id="4" name="Text Placeholder 1">
            <a:extLst>
              <a:ext uri="{FF2B5EF4-FFF2-40B4-BE49-F238E27FC236}">
                <a16:creationId xmlns:a16="http://schemas.microsoft.com/office/drawing/2014/main" id="{06406805-D9D9-4593-A47C-F92EEE2DA569}"/>
              </a:ext>
            </a:extLst>
          </p:cNvPr>
          <p:cNvSpPr txBox="1">
            <a:spLocks/>
          </p:cNvSpPr>
          <p:nvPr/>
        </p:nvSpPr>
        <p:spPr>
          <a:xfrm>
            <a:off x="457199" y="289585"/>
            <a:ext cx="6087980" cy="307099"/>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Surface Hub 2 Pen technical specifications </a:t>
            </a:r>
            <a:endParaRPr kumimoji="0" lang="en-US" sz="2000" b="0" i="0" u="none" strike="noStrike" kern="1200" cap="none" spc="0" normalizeH="0" baseline="0" noProof="0" dirty="0">
              <a:ln>
                <a:noFill/>
              </a:ln>
              <a:solidFill>
                <a:srgbClr val="FF0000"/>
              </a:soli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5" name="Table 4">
            <a:extLst>
              <a:ext uri="{FF2B5EF4-FFF2-40B4-BE49-F238E27FC236}">
                <a16:creationId xmlns:a16="http://schemas.microsoft.com/office/drawing/2014/main" id="{2A5D7178-A2EB-4F22-8D2E-0FF818394D41}"/>
              </a:ext>
            </a:extLst>
          </p:cNvPr>
          <p:cNvGraphicFramePr>
            <a:graphicFrameLocks noGrp="1"/>
          </p:cNvGraphicFramePr>
          <p:nvPr/>
        </p:nvGraphicFramePr>
        <p:xfrm>
          <a:off x="457199" y="942344"/>
          <a:ext cx="4464510" cy="3564128"/>
        </p:xfrm>
        <a:graphic>
          <a:graphicData uri="http://schemas.openxmlformats.org/drawingml/2006/table">
            <a:tbl>
              <a:tblPr firstRow="1" bandRow="1">
                <a:tableStyleId>{5C22544A-7EE6-4342-B048-85BDC9FD1C3A}</a:tableStyleId>
              </a:tblPr>
              <a:tblGrid>
                <a:gridCol w="1418909">
                  <a:extLst>
                    <a:ext uri="{9D8B030D-6E8A-4147-A177-3AD203B41FA5}">
                      <a16:colId xmlns:a16="http://schemas.microsoft.com/office/drawing/2014/main" val="3705545121"/>
                    </a:ext>
                  </a:extLst>
                </a:gridCol>
                <a:gridCol w="3045601">
                  <a:extLst>
                    <a:ext uri="{9D8B030D-6E8A-4147-A177-3AD203B41FA5}">
                      <a16:colId xmlns:a16="http://schemas.microsoft.com/office/drawing/2014/main" val="2431624955"/>
                    </a:ext>
                  </a:extLst>
                </a:gridCol>
              </a:tblGrid>
              <a:tr h="273812">
                <a:tc>
                  <a:txBody>
                    <a:bodyPr/>
                    <a:lstStyle/>
                    <a:p>
                      <a:r>
                        <a:rPr lang="en-US" sz="1000" b="0" dirty="0">
                          <a:solidFill>
                            <a:schemeClr val="tx1"/>
                          </a:solidFill>
                          <a:latin typeface="Segoe UI Semibold" panose="020B0702040204020203" pitchFamily="34" charset="0"/>
                          <a:cs typeface="Segoe UI Semibold" panose="020B0702040204020203" pitchFamily="34" charset="0"/>
                        </a:rPr>
                        <a:t>Dimensions</a:t>
                      </a:r>
                      <a:endParaRPr lang="en-US" sz="1000" b="0" dirty="0">
                        <a:solidFill>
                          <a:schemeClr val="tx1"/>
                        </a:solidFill>
                        <a:latin typeface="+mn-lt"/>
                        <a:cs typeface="Segoe UI Semibold" panose="020B0702040204020203"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n-NO" sz="1000" b="0" kern="1200" dirty="0">
                          <a:solidFill>
                            <a:schemeClr val="tx1"/>
                          </a:solidFill>
                          <a:latin typeface="+mn-lt"/>
                          <a:ea typeface="+mn-ea"/>
                          <a:cs typeface="+mn-cs"/>
                        </a:rPr>
                        <a:t>5.94” x 0.64” x 0.56” (151 mm x 16.3 mm x 14.3 mm)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439119612"/>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Weight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000" kern="1200" dirty="0">
                          <a:solidFill>
                            <a:schemeClr val="tx1"/>
                          </a:solidFill>
                          <a:latin typeface="+mn-lt"/>
                          <a:ea typeface="+mn-ea"/>
                          <a:cs typeface="+mn-cs"/>
                        </a:rPr>
                        <a:t>0.09 lbs. (41 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735947055"/>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Buttons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000" dirty="0">
                          <a:solidFill>
                            <a:schemeClr val="tx1"/>
                          </a:solidFill>
                        </a:rPr>
                        <a:t>Barrel button and tail eraser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833038778"/>
                  </a:ext>
                </a:extLst>
              </a:tr>
              <a:tr h="273812">
                <a:tc>
                  <a:txBody>
                    <a:bodyPr/>
                    <a:lstStyle/>
                    <a:p>
                      <a:r>
                        <a:rPr lang="en-US" sz="1000" dirty="0">
                          <a:solidFill>
                            <a:schemeClr val="tx1"/>
                          </a:solidFill>
                          <a:latin typeface="Segoe UI Semibold" panose="020B0702040204020203" pitchFamily="34" charset="0"/>
                          <a:cs typeface="Segoe UI Semibold" panose="020B0702040204020203" pitchFamily="34" charset="0"/>
                        </a:rPr>
                        <a:t>Color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Grey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122281995"/>
                  </a:ext>
                </a:extLst>
              </a:tr>
              <a:tr h="0">
                <a:tc>
                  <a:txBody>
                    <a:bodyPr/>
                    <a:lstStyle/>
                    <a:p>
                      <a:r>
                        <a:rPr lang="en-US" sz="1000" dirty="0">
                          <a:solidFill>
                            <a:schemeClr val="tx1"/>
                          </a:solidFill>
                          <a:latin typeface="Segoe UI Semibold" panose="020B0702040204020203" pitchFamily="34" charset="0"/>
                          <a:cs typeface="Segoe UI Semibold" panose="020B0702040204020203" pitchFamily="34" charset="0"/>
                        </a:rPr>
                        <a:t>Connector type</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Bluetooth 4.0</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3592879718"/>
                  </a:ext>
                </a:extLst>
              </a:tr>
              <a:tr h="1129475">
                <a:tc>
                  <a:txBody>
                    <a:bodyPr/>
                    <a:lstStyle/>
                    <a:p>
                      <a:r>
                        <a:rPr lang="en-US" sz="1000" b="0" dirty="0">
                          <a:solidFill>
                            <a:schemeClr val="tx1"/>
                          </a:solidFill>
                          <a:latin typeface="Segoe UI Semibold" panose="020B0702040204020203" pitchFamily="34" charset="0"/>
                          <a:cs typeface="Segoe UI Semibold" panose="020B0702040204020203" pitchFamily="34" charset="0"/>
                        </a:rPr>
                        <a:t>Compatibility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tx1"/>
                          </a:solidFill>
                        </a:rPr>
                        <a:t>Surface Hub 2S</a:t>
                      </a:r>
                    </a:p>
                    <a:p>
                      <a:r>
                        <a:rPr lang="en-US" sz="1000" b="0" dirty="0">
                          <a:solidFill>
                            <a:schemeClr val="tx1"/>
                          </a:solidFill>
                        </a:rPr>
                        <a:t>Surface Book 2</a:t>
                      </a:r>
                      <a:r>
                        <a:rPr lang="en-US" sz="1000" b="0" baseline="30000" dirty="0">
                          <a:solidFill>
                            <a:schemeClr val="tx1"/>
                          </a:solidFill>
                        </a:rPr>
                        <a:t>1</a:t>
                      </a:r>
                    </a:p>
                    <a:p>
                      <a:r>
                        <a:rPr lang="en-US" sz="1000" b="0" dirty="0">
                          <a:solidFill>
                            <a:schemeClr val="tx1"/>
                          </a:solidFill>
                        </a:rPr>
                        <a:t>Surface Book</a:t>
                      </a:r>
                    </a:p>
                    <a:p>
                      <a:r>
                        <a:rPr lang="en-US" sz="1000" b="0" dirty="0">
                          <a:solidFill>
                            <a:schemeClr val="tx1"/>
                          </a:solidFill>
                        </a:rPr>
                        <a:t>Surface Studio 2</a:t>
                      </a:r>
                      <a:r>
                        <a:rPr lang="en-US" sz="1000" b="0" baseline="30000" dirty="0">
                          <a:solidFill>
                            <a:schemeClr val="tx1"/>
                          </a:solidFill>
                        </a:rPr>
                        <a:t>1</a:t>
                      </a:r>
                    </a:p>
                    <a:p>
                      <a:r>
                        <a:rPr lang="en-US" sz="1000" b="0" dirty="0">
                          <a:solidFill>
                            <a:schemeClr val="tx1"/>
                          </a:solidFill>
                        </a:rPr>
                        <a:t>Surface Studio</a:t>
                      </a:r>
                      <a:r>
                        <a:rPr lang="en-US" sz="1000" b="0" baseline="30000" dirty="0">
                          <a:solidFill>
                            <a:schemeClr val="tx1"/>
                          </a:solidFill>
                        </a:rPr>
                        <a:t>1</a:t>
                      </a:r>
                    </a:p>
                    <a:p>
                      <a:r>
                        <a:rPr lang="en-US" sz="1000" b="0" dirty="0">
                          <a:solidFill>
                            <a:schemeClr val="tx1"/>
                          </a:solidFill>
                        </a:rPr>
                        <a:t>Surface Laptop</a:t>
                      </a:r>
                    </a:p>
                    <a:p>
                      <a:r>
                        <a:rPr lang="en-US" sz="1000" b="0" dirty="0">
                          <a:solidFill>
                            <a:schemeClr val="tx1"/>
                          </a:solidFill>
                        </a:rPr>
                        <a:t>Surface Go</a:t>
                      </a:r>
                    </a:p>
                    <a:p>
                      <a:r>
                        <a:rPr lang="en-US" sz="1000" b="0" dirty="0">
                          <a:solidFill>
                            <a:schemeClr val="tx1"/>
                          </a:solidFill>
                        </a:rPr>
                        <a:t>Surface Go with LTE Advanced</a:t>
                      </a:r>
                    </a:p>
                    <a:p>
                      <a:r>
                        <a:rPr lang="en-US" sz="1000" b="0" dirty="0">
                          <a:solidFill>
                            <a:schemeClr val="tx1"/>
                          </a:solidFill>
                        </a:rPr>
                        <a:t>Surface Pro 6</a:t>
                      </a:r>
                      <a:r>
                        <a:rPr lang="en-US" sz="1000" b="0" baseline="30000" dirty="0">
                          <a:solidFill>
                            <a:schemeClr val="tx1"/>
                          </a:solidFill>
                        </a:rPr>
                        <a:t>1</a:t>
                      </a:r>
                    </a:p>
                    <a:p>
                      <a:r>
                        <a:rPr lang="en-US" sz="1000" b="0" dirty="0">
                          <a:solidFill>
                            <a:schemeClr val="tx1"/>
                          </a:solidFill>
                        </a:rPr>
                        <a:t>Surface Pro (5th Gen)</a:t>
                      </a:r>
                      <a:r>
                        <a:rPr lang="en-US" sz="1000" b="0" baseline="30000" dirty="0">
                          <a:solidFill>
                            <a:schemeClr val="tx1"/>
                          </a:solidFill>
                        </a:rPr>
                        <a:t>1</a:t>
                      </a:r>
                    </a:p>
                    <a:p>
                      <a:r>
                        <a:rPr lang="en-US" sz="1000" b="0" dirty="0">
                          <a:solidFill>
                            <a:schemeClr val="tx1"/>
                          </a:solidFill>
                        </a:rPr>
                        <a:t>Surface Pro (5th Gen with LTE Advanced</a:t>
                      </a:r>
                      <a:r>
                        <a:rPr lang="en-US" sz="1000" b="0" baseline="30000" dirty="0">
                          <a:solidFill>
                            <a:schemeClr val="tx1"/>
                          </a:solidFill>
                        </a:rPr>
                        <a:t>1</a:t>
                      </a:r>
                    </a:p>
                    <a:p>
                      <a:r>
                        <a:rPr lang="en-US" sz="1000" b="0" dirty="0">
                          <a:solidFill>
                            <a:schemeClr val="tx1"/>
                          </a:solidFill>
                        </a:rPr>
                        <a:t>Surface Pro 4</a:t>
                      </a:r>
                    </a:p>
                    <a:p>
                      <a:r>
                        <a:rPr lang="en-US" sz="1000" b="0" dirty="0">
                          <a:solidFill>
                            <a:schemeClr val="tx1"/>
                          </a:solidFill>
                        </a:rPr>
                        <a:t>Surface Pro 3</a:t>
                      </a:r>
                    </a:p>
                    <a:p>
                      <a:r>
                        <a:rPr lang="en-US" sz="1000" b="0" dirty="0">
                          <a:solidFill>
                            <a:schemeClr val="tx1"/>
                          </a:solidFill>
                        </a:rPr>
                        <a:t>Surface 3</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2760536651"/>
                  </a:ext>
                </a:extLst>
              </a:tr>
            </a:tbl>
          </a:graphicData>
        </a:graphic>
      </p:graphicFrame>
      <p:cxnSp>
        <p:nvCxnSpPr>
          <p:cNvPr id="6" name="Straight Connector 5">
            <a:extLst>
              <a:ext uri="{FF2B5EF4-FFF2-40B4-BE49-F238E27FC236}">
                <a16:creationId xmlns:a16="http://schemas.microsoft.com/office/drawing/2014/main" id="{34746555-9D68-420A-8BB8-CA24C2E6BA1F}"/>
              </a:ext>
            </a:extLst>
          </p:cNvPr>
          <p:cNvCxnSpPr>
            <a:cxnSpLocks/>
          </p:cNvCxnSpPr>
          <p:nvPr/>
        </p:nvCxnSpPr>
        <p:spPr>
          <a:xfrm>
            <a:off x="5849203" y="361950"/>
            <a:ext cx="0" cy="6096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61A855CC-726C-45AF-A181-C987144A7574}"/>
              </a:ext>
            </a:extLst>
          </p:cNvPr>
          <p:cNvSpPr txBox="1">
            <a:spLocks/>
          </p:cNvSpPr>
          <p:nvPr/>
        </p:nvSpPr>
        <p:spPr>
          <a:xfrm>
            <a:off x="2770900" y="6308716"/>
            <a:ext cx="6650200" cy="221599"/>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Learn more at </a:t>
            </a: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hlinkClick r:id="rId3"/>
              </a:rPr>
              <a:t>https://www.microsoft.com/surface/business/surface-hub-2</a:t>
            </a:r>
            <a:r>
              <a:rPr kumimoji="0" lang="en-US" sz="16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 </a:t>
            </a:r>
          </a:p>
        </p:txBody>
      </p:sp>
    </p:spTree>
    <p:extLst>
      <p:ext uri="{BB962C8B-B14F-4D97-AF65-F5344CB8AC3E}">
        <p14:creationId xmlns:p14="http://schemas.microsoft.com/office/powerpoint/2010/main" val="216311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9BFDA78-C4D4-43BC-9DF7-644218CA8A52}"/>
              </a:ext>
            </a:extLst>
          </p:cNvPr>
          <p:cNvSpPr txBox="1">
            <a:spLocks/>
          </p:cNvSpPr>
          <p:nvPr/>
        </p:nvSpPr>
        <p:spPr>
          <a:xfrm>
            <a:off x="466727" y="345897"/>
            <a:ext cx="10377033" cy="492443"/>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5050"/>
                </a:solidFill>
                <a:effectLst/>
                <a:uLnTx/>
                <a:uFillTx/>
                <a:latin typeface="Segoe UI Semibold"/>
                <a:ea typeface="+mn-ea"/>
                <a:cs typeface="Segoe UI Light" panose="020B0502040204020203" pitchFamily="34" charset="0"/>
              </a:rPr>
              <a:t>Microsoft Service Offerings for Surface Hub 2S</a:t>
            </a:r>
          </a:p>
        </p:txBody>
      </p:sp>
      <p:graphicFrame>
        <p:nvGraphicFramePr>
          <p:cNvPr id="14" name="Table 13">
            <a:extLst>
              <a:ext uri="{FF2B5EF4-FFF2-40B4-BE49-F238E27FC236}">
                <a16:creationId xmlns:a16="http://schemas.microsoft.com/office/drawing/2014/main" id="{8974E462-04A3-41B6-8DC3-8F6955AEC9E9}"/>
              </a:ext>
            </a:extLst>
          </p:cNvPr>
          <p:cNvGraphicFramePr>
            <a:graphicFrameLocks noGrp="1"/>
          </p:cNvGraphicFramePr>
          <p:nvPr/>
        </p:nvGraphicFramePr>
        <p:xfrm>
          <a:off x="466727" y="1170751"/>
          <a:ext cx="10517190" cy="4994355"/>
        </p:xfrm>
        <a:graphic>
          <a:graphicData uri="http://schemas.openxmlformats.org/drawingml/2006/table">
            <a:tbl>
              <a:tblPr firstRow="1" bandRow="1">
                <a:tableStyleId>{7E9639D4-E3E2-4D34-9284-5A2195B3D0D7}</a:tableStyleId>
              </a:tblPr>
              <a:tblGrid>
                <a:gridCol w="3505730">
                  <a:extLst>
                    <a:ext uri="{9D8B030D-6E8A-4147-A177-3AD203B41FA5}">
                      <a16:colId xmlns:a16="http://schemas.microsoft.com/office/drawing/2014/main" val="2645087801"/>
                    </a:ext>
                  </a:extLst>
                </a:gridCol>
                <a:gridCol w="3505730">
                  <a:extLst>
                    <a:ext uri="{9D8B030D-6E8A-4147-A177-3AD203B41FA5}">
                      <a16:colId xmlns:a16="http://schemas.microsoft.com/office/drawing/2014/main" val="2279632230"/>
                    </a:ext>
                  </a:extLst>
                </a:gridCol>
                <a:gridCol w="3505730">
                  <a:extLst>
                    <a:ext uri="{9D8B030D-6E8A-4147-A177-3AD203B41FA5}">
                      <a16:colId xmlns:a16="http://schemas.microsoft.com/office/drawing/2014/main" val="1536400623"/>
                    </a:ext>
                  </a:extLst>
                </a:gridCol>
              </a:tblGrid>
              <a:tr h="332957">
                <a:tc>
                  <a:txBody>
                    <a:bodyPr/>
                    <a:lstStyle/>
                    <a:p>
                      <a:pPr marL="0" algn="ctr" defTabSz="914099" rtl="0" eaLnBrk="1" fontAlgn="base" latinLnBrk="0" hangingPunct="1">
                        <a:lnSpc>
                          <a:spcPct val="110000"/>
                        </a:lnSpc>
                        <a:spcBef>
                          <a:spcPct val="0"/>
                        </a:spcBef>
                        <a:spcAft>
                          <a:spcPts val="1200"/>
                        </a:spcAft>
                      </a:pPr>
                      <a:endParaRPr lang="en-US" sz="1600" kern="1200" dirty="0">
                        <a:ln>
                          <a:noFill/>
                        </a:ln>
                        <a:solidFill>
                          <a:schemeClr val="tx1"/>
                        </a:solidFill>
                        <a:latin typeface="+mj-lt"/>
                        <a:cs typeface="Segoe UI"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099" rtl="0" eaLnBrk="1" fontAlgn="base" latinLnBrk="0" hangingPunct="1">
                        <a:lnSpc>
                          <a:spcPct val="110000"/>
                        </a:lnSpc>
                        <a:spcBef>
                          <a:spcPct val="0"/>
                        </a:spcBef>
                        <a:spcAft>
                          <a:spcPts val="1200"/>
                        </a:spcAft>
                      </a:pPr>
                      <a:r>
                        <a:rPr lang="en-US" sz="1200" kern="1200" dirty="0">
                          <a:ln>
                            <a:noFill/>
                          </a:ln>
                          <a:solidFill>
                            <a:schemeClr val="tx1"/>
                          </a:solidFill>
                          <a:latin typeface="+mj-lt"/>
                          <a:cs typeface="Segoe UI" pitchFamily="34" charset="0"/>
                        </a:rPr>
                        <a:t>Worldwide Hardware Warranty</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099" rtl="0" eaLnBrk="1" fontAlgn="base" latinLnBrk="0" hangingPunct="1">
                        <a:lnSpc>
                          <a:spcPct val="110000"/>
                        </a:lnSpc>
                        <a:spcBef>
                          <a:spcPct val="0"/>
                        </a:spcBef>
                        <a:spcAft>
                          <a:spcPts val="1200"/>
                        </a:spcAft>
                      </a:pPr>
                      <a:r>
                        <a:rPr lang="en-US" sz="1200" kern="1200" dirty="0">
                          <a:ln>
                            <a:noFill/>
                          </a:ln>
                          <a:solidFill>
                            <a:schemeClr val="tx1"/>
                          </a:solidFill>
                          <a:latin typeface="+mj-lt"/>
                          <a:cs typeface="Segoe UI" pitchFamily="34" charset="0"/>
                        </a:rPr>
                        <a:t>Worldwide Extended Hardware Service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5873221"/>
                  </a:ext>
                </a:extLst>
              </a:tr>
              <a:tr h="332957">
                <a:tc>
                  <a:txBody>
                    <a:bodyPr/>
                    <a:lstStyle/>
                    <a:p>
                      <a:pPr algn="l"/>
                      <a:r>
                        <a:rPr lang="en-US" sz="1000" dirty="0">
                          <a:ln>
                            <a:noFill/>
                          </a:ln>
                          <a:latin typeface="+mn-lt"/>
                          <a:cs typeface="Segoe UI Light" panose="020B0502040204020203" pitchFamily="34" charset="0"/>
                        </a:rPr>
                        <a:t>Extended Hardware Service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NA</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06267954"/>
                  </a:ext>
                </a:extLst>
              </a:tr>
              <a:tr h="332957">
                <a:tc>
                  <a:txBody>
                    <a:bodyPr/>
                    <a:lstStyle/>
                    <a:p>
                      <a:pPr algn="l"/>
                      <a:r>
                        <a:rPr lang="en-US" sz="1000" dirty="0">
                          <a:ln>
                            <a:noFill/>
                          </a:ln>
                          <a:latin typeface="+mn-lt"/>
                          <a:cs typeface="Segoe UI Light" panose="020B0502040204020203" pitchFamily="34" charset="0"/>
                        </a:rPr>
                        <a:t>Accidental Damage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sz="1200" dirty="0">
                        <a:latin typeface="Segoe UI Light" panose="020B0502040204020203" pitchFamily="34" charset="0"/>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000" dirty="0">
                          <a:ln>
                            <a:noFill/>
                          </a:ln>
                          <a:latin typeface="+mn-lt"/>
                          <a:cs typeface="Segoe UI Light" panose="020B0502040204020203" pitchFamily="34" charset="0"/>
                        </a:rPr>
                        <a:t>No</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51522770"/>
                  </a:ext>
                </a:extLst>
              </a:tr>
              <a:tr h="332957">
                <a:tc>
                  <a:txBody>
                    <a:bodyPr/>
                    <a:lstStyle/>
                    <a:p>
                      <a:pPr algn="l"/>
                      <a:r>
                        <a:rPr lang="en-US" sz="1000" dirty="0">
                          <a:ln>
                            <a:noFill/>
                          </a:ln>
                          <a:latin typeface="+mn-lt"/>
                          <a:cs typeface="Segoe UI Light" panose="020B0502040204020203" pitchFamily="34" charset="0"/>
                        </a:rPr>
                        <a:t>Coverage Duration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ln>
                            <a:noFill/>
                          </a:ln>
                          <a:latin typeface="+mn-lt"/>
                          <a:cs typeface="Segoe UI Light" panose="020B0502040204020203" pitchFamily="34" charset="0"/>
                        </a:rPr>
                        <a:t>1Y</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ln>
                            <a:noFill/>
                          </a:ln>
                          <a:latin typeface="+mn-lt"/>
                          <a:cs typeface="Segoe UI Light" panose="020B0502040204020203" pitchFamily="34" charset="0"/>
                        </a:rPr>
                        <a:t>2Y and 3Y options; no 5Y option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55139382"/>
                  </a:ext>
                </a:extLst>
              </a:tr>
              <a:tr h="332957">
                <a:tc>
                  <a:txBody>
                    <a:bodyPr/>
                    <a:lstStyle/>
                    <a:p>
                      <a:pPr algn="l"/>
                      <a:r>
                        <a:rPr lang="en-US" sz="1000" dirty="0">
                          <a:ln>
                            <a:noFill/>
                          </a:ln>
                          <a:latin typeface="+mn-lt"/>
                          <a:cs typeface="Segoe UI Light" panose="020B0502040204020203" pitchFamily="34" charset="0"/>
                        </a:rPr>
                        <a:t>Number of repairs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At Microsoft discretion repair or replace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3</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1380860"/>
                  </a:ext>
                </a:extLst>
              </a:tr>
              <a:tr h="332957">
                <a:tc>
                  <a:txBody>
                    <a:bodyPr/>
                    <a:lstStyle/>
                    <a:p>
                      <a:pPr algn="l"/>
                      <a:r>
                        <a:rPr lang="en-US" sz="1000" dirty="0">
                          <a:ln>
                            <a:noFill/>
                          </a:ln>
                          <a:latin typeface="+mn-lt"/>
                          <a:cs typeface="Segoe UI Light" panose="020B0502040204020203" pitchFamily="34" charset="0"/>
                        </a:rPr>
                        <a:t>Number of replacements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indent="0" algn="ctr">
                        <a:buFont typeface="Wingdings" panose="05000000000000000000" pitchFamily="2" charset="2"/>
                        <a:buNone/>
                      </a:pPr>
                      <a:endParaRPr lang="en-US" sz="1400" dirty="0">
                        <a:latin typeface="Segoe UI Light" panose="020B0502040204020203" pitchFamily="34" charset="0"/>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1</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3650285"/>
                  </a:ext>
                </a:extLst>
              </a:tr>
              <a:tr h="332957">
                <a:tc>
                  <a:txBody>
                    <a:bodyPr/>
                    <a:lstStyle/>
                    <a:p>
                      <a:pPr algn="l"/>
                      <a:r>
                        <a:rPr lang="en-US" sz="1000" dirty="0">
                          <a:ln>
                            <a:noFill/>
                          </a:ln>
                          <a:latin typeface="+mn-lt"/>
                          <a:cs typeface="Segoe UI Light" panose="020B0502040204020203" pitchFamily="34" charset="0"/>
                        </a:rPr>
                        <a:t>Limit of liability</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indent="0" algn="ctr">
                        <a:buFont typeface="Wingdings" panose="05000000000000000000" pitchFamily="2" charset="2"/>
                        <a:buNone/>
                      </a:pPr>
                      <a:endParaRPr lang="en-US" sz="1400" dirty="0">
                        <a:latin typeface="Segoe UI Light" panose="020B0502040204020203" pitchFamily="34" charset="0"/>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Up to original purchase price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2462194"/>
                  </a:ext>
                </a:extLst>
              </a:tr>
              <a:tr h="332957">
                <a:tc>
                  <a:txBody>
                    <a:bodyPr/>
                    <a:lstStyle/>
                    <a:p>
                      <a:pPr algn="l"/>
                      <a:r>
                        <a:rPr lang="en-US" sz="1000" dirty="0">
                          <a:ln>
                            <a:noFill/>
                          </a:ln>
                          <a:latin typeface="+mn-lt"/>
                          <a:cs typeface="Segoe UI Light" panose="020B0502040204020203" pitchFamily="34" charset="0"/>
                        </a:rPr>
                        <a:t>In Box Accessories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4592980"/>
                  </a:ext>
                </a:extLst>
              </a:tr>
              <a:tr h="332957">
                <a:tc>
                  <a:txBody>
                    <a:bodyPr/>
                    <a:lstStyle/>
                    <a:p>
                      <a:pPr algn="l"/>
                      <a:r>
                        <a:rPr lang="en-US" sz="1000" dirty="0">
                          <a:ln>
                            <a:noFill/>
                          </a:ln>
                          <a:latin typeface="+mn-lt"/>
                          <a:cs typeface="Segoe UI Light" panose="020B0502040204020203" pitchFamily="34" charset="0"/>
                        </a:rPr>
                        <a:t>Standard Exchange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3141018"/>
                  </a:ext>
                </a:extLst>
              </a:tr>
              <a:tr h="332957">
                <a:tc>
                  <a:txBody>
                    <a:bodyPr/>
                    <a:lstStyle/>
                    <a:p>
                      <a:pPr algn="l"/>
                      <a:r>
                        <a:rPr lang="en-US" sz="1000" dirty="0">
                          <a:ln>
                            <a:noFill/>
                          </a:ln>
                          <a:latin typeface="+mn-lt"/>
                          <a:cs typeface="Segoe UI Light" panose="020B0502040204020203" pitchFamily="34" charset="0"/>
                        </a:rPr>
                        <a:t>Advanced Exchange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No</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As needed, through CSS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977174"/>
                  </a:ext>
                </a:extLst>
              </a:tr>
              <a:tr h="332957">
                <a:tc>
                  <a:txBody>
                    <a:bodyPr/>
                    <a:lstStyle/>
                    <a:p>
                      <a:pPr algn="l"/>
                      <a:r>
                        <a:rPr lang="en-US" sz="1000" dirty="0">
                          <a:ln>
                            <a:noFill/>
                          </a:ln>
                          <a:latin typeface="+mn-lt"/>
                          <a:cs typeface="Segoe UI Light" panose="020B0502040204020203" pitchFamily="34" charset="0"/>
                        </a:rPr>
                        <a:t>In Person Repair/Replace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67367797"/>
                  </a:ext>
                </a:extLst>
              </a:tr>
              <a:tr h="332957">
                <a:tc>
                  <a:txBody>
                    <a:bodyPr/>
                    <a:lstStyle/>
                    <a:p>
                      <a:pPr algn="l"/>
                      <a:r>
                        <a:rPr lang="en-US" sz="1000" dirty="0">
                          <a:ln>
                            <a:noFill/>
                          </a:ln>
                          <a:latin typeface="+mn-lt"/>
                          <a:cs typeface="Segoe UI Light" panose="020B0502040204020203" pitchFamily="34" charset="0"/>
                        </a:rPr>
                        <a:t>Concierge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NA</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None/>
                      </a:pPr>
                      <a:r>
                        <a:rPr lang="en-US" sz="1000" dirty="0">
                          <a:ln>
                            <a:noFill/>
                          </a:ln>
                          <a:latin typeface="+mn-lt"/>
                          <a:cs typeface="Segoe UI Light" panose="020B0502040204020203" pitchFamily="34" charset="0"/>
                        </a:rPr>
                        <a:t>Live online and video training</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95523012"/>
                  </a:ext>
                </a:extLst>
              </a:tr>
              <a:tr h="332957">
                <a:tc>
                  <a:txBody>
                    <a:bodyPr/>
                    <a:lstStyle/>
                    <a:p>
                      <a:pPr algn="l"/>
                      <a:r>
                        <a:rPr lang="en-US" sz="1000" dirty="0">
                          <a:ln>
                            <a:noFill/>
                          </a:ln>
                          <a:latin typeface="+mn-lt"/>
                          <a:cs typeface="Segoe UI Light" panose="020B0502040204020203" pitchFamily="34" charset="0"/>
                        </a:rPr>
                        <a:t>Software support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ln>
                            <a:noFill/>
                          </a:ln>
                          <a:latin typeface="+mn-lt"/>
                          <a:cs typeface="Segoe UI Light" panose="020B0502040204020203" pitchFamily="34" charset="0"/>
                        </a:rPr>
                        <a:t>90 days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ln>
                            <a:noFill/>
                          </a:ln>
                          <a:latin typeface="+mn-lt"/>
                          <a:cs typeface="Segoe UI Light" panose="020B0502040204020203" pitchFamily="34" charset="0"/>
                        </a:rPr>
                        <a:t>Through coverage duration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50890664"/>
                  </a:ext>
                </a:extLst>
              </a:tr>
              <a:tr h="332957">
                <a:tc>
                  <a:txBody>
                    <a:bodyPr/>
                    <a:lstStyle/>
                    <a:p>
                      <a:pPr algn="l"/>
                      <a:r>
                        <a:rPr lang="en-US" sz="1000" dirty="0">
                          <a:ln>
                            <a:noFill/>
                          </a:ln>
                          <a:latin typeface="+mn-lt"/>
                          <a:cs typeface="Segoe UI Light" panose="020B0502040204020203" pitchFamily="34" charset="0"/>
                        </a:rPr>
                        <a:t>Renewable</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ln>
                            <a:noFill/>
                          </a:ln>
                          <a:latin typeface="+mn-lt"/>
                          <a:cs typeface="Segoe UI Light" panose="020B0502040204020203" pitchFamily="34" charset="0"/>
                        </a:rPr>
                        <a:t>NA</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ln>
                            <a:noFill/>
                          </a:ln>
                          <a:latin typeface="+mn-lt"/>
                          <a:cs typeface="Segoe UI Light" panose="020B0502040204020203" pitchFamily="34" charset="0"/>
                        </a:rPr>
                        <a:t>No</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39194938"/>
                  </a:ext>
                </a:extLst>
              </a:tr>
              <a:tr h="332957">
                <a:tc>
                  <a:txBody>
                    <a:bodyPr/>
                    <a:lstStyle/>
                    <a:p>
                      <a:pPr algn="l"/>
                      <a:r>
                        <a:rPr lang="en-US" sz="1000" dirty="0">
                          <a:ln>
                            <a:noFill/>
                          </a:ln>
                          <a:latin typeface="+mn-lt"/>
                          <a:cs typeface="Segoe UI Light" panose="020B0502040204020203" pitchFamily="34" charset="0"/>
                        </a:rPr>
                        <a:t>Out of warranty paid offers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Wingdings" panose="05000000000000000000" pitchFamily="2" charset="2"/>
                        <a:buChar char="ü"/>
                      </a:pPr>
                      <a:r>
                        <a:rPr lang="en-US" sz="1000" dirty="0">
                          <a:ln>
                            <a:noFill/>
                          </a:ln>
                          <a:latin typeface="+mn-lt"/>
                          <a:cs typeface="Segoe UI Light" panose="020B0502040204020203" pitchFamily="34" charset="0"/>
                        </a:rPr>
                        <a:t>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26886471"/>
                  </a:ext>
                </a:extLst>
              </a:tr>
            </a:tbl>
          </a:graphicData>
        </a:graphic>
      </p:graphicFrame>
    </p:spTree>
    <p:extLst>
      <p:ext uri="{BB962C8B-B14F-4D97-AF65-F5344CB8AC3E}">
        <p14:creationId xmlns:p14="http://schemas.microsoft.com/office/powerpoint/2010/main" val="309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1BA5AC-D80C-4482-B2C7-587C70239776}"/>
              </a:ext>
            </a:extLst>
          </p:cNvPr>
          <p:cNvPicPr>
            <a:picLocks noChangeAspect="1"/>
          </p:cNvPicPr>
          <p:nvPr/>
        </p:nvPicPr>
        <p:blipFill rotWithShape="1">
          <a:blip r:embed="rId3">
            <a:extLst>
              <a:ext uri="{28A0092B-C50C-407E-A947-70E740481C1C}">
                <a14:useLocalDpi xmlns:a14="http://schemas.microsoft.com/office/drawing/2010/main" val="0"/>
              </a:ext>
            </a:extLst>
          </a:blip>
          <a:srcRect l="22786" t="6966" r="28402" b="7784"/>
          <a:stretch/>
        </p:blipFill>
        <p:spPr>
          <a:xfrm>
            <a:off x="6315074" y="753426"/>
            <a:ext cx="4463415" cy="5846446"/>
          </a:xfrm>
          <a:prstGeom prst="rect">
            <a:avLst/>
          </a:prstGeom>
        </p:spPr>
      </p:pic>
      <p:sp>
        <p:nvSpPr>
          <p:cNvPr id="15" name="Text Placeholder 1">
            <a:extLst>
              <a:ext uri="{FF2B5EF4-FFF2-40B4-BE49-F238E27FC236}">
                <a16:creationId xmlns:a16="http://schemas.microsoft.com/office/drawing/2014/main" id="{CE6C0A16-8E51-48C6-AA5B-BF07532962B1}"/>
              </a:ext>
            </a:extLst>
          </p:cNvPr>
          <p:cNvSpPr txBox="1">
            <a:spLocks/>
          </p:cNvSpPr>
          <p:nvPr/>
        </p:nvSpPr>
        <p:spPr>
          <a:xfrm>
            <a:off x="579438" y="2805696"/>
            <a:ext cx="5863796" cy="267815"/>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Teamwork without boundaries</a:t>
            </a:r>
          </a:p>
        </p:txBody>
      </p:sp>
      <p:pic>
        <p:nvPicPr>
          <p:cNvPr id="4" name="Picture 3">
            <a:extLst>
              <a:ext uri="{FF2B5EF4-FFF2-40B4-BE49-F238E27FC236}">
                <a16:creationId xmlns:a16="http://schemas.microsoft.com/office/drawing/2014/main" id="{92778833-F90D-4150-B6D8-E3EC1E2A2B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106" y="5879206"/>
            <a:ext cx="2324131" cy="724404"/>
          </a:xfrm>
          <a:prstGeom prst="rect">
            <a:avLst/>
          </a:prstGeom>
        </p:spPr>
      </p:pic>
      <p:sp>
        <p:nvSpPr>
          <p:cNvPr id="12" name="Text Placeholder 1">
            <a:extLst>
              <a:ext uri="{FF2B5EF4-FFF2-40B4-BE49-F238E27FC236}">
                <a16:creationId xmlns:a16="http://schemas.microsoft.com/office/drawing/2014/main" id="{C53D8156-579C-4BBD-886A-80DCB0189E47}"/>
              </a:ext>
            </a:extLst>
          </p:cNvPr>
          <p:cNvSpPr txBox="1">
            <a:spLocks/>
          </p:cNvSpPr>
          <p:nvPr/>
        </p:nvSpPr>
        <p:spPr>
          <a:xfrm>
            <a:off x="579440" y="1293440"/>
            <a:ext cx="4238196" cy="1107996"/>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Introducing Surface Hub 2S </a:t>
            </a:r>
          </a:p>
        </p:txBody>
      </p:sp>
    </p:spTree>
    <p:extLst>
      <p:ext uri="{BB962C8B-B14F-4D97-AF65-F5344CB8AC3E}">
        <p14:creationId xmlns:p14="http://schemas.microsoft.com/office/powerpoint/2010/main" val="18296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542EC8-3138-4D6B-985E-30E13A878CBD}"/>
              </a:ext>
            </a:extLst>
          </p:cNvPr>
          <p:cNvPicPr>
            <a:picLocks noChangeAspect="1"/>
          </p:cNvPicPr>
          <p:nvPr/>
        </p:nvPicPr>
        <p:blipFill rotWithShape="1">
          <a:blip r:embed="rId3">
            <a:extLst>
              <a:ext uri="{28A0092B-C50C-407E-A947-70E740481C1C}">
                <a14:useLocalDpi xmlns:a14="http://schemas.microsoft.com/office/drawing/2010/main" val="0"/>
              </a:ext>
            </a:extLst>
          </a:blip>
          <a:srcRect l="22785" t="19582" r="9165" b="5162"/>
          <a:stretch/>
        </p:blipFill>
        <p:spPr>
          <a:xfrm>
            <a:off x="2898515" y="1"/>
            <a:ext cx="9301895" cy="6858000"/>
          </a:xfrm>
          <a:prstGeom prst="rect">
            <a:avLst/>
          </a:prstGeom>
        </p:spPr>
      </p:pic>
      <p:sp>
        <p:nvSpPr>
          <p:cNvPr id="17" name="Rectangle 16">
            <a:extLst>
              <a:ext uri="{FF2B5EF4-FFF2-40B4-BE49-F238E27FC236}">
                <a16:creationId xmlns:a16="http://schemas.microsoft.com/office/drawing/2014/main" id="{6003C663-95AA-4A51-B608-9259244FBEE4}"/>
              </a:ext>
            </a:extLst>
          </p:cNvPr>
          <p:cNvSpPr/>
          <p:nvPr/>
        </p:nvSpPr>
        <p:spPr>
          <a:xfrm rot="10800000" flipH="1">
            <a:off x="3319658" y="-2"/>
            <a:ext cx="5239882" cy="6858002"/>
          </a:xfrm>
          <a:prstGeom prst="rect">
            <a:avLst/>
          </a:prstGeom>
          <a:gradFill flip="none" rotWithShape="1">
            <a:gsLst>
              <a:gs pos="45000">
                <a:schemeClr val="bg1">
                  <a:alpha val="0"/>
                </a:schemeClr>
              </a:gs>
              <a:gs pos="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5" name="Rectangle 14">
            <a:extLst>
              <a:ext uri="{FF2B5EF4-FFF2-40B4-BE49-F238E27FC236}">
                <a16:creationId xmlns:a16="http://schemas.microsoft.com/office/drawing/2014/main" id="{63F81966-3B55-4087-9853-52ED80F4657D}"/>
              </a:ext>
            </a:extLst>
          </p:cNvPr>
          <p:cNvSpPr/>
          <p:nvPr/>
        </p:nvSpPr>
        <p:spPr>
          <a:xfrm>
            <a:off x="0" y="0"/>
            <a:ext cx="331965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26" name="Text Placeholder 3">
            <a:extLst>
              <a:ext uri="{FF2B5EF4-FFF2-40B4-BE49-F238E27FC236}">
                <a16:creationId xmlns:a16="http://schemas.microsoft.com/office/drawing/2014/main" id="{61930E33-7586-4BCE-BC7F-A308D8935B81}"/>
              </a:ext>
            </a:extLst>
          </p:cNvPr>
          <p:cNvSpPr txBox="1">
            <a:spLocks/>
          </p:cNvSpPr>
          <p:nvPr/>
        </p:nvSpPr>
        <p:spPr>
          <a:xfrm>
            <a:off x="733819" y="3352831"/>
            <a:ext cx="2937398" cy="215444"/>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00000"/>
              </a:lnSpc>
              <a:spcBef>
                <a:spcPts val="0"/>
              </a:spcBef>
              <a:spcAft>
                <a:spcPts val="0"/>
              </a:spcAft>
              <a:buClrTx/>
              <a:buSzPct val="90000"/>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Rise in remote working</a:t>
            </a:r>
          </a:p>
        </p:txBody>
      </p:sp>
      <p:sp>
        <p:nvSpPr>
          <p:cNvPr id="28" name="Text Placeholder 3">
            <a:extLst>
              <a:ext uri="{FF2B5EF4-FFF2-40B4-BE49-F238E27FC236}">
                <a16:creationId xmlns:a16="http://schemas.microsoft.com/office/drawing/2014/main" id="{D8650568-54D3-43DB-99FC-655FFC377A68}"/>
              </a:ext>
            </a:extLst>
          </p:cNvPr>
          <p:cNvSpPr txBox="1">
            <a:spLocks/>
          </p:cNvSpPr>
          <p:nvPr/>
        </p:nvSpPr>
        <p:spPr>
          <a:xfrm>
            <a:off x="733819" y="3621773"/>
            <a:ext cx="3554234" cy="905504"/>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20000"/>
              </a:lnSpc>
              <a:spcBef>
                <a:spcPts val="0"/>
              </a:spcBef>
              <a:spcAft>
                <a:spcPts val="1200"/>
              </a:spcAft>
              <a:buClrTx/>
              <a:buSzPct val="90000"/>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panose="020B0502040204020203" pitchFamily="34" charset="0"/>
              </a:rPr>
              <a:t>70%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rPr>
              <a:t>of professionals work somewhere other than the office at least one day a week</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panose="020B0502040204020203" pitchFamily="34" charset="0"/>
              </a:rPr>
              <a:t>2</a:t>
            </a:r>
          </a:p>
          <a:p>
            <a:pPr marL="0" marR="0" lvl="0" indent="0" algn="l" defTabSz="896070" rtl="0" eaLnBrk="1" fontAlgn="auto" latinLnBrk="0" hangingPunct="1">
              <a:lnSpc>
                <a:spcPct val="120000"/>
              </a:lnSpc>
              <a:spcBef>
                <a:spcPts val="0"/>
              </a:spcBef>
              <a:spcAft>
                <a:spcPts val="1200"/>
              </a:spcAft>
              <a:buClrTx/>
              <a:buSzPct val="90000"/>
              <a:buFont typeface="Arial" pitchFamily="34" charset="0"/>
              <a:buNone/>
              <a:tabLst/>
              <a:defRPr/>
            </a:pPr>
            <a:endPar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endParaRPr>
          </a:p>
        </p:txBody>
      </p:sp>
      <p:sp>
        <p:nvSpPr>
          <p:cNvPr id="29" name="Text Placeholder 3">
            <a:extLst>
              <a:ext uri="{FF2B5EF4-FFF2-40B4-BE49-F238E27FC236}">
                <a16:creationId xmlns:a16="http://schemas.microsoft.com/office/drawing/2014/main" id="{C5029CF2-03A3-4FFE-8BF1-E0DB1C86231A}"/>
              </a:ext>
            </a:extLst>
          </p:cNvPr>
          <p:cNvSpPr txBox="1">
            <a:spLocks/>
          </p:cNvSpPr>
          <p:nvPr/>
        </p:nvSpPr>
        <p:spPr>
          <a:xfrm>
            <a:off x="733819" y="4556819"/>
            <a:ext cx="3418808" cy="215444"/>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00000"/>
              </a:lnSpc>
              <a:spcBef>
                <a:spcPts val="0"/>
              </a:spcBef>
              <a:spcAft>
                <a:spcPts val="0"/>
              </a:spcAft>
              <a:buClrTx/>
              <a:buSzPct val="90000"/>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Workspace evolution</a:t>
            </a:r>
          </a:p>
        </p:txBody>
      </p:sp>
      <p:sp>
        <p:nvSpPr>
          <p:cNvPr id="30" name="Text Placeholder 3">
            <a:extLst>
              <a:ext uri="{FF2B5EF4-FFF2-40B4-BE49-F238E27FC236}">
                <a16:creationId xmlns:a16="http://schemas.microsoft.com/office/drawing/2014/main" id="{9EB378CF-F9B0-4210-8FE8-45D5BE044317}"/>
              </a:ext>
            </a:extLst>
          </p:cNvPr>
          <p:cNvSpPr txBox="1">
            <a:spLocks/>
          </p:cNvSpPr>
          <p:nvPr/>
        </p:nvSpPr>
        <p:spPr>
          <a:xfrm>
            <a:off x="733819" y="4808547"/>
            <a:ext cx="3554234" cy="751616"/>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20000"/>
              </a:lnSpc>
              <a:spcBef>
                <a:spcPts val="0"/>
              </a:spcBef>
              <a:spcAft>
                <a:spcPts val="1200"/>
              </a:spcAft>
              <a:buClrTx/>
              <a:buSzPct val="90000"/>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rPr>
              <a:t>“Empowered offices” – in which workers choose their office conditions – can increase productivity by </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panose="020B0502040204020203" pitchFamily="34" charset="0"/>
              </a:rPr>
              <a:t>+25%</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panose="020B0502040204020203" pitchFamily="34" charset="0"/>
              </a:rPr>
              <a:t>3</a:t>
            </a:r>
            <a:endPar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endParaRPr>
          </a:p>
        </p:txBody>
      </p:sp>
      <p:sp>
        <p:nvSpPr>
          <p:cNvPr id="31" name="Text Placeholder 1">
            <a:extLst>
              <a:ext uri="{FF2B5EF4-FFF2-40B4-BE49-F238E27FC236}">
                <a16:creationId xmlns:a16="http://schemas.microsoft.com/office/drawing/2014/main" id="{4C49BD82-53D4-454F-9605-2A8D6D86EB33}"/>
              </a:ext>
            </a:extLst>
          </p:cNvPr>
          <p:cNvSpPr txBox="1">
            <a:spLocks/>
          </p:cNvSpPr>
          <p:nvPr/>
        </p:nvSpPr>
        <p:spPr>
          <a:xfrm>
            <a:off x="733820" y="569261"/>
            <a:ext cx="3844954" cy="886397"/>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A modern workplace is emerging </a:t>
            </a:r>
          </a:p>
        </p:txBody>
      </p:sp>
      <p:sp>
        <p:nvSpPr>
          <p:cNvPr id="32" name="Text Placeholder 3">
            <a:extLst>
              <a:ext uri="{FF2B5EF4-FFF2-40B4-BE49-F238E27FC236}">
                <a16:creationId xmlns:a16="http://schemas.microsoft.com/office/drawing/2014/main" id="{FF948826-15CA-4087-8C52-BF9A7B8D8988}"/>
              </a:ext>
            </a:extLst>
          </p:cNvPr>
          <p:cNvSpPr txBox="1">
            <a:spLocks/>
          </p:cNvSpPr>
          <p:nvPr/>
        </p:nvSpPr>
        <p:spPr>
          <a:xfrm>
            <a:off x="733819" y="2144453"/>
            <a:ext cx="2937398" cy="215444"/>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00000"/>
              </a:lnSpc>
              <a:spcBef>
                <a:spcPts val="0"/>
              </a:spcBef>
              <a:spcAft>
                <a:spcPts val="0"/>
              </a:spcAft>
              <a:buClrTx/>
              <a:buSzPct val="90000"/>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Collaboration is key</a:t>
            </a:r>
          </a:p>
        </p:txBody>
      </p:sp>
      <p:sp>
        <p:nvSpPr>
          <p:cNvPr id="33" name="Text Placeholder 3">
            <a:extLst>
              <a:ext uri="{FF2B5EF4-FFF2-40B4-BE49-F238E27FC236}">
                <a16:creationId xmlns:a16="http://schemas.microsoft.com/office/drawing/2014/main" id="{7CB7A8B1-C695-4F6B-B13B-FC84187E7283}"/>
              </a:ext>
            </a:extLst>
          </p:cNvPr>
          <p:cNvSpPr txBox="1">
            <a:spLocks/>
          </p:cNvSpPr>
          <p:nvPr/>
        </p:nvSpPr>
        <p:spPr>
          <a:xfrm>
            <a:off x="733819" y="2412628"/>
            <a:ext cx="3554234" cy="905504"/>
          </a:xfrm>
          <a:prstGeom prst="rect">
            <a:avLst/>
          </a:prstGeom>
          <a:noFill/>
        </p:spPr>
        <p:txBody>
          <a:bodyPr wrap="square" lIns="0" tIns="0" rIns="0" bIns="0" numCol="1" spcCol="360000" anchor="t" anchorCtr="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70" rtl="0" eaLnBrk="1" fontAlgn="auto" latinLnBrk="0" hangingPunct="1">
              <a:lnSpc>
                <a:spcPct val="120000"/>
              </a:lnSpc>
              <a:spcBef>
                <a:spcPts val="0"/>
              </a:spcBef>
              <a:spcAft>
                <a:spcPts val="1200"/>
              </a:spcAft>
              <a:buClrTx/>
              <a:buSzTx/>
              <a:buFont typeface="Arial"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rPr>
              <a:t>More than </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panose="020B0502040204020203" pitchFamily="34" charset="0"/>
              </a:rPr>
              <a:t>50%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rPr>
              <a:t>of the work done today is accomplished through collaboration</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panose="020B0502040204020203" pitchFamily="34" charset="0"/>
              </a:rPr>
              <a:t>1</a:t>
            </a:r>
          </a:p>
          <a:p>
            <a:pPr marL="0" marR="0" lvl="0" indent="0" algn="l" defTabSz="896070" rtl="0" eaLnBrk="1" fontAlgn="auto" latinLnBrk="0" hangingPunct="1">
              <a:lnSpc>
                <a:spcPct val="120000"/>
              </a:lnSpc>
              <a:spcBef>
                <a:spcPts val="0"/>
              </a:spcBef>
              <a:spcAft>
                <a:spcPts val="1200"/>
              </a:spcAft>
              <a:buClrTx/>
              <a:buSzTx/>
              <a:buFont typeface="Arial" pitchFamily="34" charset="0"/>
              <a:buNone/>
              <a:tabLst/>
              <a:defRPr/>
            </a:pPr>
            <a:endParaRPr kumimoji="0" lang="en-US" sz="1400" b="0" i="0" u="none" strike="noStrike" kern="1200" cap="none" spc="0" normalizeH="0" baseline="0" noProof="0" dirty="0">
              <a:ln>
                <a:noFill/>
              </a:ln>
              <a:solidFill>
                <a:srgbClr val="505050"/>
              </a:solidFill>
              <a:effectLst/>
              <a:uLnTx/>
              <a:uFillTx/>
              <a:latin typeface="Segoe UI Semilight"/>
              <a:ea typeface="+mn-ea"/>
              <a:cs typeface="Segoe UI" panose="020B0502040204020203" pitchFamily="34" charset="0"/>
            </a:endParaRPr>
          </a:p>
        </p:txBody>
      </p:sp>
      <p:cxnSp>
        <p:nvCxnSpPr>
          <p:cNvPr id="34" name="Straight Connector 33">
            <a:extLst>
              <a:ext uri="{FF2B5EF4-FFF2-40B4-BE49-F238E27FC236}">
                <a16:creationId xmlns:a16="http://schemas.microsoft.com/office/drawing/2014/main" id="{F76635D9-2401-4304-B8CA-9CB8AA2B2A2A}"/>
              </a:ext>
            </a:extLst>
          </p:cNvPr>
          <p:cNvCxnSpPr/>
          <p:nvPr/>
        </p:nvCxnSpPr>
        <p:spPr>
          <a:xfrm>
            <a:off x="733819" y="1831748"/>
            <a:ext cx="2409825"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1">
            <a:extLst>
              <a:ext uri="{FF2B5EF4-FFF2-40B4-BE49-F238E27FC236}">
                <a16:creationId xmlns:a16="http://schemas.microsoft.com/office/drawing/2014/main" id="{B589520B-5C1C-4147-BE20-4E5618649805}"/>
              </a:ext>
            </a:extLst>
          </p:cNvPr>
          <p:cNvSpPr txBox="1">
            <a:spLocks/>
          </p:cNvSpPr>
          <p:nvPr/>
        </p:nvSpPr>
        <p:spPr>
          <a:xfrm>
            <a:off x="591044" y="6063699"/>
            <a:ext cx="7845092" cy="380230"/>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*Steelcase Roam™ Mobile Stand and APC™ Charge Mobile Battery sold separately.</a:t>
            </a:r>
          </a:p>
        </p:txBody>
      </p:sp>
    </p:spTree>
    <p:extLst>
      <p:ext uri="{BB962C8B-B14F-4D97-AF65-F5344CB8AC3E}">
        <p14:creationId xmlns:p14="http://schemas.microsoft.com/office/powerpoint/2010/main" val="274906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1393F5-3B37-4DA2-BE55-D7374CB7A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796" y="1106874"/>
            <a:ext cx="6240410" cy="6240410"/>
          </a:xfrm>
          <a:prstGeom prst="rect">
            <a:avLst/>
          </a:prstGeom>
        </p:spPr>
      </p:pic>
      <p:sp>
        <p:nvSpPr>
          <p:cNvPr id="14" name="Title 13">
            <a:extLst>
              <a:ext uri="{FF2B5EF4-FFF2-40B4-BE49-F238E27FC236}">
                <a16:creationId xmlns:a16="http://schemas.microsoft.com/office/drawing/2014/main" id="{055BBE6B-9EE0-4AE4-B9D7-D93039EC872B}"/>
              </a:ext>
            </a:extLst>
          </p:cNvPr>
          <p:cNvSpPr>
            <a:spLocks noGrp="1"/>
          </p:cNvSpPr>
          <p:nvPr>
            <p:ph type="title"/>
          </p:nvPr>
        </p:nvSpPr>
        <p:spPr>
          <a:xfrm>
            <a:off x="3178086" y="727176"/>
            <a:ext cx="5736656" cy="443198"/>
          </a:xfrm>
        </p:spPr>
        <p:txBody>
          <a:bodyPr/>
          <a:lstStyle/>
          <a:p>
            <a:pPr algn="ctr"/>
            <a:r>
              <a:rPr lang="en-US" dirty="0"/>
              <a:t>Meet Surface Hub 2S</a:t>
            </a:r>
          </a:p>
        </p:txBody>
      </p:sp>
      <p:sp>
        <p:nvSpPr>
          <p:cNvPr id="15" name="Text Placeholder 14">
            <a:extLst>
              <a:ext uri="{FF2B5EF4-FFF2-40B4-BE49-F238E27FC236}">
                <a16:creationId xmlns:a16="http://schemas.microsoft.com/office/drawing/2014/main" id="{5B9DF6C7-9925-40F7-A7EF-56ADDF5E4E48}"/>
              </a:ext>
            </a:extLst>
          </p:cNvPr>
          <p:cNvSpPr>
            <a:spLocks noGrp="1"/>
          </p:cNvSpPr>
          <p:nvPr>
            <p:ph type="body" sz="quarter" idx="10"/>
          </p:nvPr>
        </p:nvSpPr>
        <p:spPr>
          <a:xfrm>
            <a:off x="3947884" y="1264182"/>
            <a:ext cx="4197061" cy="249299"/>
          </a:xfrm>
        </p:spPr>
        <p:txBody>
          <a:bodyPr/>
          <a:lstStyle/>
          <a:p>
            <a:pPr algn="ctr"/>
            <a:r>
              <a:rPr lang="en-US" dirty="0">
                <a:solidFill>
                  <a:srgbClr val="505050"/>
                </a:solidFill>
                <a:latin typeface="Segoe UI Semilight"/>
                <a:cs typeface="Segoe UI Semibold" panose="020B0702040204020203" pitchFamily="34" charset="0"/>
              </a:rPr>
              <a:t>Teamwork without boundaries</a:t>
            </a:r>
          </a:p>
        </p:txBody>
      </p:sp>
      <p:sp>
        <p:nvSpPr>
          <p:cNvPr id="16" name="Text Placeholder 1">
            <a:extLst>
              <a:ext uri="{FF2B5EF4-FFF2-40B4-BE49-F238E27FC236}">
                <a16:creationId xmlns:a16="http://schemas.microsoft.com/office/drawing/2014/main" id="{FCF688E2-AD6E-4B1A-BF7D-5E90B46605FF}"/>
              </a:ext>
            </a:extLst>
          </p:cNvPr>
          <p:cNvSpPr txBox="1">
            <a:spLocks/>
          </p:cNvSpPr>
          <p:nvPr/>
        </p:nvSpPr>
        <p:spPr>
          <a:xfrm>
            <a:off x="1010653" y="1931346"/>
            <a:ext cx="3272590" cy="2995307"/>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Sleek, slim design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with the thinnest edge and bezel of any device in its class</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1</a:t>
            </a:r>
          </a:p>
          <a:p>
            <a:pPr marL="0" marR="0" lvl="0" indent="0" algn="r"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A brilliant 4K+ screen, 4K camera,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and enhanced speakers and mics </a:t>
            </a:r>
          </a:p>
          <a:p>
            <a:pPr marL="0" marR="0" lvl="0" indent="0" algn="r"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A great platform for Microsoft Teams</a:t>
            </a:r>
            <a:r>
              <a:rPr kumimoji="0" lang="en-US" sz="1400" b="0" i="0" u="none" strike="noStrike" kern="1200" cap="none" spc="0" normalizeH="0" baseline="30000" noProof="0" dirty="0">
                <a:ln>
                  <a:noFill/>
                </a:ln>
                <a:solidFill>
                  <a:srgbClr val="505050"/>
                </a:solidFill>
                <a:effectLst/>
                <a:uLnTx/>
                <a:uFillTx/>
                <a:latin typeface="Segoe UI Semibold"/>
                <a:ea typeface="+mn-ea"/>
                <a:cs typeface="Segoe UI Semibold" panose="020B0702040204020203" pitchFamily="34" charset="0"/>
              </a:rPr>
              <a:t>2</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and Skype for Business</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2</a:t>
            </a:r>
          </a:p>
          <a:p>
            <a:pPr marL="0" marR="0" lvl="0" indent="0" algn="r"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Next level brainstorming with </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Microsoft Whiteboard, a persistent digital canvas</a:t>
            </a:r>
          </a:p>
        </p:txBody>
      </p:sp>
      <p:sp>
        <p:nvSpPr>
          <p:cNvPr id="17" name="Text Placeholder 1">
            <a:extLst>
              <a:ext uri="{FF2B5EF4-FFF2-40B4-BE49-F238E27FC236}">
                <a16:creationId xmlns:a16="http://schemas.microsoft.com/office/drawing/2014/main" id="{89CEFEC3-A447-4B2F-8BC7-65FE084743EB}"/>
              </a:ext>
            </a:extLst>
          </p:cNvPr>
          <p:cNvSpPr txBox="1">
            <a:spLocks/>
          </p:cNvSpPr>
          <p:nvPr/>
        </p:nvSpPr>
        <p:spPr>
          <a:xfrm>
            <a:off x="7908758" y="1931346"/>
            <a:ext cx="3272589" cy="3253839"/>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Sign in to access OneDrive files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or project content wirelessly with Miracast</a:t>
            </a:r>
          </a:p>
          <a:p>
            <a:pPr marL="0" marR="0" lvl="0" indent="0" algn="l"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Interact naturally with </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Surface Hub 2 Pen</a:t>
            </a:r>
            <a:r>
              <a:rPr kumimoji="0" lang="en-US" sz="1400" b="0" i="0" u="none" strike="noStrike" kern="1200" cap="none" spc="0" normalizeH="0" baseline="30000" noProof="0" dirty="0">
                <a:ln>
                  <a:noFill/>
                </a:ln>
                <a:solidFill>
                  <a:srgbClr val="505050"/>
                </a:solidFill>
                <a:effectLst/>
                <a:uLnTx/>
                <a:uFillTx/>
                <a:latin typeface="Segoe UI Semibold"/>
                <a:ea typeface="+mn-ea"/>
                <a:cs typeface="Segoe UI Semibold" panose="020B0702040204020203" pitchFamily="34" charset="0"/>
              </a:rPr>
              <a:t>3</a:t>
            </a: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 and touch functionality</a:t>
            </a:r>
          </a:p>
          <a:p>
            <a:pPr marL="0" marR="0" lvl="0" indent="0" algn="l"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Fully integrated Windows 10 device</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 natively run must-have Microsoft and third-party apps</a:t>
            </a:r>
          </a:p>
          <a:p>
            <a:pPr marL="0" marR="0" lvl="0" indent="0" algn="l"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Experience mobile, cordless teamwork</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  </a:t>
            </a:r>
            <a:r>
              <a:rPr kumimoji="0" lang="en-US" sz="14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with Steelcase Roam™ Mobile Stand and APC™ Charge Mobile Battery</a:t>
            </a:r>
            <a:r>
              <a:rPr kumimoji="0" lang="en-US" sz="14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4</a:t>
            </a:r>
          </a:p>
        </p:txBody>
      </p:sp>
      <p:sp>
        <p:nvSpPr>
          <p:cNvPr id="7" name="Text Placeholder 1">
            <a:extLst>
              <a:ext uri="{FF2B5EF4-FFF2-40B4-BE49-F238E27FC236}">
                <a16:creationId xmlns:a16="http://schemas.microsoft.com/office/drawing/2014/main" id="{AA0A9695-17FF-42B3-AEC5-B33D4DD58493}"/>
              </a:ext>
            </a:extLst>
          </p:cNvPr>
          <p:cNvSpPr txBox="1">
            <a:spLocks/>
          </p:cNvSpPr>
          <p:nvPr/>
        </p:nvSpPr>
        <p:spPr>
          <a:xfrm>
            <a:off x="7908759" y="6217184"/>
            <a:ext cx="3810918" cy="380230"/>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Surface Hub 2S has not yet been authorized under U.S. Federal Communications Commission (FCC) rules; actual sale and delivery is contingent on compliance with applicable FCC requirements.</a:t>
            </a:r>
          </a:p>
        </p:txBody>
      </p:sp>
    </p:spTree>
    <p:extLst>
      <p:ext uri="{BB962C8B-B14F-4D97-AF65-F5344CB8AC3E}">
        <p14:creationId xmlns:p14="http://schemas.microsoft.com/office/powerpoint/2010/main" val="3783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right)">
                                      <p:cBhvr>
                                        <p:cTn id="19" dur="500"/>
                                        <p:tgtEl>
                                          <p:spTgt spid="16">
                                            <p:txEl>
                                              <p:pRg st="0" end="0"/>
                                            </p:txEl>
                                          </p:spTgt>
                                        </p:tgtEl>
                                      </p:cBhvr>
                                    </p:animEffect>
                                  </p:childTnLst>
                                </p:cTn>
                              </p:par>
                              <p:par>
                                <p:cTn id="20" presetID="22" presetClass="entr" presetSubtype="2" fill="hold" nodeType="withEffect">
                                  <p:stCondLst>
                                    <p:cond delay="25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right)">
                                      <p:cBhvr>
                                        <p:cTn id="22" dur="500"/>
                                        <p:tgtEl>
                                          <p:spTgt spid="16">
                                            <p:txEl>
                                              <p:pRg st="1" end="1"/>
                                            </p:txEl>
                                          </p:spTgt>
                                        </p:tgtEl>
                                      </p:cBhvr>
                                    </p:animEffect>
                                  </p:childTnLst>
                                </p:cTn>
                              </p:par>
                              <p:par>
                                <p:cTn id="23" presetID="22" presetClass="entr" presetSubtype="2" fill="hold" nodeType="withEffect">
                                  <p:stCondLst>
                                    <p:cond delay="50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wipe(right)">
                                      <p:cBhvr>
                                        <p:cTn id="25" dur="500"/>
                                        <p:tgtEl>
                                          <p:spTgt spid="16">
                                            <p:txEl>
                                              <p:pRg st="2" end="2"/>
                                            </p:txEl>
                                          </p:spTgt>
                                        </p:tgtEl>
                                      </p:cBhvr>
                                    </p:animEffect>
                                  </p:childTnLst>
                                </p:cTn>
                              </p:par>
                              <p:par>
                                <p:cTn id="26" presetID="22" presetClass="entr" presetSubtype="2" fill="hold" nodeType="withEffect">
                                  <p:stCondLst>
                                    <p:cond delay="75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right)">
                                      <p:cBhvr>
                                        <p:cTn id="28" dur="500"/>
                                        <p:tgtEl>
                                          <p:spTgt spid="16">
                                            <p:txEl>
                                              <p:pRg st="3" end="3"/>
                                            </p:txEl>
                                          </p:spTgt>
                                        </p:tgtEl>
                                      </p:cBhvr>
                                    </p:animEffect>
                                  </p:childTnLst>
                                </p:cTn>
                              </p:par>
                            </p:childTnLst>
                          </p:cTn>
                        </p:par>
                        <p:par>
                          <p:cTn id="29" fill="hold">
                            <p:stCondLst>
                              <p:cond delay="4250"/>
                            </p:stCondLst>
                            <p:childTnLst>
                              <p:par>
                                <p:cTn id="30" presetID="22" presetClass="entr" presetSubtype="8" fill="hold" nodeType="after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left)">
                                      <p:cBhvr>
                                        <p:cTn id="32" dur="500"/>
                                        <p:tgtEl>
                                          <p:spTgt spid="17">
                                            <p:txEl>
                                              <p:pRg st="0" end="0"/>
                                            </p:txEl>
                                          </p:spTgt>
                                        </p:tgtEl>
                                      </p:cBhvr>
                                    </p:animEffect>
                                  </p:childTnLst>
                                </p:cTn>
                              </p:par>
                              <p:par>
                                <p:cTn id="33" presetID="22" presetClass="entr" presetSubtype="8" fill="hold" nodeType="withEffect">
                                  <p:stCondLst>
                                    <p:cond delay="25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wipe(left)">
                                      <p:cBhvr>
                                        <p:cTn id="35" dur="500"/>
                                        <p:tgtEl>
                                          <p:spTgt spid="17">
                                            <p:txEl>
                                              <p:pRg st="1" end="1"/>
                                            </p:txEl>
                                          </p:spTgt>
                                        </p:tgtEl>
                                      </p:cBhvr>
                                    </p:animEffect>
                                  </p:childTnLst>
                                </p:cTn>
                              </p:par>
                              <p:par>
                                <p:cTn id="36" presetID="22" presetClass="entr" presetSubtype="8" fill="hold" nodeType="withEffect">
                                  <p:stCondLst>
                                    <p:cond delay="50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wipe(left)">
                                      <p:cBhvr>
                                        <p:cTn id="38" dur="500"/>
                                        <p:tgtEl>
                                          <p:spTgt spid="17">
                                            <p:txEl>
                                              <p:pRg st="2" end="2"/>
                                            </p:txEl>
                                          </p:spTgt>
                                        </p:tgtEl>
                                      </p:cBhvr>
                                    </p:animEffect>
                                  </p:childTnLst>
                                </p:cTn>
                              </p:par>
                              <p:par>
                                <p:cTn id="39" presetID="22" presetClass="entr" presetSubtype="8" fill="hold" nodeType="withEffect">
                                  <p:stCondLst>
                                    <p:cond delay="750"/>
                                  </p:stCondLst>
                                  <p:childTnLst>
                                    <p:set>
                                      <p:cBhvr>
                                        <p:cTn id="40" dur="1" fill="hold">
                                          <p:stCondLst>
                                            <p:cond delay="0"/>
                                          </p:stCondLst>
                                        </p:cTn>
                                        <p:tgtEl>
                                          <p:spTgt spid="17">
                                            <p:txEl>
                                              <p:pRg st="3" end="3"/>
                                            </p:txEl>
                                          </p:spTgt>
                                        </p:tgtEl>
                                        <p:attrNameLst>
                                          <p:attrName>style.visibility</p:attrName>
                                        </p:attrNameLst>
                                      </p:cBhvr>
                                      <p:to>
                                        <p:strVal val="visible"/>
                                      </p:to>
                                    </p:set>
                                    <p:animEffect transition="in" filter="wipe(left)">
                                      <p:cBhvr>
                                        <p:cTn id="4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55BBE6B-9EE0-4AE4-B9D7-D93039EC872B}"/>
              </a:ext>
            </a:extLst>
          </p:cNvPr>
          <p:cNvSpPr>
            <a:spLocks noGrp="1"/>
          </p:cNvSpPr>
          <p:nvPr>
            <p:ph type="title"/>
          </p:nvPr>
        </p:nvSpPr>
        <p:spPr>
          <a:xfrm>
            <a:off x="566776" y="709396"/>
            <a:ext cx="5736656" cy="443198"/>
          </a:xfrm>
        </p:spPr>
        <p:txBody>
          <a:bodyPr/>
          <a:lstStyle/>
          <a:p>
            <a:r>
              <a:rPr lang="en-US" dirty="0"/>
              <a:t>Surface Hub 2S</a:t>
            </a:r>
          </a:p>
        </p:txBody>
      </p:sp>
      <p:sp>
        <p:nvSpPr>
          <p:cNvPr id="15" name="Text Placeholder 14">
            <a:extLst>
              <a:ext uri="{FF2B5EF4-FFF2-40B4-BE49-F238E27FC236}">
                <a16:creationId xmlns:a16="http://schemas.microsoft.com/office/drawing/2014/main" id="{5B9DF6C7-9925-40F7-A7EF-56ADDF5E4E48}"/>
              </a:ext>
            </a:extLst>
          </p:cNvPr>
          <p:cNvSpPr>
            <a:spLocks noGrp="1"/>
          </p:cNvSpPr>
          <p:nvPr>
            <p:ph type="body" sz="quarter" idx="10"/>
          </p:nvPr>
        </p:nvSpPr>
        <p:spPr>
          <a:xfrm>
            <a:off x="566775" y="1259102"/>
            <a:ext cx="4197061" cy="249299"/>
          </a:xfrm>
        </p:spPr>
        <p:txBody>
          <a:bodyPr/>
          <a:lstStyle/>
          <a:p>
            <a:r>
              <a:rPr lang="en-US" dirty="0"/>
              <a:t>The ultimate teaming device</a:t>
            </a:r>
          </a:p>
        </p:txBody>
      </p:sp>
      <p:sp>
        <p:nvSpPr>
          <p:cNvPr id="26" name="Text Placeholder 1">
            <a:extLst>
              <a:ext uri="{FF2B5EF4-FFF2-40B4-BE49-F238E27FC236}">
                <a16:creationId xmlns:a16="http://schemas.microsoft.com/office/drawing/2014/main" id="{63B9ED7E-EBA0-4078-8FA9-72885D85C9F4}"/>
              </a:ext>
            </a:extLst>
          </p:cNvPr>
          <p:cNvSpPr txBox="1">
            <a:spLocks/>
          </p:cNvSpPr>
          <p:nvPr/>
        </p:nvSpPr>
        <p:spPr>
          <a:xfrm>
            <a:off x="1272890" y="5072117"/>
            <a:ext cx="3427446" cy="246221"/>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Teamwork anywhere</a:t>
            </a:r>
          </a:p>
        </p:txBody>
      </p:sp>
      <p:sp>
        <p:nvSpPr>
          <p:cNvPr id="27" name="Text Placeholder 1">
            <a:extLst>
              <a:ext uri="{FF2B5EF4-FFF2-40B4-BE49-F238E27FC236}">
                <a16:creationId xmlns:a16="http://schemas.microsoft.com/office/drawing/2014/main" id="{EB89C5CA-BEFF-4FB9-956D-3DBC52B98229}"/>
              </a:ext>
            </a:extLst>
          </p:cNvPr>
          <p:cNvSpPr txBox="1">
            <a:spLocks/>
          </p:cNvSpPr>
          <p:nvPr/>
        </p:nvSpPr>
        <p:spPr>
          <a:xfrm>
            <a:off x="4813287" y="5074200"/>
            <a:ext cx="3427446" cy="246221"/>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Bring remote teams together</a:t>
            </a:r>
          </a:p>
        </p:txBody>
      </p:sp>
      <p:sp>
        <p:nvSpPr>
          <p:cNvPr id="28" name="Text Placeholder 1">
            <a:extLst>
              <a:ext uri="{FF2B5EF4-FFF2-40B4-BE49-F238E27FC236}">
                <a16:creationId xmlns:a16="http://schemas.microsoft.com/office/drawing/2014/main" id="{D77F5159-7501-484A-B5F8-0877120719D6}"/>
              </a:ext>
            </a:extLst>
          </p:cNvPr>
          <p:cNvSpPr txBox="1">
            <a:spLocks/>
          </p:cNvSpPr>
          <p:nvPr/>
        </p:nvSpPr>
        <p:spPr>
          <a:xfrm>
            <a:off x="9062485" y="5072117"/>
            <a:ext cx="3427446" cy="246221"/>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Fluid team collaboration</a:t>
            </a:r>
          </a:p>
        </p:txBody>
      </p:sp>
      <p:pic>
        <p:nvPicPr>
          <p:cNvPr id="12" name="Picture 11">
            <a:extLst>
              <a:ext uri="{FF2B5EF4-FFF2-40B4-BE49-F238E27FC236}">
                <a16:creationId xmlns:a16="http://schemas.microsoft.com/office/drawing/2014/main" id="{12222008-B1CA-4AE6-827D-15EDB7BD68F7}"/>
              </a:ext>
            </a:extLst>
          </p:cNvPr>
          <p:cNvPicPr>
            <a:picLocks noChangeAspect="1"/>
          </p:cNvPicPr>
          <p:nvPr/>
        </p:nvPicPr>
        <p:blipFill rotWithShape="1">
          <a:blip r:embed="rId3"/>
          <a:srcRect l="8419" t="6377" r="11017"/>
          <a:stretch/>
        </p:blipFill>
        <p:spPr>
          <a:xfrm>
            <a:off x="8414034" y="2124219"/>
            <a:ext cx="3427446" cy="2651604"/>
          </a:xfrm>
          <a:prstGeom prst="rect">
            <a:avLst/>
          </a:prstGeom>
        </p:spPr>
      </p:pic>
      <p:pic>
        <p:nvPicPr>
          <p:cNvPr id="17" name="Picture 2" descr="https://dl.boxcloud.com/api/2.0/internal_files/429544771122/versions/454127331522/representations/jpg_paged_2048x2048/content/1.jpg?access_token=1!TIbye8zv76pHOrYkiIr4o4rebPGMl5f5Qlh8FJesN2seENlPQnlAsTiu7qlFJVSZLj_-P1Kc4PcNPCe76Vd9U7rQw_lvWvxUiscMgMy90pw2DZpElHBKcc00gF60XW6zPPXo75ir9dLSg4oajlfQRLXIowBcoutIpuCSxxRFnZHjJStCKGvhHIIIGCIldiENQi4CiL4Onri2Btnb9d32WJ1ediZtT3PpzrQlymh6i1MG1mpw6o0rJLwDNzpl2IipyipngH1bhqixh7ojluKyetUgeStPXUEKfptzyEco8NgPfEpmQ11Y1QOhku3ZDTQjZIN4FzOywc52KbvTWH9RDZV8gC465SxgpI03ZJUBzQSjNENVPsMgxOZB9gxWi9Y2gSCZ2G8ytTz4IO7jGX6k0npUc7G8bu6ERXxwKg3x68S5pMPEj6MjJtGX4imUo7kycbgvNZtsrxzJHndyOCC-Kl4y56-KKwDofBDeGYc4vEVQxfjiAjTq0LSJH-LEKwtzc07ZS9QC89dSLEtn6qyfcBgaEzT-QyaWRzbhFuJInaeN7ycuPU9cRX8pVSw_2b6FlQ..&amp;box_client_name=box-content-preview&amp;box_client_version=2.3.0">
            <a:extLst>
              <a:ext uri="{FF2B5EF4-FFF2-40B4-BE49-F238E27FC236}">
                <a16:creationId xmlns:a16="http://schemas.microsoft.com/office/drawing/2014/main" id="{7DBE5260-FDBB-47AF-842F-46874CBE43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62" r="6965"/>
          <a:stretch/>
        </p:blipFill>
        <p:spPr bwMode="auto">
          <a:xfrm>
            <a:off x="4459739" y="2124219"/>
            <a:ext cx="3427445" cy="26516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DD25244-3498-4009-B5D6-5BB0F933EA26}"/>
              </a:ext>
            </a:extLst>
          </p:cNvPr>
          <p:cNvPicPr>
            <a:picLocks noChangeAspect="1"/>
          </p:cNvPicPr>
          <p:nvPr/>
        </p:nvPicPr>
        <p:blipFill rotWithShape="1">
          <a:blip r:embed="rId5">
            <a:extLst>
              <a:ext uri="{28A0092B-C50C-407E-A947-70E740481C1C}">
                <a14:useLocalDpi xmlns:a14="http://schemas.microsoft.com/office/drawing/2010/main" val="0"/>
              </a:ext>
            </a:extLst>
          </a:blip>
          <a:srcRect l="5469" r="-1"/>
          <a:stretch/>
        </p:blipFill>
        <p:spPr>
          <a:xfrm>
            <a:off x="503275" y="2124219"/>
            <a:ext cx="3429614" cy="2651604"/>
          </a:xfrm>
          <a:prstGeom prst="rect">
            <a:avLst/>
          </a:prstGeom>
        </p:spPr>
      </p:pic>
    </p:spTree>
    <p:extLst>
      <p:ext uri="{BB962C8B-B14F-4D97-AF65-F5344CB8AC3E}">
        <p14:creationId xmlns:p14="http://schemas.microsoft.com/office/powerpoint/2010/main" val="375887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1000">
              <a:schemeClr val="bg1">
                <a:alpha val="0"/>
              </a:schemeClr>
            </a:gs>
            <a:gs pos="26000">
              <a:schemeClr val="bg1">
                <a:alpha val="96000"/>
              </a:schemeClr>
            </a:gs>
          </a:gsLst>
          <a:lin ang="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B69A9-7904-4527-BF1E-ED807F4F967C}"/>
              </a:ext>
            </a:extLst>
          </p:cNvPr>
          <p:cNvPicPr>
            <a:picLocks noChangeAspect="1"/>
          </p:cNvPicPr>
          <p:nvPr/>
        </p:nvPicPr>
        <p:blipFill rotWithShape="1">
          <a:blip r:embed="rId3">
            <a:extLst>
              <a:ext uri="{28A0092B-C50C-407E-A947-70E740481C1C}">
                <a14:useLocalDpi xmlns:a14="http://schemas.microsoft.com/office/drawing/2010/main" val="0"/>
              </a:ext>
            </a:extLst>
          </a:blip>
          <a:srcRect l="5469" r="-1"/>
          <a:stretch/>
        </p:blipFill>
        <p:spPr>
          <a:xfrm>
            <a:off x="3326673" y="0"/>
            <a:ext cx="8870210" cy="6858000"/>
          </a:xfrm>
          <a:prstGeom prst="rect">
            <a:avLst/>
          </a:prstGeom>
        </p:spPr>
      </p:pic>
      <p:sp>
        <p:nvSpPr>
          <p:cNvPr id="10" name="Rectangle 9">
            <a:extLst>
              <a:ext uri="{FF2B5EF4-FFF2-40B4-BE49-F238E27FC236}">
                <a16:creationId xmlns:a16="http://schemas.microsoft.com/office/drawing/2014/main" id="{7FF4BE3A-8917-4308-90A1-FF2304771534}"/>
              </a:ext>
            </a:extLst>
          </p:cNvPr>
          <p:cNvSpPr/>
          <p:nvPr/>
        </p:nvSpPr>
        <p:spPr>
          <a:xfrm rot="10800000" flipH="1">
            <a:off x="3326674" y="1"/>
            <a:ext cx="4939260" cy="6857999"/>
          </a:xfrm>
          <a:prstGeom prst="rect">
            <a:avLst/>
          </a:prstGeom>
          <a:gradFill flip="none" rotWithShape="1">
            <a:gsLst>
              <a:gs pos="61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4" name="Rectangle 13">
            <a:extLst>
              <a:ext uri="{FF2B5EF4-FFF2-40B4-BE49-F238E27FC236}">
                <a16:creationId xmlns:a16="http://schemas.microsoft.com/office/drawing/2014/main" id="{6183CEE5-DCB8-4B0C-B6BC-70B02FCE72E4}"/>
              </a:ext>
            </a:extLst>
          </p:cNvPr>
          <p:cNvSpPr/>
          <p:nvPr/>
        </p:nvSpPr>
        <p:spPr>
          <a:xfrm>
            <a:off x="502920" y="2618767"/>
            <a:ext cx="3972827" cy="2055884"/>
          </a:xfrm>
          <a:prstGeom prst="rect">
            <a:avLst/>
          </a:prstGeom>
        </p:spPr>
        <p:txBody>
          <a:bodyPr wrap="square" lIns="91440" rIns="91440">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Empower teams to collaborate whenever and wherever their ideas strike. Surface Hub 2S is thin and lightweight, and enables mobile, cordless,</a:t>
            </a:r>
            <a:r>
              <a:rPr kumimoji="0" lang="en-US" sz="1800" b="0" i="0" u="none" strike="noStrike" kern="1200" cap="none" spc="0" normalizeH="0" baseline="3000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1</a:t>
            </a: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 uninterrupted teamwork. Turn any space into a teamwork space. </a:t>
            </a:r>
          </a:p>
        </p:txBody>
      </p:sp>
      <p:sp>
        <p:nvSpPr>
          <p:cNvPr id="15" name="Text Placeholder 1">
            <a:extLst>
              <a:ext uri="{FF2B5EF4-FFF2-40B4-BE49-F238E27FC236}">
                <a16:creationId xmlns:a16="http://schemas.microsoft.com/office/drawing/2014/main" id="{E09F7368-F9BA-4BF3-A3FC-31836EEEA0EB}"/>
              </a:ext>
            </a:extLst>
          </p:cNvPr>
          <p:cNvSpPr txBox="1">
            <a:spLocks/>
          </p:cNvSpPr>
          <p:nvPr/>
        </p:nvSpPr>
        <p:spPr>
          <a:xfrm>
            <a:off x="502920" y="1963191"/>
            <a:ext cx="4178738" cy="443198"/>
          </a:xfrm>
          <a:prstGeom prst="rect">
            <a:avLst/>
          </a:prstGeom>
        </p:spPr>
        <p:txBody>
          <a:bodyPr wrap="square" lIns="91440" tIns="0" rIns="9144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Teamwork anywhere</a:t>
            </a:r>
          </a:p>
        </p:txBody>
      </p:sp>
      <p:cxnSp>
        <p:nvCxnSpPr>
          <p:cNvPr id="7" name="Straight Connector 6">
            <a:extLst>
              <a:ext uri="{FF2B5EF4-FFF2-40B4-BE49-F238E27FC236}">
                <a16:creationId xmlns:a16="http://schemas.microsoft.com/office/drawing/2014/main" id="{5DB7CDD3-8CB6-4F43-929D-9549D3CA2214}"/>
              </a:ext>
            </a:extLst>
          </p:cNvPr>
          <p:cNvCxnSpPr/>
          <p:nvPr/>
        </p:nvCxnSpPr>
        <p:spPr>
          <a:xfrm>
            <a:off x="614391" y="2557888"/>
            <a:ext cx="2409825"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DA836DAA-D483-49B5-80E9-C2C98F5CD41C}"/>
              </a:ext>
            </a:extLst>
          </p:cNvPr>
          <p:cNvCxnSpPr>
            <a:cxnSpLocks/>
          </p:cNvCxnSpPr>
          <p:nvPr/>
        </p:nvCxnSpPr>
        <p:spPr>
          <a:xfrm>
            <a:off x="1610265" y="4368490"/>
            <a:ext cx="0" cy="49733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EB57559-A20A-4113-82AD-1E755872FC52}"/>
              </a:ext>
            </a:extLst>
          </p:cNvPr>
          <p:cNvSpPr/>
          <p:nvPr/>
        </p:nvSpPr>
        <p:spPr>
          <a:xfrm>
            <a:off x="5794795" y="5619064"/>
            <a:ext cx="1368425" cy="25987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Mobile and cordless</a:t>
            </a:r>
            <a:endParaRPr kumimoji="0" lang="en-US" sz="1000" b="0" i="0" u="none" strike="noStrike" kern="1200" cap="none" spc="0" normalizeH="0" baseline="30000" noProof="0" dirty="0">
              <a:ln>
                <a:noFill/>
              </a:ln>
              <a:solidFill>
                <a:srgbClr val="505050"/>
              </a:solidFill>
              <a:effectLst/>
              <a:uLnTx/>
              <a:uFillTx/>
              <a:latin typeface="Segoe UI Semibold"/>
              <a:ea typeface="+mn-ea"/>
              <a:cs typeface="Segoe UI Semilight" panose="020B0402040204020203" pitchFamily="34" charset="0"/>
            </a:endParaRPr>
          </a:p>
        </p:txBody>
      </p:sp>
      <p:cxnSp>
        <p:nvCxnSpPr>
          <p:cNvPr id="22" name="Straight Connector 21">
            <a:extLst>
              <a:ext uri="{FF2B5EF4-FFF2-40B4-BE49-F238E27FC236}">
                <a16:creationId xmlns:a16="http://schemas.microsoft.com/office/drawing/2014/main" id="{2D837A70-C0B4-4BE8-82D8-EA958E69F9F7}"/>
              </a:ext>
            </a:extLst>
          </p:cNvPr>
          <p:cNvCxnSpPr>
            <a:cxnSpLocks/>
          </p:cNvCxnSpPr>
          <p:nvPr/>
        </p:nvCxnSpPr>
        <p:spPr>
          <a:xfrm>
            <a:off x="5072837" y="5758268"/>
            <a:ext cx="69105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5567691-5F4B-4408-B712-92491B92C921}"/>
              </a:ext>
            </a:extLst>
          </p:cNvPr>
          <p:cNvSpPr/>
          <p:nvPr/>
        </p:nvSpPr>
        <p:spPr>
          <a:xfrm>
            <a:off x="523393" y="4865148"/>
            <a:ext cx="1360716" cy="259879"/>
          </a:xfrm>
          <a:prstGeom prst="rect">
            <a:avLst/>
          </a:prstGeom>
        </p:spPr>
        <p:txBody>
          <a:bodyPr wrap="square" anchor="ctr">
            <a:spAutoFit/>
          </a:bodyPr>
          <a:lstStyle/>
          <a:p>
            <a:pPr marL="0" marR="0" lvl="0" indent="0" algn="r"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Under 30 kg </a:t>
            </a:r>
            <a:endParaRPr kumimoji="0" lang="en-US" sz="1000" b="0" i="0" u="none" strike="noStrike" kern="1200" cap="none" spc="0" normalizeH="0" baseline="30000" noProof="0" dirty="0">
              <a:ln>
                <a:noFill/>
              </a:ln>
              <a:solidFill>
                <a:srgbClr val="505050"/>
              </a:solidFill>
              <a:effectLst/>
              <a:uLnTx/>
              <a:uFillTx/>
              <a:latin typeface="Segoe UI Semibold"/>
              <a:ea typeface="+mn-ea"/>
              <a:cs typeface="Segoe UI Semilight" panose="020B0402040204020203" pitchFamily="34" charset="0"/>
            </a:endParaRPr>
          </a:p>
        </p:txBody>
      </p:sp>
      <p:sp>
        <p:nvSpPr>
          <p:cNvPr id="12" name="Rectangle 11">
            <a:extLst>
              <a:ext uri="{FF2B5EF4-FFF2-40B4-BE49-F238E27FC236}">
                <a16:creationId xmlns:a16="http://schemas.microsoft.com/office/drawing/2014/main" id="{E0730D1A-1B48-48C3-B66B-10A359ABCD4A}"/>
              </a:ext>
            </a:extLst>
          </p:cNvPr>
          <p:cNvSpPr/>
          <p:nvPr/>
        </p:nvSpPr>
        <p:spPr>
          <a:xfrm>
            <a:off x="5099218" y="488772"/>
            <a:ext cx="1511935" cy="2598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15 mm bezels</a:t>
            </a:r>
            <a:endParaRPr kumimoji="0" lang="en-US" sz="1000" b="0" i="0" u="none" strike="noStrike" kern="1200" cap="none" spc="0" normalizeH="0" baseline="30000" noProof="0" dirty="0">
              <a:ln>
                <a:noFill/>
              </a:ln>
              <a:solidFill>
                <a:srgbClr val="505050"/>
              </a:solidFill>
              <a:effectLst/>
              <a:uLnTx/>
              <a:uFillTx/>
              <a:latin typeface="Segoe UI Semibold"/>
              <a:ea typeface="+mn-ea"/>
              <a:cs typeface="Segoe UI Semilight" panose="020B0402040204020203" pitchFamily="34" charset="0"/>
            </a:endParaRPr>
          </a:p>
        </p:txBody>
      </p:sp>
      <p:sp>
        <p:nvSpPr>
          <p:cNvPr id="24" name="Text Placeholder 1">
            <a:extLst>
              <a:ext uri="{FF2B5EF4-FFF2-40B4-BE49-F238E27FC236}">
                <a16:creationId xmlns:a16="http://schemas.microsoft.com/office/drawing/2014/main" id="{52A2EC2A-79B2-4F1C-8D69-3D09618AF991}"/>
              </a:ext>
            </a:extLst>
          </p:cNvPr>
          <p:cNvSpPr txBox="1">
            <a:spLocks/>
          </p:cNvSpPr>
          <p:nvPr/>
        </p:nvSpPr>
        <p:spPr>
          <a:xfrm>
            <a:off x="7323176" y="1290787"/>
            <a:ext cx="3791163" cy="443198"/>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Teamwork anywhere</a:t>
            </a:r>
          </a:p>
        </p:txBody>
      </p:sp>
      <p:grpSp>
        <p:nvGrpSpPr>
          <p:cNvPr id="25" name="Group 24">
            <a:extLst>
              <a:ext uri="{FF2B5EF4-FFF2-40B4-BE49-F238E27FC236}">
                <a16:creationId xmlns:a16="http://schemas.microsoft.com/office/drawing/2014/main" id="{FE88A65D-7746-4D9D-8E2A-574FFB399175}"/>
              </a:ext>
            </a:extLst>
          </p:cNvPr>
          <p:cNvGrpSpPr/>
          <p:nvPr/>
        </p:nvGrpSpPr>
        <p:grpSpPr>
          <a:xfrm>
            <a:off x="7323176" y="2061189"/>
            <a:ext cx="4287298" cy="3952592"/>
            <a:chOff x="7085709" y="1882034"/>
            <a:chExt cx="4786291" cy="3952592"/>
          </a:xfrm>
        </p:grpSpPr>
        <p:sp>
          <p:nvSpPr>
            <p:cNvPr id="26" name="Text Placeholder 1">
              <a:extLst>
                <a:ext uri="{FF2B5EF4-FFF2-40B4-BE49-F238E27FC236}">
                  <a16:creationId xmlns:a16="http://schemas.microsoft.com/office/drawing/2014/main" id="{58F28B1A-B072-41F0-A30A-0E602F914DF2}"/>
                </a:ext>
              </a:extLst>
            </p:cNvPr>
            <p:cNvSpPr txBox="1">
              <a:spLocks/>
            </p:cNvSpPr>
            <p:nvPr/>
          </p:nvSpPr>
          <p:spPr>
            <a:xfrm>
              <a:off x="7085710" y="1943661"/>
              <a:ext cx="4660733" cy="249299"/>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sp>
          <p:nvSpPr>
            <p:cNvPr id="27" name="Text Placeholder 1">
              <a:extLst>
                <a:ext uri="{FF2B5EF4-FFF2-40B4-BE49-F238E27FC236}">
                  <a16:creationId xmlns:a16="http://schemas.microsoft.com/office/drawing/2014/main" id="{9E101C3F-0BDB-4BC2-957B-654155D79BB9}"/>
                </a:ext>
              </a:extLst>
            </p:cNvPr>
            <p:cNvSpPr txBox="1">
              <a:spLocks/>
            </p:cNvSpPr>
            <p:nvPr/>
          </p:nvSpPr>
          <p:spPr>
            <a:xfrm>
              <a:off x="7085709" y="1882034"/>
              <a:ext cx="4786291" cy="18383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Move collaboration anywhere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with Surface Hub 2S. At just 61.6 lbs. (28 kg), it’s 40% lighter than before.</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light" panose="020B0402040204020203" pitchFamily="34" charset="0"/>
                </a:rPr>
                <a:t>1</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Experience mobile, cordless, uninterrupted team collaboration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that moves with you with the Steelcase Roam™ Mobile Stand and APC™ Charge Mobile Battery.</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light" panose="020B0402040204020203" pitchFamily="34" charset="0"/>
                </a:rPr>
                <a:t>2</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Enhance any workspace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light" panose="020B0402040204020203" pitchFamily="34" charset="0"/>
                </a:rPr>
                <a:t>with a sleek, modern design and thinnest edge and smallest bezels of any device in its class.</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light" panose="020B0402040204020203" pitchFamily="34" charset="0"/>
                </a:rPr>
                <a:t>3</a:t>
              </a:r>
            </a:p>
          </p:txBody>
        </p:sp>
        <p:sp>
          <p:nvSpPr>
            <p:cNvPr id="28" name="Text Placeholder 1">
              <a:extLst>
                <a:ext uri="{FF2B5EF4-FFF2-40B4-BE49-F238E27FC236}">
                  <a16:creationId xmlns:a16="http://schemas.microsoft.com/office/drawing/2014/main" id="{CA9096E0-6045-4FD0-9789-7B1103DA672D}"/>
                </a:ext>
              </a:extLst>
            </p:cNvPr>
            <p:cNvSpPr txBox="1">
              <a:spLocks/>
            </p:cNvSpPr>
            <p:nvPr/>
          </p:nvSpPr>
          <p:spPr>
            <a:xfrm>
              <a:off x="7085710" y="5680738"/>
              <a:ext cx="4435413" cy="1538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grpSp>
      <p:cxnSp>
        <p:nvCxnSpPr>
          <p:cNvPr id="31" name="Straight Connector 30">
            <a:extLst>
              <a:ext uri="{FF2B5EF4-FFF2-40B4-BE49-F238E27FC236}">
                <a16:creationId xmlns:a16="http://schemas.microsoft.com/office/drawing/2014/main" id="{47DEF409-1BF1-4CF4-9D60-B0553BF007D0}"/>
              </a:ext>
            </a:extLst>
          </p:cNvPr>
          <p:cNvCxnSpPr>
            <a:cxnSpLocks/>
          </p:cNvCxnSpPr>
          <p:nvPr/>
        </p:nvCxnSpPr>
        <p:spPr>
          <a:xfrm flipV="1">
            <a:off x="5855186" y="845820"/>
            <a:ext cx="0" cy="43298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31DA1F58-2C90-4058-B722-90D12275D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93" y="609058"/>
            <a:ext cx="5950212" cy="6248942"/>
          </a:xfrm>
          <a:prstGeom prst="rect">
            <a:avLst/>
          </a:prstGeom>
        </p:spPr>
      </p:pic>
    </p:spTree>
    <p:extLst>
      <p:ext uri="{BB962C8B-B14F-4D97-AF65-F5344CB8AC3E}">
        <p14:creationId xmlns:p14="http://schemas.microsoft.com/office/powerpoint/2010/main" val="3082387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03750-E7D6-4EA4-B424-333B84D65B5A}"/>
              </a:ext>
            </a:extLst>
          </p:cNvPr>
          <p:cNvPicPr>
            <a:picLocks noChangeAspect="1"/>
          </p:cNvPicPr>
          <p:nvPr/>
        </p:nvPicPr>
        <p:blipFill rotWithShape="1">
          <a:blip r:embed="rId3">
            <a:extLst>
              <a:ext uri="{28A0092B-C50C-407E-A947-70E740481C1C}">
                <a14:useLocalDpi xmlns:a14="http://schemas.microsoft.com/office/drawing/2010/main" val="0"/>
              </a:ext>
            </a:extLst>
          </a:blip>
          <a:srcRect l="-56" t="6474" r="56"/>
          <a:stretch/>
        </p:blipFill>
        <p:spPr>
          <a:xfrm>
            <a:off x="3327399" y="0"/>
            <a:ext cx="8864601" cy="6858000"/>
          </a:xfrm>
          <a:prstGeom prst="rect">
            <a:avLst/>
          </a:prstGeom>
        </p:spPr>
      </p:pic>
      <p:sp>
        <p:nvSpPr>
          <p:cNvPr id="20" name="Rectangle 19">
            <a:extLst>
              <a:ext uri="{FF2B5EF4-FFF2-40B4-BE49-F238E27FC236}">
                <a16:creationId xmlns:a16="http://schemas.microsoft.com/office/drawing/2014/main" id="{AD57329C-0F05-4034-8FE4-58A9B6420AFC}"/>
              </a:ext>
            </a:extLst>
          </p:cNvPr>
          <p:cNvSpPr/>
          <p:nvPr/>
        </p:nvSpPr>
        <p:spPr>
          <a:xfrm rot="10800000" flipH="1">
            <a:off x="3327400" y="-5"/>
            <a:ext cx="2956442" cy="6858005"/>
          </a:xfrm>
          <a:prstGeom prst="rect">
            <a:avLst/>
          </a:prstGeom>
          <a:gradFill flip="none" rotWithShape="1">
            <a:gsLst>
              <a:gs pos="61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0" name="Text Placeholder 1">
            <a:extLst>
              <a:ext uri="{FF2B5EF4-FFF2-40B4-BE49-F238E27FC236}">
                <a16:creationId xmlns:a16="http://schemas.microsoft.com/office/drawing/2014/main" id="{C42B6A97-2CA0-4EE1-A2C7-62E5FD23F22A}"/>
              </a:ext>
            </a:extLst>
          </p:cNvPr>
          <p:cNvSpPr txBox="1">
            <a:spLocks/>
          </p:cNvSpPr>
          <p:nvPr/>
        </p:nvSpPr>
        <p:spPr>
          <a:xfrm>
            <a:off x="502920" y="963684"/>
            <a:ext cx="4152944" cy="886397"/>
          </a:xfrm>
          <a:prstGeom prst="rect">
            <a:avLst/>
          </a:prstGeom>
        </p:spPr>
        <p:txBody>
          <a:bodyPr wrap="square" lIns="91440" tIns="0" rIns="9144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Bring remote teams together</a:t>
            </a:r>
          </a:p>
        </p:txBody>
      </p:sp>
      <p:sp>
        <p:nvSpPr>
          <p:cNvPr id="11" name="Rectangle 10">
            <a:extLst>
              <a:ext uri="{FF2B5EF4-FFF2-40B4-BE49-F238E27FC236}">
                <a16:creationId xmlns:a16="http://schemas.microsoft.com/office/drawing/2014/main" id="{2032D288-418B-4116-866C-7B7E809959B9}"/>
              </a:ext>
            </a:extLst>
          </p:cNvPr>
          <p:cNvSpPr/>
          <p:nvPr/>
        </p:nvSpPr>
        <p:spPr>
          <a:xfrm>
            <a:off x="502920" y="2106387"/>
            <a:ext cx="3809773" cy="2055884"/>
          </a:xfrm>
          <a:prstGeom prst="rect">
            <a:avLst/>
          </a:prstGeom>
        </p:spPr>
        <p:txBody>
          <a:bodyPr wrap="square" lIns="91440" rIns="91440">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Be seen, be heard, and actively participate in the group discussion with best-in-class technology. Remote meetings and ad-hoc calls run seamlessly with Microsoft Teams</a:t>
            </a:r>
            <a:r>
              <a:rPr kumimoji="0" lang="en-US" sz="1800" b="0" i="0" u="none" strike="noStrike" kern="1200" cap="none" spc="0" normalizeH="0" baseline="3000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1</a:t>
            </a:r>
            <a:r>
              <a:rPr kumimoji="0" lang="en-US" sz="18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 or Skype for Business.</a:t>
            </a:r>
            <a:r>
              <a:rPr kumimoji="0" lang="en-US" sz="1800" b="0" i="0" u="none" strike="noStrike" kern="1200" cap="none" spc="0" normalizeH="0" baseline="3000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1</a:t>
            </a:r>
          </a:p>
        </p:txBody>
      </p:sp>
      <p:cxnSp>
        <p:nvCxnSpPr>
          <p:cNvPr id="9" name="Straight Connector 8">
            <a:extLst>
              <a:ext uri="{FF2B5EF4-FFF2-40B4-BE49-F238E27FC236}">
                <a16:creationId xmlns:a16="http://schemas.microsoft.com/office/drawing/2014/main" id="{6A9D393B-D22C-4CAD-806E-5A341B1BE00A}"/>
              </a:ext>
            </a:extLst>
          </p:cNvPr>
          <p:cNvCxnSpPr/>
          <p:nvPr/>
        </p:nvCxnSpPr>
        <p:spPr>
          <a:xfrm>
            <a:off x="595537" y="2008552"/>
            <a:ext cx="2409825"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5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AF47306-C2E8-4A08-8BF3-F43188FC1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13" y="616609"/>
            <a:ext cx="5946812" cy="6241391"/>
          </a:xfrm>
          <a:prstGeom prst="rect">
            <a:avLst/>
          </a:prstGeom>
        </p:spPr>
      </p:pic>
      <p:cxnSp>
        <p:nvCxnSpPr>
          <p:cNvPr id="18" name="Straight Connector 17">
            <a:extLst>
              <a:ext uri="{FF2B5EF4-FFF2-40B4-BE49-F238E27FC236}">
                <a16:creationId xmlns:a16="http://schemas.microsoft.com/office/drawing/2014/main" id="{167DFB99-BD19-47FF-95B8-15DEF6E64000}"/>
              </a:ext>
            </a:extLst>
          </p:cNvPr>
          <p:cNvCxnSpPr>
            <a:cxnSpLocks/>
          </p:cNvCxnSpPr>
          <p:nvPr/>
        </p:nvCxnSpPr>
        <p:spPr>
          <a:xfrm>
            <a:off x="3667219" y="682716"/>
            <a:ext cx="0" cy="4346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B2E4334-8370-4804-8585-D48F06D8D4DC}"/>
              </a:ext>
            </a:extLst>
          </p:cNvPr>
          <p:cNvGrpSpPr/>
          <p:nvPr/>
        </p:nvGrpSpPr>
        <p:grpSpPr>
          <a:xfrm>
            <a:off x="7294601" y="2226118"/>
            <a:ext cx="4660733" cy="4113513"/>
            <a:chOff x="7085710" y="1721113"/>
            <a:chExt cx="4660733" cy="4113513"/>
          </a:xfrm>
        </p:grpSpPr>
        <p:sp>
          <p:nvSpPr>
            <p:cNvPr id="5" name="Text Placeholder 1">
              <a:extLst>
                <a:ext uri="{FF2B5EF4-FFF2-40B4-BE49-F238E27FC236}">
                  <a16:creationId xmlns:a16="http://schemas.microsoft.com/office/drawing/2014/main" id="{48CDA288-2589-454D-9759-2AFA4BA971B5}"/>
                </a:ext>
              </a:extLst>
            </p:cNvPr>
            <p:cNvSpPr txBox="1">
              <a:spLocks/>
            </p:cNvSpPr>
            <p:nvPr/>
          </p:nvSpPr>
          <p:spPr>
            <a:xfrm>
              <a:off x="7085710" y="1721113"/>
              <a:ext cx="4660733" cy="249299"/>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sp>
          <p:nvSpPr>
            <p:cNvPr id="8" name="Text Placeholder 1">
              <a:extLst>
                <a:ext uri="{FF2B5EF4-FFF2-40B4-BE49-F238E27FC236}">
                  <a16:creationId xmlns:a16="http://schemas.microsoft.com/office/drawing/2014/main" id="{B68631F4-3E7A-4806-990A-5DDA6CEAFDD7}"/>
                </a:ext>
              </a:extLst>
            </p:cNvPr>
            <p:cNvSpPr txBox="1">
              <a:spLocks/>
            </p:cNvSpPr>
            <p:nvPr/>
          </p:nvSpPr>
          <p:spPr>
            <a:xfrm>
              <a:off x="7085710" y="2006639"/>
              <a:ext cx="3782974" cy="18383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Engage remote teams </a:t>
              </a:r>
              <a:r>
                <a:rPr kumimoji="0" lang="en-US" sz="12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with the Surface Hub 2 Camera,</a:t>
              </a:r>
              <a:r>
                <a:rPr kumimoji="0" lang="en-US" sz="1200" b="0" i="0" u="none" strike="noStrike" kern="1200" cap="none" spc="0" normalizeH="0" baseline="3000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1</a:t>
              </a:r>
              <a:r>
                <a:rPr kumimoji="0" lang="en-US" sz="12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 far-field mics, and crystal clear speakers.</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Videos look clear and crisp on a brilliant, 4K+ screen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with the highest resolution and best graphics performance in its class.</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2</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Run remote meetings and make ad-hoc calls seamlessly </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with Microsoft Teams</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3</a:t>
              </a:r>
              <a:r>
                <a:rPr kumimoji="0" lang="en-US" sz="12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rPr>
                <a:t> or Skype for Business.</a:t>
              </a:r>
              <a:r>
                <a:rPr kumimoji="0" lang="en-US" sz="1200" b="0" i="0" u="none" strike="noStrike" kern="1200" cap="none" spc="0" normalizeH="0" baseline="30000" noProof="0" dirty="0">
                  <a:ln>
                    <a:noFill/>
                  </a:ln>
                  <a:solidFill>
                    <a:srgbClr val="505050"/>
                  </a:solidFill>
                  <a:effectLst/>
                  <a:uLnTx/>
                  <a:uFillTx/>
                  <a:latin typeface="Segoe UI Semilight"/>
                  <a:ea typeface="+mn-ea"/>
                  <a:cs typeface="Segoe UI Semibold" panose="020B0702040204020203" pitchFamily="34" charset="0"/>
                </a:rPr>
                <a:t>3</a:t>
              </a:r>
            </a:p>
          </p:txBody>
        </p:sp>
        <p:sp>
          <p:nvSpPr>
            <p:cNvPr id="9" name="Text Placeholder 1">
              <a:extLst>
                <a:ext uri="{FF2B5EF4-FFF2-40B4-BE49-F238E27FC236}">
                  <a16:creationId xmlns:a16="http://schemas.microsoft.com/office/drawing/2014/main" id="{268304B7-5E90-4162-B205-C23594EFAF26}"/>
                </a:ext>
              </a:extLst>
            </p:cNvPr>
            <p:cNvSpPr txBox="1">
              <a:spLocks/>
            </p:cNvSpPr>
            <p:nvPr/>
          </p:nvSpPr>
          <p:spPr>
            <a:xfrm>
              <a:off x="7085710" y="5680738"/>
              <a:ext cx="4435413" cy="153888"/>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505050"/>
                </a:solidFill>
                <a:effectLst/>
                <a:uLnTx/>
                <a:uFillTx/>
                <a:latin typeface="Segoe UI Semilight"/>
                <a:ea typeface="+mn-ea"/>
                <a:cs typeface="Segoe UI Semibold" panose="020B0702040204020203" pitchFamily="34" charset="0"/>
              </a:endParaRPr>
            </a:p>
          </p:txBody>
        </p:sp>
      </p:grpSp>
      <p:sp>
        <p:nvSpPr>
          <p:cNvPr id="17" name="Text Placeholder 1">
            <a:extLst>
              <a:ext uri="{FF2B5EF4-FFF2-40B4-BE49-F238E27FC236}">
                <a16:creationId xmlns:a16="http://schemas.microsoft.com/office/drawing/2014/main" id="{2460E0B4-4BBE-4E82-971F-46EB8A5B70A7}"/>
              </a:ext>
            </a:extLst>
          </p:cNvPr>
          <p:cNvSpPr txBox="1">
            <a:spLocks/>
          </p:cNvSpPr>
          <p:nvPr/>
        </p:nvSpPr>
        <p:spPr>
          <a:xfrm>
            <a:off x="7294601" y="1314140"/>
            <a:ext cx="4660733" cy="886397"/>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Bring remote teams together</a:t>
            </a:r>
          </a:p>
        </p:txBody>
      </p:sp>
      <p:sp>
        <p:nvSpPr>
          <p:cNvPr id="2" name="Rectangle 1">
            <a:extLst>
              <a:ext uri="{FF2B5EF4-FFF2-40B4-BE49-F238E27FC236}">
                <a16:creationId xmlns:a16="http://schemas.microsoft.com/office/drawing/2014/main" id="{D291CA5E-E88D-4884-BA5C-752C09C3EB8C}"/>
              </a:ext>
            </a:extLst>
          </p:cNvPr>
          <p:cNvSpPr/>
          <p:nvPr/>
        </p:nvSpPr>
        <p:spPr>
          <a:xfrm>
            <a:off x="2584471" y="436495"/>
            <a:ext cx="215025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mn-cs"/>
              </a:rPr>
              <a:t>Surface Hub 2 Camera </a:t>
            </a:r>
          </a:p>
        </p:txBody>
      </p:sp>
      <p:sp>
        <p:nvSpPr>
          <p:cNvPr id="10" name="Rectangle 9">
            <a:extLst>
              <a:ext uri="{FF2B5EF4-FFF2-40B4-BE49-F238E27FC236}">
                <a16:creationId xmlns:a16="http://schemas.microsoft.com/office/drawing/2014/main" id="{63028CFE-5B56-4DA6-8B96-73138C6496DE}"/>
              </a:ext>
            </a:extLst>
          </p:cNvPr>
          <p:cNvSpPr/>
          <p:nvPr/>
        </p:nvSpPr>
        <p:spPr>
          <a:xfrm>
            <a:off x="2896046" y="4831035"/>
            <a:ext cx="215025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mn-cs"/>
              </a:rPr>
              <a:t>4K+ screen</a:t>
            </a:r>
          </a:p>
        </p:txBody>
      </p:sp>
      <p:sp>
        <p:nvSpPr>
          <p:cNvPr id="11" name="Rectangle 10">
            <a:extLst>
              <a:ext uri="{FF2B5EF4-FFF2-40B4-BE49-F238E27FC236}">
                <a16:creationId xmlns:a16="http://schemas.microsoft.com/office/drawing/2014/main" id="{6947F954-5350-42E6-B923-CDDF301935B4}"/>
              </a:ext>
            </a:extLst>
          </p:cNvPr>
          <p:cNvSpPr/>
          <p:nvPr/>
        </p:nvSpPr>
        <p:spPr>
          <a:xfrm>
            <a:off x="5257459" y="4754091"/>
            <a:ext cx="1635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Semibold"/>
                <a:ea typeface="+mn-ea"/>
                <a:cs typeface="+mn-cs"/>
              </a:rPr>
              <a:t>Microsoft Teams for Surface Hub</a:t>
            </a:r>
          </a:p>
        </p:txBody>
      </p:sp>
      <p:cxnSp>
        <p:nvCxnSpPr>
          <p:cNvPr id="13" name="Straight Connector 12">
            <a:extLst>
              <a:ext uri="{FF2B5EF4-FFF2-40B4-BE49-F238E27FC236}">
                <a16:creationId xmlns:a16="http://schemas.microsoft.com/office/drawing/2014/main" id="{28713248-E774-44B7-BB8F-247AE56E7058}"/>
              </a:ext>
            </a:extLst>
          </p:cNvPr>
          <p:cNvCxnSpPr>
            <a:cxnSpLocks/>
          </p:cNvCxnSpPr>
          <p:nvPr/>
        </p:nvCxnSpPr>
        <p:spPr>
          <a:xfrm flipV="1">
            <a:off x="5357345" y="4092660"/>
            <a:ext cx="0" cy="67098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DCEA89-D2DC-4533-AD2D-81143E948121}"/>
              </a:ext>
            </a:extLst>
          </p:cNvPr>
          <p:cNvCxnSpPr>
            <a:cxnSpLocks/>
          </p:cNvCxnSpPr>
          <p:nvPr/>
        </p:nvCxnSpPr>
        <p:spPr>
          <a:xfrm>
            <a:off x="3286665" y="3817620"/>
            <a:ext cx="0" cy="94602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62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21b9ff29-8052-42cb-83a7-e84fe8f227cd" xsi:nil="true"/>
    <DocumentDescription xmlns="230e9df3-be65-4c73-a93b-d1236ebd677e">The Surface Hub 2S External Facing Product Pitch Deck, for use with Commercial external audiences. Includes a comprehensive appendix for extended conversations. Intended to be delivered in person, by a customer-facing role.</DocumentDescription>
    <k20e0dfa74bf4e44818db03027b0ccd8 xmlns="230e9df3-be65-4c73-a93b-d1236ebd677e">
      <Terms xmlns="http://schemas.microsoft.com/office/infopath/2007/PartnerControls"/>
    </k20e0dfa74bf4e44818db03027b0ccd8>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Info xmlns="http://schemas.microsoft.com/office/infopath/2007/PartnerControls">
          <TermName xmlns="http://schemas.microsoft.com/office/infopath/2007/PartnerControls">documents</TermName>
          <TermId xmlns="http://schemas.microsoft.com/office/infopath/2007/PartnerControls">e037ed84-7d8e-4cbb-9c8f-61e80301a44f</TermId>
        </TermInfo>
      </Terms>
    </hd9637eefc984b85b6097c6374e15725>
    <Owner xmlns="230e9df3-be65-4c73-a93b-d1236ebd677e">
      <UserInfo>
        <DisplayName>Adrienne Brewbaker</DisplayName>
        <AccountId>38148</AccountId>
        <AccountType/>
      </UserInfo>
    </Owner>
    <PublishDate xmlns="230E9DF3-BE65-4C73-A93B-D1236EBD677E">2019-04-23T07:00:00+00:00</PublishDate>
    <GenericHTML1 xmlns="230e9df3-be65-4c73-a93b-d1236ebd677e" xsi:nil="true"/>
    <k21a64daf20d4502b2796a1c6b8ce6c8 xmlns="230e9df3-be65-4c73-a93b-d1236ebd677e">
      <Terms xmlns="http://schemas.microsoft.com/office/infopath/2007/PartnerControls"/>
    </k21a64daf20d4502b2796a1c6b8ce6c8>
    <OwnersManager xmlns="230e9df3-be65-4c73-a93b-d1236ebd677e">
      <UserInfo>
        <DisplayName>Esther Haak</DisplayName>
        <AccountId>27773</AccountId>
        <AccountType/>
      </UserInfo>
    </OwnersManager>
    <Expire_x0020_Review xmlns="230e9df3-be65-4c73-a93b-d1236ebd677e">2020-05-31T07:00:00+00:00</Expire_x0020_Review>
    <l3c3ea61849e4288a8acc49bb5388e8c xmlns="230e9df3-be65-4c73-a93b-d1236ebd677e">
      <Terms xmlns="http://schemas.microsoft.com/office/infopath/2007/PartnerControl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partner ready</TermName>
          <TermId xmlns="http://schemas.microsoft.com/office/infopath/2007/PartnerControls">207d4327-6b5f-454c-8f06-5ab2802d5700</TermId>
        </TermInfo>
      </Terms>
    </ConfidentialityTaxHTField0>
    <i7ea4c13ddfd467b9bb281d44c777b52 xmlns="230e9df3-be65-4c73-a93b-d1236ebd677e">
      <Terms xmlns="http://schemas.microsoft.com/office/infopath/2007/PartnerControls">
        <TermInfo xmlns="http://schemas.microsoft.com/office/infopath/2007/PartnerControls">
          <TermName xmlns="http://schemas.microsoft.com/office/infopath/2007/PartnerControls">documents</TermName>
          <TermId xmlns="http://schemas.microsoft.com/office/infopath/2007/PartnerControls">e037ed84-7d8e-4cbb-9c8f-61e80301a44f</TermId>
        </TermInfo>
      </Terms>
    </i7ea4c13ddfd467b9bb281d44c777b52>
    <Blog_x0020_Name xmlns="230e9df3-be65-4c73-a93b-d1236ebd677e" xsi:nil="true"/>
    <FolderExtensions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Microsoft Devices</TermName>
          <TermId xmlns="http://schemas.microsoft.com/office/infopath/2007/PartnerControls">d7c4e1f9-b2f3-41ba-96b2-6c23550a87c0</TermId>
        </TermInfo>
        <TermInfo xmlns="http://schemas.microsoft.com/office/infopath/2007/PartnerControls">
          <TermName xmlns="http://schemas.microsoft.com/office/infopath/2007/PartnerControls">Devices Product Domain</TermName>
          <TermId xmlns="http://schemas.microsoft.com/office/infopath/2007/PartnerControls">cca9af63-57ee-4c13-abf6-06c5fdfa2991</TermId>
        </TermInfo>
      </Terms>
    </eb54ac91059940029a3cc8a4ff5af673>
    <PublishingPageContent xmlns="http://schemas.microsoft.com/sharepoint/v3" xsi:nil="true"/>
    <ContentID xmlns="230e9df3-be65-4c73-a93b-d1236ebd677e" xsi:nil="true"/>
    <Coowner xmlns="230e9df3-be65-4c73-a93b-d1236ebd677e">
      <UserInfo>
        <DisplayName>i:0#.f|membership|v-vylalp@microsoft.com</DisplayName>
        <AccountId>42695</AccountId>
        <AccountType/>
      </UserInfo>
    </Coowner>
    <mafbf0bb15774bf782b6f7937f17c8ce xmlns="230e9df3-be65-4c73-a93b-d1236ebd677e">
      <Terms xmlns="http://schemas.microsoft.com/office/infopath/2007/PartnerControls">
        <TermInfo xmlns="http://schemas.microsoft.com/office/infopath/2007/PartnerControls">
          <TermName xmlns="http://schemas.microsoft.com/office/infopath/2007/PartnerControls">Sales</TermName>
          <TermId xmlns="http://schemas.microsoft.com/office/infopath/2007/PartnerControls">72627068-acd7-4c1a-8b95-a0256be5dc9f</TermId>
        </TermInfo>
      </Terms>
    </mafbf0bb15774bf782b6f7937f17c8ce>
    <ef109fd36bcf4bcd9dd945731030600b xmlns="230e9df3-be65-4c73-a93b-d1236ebd677e">
      <Terms xmlns="http://schemas.microsoft.com/office/infopath/2007/PartnerControls"/>
    </ef109fd36bcf4bcd9dd945731030600b>
    <ApplyWorkflowRules xmlns="230E9DF3-BE65-4C73-A93B-D1236EBD677E">Yes</ApplyWorkflowRules>
    <ec5b2ad5c27b45fb8a00a1f27c7ce1ae xmlns="230e9df3-be65-4c73-a93b-d1236ebd677e">
      <Terms xmlns="http://schemas.microsoft.com/office/infopath/2007/PartnerControls"/>
    </ec5b2ad5c27b45fb8a00a1f27c7ce1ae>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Surface</TermName>
          <TermId xmlns="http://schemas.microsoft.com/office/infopath/2007/PartnerControls">3ac86239-21b1-4d44-addc-59139e71a10b</TermId>
        </TermInfo>
        <TermInfo xmlns="http://schemas.microsoft.com/office/infopath/2007/PartnerControls">
          <TermName xmlns="http://schemas.microsoft.com/office/infopath/2007/PartnerControls">Surface Hub</TermName>
          <TermId xmlns="http://schemas.microsoft.com/office/infopath/2007/PartnerControls">2835cb56-a6fb-4272-b1aa-40d782058614</TermId>
        </TermInfo>
      </Terms>
    </bf80e81150e248c48aa8cffdf0021a1f>
    <m6d26e40ac264097a006193f92232ece xmlns="230e9df3-be65-4c73-a93b-d1236ebd677e">
      <Terms xmlns="http://schemas.microsoft.com/office/infopath/2007/PartnerControls">
        <TermInfo xmlns="http://schemas.microsoft.com/office/infopath/2007/PartnerControls">
          <TermName xmlns="http://schemas.microsoft.com/office/infopath/2007/PartnerControls">100 (beginner)</TermName>
          <TermId xmlns="http://schemas.microsoft.com/office/infopath/2007/PartnerControls">7d022d07-ff67-4af8-910d-8ea6b46b5908</TermId>
        </TermInfo>
      </Terms>
    </m6d26e40ac264097a006193f92232ece>
    <b60f8d2dbb984f349d80d8196897f4d3 xmlns="230e9df3-be65-4c73-a93b-d1236ebd677e">
      <Terms xmlns="http://schemas.microsoft.com/office/infopath/2007/PartnerControls">
        <TermInfo xmlns="http://schemas.microsoft.com/office/infopath/2007/PartnerControls">
          <TermName xmlns="http://schemas.microsoft.com/office/infopath/2007/PartnerControls">Sales</TermName>
          <TermId xmlns="http://schemas.microsoft.com/office/infopath/2007/PartnerControls">72627068-acd7-4c1a-8b95-a0256be5dc9f</TermId>
        </TermInfo>
        <TermInfo xmlns="http://schemas.microsoft.com/office/infopath/2007/PartnerControls">
          <TermName xmlns="http://schemas.microsoft.com/office/infopath/2007/PartnerControls">Technical Sales</TermName>
          <TermId xmlns="http://schemas.microsoft.com/office/infopath/2007/PartnerControls">831f7989-43a4-4e48-852a-a5355978f47f</TermId>
        </TermInfo>
        <TermInfo xmlns="http://schemas.microsoft.com/office/infopath/2007/PartnerControls">
          <TermName xmlns="http://schemas.microsoft.com/office/infopath/2007/PartnerControls">Marketing</TermName>
          <TermId xmlns="http://schemas.microsoft.com/office/infopath/2007/PartnerControls">6bac43fe-835f-4207-8dba-9b6899aa3139</TermId>
        </TermInfo>
      </Terms>
    </b60f8d2dbb984f349d80d8196897f4d3>
    <Thumbnail1 xmlns="230e9df3-be65-4c73-a93b-d1236ebd677e">
      <Url>https://microsoft.sharepoint.com/sites/Infopedia_G02KC/Media/Thumbnails/G02KC-1-12520/Surface%20Hub%202S%20Pitch%20Deck.png</Url>
      <Description>/sites/Infopedia_G02KC/Media/Thumbnails/G02KC-1-12520/Surface Hub 2S Pitch Deck.png</Description>
    </Thumbnail1>
    <i0d941ee1e744ffea7aeee9924c91cbb xmlns="230e9df3-be65-4c73-a93b-d1236ebd677e">
      <Terms xmlns="http://schemas.microsoft.com/office/infopath/2007/PartnerControls"/>
    </i0d941ee1e744ffea7aeee9924c91cbb>
    <PublishingExpirationDate xmlns="http://schemas.microsoft.com/sharepoint/v3" xsi:nil="true"/>
    <ga0c0bf70a6644469c61b3efa7025301 xmlns="230e9df3-be65-4c73-a93b-d1236ebd677e">
      <Terms xmlns="http://schemas.microsoft.com/office/infopath/2007/PartnerControls"/>
    </ga0c0bf70a6644469c61b3efa7025301>
    <RoutingRuleDescription xmlns="http://schemas.microsoft.com/sharepoint/v3" xsi:nil="true"/>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axKeywordTaxHTField>
    <ReportOwner xmlns="http://schemas.microsoft.com/sharepoint/v3">
      <UserInfo>
        <DisplayName/>
        <AccountId xsi:nil="true"/>
        <AccountType/>
      </UserInfo>
    </ReportOwner>
    <b4224c12c78d42ea9b214de0badf8358 xmlns="230e9df3-be65-4c73-a93b-d1236ebd677e">
      <Terms xmlns="http://schemas.microsoft.com/office/infopath/2007/PartnerControls"/>
    </b4224c12c78d42ea9b214de0badf8358>
    <TaxCatchAll xmlns="230e9df3-be65-4c73-a93b-d1236ebd677e">
      <Value>54</Value>
      <Value>1660</Value>
      <Value>1658</Value>
      <Value>1249</Value>
      <Value>1655</Value>
      <Value>174</Value>
      <Value>62</Value>
      <Value>462</Value>
      <Value>313</Value>
      <Value>1640</Value>
      <Value>529</Value>
      <Value>527</Value>
      <Value>1080</Value>
      <Value>1633</Value>
      <Value>1632</Value>
    </TaxCatchAll>
    <ParentID1 xmlns="230e9df3-be65-4c73-a93b-d1236ebd677e">G02KC-1-12517</ParentID1>
    <mb88723863e1404388ba3733387d48df xmlns="230e9df3-be65-4c73-a93b-d1236ebd677e">
      <Terms xmlns="http://schemas.microsoft.com/office/infopath/2007/PartnerControls"/>
    </mb88723863e1404388ba3733387d48df>
    <GenericText2 xmlns="230e9df3-be65-4c73-a93b-d1236ebd677e" xsi:nil="true"/>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100 (beginner)</TermName>
          <TermId xmlns="http://schemas.microsoft.com/office/infopath/2007/PartnerControls">7d022d07-ff67-4af8-910d-8ea6b46b5908</TermId>
        </TermInfo>
      </Terms>
    </m6c7b4717b6346e6a075a59dd47eac69>
    <k8073fd852084ec1ba6e2c8d5ade6bf8 xmlns="230e9df3-be65-4c73-a93b-d1236ebd677e">
      <Terms xmlns="http://schemas.microsoft.com/office/infopath/2007/PartnerControls">
        <TermInfo xmlns="http://schemas.microsoft.com/office/infopath/2007/PartnerControls">
          <TermName xmlns="http://schemas.microsoft.com/office/infopath/2007/PartnerControls">Modern Life</TermName>
          <TermId xmlns="http://schemas.microsoft.com/office/infopath/2007/PartnerControls">ebc38c2e-198b-4c51-af15-46e2adac26b6</TermId>
        </TermInfo>
      </Terms>
    </k8073fd852084ec1ba6e2c8d5ade6bf8>
    <_dlc_DocId xmlns="230e9df3-be65-4c73-a93b-d1236ebd677e">G02KC-1571507983-12520</_dlc_DocId>
    <_dlc_ExpireDateSaved xmlns="http://schemas.microsoft.com/sharepoint/v3" xsi:nil="true"/>
    <_dlc_ExpireDate xmlns="http://schemas.microsoft.com/sharepoint/v3">2020-06-30T07:00:00+00:00</_dlc_ExpireDate>
    <_dlc_DocIdUrl xmlns="230e9df3-be65-4c73-a93b-d1236ebd677e">
      <Url>https://microsoft-files.sharepoint.com/sites/Infopedia_G02KC/_layouts/15/DocIdRedir.aspx?ID=G02KC-1571507983-12520</Url>
      <Description>G02KC-1571507983-12520</Description>
    </_dlc_DocIdUrl>
    <e4id xmlns="21b9ff29-8052-42cb-83a7-e84fe8f227cd" xsi:nil="true"/>
    <_x006b_fw0 xmlns="21b9ff29-8052-42cb-83a7-e84fe8f227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5.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3AE68AEF13E2EA44A7998FA73A2E3557" ma:contentTypeVersion="44" ma:contentTypeDescription="" ma:contentTypeScope="" ma:versionID="9ec96bb3e9b97e9f93f12b8305574329">
  <xsd:schema xmlns:xsd="http://www.w3.org/2001/XMLSchema" xmlns:xs="http://www.w3.org/2001/XMLSchema" xmlns:p="http://schemas.microsoft.com/office/2006/metadata/properties" xmlns:ns1="http://schemas.microsoft.com/sharepoint/v3" xmlns:ns2="230e9df3-be65-4c73-a93b-d1236ebd677e" xmlns:ns3="230E9DF3-BE65-4C73-A93B-D1236EBD677E" xmlns:ns4="21b9ff29-8052-42cb-83a7-e84fe8f227cd" targetNamespace="http://schemas.microsoft.com/office/2006/metadata/properties" ma:root="true" ma:fieldsID="f34d49462bb6fbee2dcf84ecf95a7e9d" ns1:_="" ns2:_="" ns3:_="" ns4:_="">
    <xsd:import namespace="http://schemas.microsoft.com/sharepoint/v3"/>
    <xsd:import namespace="230e9df3-be65-4c73-a93b-d1236ebd677e"/>
    <xsd:import namespace="230E9DF3-BE65-4C73-A93B-D1236EBD677E"/>
    <xsd:import namespace="21b9ff29-8052-42cb-83a7-e84fe8f227cd"/>
    <xsd:element name="properties">
      <xsd:complexType>
        <xsd:sequence>
          <xsd:element name="documentManagement">
            <xsd:complexType>
              <xsd:all>
                <xsd:element ref="ns2:DocumentDescription"/>
                <xsd:element ref="ns2:Owner" minOccurs="0"/>
                <xsd:element ref="ns2:OwnersManager"/>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GenericHTML1" minOccurs="0"/>
                <xsd:element ref="ns2:Coowner" minOccurs="0"/>
                <xsd:element ref="ns4:MediaServiceKeyPoints" minOccurs="0"/>
                <xsd:element ref="ns2:ParentID1" minOccurs="0"/>
                <xsd:element ref="ns2:FolderExtensions" minOccurs="0"/>
                <xsd:element ref="ns2:GenericText2"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bf80e81150e248c48aa8cffdf0021a1f" minOccurs="0"/>
                <xsd:element ref="ns2:_dlc_DocIdPersistId" minOccurs="0"/>
                <xsd:element ref="ns2:_dlc_DocIdUrl" minOccurs="0"/>
                <xsd:element ref="ns2:eb54ac91059940029a3cc8a4ff5af673" minOccurs="0"/>
                <xsd:element ref="ns1:ReportOwner" minOccurs="0"/>
                <xsd:element ref="ns4:MediaServiceMetadata" minOccurs="0"/>
                <xsd:element ref="ns4:MediaServiceFastMetadata" minOccurs="0"/>
                <xsd:element ref="ns2:od9986d31974458fb3007746ec0bce5f" minOccurs="0"/>
                <xsd:element ref="ns1:_dlc_Exempt" minOccurs="0"/>
                <xsd:element ref="ns1:_dlc_ExpireDateSaved" minOccurs="0"/>
                <xsd:element ref="ns1:_dlc_ExpireDate" minOccurs="0"/>
                <xsd:element ref="ns4:MediaServiceEventHashCode" minOccurs="0"/>
                <xsd:element ref="ns4:MediaServiceGenerationTime" minOccurs="0"/>
                <xsd:element ref="ns4:MediaServiceAutoKeyPoints" minOccurs="0"/>
                <xsd:element ref="ns2:k21a64daf20d4502b2796a1c6b8ce6c8" minOccurs="0"/>
                <xsd:element ref="ns4:MediaServiceDateTaken" minOccurs="0"/>
                <xsd:element ref="ns2:k8073fd852084ec1ba6e2c8d5ade6bf8" minOccurs="0"/>
                <xsd:element ref="ns2:mafbf0bb15774bf782b6f7937f17c8ce" minOccurs="0"/>
                <xsd:element ref="ns2:ef109fd36bcf4bcd9dd945731030600b" minOccurs="0"/>
                <xsd:element ref="ns2:i7ea4c13ddfd467b9bb281d44c777b52" minOccurs="0"/>
                <xsd:element ref="ns2:hd9637eefc984b85b6097c6374e15725" minOccurs="0"/>
                <xsd:element ref="ns1:RoutingRuleDescription" minOccurs="0"/>
                <xsd:element ref="ns4:MediaServiceAutoTags" minOccurs="0"/>
                <xsd:element ref="ns4:e4id" minOccurs="0"/>
                <xsd:element ref="ns4:MediaServiceOCR" minOccurs="0"/>
                <xsd:element ref="ns4:_x006b_fw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PageContent" ma:index="15"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8" nillable="true" ma:displayName="Rating (0-5)" ma:decimals="2" ma:description="Average value of all the ratings that have been submitted" ma:internalName="AverageRating" ma:readOnly="true">
      <xsd:simpleType>
        <xsd:restriction base="dms:Number"/>
      </xsd:simpleType>
    </xsd:element>
    <xsd:element name="RatingCount" ma:index="19" nillable="true" ma:displayName="Number of Ratings" ma:decimals="0" ma:description="Number of ratings submitted" ma:internalName="RatingCount" ma:readOnly="true">
      <xsd:simpleType>
        <xsd:restriction base="dms:Number"/>
      </xsd:simpleType>
    </xsd:element>
    <xsd:element name="PublishingExpirationDate" ma:index="2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71"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5" nillable="true" ma:displayName="Exempt from Policy" ma:hidden="true" ma:internalName="_dlc_Exempt" ma:readOnly="true">
      <xsd:simpleType>
        <xsd:restriction base="dms:Unknown"/>
      </xsd:simpleType>
    </xsd:element>
    <xsd:element name="_dlc_ExpireDateSaved" ma:index="76" nillable="true" ma:displayName="Original Expiration Date" ma:description="" ma:hidden="true" ma:internalName="_dlc_ExpireDateSaved" ma:readOnly="true">
      <xsd:simpleType>
        <xsd:restriction base="dms:DateTime"/>
      </xsd:simpleType>
    </xsd:element>
    <xsd:element name="_dlc_ExpireDate" ma:index="77" nillable="true" ma:displayName="Expiration Date" ma:description="" ma:hidden="true" ma:indexed="true" ma:internalName="_dlc_ExpireDate" ma:readOnly="true">
      <xsd:simpleType>
        <xsd:restriction base="dms:DateTime"/>
      </xsd:simpleType>
    </xsd:element>
    <xsd:element name="RoutingRuleDescription" ma:index="90" nillable="true" ma:displayName="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ma:displayName="Document Description" ma:description="Alternate description for documents that can be used for display." ma:internalName="DocumentDescription" ma:readOnly="false">
      <xsd:simpleType>
        <xsd:restriction base="dms:Note">
          <xsd:maxLength value="255"/>
        </xsd:restriction>
      </xsd:simpleType>
    </xsd:element>
    <xsd:element name="Owner" ma:index="3"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sManager" ma:index="4" ma:displayName="Owner's Manager" ma:description="Manager of the owner of the content." ma:list="UserInfo" ma:SearchPeopleOnly="false" ma:SharePointGroup="0" ma:internalName="OwnersManag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Expire_x0020_Review" ma:index="11" nillable="true" ma:displayName="Expiration" ma:format="DateOnly" ma:internalName="Expire_x0020_Review" ma:readOnly="false">
      <xsd:simpleType>
        <xsd:restriction base="dms:DateTime"/>
      </xsd:simpleType>
    </xsd:element>
    <xsd:element name="Thumbnail1" ma:index="16"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4" nillable="true" ma:displayName="Content ID" ma:indexed="true" ma:internalName="ContentID" ma:readOnly="false">
      <xsd:simpleType>
        <xsd:restriction base="dms:Text">
          <xsd:maxLength value="255"/>
        </xsd:restriction>
      </xsd:simpleType>
    </xsd:element>
    <xsd:element name="Blog_x0020_Name" ma:index="25" nillable="true" ma:displayName="Blog Name" ma:description="Title of an Infopedia Blog" ma:internalName="Blog_x0020_Name">
      <xsd:simpleType>
        <xsd:restriction base="dms:Text">
          <xsd:maxLength value="255"/>
        </xsd:restriction>
      </xsd:simpleType>
    </xsd:element>
    <xsd:element name="GenericHTML1" ma:index="39" nillable="true" ma:displayName="GenericHTML1" ma:description="Generic field for future features in implementation" ma:internalName="GenericHTML1">
      <xsd:simpleType>
        <xsd:restriction base="dms:Unknown"/>
      </xsd:simpleType>
    </xsd:element>
    <xsd:element name="Coowner" ma:index="40"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arentID1" ma:index="42"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FolderExtensions" ma:index="43" nillable="true" ma:displayName="Folder Extensions" ma:description="On-DocSet sub folder to support inactive documents views." ma:internalName="FolderExtensions">
      <xsd:simpleType>
        <xsd:restriction base="dms:Unknown"/>
      </xsd:simpleType>
    </xsd:element>
    <xsd:element name="GenericText2" ma:index="44" nillable="true" ma:displayName="GenericText2" ma:description="Generic field for future features in implementation" ma:indexed="true" ma:internalName="GenericText2">
      <xsd:simpleType>
        <xsd:restriction base="dms:Text">
          <xsd:maxLength value="255"/>
        </xsd:restriction>
      </xsd:simple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b3c4a436-adac-4141-8add-ff9b56e1c976"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b772e6e1-0ca7-40cc-bae0-02912ed61459}" ma:internalName="TaxCatchAll" ma:showField="CatchAllData" ma:web="fd54e415-b7a3-4d1f-81c7-898dd2655b1b">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b772e6e1-0ca7-40cc-bae0-02912ed61459}" ma:internalName="TaxCatchAllLabel" ma:readOnly="true" ma:showField="CatchAllDataLabel" ma:web="fd54e415-b7a3-4d1f-81c7-898dd2655b1b">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bf80e81150e248c48aa8cffdf0021a1f" ma:index="67"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_dlc_DocIdPersistId" ma:index="68" nillable="true" ma:displayName="Persist ID" ma:description="Keep ID on add." ma:hidden="true" ma:internalName="_dlc_DocIdPersistId" ma:readOnly="true">
      <xsd:simpleType>
        <xsd:restriction base="dms:Boolean"/>
      </xsd:simple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eb54ac91059940029a3cc8a4ff5af673" ma:index="70"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od9986d31974458fb3007746ec0bce5f" ma:index="74"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82"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k8073fd852084ec1ba6e2c8d5ade6bf8" ma:index="84" nillable="true" ma:taxonomy="true" ma:internalName="k8073fd852084ec1ba6e2c8d5ade6bf8" ma:taxonomyFieldName="Solution_x0020_Areas" ma:displayName="Solution Areas" ma:readOnly="false" ma:default="" ma:fieldId="{48073fd8-5208-4ec1-ba6e-2c8d5ade6bf8}" ma:taxonomyMulti="true" ma:sspId="e385fb40-52d4-4fae-9c5b-3e8ff8a5878e" ma:termSetId="b49e540e-074d-4845-a34c-877000c7b062" ma:anchorId="c469a396-9286-43a4-a826-6e5559b48bb4" ma:open="false" ma:isKeyword="false">
      <xsd:complexType>
        <xsd:sequence>
          <xsd:element ref="pc:Terms" minOccurs="0" maxOccurs="1"/>
        </xsd:sequence>
      </xsd:complexType>
    </xsd:element>
    <xsd:element name="mafbf0bb15774bf782b6f7937f17c8ce" ma:index="86" nillable="true" ma:taxonomy="true" ma:internalName="mafbf0bb15774bf782b6f7937f17c8ce" ma:taxonomyFieldName="MSProfessions" ma:displayName="MS Professions" ma:default="" ma:fieldId="{6afbf0bb-1577-4bf7-82b6-f7937f17c8ce}" ma:taxonomyMulti="true" ma:sspId="e385fb40-52d4-4fae-9c5b-3e8ff8a5878e" ma:termSetId="270e6016-5c27-496c-a5c0-1503b0a4f45c" ma:anchorId="8870fa9b-5abd-4403-b641-6cc4a026dfde" ma:open="false" ma:isKeyword="false">
      <xsd:complexType>
        <xsd:sequence>
          <xsd:element ref="pc:Terms" minOccurs="0" maxOccurs="1"/>
        </xsd:sequence>
      </xsd:complexType>
    </xsd:element>
    <xsd:element name="ef109fd36bcf4bcd9dd945731030600b" ma:index="87"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i7ea4c13ddfd467b9bb281d44c777b52" ma:index="88" nillable="true" ma:taxonomy="true" ma:internalName="i7ea4c13ddfd467b9bb281d44c777b52" ma:taxonomyFieldName="SMSG_x0020_Items" ma:displayName="SMSG Items" ma:default="" ma:fieldId="{27ea4c13-ddfd-467b-9bb2-81d44c777b52}" ma:sspId="e385fb40-52d4-4fae-9c5b-3e8ff8a5878e" ma:termSetId="f8967457-31aa-473d-be88-d724930b3d1e" ma:anchorId="12c654ad-e9ff-4734-91a8-0b47fd9d3f07" ma:open="false" ma:isKeyword="false">
      <xsd:complexType>
        <xsd:sequence>
          <xsd:element ref="pc:Terms" minOccurs="0" maxOccurs="1"/>
        </xsd:sequence>
      </xsd:complexType>
    </xsd:element>
    <xsd:element name="hd9637eefc984b85b6097c6374e15725" ma:index="89"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10"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23"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21b9ff29-8052-42cb-83a7-e84fe8f227cd" elementFormDefault="qualified">
    <xsd:import namespace="http://schemas.microsoft.com/office/2006/documentManagement/types"/>
    <xsd:import namespace="http://schemas.microsoft.com/office/infopath/2007/PartnerControls"/>
    <xsd:element name="MediaServiceKeyPoints" ma:index="41" nillable="true" ma:displayName="KeyPoints" ma:internalName="MediaServiceKeyPoints" ma:readOnly="false">
      <xsd:simpleType>
        <xsd:restriction base="dms:Note">
          <xsd:maxLength value="255"/>
        </xsd:restriction>
      </xsd:simpleType>
    </xsd:element>
    <xsd:element name="MediaServiceMetadata" ma:index="72" nillable="true" ma:displayName="MediaServiceMetadata" ma:description="" ma:hidden="true" ma:internalName="MediaServiceMetadata" ma:readOnly="true">
      <xsd:simpleType>
        <xsd:restriction base="dms:Note"/>
      </xsd:simpleType>
    </xsd:element>
    <xsd:element name="MediaServiceFastMetadata" ma:index="73" nillable="true" ma:displayName="MediaServiceFastMetadata" ma:description="" ma:hidden="true" ma:internalName="MediaServiceFastMetadata" ma:readOnly="true">
      <xsd:simpleType>
        <xsd:restriction base="dms:Note"/>
      </xsd:simpleType>
    </xsd:element>
    <xsd:element name="MediaServiceEventHashCode" ma:index="79" nillable="true" ma:displayName="MediaServiceEventHashCode" ma:hidden="true" ma:internalName="MediaServiceEventHashCode" ma:readOnly="true">
      <xsd:simpleType>
        <xsd:restriction base="dms:Text"/>
      </xsd:simpleType>
    </xsd:element>
    <xsd:element name="MediaServiceGenerationTime" ma:index="80" nillable="true" ma:displayName="MediaServiceGenerationTime" ma:hidden="true" ma:internalName="MediaServiceGenerationTime" ma:readOnly="true">
      <xsd:simpleType>
        <xsd:restriction base="dms:Text"/>
      </xsd:simpleType>
    </xsd:element>
    <xsd:element name="MediaServiceAutoKeyPoints" ma:index="81" nillable="true" ma:displayName="MediaServiceAutoKeyPoints" ma:hidden="true" ma:internalName="MediaServiceAutoKeyPoints" ma:readOnly="true">
      <xsd:simpleType>
        <xsd:restriction base="dms:Note"/>
      </xsd:simpleType>
    </xsd:element>
    <xsd:element name="MediaServiceDateTaken" ma:index="83" nillable="true" ma:displayName="MediaServiceDateTaken" ma:hidden="true" ma:internalName="MediaServiceDateTaken" ma:readOnly="true">
      <xsd:simpleType>
        <xsd:restriction base="dms:Text"/>
      </xsd:simpleType>
    </xsd:element>
    <xsd:element name="MediaServiceAutoTags" ma:index="91" nillable="true" ma:displayName="Tags" ma:internalName="MediaServiceAutoTags" ma:readOnly="true">
      <xsd:simpleType>
        <xsd:restriction base="dms:Text"/>
      </xsd:simpleType>
    </xsd:element>
    <xsd:element name="e4id" ma:index="92" nillable="true" ma:displayName="PublishDate a" ma:internalName="e4id">
      <xsd:simpleType>
        <xsd:restriction base="dms:DateTime"/>
      </xsd:simpleType>
    </xsd:element>
    <xsd:element name="MediaServiceOCR" ma:index="93" nillable="true" ma:displayName="Extracted Text" ma:internalName="MediaServiceOCR" ma:readOnly="true">
      <xsd:simpleType>
        <xsd:restriction base="dms:Note">
          <xsd:maxLength value="255"/>
        </xsd:restriction>
      </xsd:simpleType>
    </xsd:element>
    <xsd:element name="_x006b_fw0" ma:index="94" nillable="true" ma:displayName="Text" ma:internalName="_x006b_fw0">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3AE68AEF13E2EA44A7998FA73A2E3557|-661092312" UniqueId="658544d5-fcab-4a51-b747-ae3361148b62">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30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E7AFCF41-ED7B-453D-9BE3-DD25865AF924}">
  <ds:schemaRefs>
    <ds:schemaRef ds:uri="http://schemas.microsoft.com/sharepoint/events"/>
  </ds:schemaRefs>
</ds:datastoreItem>
</file>

<file path=customXml/itemProps2.xml><?xml version="1.0" encoding="utf-8"?>
<ds:datastoreItem xmlns:ds="http://schemas.openxmlformats.org/officeDocument/2006/customXml" ds:itemID="{89E912AD-8254-44BA-A6EF-E3F4D6CE6B1B}">
  <ds:schemaRefs>
    <ds:schemaRef ds:uri="http://schemas.microsoft.com/office/2006/metadata/properties"/>
    <ds:schemaRef ds:uri="http://schemas.microsoft.com/office/infopath/2007/PartnerControls"/>
    <ds:schemaRef ds:uri="21b9ff29-8052-42cb-83a7-e84fe8f227cd"/>
    <ds:schemaRef ds:uri="230e9df3-be65-4c73-a93b-d1236ebd677e"/>
    <ds:schemaRef ds:uri="230E9DF3-BE65-4C73-A93B-D1236EBD677E"/>
    <ds:schemaRef ds:uri="http://schemas.microsoft.com/sharepoint/v3"/>
  </ds:schemaRefs>
</ds:datastoreItem>
</file>

<file path=customXml/itemProps3.xml><?xml version="1.0" encoding="utf-8"?>
<ds:datastoreItem xmlns:ds="http://schemas.openxmlformats.org/officeDocument/2006/customXml" ds:itemID="{44D8C107-C37F-442C-AC8A-8B10A3944973}">
  <ds:schemaRefs>
    <ds:schemaRef ds:uri="http://schemas.microsoft.com/sharepoint/v3/contenttype/forms"/>
  </ds:schemaRefs>
</ds:datastoreItem>
</file>

<file path=customXml/itemProps4.xml><?xml version="1.0" encoding="utf-8"?>
<ds:datastoreItem xmlns:ds="http://schemas.openxmlformats.org/officeDocument/2006/customXml" ds:itemID="{10C61C7C-5C5E-48BE-B0E3-B53325BEC6AD}">
  <ds:schemaRefs>
    <ds:schemaRef ds:uri="Microsoft.SharePoint.Taxonomy.ContentTypeSync"/>
  </ds:schemaRefs>
</ds:datastoreItem>
</file>

<file path=customXml/itemProps5.xml><?xml version="1.0" encoding="utf-8"?>
<ds:datastoreItem xmlns:ds="http://schemas.openxmlformats.org/officeDocument/2006/customXml" ds:itemID="{822D3B6B-DD2D-498B-B547-B6EA2E3621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21b9ff29-8052-42cb-83a7-e84fe8f2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D61ED408-8D6E-4728-BE05-576CACE6B7D9}">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115</TotalTime>
  <Words>2522</Words>
  <Application>Microsoft Office PowerPoint</Application>
  <PresentationFormat>Widescreen</PresentationFormat>
  <Paragraphs>309</Paragraphs>
  <Slides>19</Slides>
  <Notes>19</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PowerPoint Presentation</vt:lpstr>
      <vt:lpstr>PowerPoint Presentation</vt:lpstr>
      <vt:lpstr>Meet Surface Hub 2S</vt:lpstr>
      <vt:lpstr>Surface Hub 2S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Hub 2S Pitch Deck</dc:title>
  <dc:creator>Adrienne Brewbaker</dc:creator>
  <cp:lastModifiedBy>Andrew Tran</cp:lastModifiedBy>
  <cp:revision>5</cp:revision>
  <dcterms:created xsi:type="dcterms:W3CDTF">2019-04-16T06:39:11Z</dcterms:created>
  <dcterms:modified xsi:type="dcterms:W3CDTF">2019-12-06T21:27:29Z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0x0101000E4CB7077FEE4FF7AE86D4A500EEC780030016C849C62B10EB41ACA8C7EEDEF40BB2003AE68AEF13E2EA44A7998FA73A2E3557</vt:lpwstr>
  </property>
  <property fmtid="{D5CDD505-2E9C-101B-9397-08002B2CF9AE}" pid="3" name="of67e5d4b76f4a9db8769983fda9cec0">
    <vt:lpwstr/>
  </property>
  <property fmtid="{D5CDD505-2E9C-101B-9397-08002B2CF9AE}" pid="4" name="TaxKeyword">
    <vt:lpwstr/>
  </property>
  <property fmtid="{D5CDD505-2E9C-101B-9397-08002B2CF9AE}" pid="5" name="NewsType">
    <vt:lpwstr/>
  </property>
  <property fmtid="{D5CDD505-2E9C-101B-9397-08002B2CF9AE}" pid="6" name="_dlc_policyId">
    <vt:lpwstr>0x0101000E4CB7077FEE4FF7AE86D4A500EEC780030016C849C62B10EB41ACA8C7EEDEF40BB2003AE68AEF13E2EA44A7998FA73A2E3557|-661092312</vt:lpwstr>
  </property>
  <property fmtid="{D5CDD505-2E9C-101B-9397-08002B2CF9AE}" pid="7" name="Region">
    <vt:lpwstr/>
  </property>
  <property fmtid="{D5CDD505-2E9C-101B-9397-08002B2CF9AE}" pid="8" name="Confidentiality">
    <vt:lpwstr>62;#partner ready|207d4327-6b5f-454c-8f06-5ab2802d5700</vt:lpwstr>
  </property>
  <property fmtid="{D5CDD505-2E9C-101B-9397-08002B2CF9AE}" pid="9" name="ItemType">
    <vt:lpwstr>54;#presentations|317da5a4-398e-4c38-b265-afd519770055;#1632;#documents|e037ed84-7d8e-4cbb-9c8f-61e80301a44f</vt:lpwstr>
  </property>
  <property fmtid="{D5CDD505-2E9C-101B-9397-08002B2CF9AE}" pid="10" name="Industries">
    <vt:lpwstr/>
  </property>
  <property fmtid="{D5CDD505-2E9C-101B-9397-08002B2CF9AE}" pid="11" name="MSProducts">
    <vt:lpwstr/>
  </property>
  <property fmtid="{D5CDD505-2E9C-101B-9397-08002B2CF9AE}" pid="12" name="Competitors">
    <vt:lpwstr/>
  </property>
  <property fmtid="{D5CDD505-2E9C-101B-9397-08002B2CF9AE}" pid="13" name="ExperienceContentType">
    <vt:lpwstr/>
  </property>
  <property fmtid="{D5CDD505-2E9C-101B-9397-08002B2CF9AE}" pid="14" name="SMSGDomain">
    <vt:lpwstr>462;#Microsoft Devices|d7c4e1f9-b2f3-41ba-96b2-6c23550a87c0;#1249;#Devices Product Domain|cca9af63-57ee-4c13-abf6-06c5fdfa2991</vt:lpwstr>
  </property>
  <property fmtid="{D5CDD505-2E9C-101B-9397-08002B2CF9AE}" pid="15" name="BusinessArchitecture">
    <vt:lpwstr/>
  </property>
  <property fmtid="{D5CDD505-2E9C-101B-9397-08002B2CF9AE}" pid="16" name="Products">
    <vt:lpwstr>174;#Surface|3ac86239-21b1-4d44-addc-59139e71a10b;#1080;#Surface Hub|2835cb56-a6fb-4272-b1aa-40d782058614</vt:lpwstr>
  </property>
  <property fmtid="{D5CDD505-2E9C-101B-9397-08002B2CF9AE}" pid="17" name="l6f004f21209409da86a713c0f24627d">
    <vt:lpwstr/>
  </property>
  <property fmtid="{D5CDD505-2E9C-101B-9397-08002B2CF9AE}" pid="18" name="MSProductsTaxHTField0">
    <vt:lpwstr/>
  </property>
  <property fmtid="{D5CDD505-2E9C-101B-9397-08002B2CF9AE}" pid="19" name="e8080b0481964c759b2c36ae49591b31">
    <vt:lpwstr/>
  </property>
  <property fmtid="{D5CDD505-2E9C-101B-9397-08002B2CF9AE}" pid="20" name="_docset_NoMedatataSyncRequired">
    <vt:lpwstr>False</vt:lpwstr>
  </property>
  <property fmtid="{D5CDD505-2E9C-101B-9397-08002B2CF9AE}" pid="21" name="TechnicalLevel">
    <vt:lpwstr>1633;#100 (beginner)|7d022d07-ff67-4af8-910d-8ea6b46b5908</vt:lpwstr>
  </property>
  <property fmtid="{D5CDD505-2E9C-101B-9397-08002B2CF9AE}" pid="22" name="SMSG Items">
    <vt:lpwstr>1658;#documents|e037ed84-7d8e-4cbb-9c8f-61e80301a44f</vt:lpwstr>
  </property>
  <property fmtid="{D5CDD505-2E9C-101B-9397-08002B2CF9AE}" pid="23" name="Audiences">
    <vt:lpwstr/>
  </property>
  <property fmtid="{D5CDD505-2E9C-101B-9397-08002B2CF9AE}" pid="24" name="Solution Areas">
    <vt:lpwstr>1660;#Modern Life|ebc38c2e-198b-4c51-af15-46e2adac26b6</vt:lpwstr>
  </property>
  <property fmtid="{D5CDD505-2E9C-101B-9397-08002B2CF9AE}" pid="25" name="ldac8aee9d1f469e8cd8c3f8d6a615f2">
    <vt:lpwstr/>
  </property>
  <property fmtid="{D5CDD505-2E9C-101B-9397-08002B2CF9AE}" pid="26" name="EmployeeRole">
    <vt:lpwstr/>
  </property>
  <property fmtid="{D5CDD505-2E9C-101B-9397-08002B2CF9AE}" pid="27" name="NewsTopic">
    <vt:lpwstr/>
  </property>
  <property fmtid="{D5CDD505-2E9C-101B-9397-08002B2CF9AE}" pid="28" name="Roles">
    <vt:lpwstr>527;#Sales|72627068-acd7-4c1a-8b95-a0256be5dc9f;#313;#Technical Sales|831f7989-43a4-4e48-852a-a5355978f47f;#529;#Marketing|6bac43fe-835f-4207-8dba-9b6899aa3139</vt:lpwstr>
  </property>
  <property fmtid="{D5CDD505-2E9C-101B-9397-08002B2CF9AE}" pid="29" name="ItemRetentionFormula">
    <vt:lpwstr>&lt;formula id="Microsoft.Office.RecordsManagement.PolicyFeatures.Expiration.Formula.BuiltIn"&gt;&lt;number&gt;30&lt;/number&gt;&lt;property&gt;Expire_x005f_x0020_Review&lt;/property&gt;&lt;propertyId&gt;4efb7b69-53dd-4711-a372-96a7c80c7a38&lt;/propertyId&gt;&lt;period&gt;days&lt;/period&gt;&lt;/formula&gt;</vt:lpwstr>
  </property>
  <property fmtid="{D5CDD505-2E9C-101B-9397-08002B2CF9AE}" pid="30" name="MSProfessions">
    <vt:lpwstr>1655;#Sales|72627068-acd7-4c1a-8b95-a0256be5dc9f</vt:lpwstr>
  </property>
  <property fmtid="{D5CDD505-2E9C-101B-9397-08002B2CF9AE}" pid="31" name="NewsSource">
    <vt:lpwstr/>
  </property>
  <property fmtid="{D5CDD505-2E9C-101B-9397-08002B2CF9AE}" pid="32" name="SMSGTags">
    <vt:lpwstr/>
  </property>
  <property fmtid="{D5CDD505-2E9C-101B-9397-08002B2CF9AE}" pid="33" name="_dlc_DocIdItemGuid">
    <vt:lpwstr>90168219-2c03-47e9-bd42-245ba7fac2ae</vt:lpwstr>
  </property>
  <property fmtid="{D5CDD505-2E9C-101B-9397-08002B2CF9AE}" pid="34" name="MSPhysicalGeography">
    <vt:lpwstr/>
  </property>
  <property fmtid="{D5CDD505-2E9C-101B-9397-08002B2CF9AE}" pid="35" name="EnterpriseDomainTags">
    <vt:lpwstr/>
  </property>
  <property fmtid="{D5CDD505-2E9C-101B-9397-08002B2CF9AE}" pid="36" name="j3562c58ee414e028925bc902cfc01a1">
    <vt:lpwstr/>
  </property>
  <property fmtid="{D5CDD505-2E9C-101B-9397-08002B2CF9AE}" pid="37" name="Segments">
    <vt:lpwstr/>
  </property>
  <property fmtid="{D5CDD505-2E9C-101B-9397-08002B2CF9AE}" pid="38" name="Partners">
    <vt:lpwstr/>
  </property>
  <property fmtid="{D5CDD505-2E9C-101B-9397-08002B2CF9AE}" pid="39" name="ActivitiesAndPrograms">
    <vt:lpwstr/>
  </property>
  <property fmtid="{D5CDD505-2E9C-101B-9397-08002B2CF9AE}" pid="40" name="la4444b61d19467597d63190b69ac227">
    <vt:lpwstr/>
  </property>
  <property fmtid="{D5CDD505-2E9C-101B-9397-08002B2CF9AE}" pid="41" name="Groups">
    <vt:lpwstr/>
  </property>
  <property fmtid="{D5CDD505-2E9C-101B-9397-08002B2CF9AE}" pid="42" name="Topics">
    <vt:lpwstr>1640;#100 (beginner)|7d022d07-ff67-4af8-910d-8ea6b46b5908</vt:lpwstr>
  </property>
  <property fmtid="{D5CDD505-2E9C-101B-9397-08002B2CF9AE}" pid="43" name="Languages">
    <vt:lpwstr/>
  </property>
  <property fmtid="{D5CDD505-2E9C-101B-9397-08002B2CF9AE}" pid="44" name="SharedWithUsers">
    <vt:lpwstr>9525;#Chris Luce;#38148;#Adrienne Brewbaker;#14704;#Frank Buchholz;#7573;#Whitney Roberts;#67237;#Dustin Mackey;#126551;#Jimmy Olugbakinro;#125399;#Adam Duffy;#129004;#Shauna Madden (Insight Global, Inc);#96363;#Andrea Fogel</vt:lpwstr>
  </property>
  <property fmtid="{D5CDD505-2E9C-101B-9397-08002B2CF9AE}" pid="45" name="MSIP_Label_f42aa342-8706-4288-bd11-ebb85995028c_Enabled">
    <vt:lpwstr>True</vt:lpwstr>
  </property>
  <property fmtid="{D5CDD505-2E9C-101B-9397-08002B2CF9AE}" pid="46" name="MSIP_Label_f42aa342-8706-4288-bd11-ebb85995028c_SiteId">
    <vt:lpwstr>72f988bf-86f1-41af-91ab-2d7cd011db47</vt:lpwstr>
  </property>
  <property fmtid="{D5CDD505-2E9C-101B-9397-08002B2CF9AE}" pid="47" name="MSIP_Label_f42aa342-8706-4288-bd11-ebb85995028c_Owner">
    <vt:lpwstr>v-andrtr@microsoft.com</vt:lpwstr>
  </property>
  <property fmtid="{D5CDD505-2E9C-101B-9397-08002B2CF9AE}" pid="48" name="MSIP_Label_f42aa342-8706-4288-bd11-ebb85995028c_SetDate">
    <vt:lpwstr>2019-12-04T20:17:40.6688916Z</vt:lpwstr>
  </property>
  <property fmtid="{D5CDD505-2E9C-101B-9397-08002B2CF9AE}" pid="49" name="MSIP_Label_f42aa342-8706-4288-bd11-ebb85995028c_Name">
    <vt:lpwstr>General</vt:lpwstr>
  </property>
  <property fmtid="{D5CDD505-2E9C-101B-9397-08002B2CF9AE}" pid="50" name="MSIP_Label_f42aa342-8706-4288-bd11-ebb85995028c_Application">
    <vt:lpwstr>Microsoft Azure Information Protection</vt:lpwstr>
  </property>
  <property fmtid="{D5CDD505-2E9C-101B-9397-08002B2CF9AE}" pid="51" name="MSIP_Label_f42aa342-8706-4288-bd11-ebb85995028c_ActionId">
    <vt:lpwstr>b17a7376-1fdd-44ae-addf-ef42eeb04027</vt:lpwstr>
  </property>
  <property fmtid="{D5CDD505-2E9C-101B-9397-08002B2CF9AE}" pid="52" name="MSIP_Label_f42aa342-8706-4288-bd11-ebb85995028c_Extended_MSFT_Method">
    <vt:lpwstr>Automatic</vt:lpwstr>
  </property>
  <property fmtid="{D5CDD505-2E9C-101B-9397-08002B2CF9AE}" pid="53" name="Sensitivity">
    <vt:lpwstr>General</vt:lpwstr>
  </property>
</Properties>
</file>