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41" r:id="rId6"/>
    <p:sldMasterId id="2147483773" r:id="rId7"/>
    <p:sldMasterId id="2147483819" r:id="rId8"/>
  </p:sldMasterIdLst>
  <p:notesMasterIdLst>
    <p:notesMasterId r:id="rId25"/>
  </p:notesMasterIdLst>
  <p:sldIdLst>
    <p:sldId id="256" r:id="rId9"/>
    <p:sldId id="10841" r:id="rId10"/>
    <p:sldId id="711" r:id="rId11"/>
    <p:sldId id="13423" r:id="rId12"/>
    <p:sldId id="8594" r:id="rId13"/>
    <p:sldId id="2076137944" r:id="rId14"/>
    <p:sldId id="2076137946" r:id="rId15"/>
    <p:sldId id="2076136987" r:id="rId16"/>
    <p:sldId id="2076136991" r:id="rId17"/>
    <p:sldId id="2076136809" r:id="rId18"/>
    <p:sldId id="2076136798" r:id="rId19"/>
    <p:sldId id="2076136992" r:id="rId20"/>
    <p:sldId id="2076136986" r:id="rId21"/>
    <p:sldId id="2076136988" r:id="rId22"/>
    <p:sldId id="2076136989" r:id="rId23"/>
    <p:sldId id="108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EF0A"/>
    <a:srgbClr val="00B093"/>
    <a:srgbClr val="404040"/>
    <a:srgbClr val="00E2BC"/>
    <a:srgbClr val="254C47"/>
    <a:srgbClr val="F0F4F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D9D54-B8CC-48ED-AB49-D4DA3A2CB838}" v="123" dt="2020-05-14T19:13:33.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2E960-CFE3-41D8-93B4-FF5F062B374E}" type="datetimeFigureOut">
              <a:rPr lang="en-US" smtClean="0"/>
              <a:t>6/16/2020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7029D-90BD-4A4E-8408-5C20D69B7A01}" type="slidenum">
              <a:rPr lang="en-US" smtClean="0"/>
              <a:t>‹#›</a:t>
            </a:fld>
            <a:endParaRPr lang="en-US"/>
          </a:p>
        </p:txBody>
      </p:sp>
    </p:spTree>
    <p:extLst>
      <p:ext uri="{BB962C8B-B14F-4D97-AF65-F5344CB8AC3E}">
        <p14:creationId xmlns:p14="http://schemas.microsoft.com/office/powerpoint/2010/main" val="781041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24" kern="1200">
                <a:solidFill>
                  <a:schemeClr val="tx1"/>
                </a:solidFill>
                <a:effectLst/>
                <a:latin typeface="+mn-lt"/>
                <a:ea typeface="+mn-ea"/>
                <a:cs typeface="+mn-cs"/>
              </a:rPr>
              <a:t>Virtualization helps companies address specific business needs: </a:t>
            </a:r>
          </a:p>
          <a:p>
            <a:pPr marL="285750" indent="-285750">
              <a:lnSpc>
                <a:spcPct val="107000"/>
              </a:lnSpc>
              <a:spcAft>
                <a:spcPts val="800"/>
              </a:spcAft>
              <a:buFont typeface="Arial" panose="020B0604020202020204" pitchFamily="34" charset="0"/>
              <a:buChar char="•"/>
            </a:pPr>
            <a:r>
              <a:rPr lang="en-US" sz="1224" kern="1200">
                <a:solidFill>
                  <a:schemeClr val="tx1"/>
                </a:solidFill>
                <a:effectLst/>
                <a:latin typeface="+mn-lt"/>
                <a:ea typeface="+mn-ea"/>
                <a:cs typeface="+mn-cs"/>
              </a:rPr>
              <a:t>More secure access to data/organizational resources</a:t>
            </a:r>
          </a:p>
          <a:p>
            <a:pPr marL="285750" indent="-285750">
              <a:lnSpc>
                <a:spcPct val="107000"/>
              </a:lnSpc>
              <a:spcAft>
                <a:spcPts val="800"/>
              </a:spcAft>
              <a:buFont typeface="Arial" panose="020B0604020202020204" pitchFamily="34" charset="0"/>
              <a:buChar char="•"/>
            </a:pPr>
            <a:r>
              <a:rPr lang="en-US" sz="1224" kern="1200">
                <a:solidFill>
                  <a:schemeClr val="tx1"/>
                </a:solidFill>
                <a:effectLst/>
                <a:latin typeface="+mn-lt"/>
                <a:ea typeface="+mn-ea"/>
                <a:cs typeface="+mn-cs"/>
              </a:rPr>
              <a:t>Compliance with industry regulations (i.e. FSI, healthcare, government)</a:t>
            </a:r>
          </a:p>
          <a:p>
            <a:pPr marL="285750" indent="-285750">
              <a:lnSpc>
                <a:spcPct val="107000"/>
              </a:lnSpc>
              <a:spcAft>
                <a:spcPts val="800"/>
              </a:spcAft>
              <a:buFont typeface="Arial" panose="020B0604020202020204" pitchFamily="34" charset="0"/>
              <a:buChar char="•"/>
            </a:pPr>
            <a:r>
              <a:rPr lang="en-US" sz="1224" kern="1200">
                <a:solidFill>
                  <a:schemeClr val="tx1"/>
                </a:solidFill>
                <a:effectLst/>
                <a:latin typeface="+mn-lt"/>
                <a:ea typeface="+mn-ea"/>
                <a:cs typeface="+mn-cs"/>
              </a:rPr>
              <a:t>An increasingly elastic workforce (i.e. mergers/acquisitions, short-term employees, contractor/partner access)</a:t>
            </a:r>
          </a:p>
          <a:p>
            <a:pPr marL="285750" indent="-285750">
              <a:lnSpc>
                <a:spcPct val="107000"/>
              </a:lnSpc>
              <a:spcAft>
                <a:spcPts val="800"/>
              </a:spcAft>
              <a:buFont typeface="Arial" panose="020B0604020202020204" pitchFamily="34" charset="0"/>
              <a:buChar char="•"/>
            </a:pPr>
            <a:r>
              <a:rPr lang="en-US" sz="1224" kern="1200">
                <a:solidFill>
                  <a:schemeClr val="tx1"/>
                </a:solidFill>
                <a:effectLst/>
                <a:latin typeface="+mn-lt"/>
                <a:ea typeface="+mn-ea"/>
                <a:cs typeface="+mn-cs"/>
              </a:rPr>
              <a:t>Employee-specific needs (i.e. BYOD or mobile staff, call centers, branch workers)</a:t>
            </a:r>
          </a:p>
          <a:p>
            <a:pPr marL="285750" indent="-285750">
              <a:lnSpc>
                <a:spcPct val="107000"/>
              </a:lnSpc>
              <a:spcAft>
                <a:spcPts val="800"/>
              </a:spcAft>
              <a:buFont typeface="Arial" panose="020B0604020202020204" pitchFamily="34" charset="0"/>
              <a:buChar char="•"/>
            </a:pPr>
            <a:r>
              <a:rPr lang="en-US" sz="1224" kern="1200">
                <a:solidFill>
                  <a:schemeClr val="tx1"/>
                </a:solidFill>
                <a:effectLst/>
                <a:latin typeface="+mn-lt"/>
                <a:ea typeface="+mn-ea"/>
                <a:cs typeface="+mn-cs"/>
              </a:rPr>
              <a:t>Specialized workloads (i.e. design/engineering, legacy apps, software dev test)</a:t>
            </a:r>
          </a:p>
          <a:p>
            <a:pPr marL="285750" indent="-285750">
              <a:lnSpc>
                <a:spcPct val="107000"/>
              </a:lnSpc>
              <a:spcAft>
                <a:spcPts val="800"/>
              </a:spcAft>
              <a:buFont typeface="Arial" panose="020B0604020202020204" pitchFamily="34" charset="0"/>
              <a:buChar char="•"/>
            </a:pPr>
            <a:endParaRPr lang="en-US" sz="1224" kern="1200">
              <a:solidFill>
                <a:schemeClr val="tx1"/>
              </a:solidFill>
              <a:effectLst/>
              <a:latin typeface="+mn-lt"/>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2ACF9B1-0339-4B7C-B282-263AFE02D0CE}"/>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Segoe UI"/>
                <a:ea typeface="+mn-ea"/>
                <a:cs typeface="+mn-cs"/>
              </a:rPr>
              <a:t>“Insert text here”</a:t>
            </a:r>
          </a:p>
        </p:txBody>
      </p:sp>
      <p:sp>
        <p:nvSpPr>
          <p:cNvPr id="7" name="TextBox 6">
            <a:extLst>
              <a:ext uri="{FF2B5EF4-FFF2-40B4-BE49-F238E27FC236}">
                <a16:creationId xmlns:a16="http://schemas.microsoft.com/office/drawing/2014/main" id="{C17DEF79-6E8B-409D-A063-50DE6978025A}"/>
              </a:ext>
            </a:extLst>
          </p:cNvPr>
          <p:cNvSpPr txBox="1"/>
          <p:nvPr/>
        </p:nvSpPr>
        <p:spPr>
          <a:xfrm>
            <a:off x="6141719" y="2462904"/>
            <a:ext cx="2854691" cy="4051005"/>
          </a:xfrm>
          <a:prstGeom prst="rect">
            <a:avLst/>
          </a:prstGeom>
          <a:solidFill>
            <a:schemeClr val="bg1">
              <a:lumMod val="95000"/>
            </a:schemeClr>
          </a:solidFill>
        </p:spPr>
        <p:txBody>
          <a:bodyPr wrap="square" rtlCol="0">
            <a:noAutofit/>
          </a:bodyPr>
          <a:lstStyle/>
          <a:p>
            <a:pPr marL="0" marR="0" lvl="0" indent="0" algn="l" defTabSz="932688"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000000"/>
                </a:solidFill>
                <a:effectLst/>
                <a:uLnTx/>
                <a:uFillTx/>
                <a:latin typeface="Segoe UI Semibold"/>
                <a:ea typeface="+mn-ea"/>
                <a:cs typeface="+mn-cs"/>
              </a:rPr>
              <a:t>Key points to land</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endParaRPr kumimoji="0" lang="en-US" sz="1836"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24144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C60E7-ECD2-D646-9187-0E8AD54AD5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7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6/16/2020 10:39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447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30135-967A-47C1-9412-18D39FCC813A}" type="slidenum">
              <a:rPr lang="en-US" smtClean="0"/>
              <a:t>4</a:t>
            </a:fld>
            <a:endParaRPr lang="en-US"/>
          </a:p>
        </p:txBody>
      </p:sp>
    </p:spTree>
    <p:extLst>
      <p:ext uri="{BB962C8B-B14F-4D97-AF65-F5344CB8AC3E}">
        <p14:creationId xmlns:p14="http://schemas.microsoft.com/office/powerpoint/2010/main" val="79493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4114800" cy="2314575"/>
          </a:xfrm>
          <a:prstGeom prst="rect">
            <a:avLst/>
          </a:prstGeom>
        </p:spPr>
      </p:sp>
      <p:sp>
        <p:nvSpPr>
          <p:cNvPr id="3" name="Notes Placeholder 2"/>
          <p:cNvSpPr>
            <a:spLocks noGrp="1"/>
          </p:cNvSpPr>
          <p:nvPr>
            <p:ph type="body" idx="1"/>
          </p:nvPr>
        </p:nvSpPr>
        <p:spPr>
          <a:xfrm>
            <a:off x="145473" y="2462904"/>
            <a:ext cx="5808518" cy="4051005"/>
          </a:xfrm>
          <a:prstGeom prst="rect">
            <a:avLst/>
          </a:prstGeom>
        </p:spPr>
        <p:txBody>
          <a:bodyPr/>
          <a:lstStyle/>
          <a:p>
            <a:endParaRPr lang="en-US"/>
          </a:p>
        </p:txBody>
      </p:sp>
      <p:sp>
        <p:nvSpPr>
          <p:cNvPr id="7" name="Slide Number Placeholder 6"/>
          <p:cNvSpPr>
            <a:spLocks noGrp="1"/>
          </p:cNvSpPr>
          <p:nvPr>
            <p:ph type="sldNum" sz="quarter" idx="13"/>
          </p:nvPr>
        </p:nvSpPr>
        <p:spPr>
          <a:xfrm>
            <a:off x="5179484" y="6605695"/>
            <a:ext cx="3816927" cy="160521"/>
          </a:xfrm>
          <a:prstGeom prst="rect">
            <a:avLst/>
          </a:prstGeom>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DD27C425-E624-4AA4-A141-1F5BE107A4FC}"/>
              </a:ext>
            </a:extLst>
          </p:cNvPr>
          <p:cNvSpPr>
            <a:spLocks noGrp="1"/>
          </p:cNvSpPr>
          <p:nvPr>
            <p:ph type="ftr" sz="quarter" idx="14"/>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Shift to a modern desktop with M365</a:t>
            </a:r>
          </a:p>
        </p:txBody>
      </p:sp>
      <p:sp>
        <p:nvSpPr>
          <p:cNvPr id="6" name="TextBox 5">
            <a:extLst>
              <a:ext uri="{FF2B5EF4-FFF2-40B4-BE49-F238E27FC236}">
                <a16:creationId xmlns:a16="http://schemas.microsoft.com/office/drawing/2014/main" id="{7F996261-F481-4A52-AADC-ECAA6A84873F}"/>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32688"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Segoe UI"/>
                <a:ea typeface="+mn-ea"/>
                <a:cs typeface="+mn-cs"/>
              </a:rPr>
              <a:t>“…”</a:t>
            </a:r>
          </a:p>
        </p:txBody>
      </p:sp>
      <p:sp>
        <p:nvSpPr>
          <p:cNvPr id="8" name="TextBox 7">
            <a:extLst>
              <a:ext uri="{FF2B5EF4-FFF2-40B4-BE49-F238E27FC236}">
                <a16:creationId xmlns:a16="http://schemas.microsoft.com/office/drawing/2014/main" id="{1699B6C1-EB50-4678-B25D-58D017866A14}"/>
              </a:ext>
            </a:extLst>
          </p:cNvPr>
          <p:cNvSpPr txBox="1"/>
          <p:nvPr/>
        </p:nvSpPr>
        <p:spPr>
          <a:xfrm>
            <a:off x="6141719" y="2462904"/>
            <a:ext cx="2854691" cy="4051005"/>
          </a:xfrm>
          <a:prstGeom prst="rect">
            <a:avLst/>
          </a:prstGeom>
          <a:solidFill>
            <a:schemeClr val="bg1">
              <a:lumMod val="95000"/>
            </a:schemeClr>
          </a:solidFill>
        </p:spPr>
        <p:txBody>
          <a:bodyPr wrap="square" rtlCol="0">
            <a:noAutofit/>
          </a:bodyPr>
          <a:lstStyle/>
          <a:p>
            <a:pPr marL="0" marR="0" lvl="0" indent="0" algn="l" defTabSz="932688"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000000"/>
                </a:solidFill>
                <a:effectLst/>
                <a:uLnTx/>
                <a:uFillTx/>
                <a:latin typeface="Segoe UI Semibold"/>
                <a:ea typeface="+mn-ea"/>
                <a:cs typeface="+mn-cs"/>
              </a:rPr>
              <a:t>Key points to land</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p>
          <a:p>
            <a:pPr marL="342900" marR="0" lvl="0" indent="-342900" algn="l" defTabSz="9326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Text</a:t>
            </a:r>
            <a:endParaRPr kumimoji="0" lang="en-US" sz="1836"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8296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4B192-2ACB-489C-8CF8-80A7D5A4C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55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4B192-2ACB-489C-8CF8-80A7D5A4C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4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current Surface for Business device lineup—a portfolio of personal and teaming devices to fit the needs of nearly any business user. </a:t>
            </a:r>
          </a:p>
          <a:p>
            <a:endParaRPr lang="en-US"/>
          </a:p>
          <a:p>
            <a:pPr marL="171450" indent="-171450">
              <a:buFont typeface="Arial" panose="020B0604020202020204" pitchFamily="34" charset="0"/>
              <a:buChar char="•"/>
            </a:pPr>
            <a:r>
              <a:rPr lang="en-US"/>
              <a:t>It starts with Surface Go, the smallest of our devices targeted for business users. As the smallest and lightest device in our lineup, Surface Go is the ultimate mobility solution. Targeted toward </a:t>
            </a:r>
            <a:r>
              <a:rPr lang="en-US" err="1"/>
              <a:t>firstline</a:t>
            </a:r>
            <a:r>
              <a:rPr lang="en-US"/>
              <a:t> workers and K-8 students, Go is easy to carry anywhere. Just like with Pro, Go will feature LTE SKUs—coming later this year—as well. </a:t>
            </a:r>
          </a:p>
          <a:p>
            <a:pPr marL="171450" indent="-171450">
              <a:buFont typeface="Arial" panose="020B0604020202020204" pitchFamily="34" charset="0"/>
              <a:buChar char="•"/>
            </a:pPr>
            <a:r>
              <a:rPr lang="en-US"/>
              <a:t>Next up is the Surface Pro, our most popular device and the biggest driver of revenue across the portfolio. The Pro’s mantra is that it’s the ultimate 2-in-1 device for the mobile worker. The Pro possesses the power customers need to run their apps with the versatility to them take with them, anywhere. We are currently in our sixth generation of the Surface Pro line and have in the last year released LTE SKUs for even greater mobility. </a:t>
            </a:r>
            <a:endParaRPr lang="en-US" b="1"/>
          </a:p>
          <a:p>
            <a:pPr marL="171450" indent="-171450">
              <a:buFont typeface="Arial" panose="020B0604020202020204" pitchFamily="34" charset="0"/>
              <a:buChar char="•"/>
            </a:pPr>
            <a:r>
              <a:rPr lang="en-US"/>
              <a:t>The Surface Laptop harkens back to a more traditional “clamshell” laptop form factor. Surface Laptop 2 for Business is now a key addition to the business portfolio with standard Windows 10 Pro, Advanced Exchange service, and features Alcantara covered keyboards. Coming in a number of different colors, Laptop pushes a style and personalization narrative for business users. </a:t>
            </a:r>
          </a:p>
          <a:p>
            <a:pPr marL="171450" indent="-171450">
              <a:buFont typeface="Arial" panose="020B0604020202020204" pitchFamily="34" charset="0"/>
              <a:buChar char="•"/>
            </a:pPr>
            <a:r>
              <a:rPr lang="en-US"/>
              <a:t>The Surface Book 2 boasts powerhouse performance in a laptop form factor. Designed for power users like engineers and creatives, the Surface Book lineup is among the most performant devices in the portfolio. Book also is able to detach from its keyboard for use as a fully functional Windows 10 tablet. Surface Book 2 is the latest model in the line. </a:t>
            </a:r>
          </a:p>
          <a:p>
            <a:pPr marL="171450" indent="-171450">
              <a:buFont typeface="Arial" panose="020B0604020202020204" pitchFamily="34" charset="0"/>
              <a:buChar char="•"/>
            </a:pPr>
            <a:r>
              <a:rPr lang="en-US"/>
              <a:t>Surface Studio 2 is our take on a more versatile desktop PC. With high-end processors, graphics cards, a lot of RAM, a 28” display, and 4K resolution, Studio is Surface’s desktop solution for power users and creative types. Studio’s Zero-Gravity hinge also enables users to lower the device from the traditional desktop mode into “drafting” mode which allows users to draw on the Studio just like they would on a drafting board. </a:t>
            </a:r>
          </a:p>
          <a:p>
            <a:pPr marL="171450" indent="-171450">
              <a:buFont typeface="Arial" panose="020B0604020202020204" pitchFamily="34" charset="0"/>
              <a:buChar char="•"/>
            </a:pPr>
            <a:r>
              <a:rPr lang="en-US"/>
              <a:t>Finally, we get to the Surface Hub 2S—the ultimate teaming device. The original Surface Hub is a large screen, collaboration device that comes in two form factors: 55” and 84”. Now, we have announced the Surface Hub 2S which will be available in calendar year 2019 Q2. Hub 2S will provide new user and teaming experiences in a more dynamic set of display and modalities, all on a 50.5”, 4K+ display. Surface Hub 2X will be available in 2020. </a:t>
            </a:r>
          </a:p>
          <a:p>
            <a:pPr marL="0" indent="0">
              <a:buFont typeface="Arial" panose="020B0604020202020204" pitchFamily="34" charset="0"/>
              <a:buNone/>
            </a:pPr>
            <a:endParaRPr lang="en-US"/>
          </a:p>
          <a:p>
            <a:r>
              <a:rPr lang="en-US"/>
              <a:t>-------------------------------</a:t>
            </a:r>
          </a:p>
          <a:p>
            <a:endParaRPr lang="en-US"/>
          </a:p>
          <a:p>
            <a:r>
              <a:rPr lang="en-US" b="1"/>
              <a:t>Additional notes: </a:t>
            </a:r>
            <a:endParaRPr lang="en-US"/>
          </a:p>
          <a:p>
            <a:r>
              <a:rPr lang="en-US" err="1"/>
              <a:t>MSLearning</a:t>
            </a:r>
            <a:r>
              <a:rPr lang="en-US"/>
              <a:t> resources to learn more about Surface products:</a:t>
            </a:r>
          </a:p>
          <a:p>
            <a:pPr marL="171450" indent="-171450">
              <a:buFont typeface="Arial" panose="020B0604020202020204" pitchFamily="34" charset="0"/>
              <a:buChar char="•"/>
            </a:pPr>
            <a:r>
              <a:rPr lang="en-US"/>
              <a:t>Surface Go: https://microsoft.sharepoint.com/sites/infopedia_g02/pages/surfacego.aspx</a:t>
            </a:r>
          </a:p>
          <a:p>
            <a:pPr marL="171450" indent="-171450">
              <a:buFont typeface="Arial" panose="020B0604020202020204" pitchFamily="34" charset="0"/>
              <a:buChar char="•"/>
            </a:pPr>
            <a:r>
              <a:rPr lang="en-US"/>
              <a:t>Surface Pro: https://microsoft.sharepoint.com/sites/infopedia_g02/pages/thenewsurfacepro.aspx</a:t>
            </a:r>
          </a:p>
          <a:p>
            <a:pPr marL="171450" indent="-171450">
              <a:buFont typeface="Arial" panose="020B0604020202020204" pitchFamily="34" charset="0"/>
              <a:buChar char="•"/>
            </a:pPr>
            <a:r>
              <a:rPr lang="en-US"/>
              <a:t>Surface Laptop: https://microsoft.sharepoint.com/sites/Infopedia_G02/Pages/SurfaceLaptop.aspx</a:t>
            </a:r>
          </a:p>
          <a:p>
            <a:pPr marL="171450" indent="-171450">
              <a:buFont typeface="Arial" panose="020B0604020202020204" pitchFamily="34" charset="0"/>
              <a:buChar char="•"/>
            </a:pPr>
            <a:r>
              <a:rPr lang="en-US"/>
              <a:t>Surface Book: https://microsoft.sharepoint.com/sites/Infopedia_G02/Pages/SurfaceBook.aspx </a:t>
            </a:r>
          </a:p>
          <a:p>
            <a:pPr marL="171450" indent="-171450">
              <a:buFont typeface="Arial" panose="020B0604020202020204" pitchFamily="34" charset="0"/>
              <a:buChar char="•"/>
            </a:pPr>
            <a:r>
              <a:rPr lang="en-US"/>
              <a:t>Surface Studio: https://microsoft.sharepoint.com/sites/Infopedia_G02/Pages/SurfaceStudio.aspx</a:t>
            </a:r>
          </a:p>
          <a:p>
            <a:pPr marL="171450" indent="-171450">
              <a:buFont typeface="Arial" panose="020B0604020202020204" pitchFamily="34" charset="0"/>
              <a:buChar char="•"/>
            </a:pPr>
            <a:r>
              <a:rPr lang="en-US"/>
              <a:t>Surface Hub: https://microsoft.sharepoint.com/sites/infopedia_g02/pages/surfacehub.aspx</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5B61B-E6C7-4B3D-8093-336C977D0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18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6/16/2020 10:39 AM</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10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C60E7-ECD2-D646-9187-0E8AD54AD5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16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B537-C834-4560-BA76-F3C8458E0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0D9944-2E41-40C5-BF7F-E735ABEEB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C8146E-04AC-4F64-BF5F-128B8371D80E}"/>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E6C25ED2-7B58-4AAB-A0B5-73ACE0384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5BA26-4E45-4E3E-81BC-B6FCDB82F639}"/>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47779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0AAB-DC3E-4AC8-B30A-835A1803E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C29401-5AA9-4EEE-81F5-F0D0E433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15242-7A1F-43FD-9F71-BB8F06E71E1C}"/>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AF022716-E868-471A-B530-EE5C623A4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6FA17-352D-47DE-9B12-D190557CDA96}"/>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1081315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092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139372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 name="Group 4">
            <a:extLst>
              <a:ext uri="{FF2B5EF4-FFF2-40B4-BE49-F238E27FC236}">
                <a16:creationId xmlns:a16="http://schemas.microsoft.com/office/drawing/2014/main" id="{6DBA42FE-7F5A-44D6-BDA3-F6E7E6DF994E}"/>
              </a:ext>
            </a:extLst>
          </p:cNvPr>
          <p:cNvGrpSpPr>
            <a:grpSpLocks noChangeAspect="1"/>
          </p:cNvGrpSpPr>
          <p:nvPr userDrawn="1"/>
        </p:nvGrpSpPr>
        <p:grpSpPr bwMode="auto">
          <a:xfrm rot="19800000" flipV="1">
            <a:off x="11445078" y="-39117"/>
            <a:ext cx="935525" cy="965200"/>
            <a:chOff x="3177" y="1478"/>
            <a:chExt cx="1324" cy="1366"/>
          </a:xfrm>
          <a:solidFill>
            <a:schemeClr val="tx1">
              <a:lumMod val="60000"/>
              <a:lumOff val="40000"/>
            </a:schemeClr>
          </a:solidFill>
        </p:grpSpPr>
        <p:sp>
          <p:nvSpPr>
            <p:cNvPr id="4" name="Freeform 5">
              <a:extLst>
                <a:ext uri="{FF2B5EF4-FFF2-40B4-BE49-F238E27FC236}">
                  <a16:creationId xmlns:a16="http://schemas.microsoft.com/office/drawing/2014/main" id="{F216A8BF-136B-4FE5-9067-7C914BE8B742}"/>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FFFCD55C-FB4D-436F-A412-4669B5243806}"/>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2280CE52-B341-4433-B98C-E9F706F6ABD9}"/>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759AC1AC-72E7-4330-A186-70049C810B55}"/>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757CAF51-96B9-43AF-B628-833A41181EEE}"/>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284BBC18-0E85-4674-99B1-2F1FEB4ED459}"/>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D16AB6C3-0658-428D-96F4-1049EDE59BDD}"/>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CF11078A-294E-4119-B8EB-D27582D11FBA}"/>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A2126153-C9B5-4F8A-97C9-A0393FF2B963}"/>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410642866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7776DF-72E2-4FCB-BAAC-404EBAE93E70}"/>
              </a:ext>
            </a:extLst>
          </p:cNvPr>
          <p:cNvSpPr/>
          <p:nvPr userDrawn="1"/>
        </p:nvSpPr>
        <p:spPr bwMode="auto">
          <a:xfrm>
            <a:off x="0" y="-1"/>
            <a:ext cx="12192000" cy="12112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4" name="Group 4">
            <a:extLst>
              <a:ext uri="{FF2B5EF4-FFF2-40B4-BE49-F238E27FC236}">
                <a16:creationId xmlns:a16="http://schemas.microsoft.com/office/drawing/2014/main" id="{27AFDDE6-7422-45DF-A614-FA6D263037DB}"/>
              </a:ext>
            </a:extLst>
          </p:cNvPr>
          <p:cNvGrpSpPr>
            <a:grpSpLocks noChangeAspect="1"/>
          </p:cNvGrpSpPr>
          <p:nvPr userDrawn="1"/>
        </p:nvGrpSpPr>
        <p:grpSpPr bwMode="auto">
          <a:xfrm rot="19800000" flipV="1">
            <a:off x="11445078" y="-39117"/>
            <a:ext cx="935525" cy="965200"/>
            <a:chOff x="3177" y="1478"/>
            <a:chExt cx="1324" cy="1366"/>
          </a:xfrm>
          <a:solidFill>
            <a:schemeClr val="bg1"/>
          </a:solidFill>
        </p:grpSpPr>
        <p:sp>
          <p:nvSpPr>
            <p:cNvPr id="15" name="Freeform 5">
              <a:extLst>
                <a:ext uri="{FF2B5EF4-FFF2-40B4-BE49-F238E27FC236}">
                  <a16:creationId xmlns:a16="http://schemas.microsoft.com/office/drawing/2014/main" id="{5828C009-3DDD-45E2-942D-A7F528FE0E43}"/>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id="{41EC49F4-F4BB-452F-9B62-F359EE52CAD0}"/>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id="{7D758E95-6924-4DF4-AE52-F47DA182D398}"/>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8">
              <a:extLst>
                <a:ext uri="{FF2B5EF4-FFF2-40B4-BE49-F238E27FC236}">
                  <a16:creationId xmlns:a16="http://schemas.microsoft.com/office/drawing/2014/main" id="{55BEF629-EC94-4D6E-9351-E9A59A627C83}"/>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9">
              <a:extLst>
                <a:ext uri="{FF2B5EF4-FFF2-40B4-BE49-F238E27FC236}">
                  <a16:creationId xmlns:a16="http://schemas.microsoft.com/office/drawing/2014/main" id="{2BCA34F9-182C-4457-A656-E15E5953074C}"/>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10">
              <a:extLst>
                <a:ext uri="{FF2B5EF4-FFF2-40B4-BE49-F238E27FC236}">
                  <a16:creationId xmlns:a16="http://schemas.microsoft.com/office/drawing/2014/main" id="{A7B3A83E-0AC0-4CEE-8380-1873A7E71369}"/>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1">
              <a:extLst>
                <a:ext uri="{FF2B5EF4-FFF2-40B4-BE49-F238E27FC236}">
                  <a16:creationId xmlns:a16="http://schemas.microsoft.com/office/drawing/2014/main" id="{745E95BB-B528-44C4-BFDC-415535FB7BA0}"/>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12">
              <a:extLst>
                <a:ext uri="{FF2B5EF4-FFF2-40B4-BE49-F238E27FC236}">
                  <a16:creationId xmlns:a16="http://schemas.microsoft.com/office/drawing/2014/main" id="{A425CE00-1935-4BE8-928C-08B69DF2DA29}"/>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13">
              <a:extLst>
                <a:ext uri="{FF2B5EF4-FFF2-40B4-BE49-F238E27FC236}">
                  <a16:creationId xmlns:a16="http://schemas.microsoft.com/office/drawing/2014/main" id="{55E7FD7E-E233-44E1-AB4E-A8FAD838CB50}"/>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26242109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81862"/>
          </a:xfrm>
          <a:noFill/>
        </p:spPr>
        <p:txBody>
          <a:bodyPr tIns="91440" bIns="91440" anchor="t" anchorCtr="0">
            <a:spAutoFit/>
          </a:bodyPr>
          <a:lstStyle>
            <a:lvl1pPr>
              <a:defRPr sz="7200"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54804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81862"/>
          </a:xfrm>
          <a:noFill/>
        </p:spPr>
        <p:txBody>
          <a:bodyPr tIns="91440" bIns="91440" anchor="t" anchorCtr="0">
            <a:spAutoFit/>
          </a:bodyPr>
          <a:lstStyle>
            <a:lvl1pPr>
              <a:defRPr lang="en-US" sz="720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823046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ight Photo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3AF77C-6B50-40AC-BA06-F2D295C0A173}"/>
              </a:ext>
            </a:extLst>
          </p:cNvPr>
          <p:cNvSpPr>
            <a:spLocks noGrp="1"/>
          </p:cNvSpPr>
          <p:nvPr>
            <p:ph type="pic" sz="quarter" idx="10" hasCustomPrompt="1"/>
          </p:nvPr>
        </p:nvSpPr>
        <p:spPr>
          <a:xfrm>
            <a:off x="5334000" y="0"/>
            <a:ext cx="6858000" cy="6858000"/>
          </a:xfrm>
        </p:spPr>
        <p:txBody>
          <a:bodyPr lIns="91440" tIns="1371600" rIns="91440" anchor="ctr">
            <a:noAutofit/>
          </a:bodyPr>
          <a:lstStyle>
            <a:lvl1pPr marL="0" indent="0" algn="ctr">
              <a:buNone/>
              <a:defRPr sz="2400"/>
            </a:lvl1pPr>
          </a:lstStyle>
          <a:p>
            <a:r>
              <a:rPr lang="en-US"/>
              <a:t>Click on icon to add picture</a:t>
            </a:r>
          </a:p>
        </p:txBody>
      </p:sp>
      <p:sp>
        <p:nvSpPr>
          <p:cNvPr id="2" name="Title 1"/>
          <p:cNvSpPr>
            <a:spLocks noGrp="1"/>
          </p:cNvSpPr>
          <p:nvPr>
            <p:ph type="title" hasCustomPrompt="1"/>
          </p:nvPr>
        </p:nvSpPr>
        <p:spPr>
          <a:xfrm>
            <a:off x="269241" y="3059668"/>
            <a:ext cx="4577398" cy="738664"/>
          </a:xfrm>
        </p:spPr>
        <p:txBody>
          <a:bodyPr wrap="square" anchor="ctr">
            <a:spAutoFit/>
          </a:bodyPr>
          <a:lstStyle>
            <a:lvl1pPr>
              <a:lnSpc>
                <a:spcPct val="100000"/>
              </a:lnSpc>
              <a:defRPr sz="3600" spc="-49" baseline="0">
                <a:solidFill>
                  <a:schemeClr val="tx1"/>
                </a:solidFill>
              </a:defRPr>
            </a:lvl1pPr>
          </a:lstStyle>
          <a:p>
            <a:r>
              <a:rPr lang="en-US"/>
              <a:t>Square photo layout</a:t>
            </a:r>
          </a:p>
        </p:txBody>
      </p:sp>
    </p:spTree>
    <p:extLst>
      <p:ext uri="{BB962C8B-B14F-4D97-AF65-F5344CB8AC3E}">
        <p14:creationId xmlns:p14="http://schemas.microsoft.com/office/powerpoint/2010/main" val="2915326987"/>
      </p:ext>
    </p:extLst>
  </p:cSld>
  <p:clrMapOvr>
    <a:masterClrMapping/>
  </p:clrMapOvr>
  <p:transition>
    <p:fade/>
  </p:transition>
  <p:extLst>
    <p:ext uri="{DCECCB84-F9BA-43D5-87BE-67443E8EF086}">
      <p15:sldGuideLst xmlns:p15="http://schemas.microsoft.com/office/powerpoint/2012/main">
        <p15:guide id="1" pos="349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ft Photo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3AF77C-6B50-40AC-BA06-F2D295C0A173}"/>
              </a:ext>
            </a:extLst>
          </p:cNvPr>
          <p:cNvSpPr>
            <a:spLocks noGrp="1"/>
          </p:cNvSpPr>
          <p:nvPr>
            <p:ph type="pic" sz="quarter" idx="10" hasCustomPrompt="1"/>
          </p:nvPr>
        </p:nvSpPr>
        <p:spPr>
          <a:xfrm>
            <a:off x="0" y="0"/>
            <a:ext cx="6858000" cy="6858000"/>
          </a:xfrm>
        </p:spPr>
        <p:txBody>
          <a:bodyPr lIns="91440" tIns="1371600" rIns="91440" anchor="ctr">
            <a:noAutofit/>
          </a:bodyPr>
          <a:lstStyle>
            <a:lvl1pPr marL="0" indent="0" algn="ctr">
              <a:buNone/>
              <a:defRPr sz="2400"/>
            </a:lvl1pPr>
          </a:lstStyle>
          <a:p>
            <a:r>
              <a:rPr lang="en-US"/>
              <a:t>Click on icon to add picture</a:t>
            </a:r>
          </a:p>
        </p:txBody>
      </p:sp>
      <p:sp>
        <p:nvSpPr>
          <p:cNvPr id="2" name="Title 1"/>
          <p:cNvSpPr>
            <a:spLocks noGrp="1"/>
          </p:cNvSpPr>
          <p:nvPr>
            <p:ph type="title" hasCustomPrompt="1"/>
          </p:nvPr>
        </p:nvSpPr>
        <p:spPr>
          <a:xfrm>
            <a:off x="7338537" y="3059668"/>
            <a:ext cx="4160202" cy="738664"/>
          </a:xfrm>
        </p:spPr>
        <p:txBody>
          <a:bodyPr wrap="square" anchor="ctr">
            <a:spAutoFit/>
          </a:bodyPr>
          <a:lstStyle>
            <a:lvl1pPr>
              <a:lnSpc>
                <a:spcPct val="100000"/>
              </a:lnSpc>
              <a:defRPr sz="3600" spc="-49" baseline="0">
                <a:solidFill>
                  <a:schemeClr val="tx1"/>
                </a:solidFill>
              </a:defRPr>
            </a:lvl1pPr>
          </a:lstStyle>
          <a:p>
            <a:r>
              <a:rPr lang="en-US"/>
              <a:t>Square photo layout</a:t>
            </a:r>
          </a:p>
        </p:txBody>
      </p:sp>
    </p:spTree>
    <p:extLst>
      <p:ext uri="{BB962C8B-B14F-4D97-AF65-F5344CB8AC3E}">
        <p14:creationId xmlns:p14="http://schemas.microsoft.com/office/powerpoint/2010/main" val="3998573695"/>
      </p:ext>
    </p:extLst>
  </p:cSld>
  <p:clrMapOvr>
    <a:masterClrMapping/>
  </p:clrMapOvr>
  <p:transition>
    <p:fade/>
  </p:transition>
  <p:extLst>
    <p:ext uri="{DCECCB84-F9BA-43D5-87BE-67443E8EF086}">
      <p15:sldGuideLst xmlns:p15="http://schemas.microsoft.com/office/powerpoint/2012/main">
        <p15:guide id="1" pos="349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799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4019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6D9E9-0115-493C-99A7-AC90CBB7EA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D6CC34-6E73-4C92-AEAE-B4045DB92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A5093-CB46-41E5-97F7-F084102CE907}"/>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E36329AC-D72E-4599-B2ED-ED607C5DD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8E361-2FB8-4AAA-A4AB-0DCB49C1ABBC}"/>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26890039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48226"/>
          </a:xfrm>
        </p:spPr>
        <p:txBody>
          <a:bodyPr/>
          <a:lstStyle>
            <a:lvl1pPr marL="0" indent="0">
              <a:buNone/>
              <a:defRPr sz="32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1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38442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178545"/>
          </a:xfrm>
          <a:prstGeom prst="rect">
            <a:avLst/>
          </a:prstGeom>
        </p:spPr>
        <p:txBody>
          <a:bodyPr/>
          <a:lstStyle>
            <a:lvl1pPr marL="284790" indent="-28479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3009544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0" name="Picture 9" descr="Forest, Trunks, Vertical, Straight, Trees, Wood, Green">
            <a:extLst>
              <a:ext uri="{FF2B5EF4-FFF2-40B4-BE49-F238E27FC236}">
                <a16:creationId xmlns:a16="http://schemas.microsoft.com/office/drawing/2014/main" id="{33283601-82BB-4E66-A2C3-2DE166148D4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298FFA-DBC0-4C21-8929-0C56A7633CFD}"/>
              </a:ext>
            </a:extLst>
          </p:cNvPr>
          <p:cNvSpPr/>
          <p:nvPr userDrawn="1"/>
        </p:nvSpPr>
        <p:spPr bwMode="auto">
          <a:xfrm>
            <a:off x="0" y="0"/>
            <a:ext cx="12192000" cy="6858000"/>
          </a:xfrm>
          <a:prstGeom prst="rect">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40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4">
            <a:extLst>
              <a:ext uri="{FF2B5EF4-FFF2-40B4-BE49-F238E27FC236}">
                <a16:creationId xmlns:a16="http://schemas.microsoft.com/office/drawing/2014/main" id="{47222923-CA91-4F7F-89D2-23C4A2B28509}"/>
              </a:ext>
            </a:extLst>
          </p:cNvPr>
          <p:cNvGrpSpPr>
            <a:grpSpLocks noChangeAspect="1"/>
          </p:cNvGrpSpPr>
          <p:nvPr userDrawn="1"/>
        </p:nvGrpSpPr>
        <p:grpSpPr bwMode="auto">
          <a:xfrm rot="10800000" flipV="1">
            <a:off x="3399331" y="2599855"/>
            <a:ext cx="1347264" cy="1390000"/>
            <a:chOff x="3177" y="1478"/>
            <a:chExt cx="1324" cy="1366"/>
          </a:xfrm>
          <a:solidFill>
            <a:schemeClr val="bg1"/>
          </a:solidFill>
        </p:grpSpPr>
        <p:sp>
          <p:nvSpPr>
            <p:cNvPr id="12" name="Freeform 5">
              <a:extLst>
                <a:ext uri="{FF2B5EF4-FFF2-40B4-BE49-F238E27FC236}">
                  <a16:creationId xmlns:a16="http://schemas.microsoft.com/office/drawing/2014/main" id="{5D61D93A-948F-4BA2-A165-42E54CD256E7}"/>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6">
              <a:extLst>
                <a:ext uri="{FF2B5EF4-FFF2-40B4-BE49-F238E27FC236}">
                  <a16:creationId xmlns:a16="http://schemas.microsoft.com/office/drawing/2014/main" id="{135B524D-938C-4DB0-B0CE-DEFA7B8A94EE}"/>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7">
              <a:extLst>
                <a:ext uri="{FF2B5EF4-FFF2-40B4-BE49-F238E27FC236}">
                  <a16:creationId xmlns:a16="http://schemas.microsoft.com/office/drawing/2014/main" id="{41C57D6D-0CD9-4D30-A03F-9C3D92403AE3}"/>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8">
              <a:extLst>
                <a:ext uri="{FF2B5EF4-FFF2-40B4-BE49-F238E27FC236}">
                  <a16:creationId xmlns:a16="http://schemas.microsoft.com/office/drawing/2014/main" id="{A7BC2014-330C-414E-BDA8-F6E3258DDD9F}"/>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9">
              <a:extLst>
                <a:ext uri="{FF2B5EF4-FFF2-40B4-BE49-F238E27FC236}">
                  <a16:creationId xmlns:a16="http://schemas.microsoft.com/office/drawing/2014/main" id="{A3BA93DC-92D6-4011-9529-9EFCCFDEFD85}"/>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10">
              <a:extLst>
                <a:ext uri="{FF2B5EF4-FFF2-40B4-BE49-F238E27FC236}">
                  <a16:creationId xmlns:a16="http://schemas.microsoft.com/office/drawing/2014/main" id="{1B69A4CA-9B61-41F9-A977-80FD97DD9410}"/>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11">
              <a:extLst>
                <a:ext uri="{FF2B5EF4-FFF2-40B4-BE49-F238E27FC236}">
                  <a16:creationId xmlns:a16="http://schemas.microsoft.com/office/drawing/2014/main" id="{1810894C-F124-4F4A-976C-05DD26E24E9D}"/>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12">
              <a:extLst>
                <a:ext uri="{FF2B5EF4-FFF2-40B4-BE49-F238E27FC236}">
                  <a16:creationId xmlns:a16="http://schemas.microsoft.com/office/drawing/2014/main" id="{6F14E7B9-B07A-436F-AD57-456EF8BD742C}"/>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3">
              <a:extLst>
                <a:ext uri="{FF2B5EF4-FFF2-40B4-BE49-F238E27FC236}">
                  <a16:creationId xmlns:a16="http://schemas.microsoft.com/office/drawing/2014/main" id="{89DC2748-8749-42C2-A74D-CD4847D6BC06}"/>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3" name="Title 2">
            <a:extLst>
              <a:ext uri="{FF2B5EF4-FFF2-40B4-BE49-F238E27FC236}">
                <a16:creationId xmlns:a16="http://schemas.microsoft.com/office/drawing/2014/main" id="{CF4D83DF-3A22-42DA-A6A3-6FB0F7407C30}"/>
              </a:ext>
            </a:extLst>
          </p:cNvPr>
          <p:cNvSpPr>
            <a:spLocks noGrp="1"/>
          </p:cNvSpPr>
          <p:nvPr>
            <p:ph type="title" hasCustomPrompt="1"/>
          </p:nvPr>
        </p:nvSpPr>
        <p:spPr>
          <a:xfrm>
            <a:off x="4859618" y="2845531"/>
            <a:ext cx="4477355" cy="899665"/>
          </a:xfrm>
        </p:spPr>
        <p:txBody>
          <a:bodyPr/>
          <a:lstStyle>
            <a:lvl1pPr>
              <a:defRPr sz="6000" spc="0">
                <a:solidFill>
                  <a:schemeClr val="bg1"/>
                </a:solidFill>
              </a:defRPr>
            </a:lvl1pPr>
          </a:lstStyle>
          <a:p>
            <a:r>
              <a:rPr lang="en-US"/>
              <a:t>Thank You</a:t>
            </a:r>
          </a:p>
        </p:txBody>
      </p:sp>
    </p:spTree>
    <p:extLst>
      <p:ext uri="{BB962C8B-B14F-4D97-AF65-F5344CB8AC3E}">
        <p14:creationId xmlns:p14="http://schemas.microsoft.com/office/powerpoint/2010/main" val="11311891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4B4A-BDAB-4FC0-BC4C-B35701627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889C2-319C-4FD6-AC50-D5E9A3A0C6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C873F0-7AFA-4560-84FE-CD3ACB1E2A00}"/>
              </a:ext>
            </a:extLst>
          </p:cNvPr>
          <p:cNvSpPr>
            <a:spLocks noGrp="1"/>
          </p:cNvSpPr>
          <p:nvPr>
            <p:ph type="dt" sz="half" idx="10"/>
          </p:nvPr>
        </p:nvSpPr>
        <p:spPr/>
        <p:txBody>
          <a:bodyPr/>
          <a:lstStyle/>
          <a:p>
            <a:fld id="{4838F4E2-E207-43F2-9D1C-8F019BC0DC16}" type="datetimeFigureOut">
              <a:rPr lang="en-US" smtClean="0"/>
              <a:t>6/16/2020</a:t>
            </a:fld>
            <a:endParaRPr lang="en-US"/>
          </a:p>
        </p:txBody>
      </p:sp>
      <p:sp>
        <p:nvSpPr>
          <p:cNvPr id="5" name="Footer Placeholder 4">
            <a:extLst>
              <a:ext uri="{FF2B5EF4-FFF2-40B4-BE49-F238E27FC236}">
                <a16:creationId xmlns:a16="http://schemas.microsoft.com/office/drawing/2014/main" id="{347207F8-2A4E-4D74-B394-528E96F90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78202-A235-4D6F-8912-A85613485209}"/>
              </a:ext>
            </a:extLst>
          </p:cNvPr>
          <p:cNvSpPr>
            <a:spLocks noGrp="1"/>
          </p:cNvSpPr>
          <p:nvPr>
            <p:ph type="sldNum" sz="quarter" idx="12"/>
          </p:nvPr>
        </p:nvSpPr>
        <p:spPr/>
        <p:txBody>
          <a:bodyPr/>
          <a:lstStyle/>
          <a:p>
            <a:fld id="{DEEDBC2D-7A85-4F8D-934A-18A36B912CF6}" type="slidenum">
              <a:rPr lang="en-US" smtClean="0"/>
              <a:t>‹#›</a:t>
            </a:fld>
            <a:endParaRPr lang="en-US"/>
          </a:p>
        </p:txBody>
      </p:sp>
    </p:spTree>
    <p:extLst>
      <p:ext uri="{BB962C8B-B14F-4D97-AF65-F5344CB8AC3E}">
        <p14:creationId xmlns:p14="http://schemas.microsoft.com/office/powerpoint/2010/main" val="33149842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125343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22EF-4526-427C-A610-C6A04D2FD0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1606EB-4786-4AFF-AFDA-E301BA66D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4FAF5-80C6-4D29-B1D4-B009017BD593}"/>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000BDF8E-BFA3-491A-8A59-9C613017A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85FFE-B15E-4E04-AEDD-7FE7982928E5}"/>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332849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9B7A-C341-4242-A538-BA752A015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E24C3-8653-473E-83F3-282F1D357A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349E2-EA36-4000-AE91-39227CC0093D}"/>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CF18A115-772F-4A31-A5F0-322C7D2A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BF5FD-36A8-47EC-B26F-1E46FCA05810}"/>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2110563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6A5C-F4A2-4CAD-9A80-3EA749BCF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00068D-16EF-4D2C-B4E8-BEEE2CAD2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587F2D-BC59-4704-B06C-F38D6CFEEE70}"/>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BB9CE993-3BBF-4164-85C6-BFBE428C4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54DD4-B9AB-4C86-9A41-4483173541C7}"/>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24025151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664-5833-4CDC-A534-89261BEA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62573-095F-4885-BAD1-3F43113CB6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104FA-E2AB-4549-89D4-E3121E5BBC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994932-E953-467E-8BC7-2FDC31CF6ED6}"/>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6" name="Footer Placeholder 5">
            <a:extLst>
              <a:ext uri="{FF2B5EF4-FFF2-40B4-BE49-F238E27FC236}">
                <a16:creationId xmlns:a16="http://schemas.microsoft.com/office/drawing/2014/main" id="{34FCBDBA-06DB-4666-9935-0935F4C37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1152B-0338-4A60-95EE-932859D5062A}"/>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20982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445180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14E74-4723-4DDE-9F23-D8CCFAB50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1645E-AF45-43E5-9C1B-7553D4A0E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1F6609-3BE7-41B5-8262-B036C59771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74A500-1E21-4544-BCC3-51E90338C3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57D1BE-447B-405F-96EB-27AD40386E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8DC9A-1B66-4313-9FD4-8A17A67BB270}"/>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8" name="Footer Placeholder 7">
            <a:extLst>
              <a:ext uri="{FF2B5EF4-FFF2-40B4-BE49-F238E27FC236}">
                <a16:creationId xmlns:a16="http://schemas.microsoft.com/office/drawing/2014/main" id="{ACFB70B9-D124-4421-A770-6F98CABB87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C5B378-C9D2-4262-AEDF-EBEBF819D8C3}"/>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307020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E334-1D4E-4AEF-A2DA-C5A82763A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1B631-56FB-4127-A1C8-9E0DB1131A5F}"/>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4" name="Footer Placeholder 3">
            <a:extLst>
              <a:ext uri="{FF2B5EF4-FFF2-40B4-BE49-F238E27FC236}">
                <a16:creationId xmlns:a16="http://schemas.microsoft.com/office/drawing/2014/main" id="{3EAB4E03-C608-4D87-B7BE-9BFED7C40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6AE6EF-CC62-4703-82B9-7CECEFCF85A6}"/>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965490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65948-CC8A-4F7D-BB58-70EDFA1D54D6}"/>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3" name="Footer Placeholder 2">
            <a:extLst>
              <a:ext uri="{FF2B5EF4-FFF2-40B4-BE49-F238E27FC236}">
                <a16:creationId xmlns:a16="http://schemas.microsoft.com/office/drawing/2014/main" id="{76470DE1-4892-4E90-9056-8C2CF0B451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249219-FC71-4828-A57C-A1F1F7C77403}"/>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11174928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BEAA-6DBF-497B-9C7C-88BE93BDE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E423F-B78C-4BBC-AF23-952631758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733EE1-2968-4EB4-8810-2BF512A81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F73305-F825-49C8-94C8-5F812D3A9358}"/>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6" name="Footer Placeholder 5">
            <a:extLst>
              <a:ext uri="{FF2B5EF4-FFF2-40B4-BE49-F238E27FC236}">
                <a16:creationId xmlns:a16="http://schemas.microsoft.com/office/drawing/2014/main" id="{06C4DE25-D091-4AC1-880D-C099262FB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C05A1-1B02-41AD-897C-632EEE7CE7CB}"/>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589891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4ECD-BF93-4ACC-8EA5-A8BF01D77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7770F-9340-48CD-9424-9658BE63A7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C99441-65D4-4C51-BC81-F0A2F8E82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2985A1-A334-4467-BB25-3B0C0CA37489}"/>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6" name="Footer Placeholder 5">
            <a:extLst>
              <a:ext uri="{FF2B5EF4-FFF2-40B4-BE49-F238E27FC236}">
                <a16:creationId xmlns:a16="http://schemas.microsoft.com/office/drawing/2014/main" id="{80803311-C918-42F4-AF47-3450D1FEA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CF647-F560-4E24-89BA-34E4C95B28E9}"/>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4599551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4595-D312-4504-8E3E-10B0714248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B72BA1-7AAE-402A-B39E-3284E10705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E47AE-DA5D-4F09-BBDA-10D8652C28C6}"/>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FB61FA24-5226-4522-A520-B5A28F4F5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12256-A533-4091-8807-7A7146363CA0}"/>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5731739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99DF6-583E-4D6E-80C0-75E4EBFD8B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09E4C-875E-438D-9D7F-3070B19AFB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3E8B0-EFAD-4387-9563-36FD5D524629}"/>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A874C411-8FA0-4855-9326-149489DF4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007E5-533F-411E-8F60-A6CCFD384B3E}"/>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30028739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86618" y="5236146"/>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6" name="Picture 2">
            <a:extLst>
              <a:ext uri="{FF2B5EF4-FFF2-40B4-BE49-F238E27FC236}">
                <a16:creationId xmlns:a16="http://schemas.microsoft.com/office/drawing/2014/main" id="{31E5C762-6301-44AB-BD23-9B658AECE54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185" t="12677" r="13552" b="26618"/>
          <a:stretch/>
        </p:blipFill>
        <p:spPr bwMode="auto">
          <a:xfrm>
            <a:off x="0" y="0"/>
            <a:ext cx="12245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67107" y="1255304"/>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47217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78277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945186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7553086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77171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457200" y="470851"/>
            <a:ext cx="11197987" cy="730152"/>
          </a:xfrm>
          <a:prstGeom prst="rect">
            <a:avLst/>
          </a:prstGeom>
        </p:spPr>
        <p:txBody>
          <a:bodyPr lIns="0" tIns="0" rIns="0" bIns="0"/>
          <a:lstStyle>
            <a:lvl1pPr marL="0" indent="0">
              <a:buNone/>
              <a:defRPr sz="3800">
                <a:solidFill>
                  <a:schemeClr val="accent2"/>
                </a:solidFill>
                <a:latin typeface="Segoe UI Semibold" panose="020B0702040204020203" pitchFamily="34" charset="0"/>
                <a:cs typeface="Segoe UI Semibold" panose="020B0702040204020203" pitchFamily="34" charset="0"/>
              </a:defRPr>
            </a:lvl1pPr>
            <a:lvl2pPr marL="457200" indent="0">
              <a:buNone/>
              <a:defRPr sz="4400">
                <a:latin typeface="Segoe UI Light" panose="020B0502040204020203" pitchFamily="34" charset="0"/>
                <a:cs typeface="Segoe UI Light" panose="020B0502040204020203" pitchFamily="34" charset="0"/>
              </a:defRPr>
            </a:lvl2pPr>
            <a:lvl3pPr marL="914400" indent="0">
              <a:buNone/>
              <a:defRPr sz="4000">
                <a:latin typeface="Segoe UI Light" panose="020B0502040204020203" pitchFamily="34" charset="0"/>
                <a:cs typeface="Segoe UI Light" panose="020B0502040204020203" pitchFamily="34" charset="0"/>
              </a:defRPr>
            </a:lvl3pPr>
            <a:lvl4pPr marL="1371600" indent="0">
              <a:buNone/>
              <a:defRPr sz="3600">
                <a:latin typeface="Segoe UI Light" panose="020B0502040204020203" pitchFamily="34" charset="0"/>
                <a:cs typeface="Segoe UI Light" panose="020B0502040204020203" pitchFamily="34" charset="0"/>
              </a:defRPr>
            </a:lvl4pPr>
            <a:lvl5pPr marL="1828800" indent="0">
              <a:buNone/>
              <a:defRPr sz="3600">
                <a:latin typeface="Segoe UI Light" panose="020B0502040204020203" pitchFamily="34" charset="0"/>
                <a:cs typeface="Segoe UI Light"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260173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Freeform 5" descr="Microsoft Ready event logo">
            <a:extLst>
              <a:ext uri="{FF2B5EF4-FFF2-40B4-BE49-F238E27FC236}">
                <a16:creationId xmlns:a16="http://schemas.microsoft.com/office/drawing/2014/main" id="{E3AD54F9-2268-42B8-9B71-49978DE1E17F}"/>
              </a:ext>
            </a:extLst>
          </p:cNvPr>
          <p:cNvSpPr>
            <a:spLocks noEditPoints="1"/>
          </p:cNvSpPr>
          <p:nvPr userDrawn="1"/>
        </p:nvSpPr>
        <p:spPr bwMode="white">
          <a:xfrm>
            <a:off x="599440" y="2913305"/>
            <a:ext cx="2792541" cy="1408297"/>
          </a:xfrm>
          <a:custGeom>
            <a:avLst/>
            <a:gdLst>
              <a:gd name="T0" fmla="*/ 507 w 3255"/>
              <a:gd name="T1" fmla="*/ 189 h 1645"/>
              <a:gd name="T2" fmla="*/ 84 w 3255"/>
              <a:gd name="T3" fmla="*/ 126 h 1645"/>
              <a:gd name="T4" fmla="*/ 0 w 3255"/>
              <a:gd name="T5" fmla="*/ 42 h 1645"/>
              <a:gd name="T6" fmla="*/ 336 w 3255"/>
              <a:gd name="T7" fmla="*/ 398 h 1645"/>
              <a:gd name="T8" fmla="*/ 809 w 3255"/>
              <a:gd name="T9" fmla="*/ 61 h 1645"/>
              <a:gd name="T10" fmla="*/ 713 w 3255"/>
              <a:gd name="T11" fmla="*/ 22 h 1645"/>
              <a:gd name="T12" fmla="*/ 706 w 3255"/>
              <a:gd name="T13" fmla="*/ 203 h 1645"/>
              <a:gd name="T14" fmla="*/ 1067 w 3255"/>
              <a:gd name="T15" fmla="*/ 617 h 1645"/>
              <a:gd name="T16" fmla="*/ 969 w 3255"/>
              <a:gd name="T17" fmla="*/ 221 h 1645"/>
              <a:gd name="T18" fmla="*/ 1089 w 3255"/>
              <a:gd name="T19" fmla="*/ 268 h 1645"/>
              <a:gd name="T20" fmla="*/ 1134 w 3255"/>
              <a:gd name="T21" fmla="*/ 534 h 1645"/>
              <a:gd name="T22" fmla="*/ 1448 w 3255"/>
              <a:gd name="T23" fmla="*/ 278 h 1645"/>
              <a:gd name="T24" fmla="*/ 1269 w 3255"/>
              <a:gd name="T25" fmla="*/ 203 h 1645"/>
              <a:gd name="T26" fmla="*/ 1465 w 3255"/>
              <a:gd name="T27" fmla="*/ 196 h 1645"/>
              <a:gd name="T28" fmla="*/ 1736 w 3255"/>
              <a:gd name="T29" fmla="*/ 617 h 1645"/>
              <a:gd name="T30" fmla="*/ 1893 w 3255"/>
              <a:gd name="T31" fmla="*/ 249 h 1645"/>
              <a:gd name="T32" fmla="*/ 1656 w 3255"/>
              <a:gd name="T33" fmla="*/ 304 h 1645"/>
              <a:gd name="T34" fmla="*/ 1852 w 3255"/>
              <a:gd name="T35" fmla="*/ 405 h 1645"/>
              <a:gd name="T36" fmla="*/ 1991 w 3255"/>
              <a:gd name="T37" fmla="*/ 595 h 1645"/>
              <a:gd name="T38" fmla="*/ 2159 w 3255"/>
              <a:gd name="T39" fmla="*/ 478 h 1645"/>
              <a:gd name="T40" fmla="*/ 1991 w 3255"/>
              <a:gd name="T41" fmla="*/ 317 h 1645"/>
              <a:gd name="T42" fmla="*/ 2236 w 3255"/>
              <a:gd name="T43" fmla="*/ 293 h 1645"/>
              <a:gd name="T44" fmla="*/ 2096 w 3255"/>
              <a:gd name="T45" fmla="*/ 342 h 1645"/>
              <a:gd name="T46" fmla="*/ 2667 w 3255"/>
              <a:gd name="T47" fmla="*/ 559 h 1645"/>
              <a:gd name="T48" fmla="*/ 2522 w 3255"/>
              <a:gd name="T49" fmla="*/ 194 h 1645"/>
              <a:gd name="T50" fmla="*/ 2517 w 3255"/>
              <a:gd name="T51" fmla="*/ 268 h 1645"/>
              <a:gd name="T52" fmla="*/ 2601 w 3255"/>
              <a:gd name="T53" fmla="*/ 508 h 1645"/>
              <a:gd name="T54" fmla="*/ 2910 w 3255"/>
              <a:gd name="T55" fmla="*/ 149 h 1645"/>
              <a:gd name="T56" fmla="*/ 2910 w 3255"/>
              <a:gd name="T57" fmla="*/ 607 h 1645"/>
              <a:gd name="T58" fmla="*/ 2818 w 3255"/>
              <a:gd name="T59" fmla="*/ 203 h 1645"/>
              <a:gd name="T60" fmla="*/ 3017 w 3255"/>
              <a:gd name="T61" fmla="*/ 7 h 1645"/>
              <a:gd name="T62" fmla="*/ 3066 w 3255"/>
              <a:gd name="T63" fmla="*/ 489 h 1645"/>
              <a:gd name="T64" fmla="*/ 3066 w 3255"/>
              <a:gd name="T65" fmla="*/ 110 h 1645"/>
              <a:gd name="T66" fmla="*/ 3158 w 3255"/>
              <a:gd name="T67" fmla="*/ 277 h 1645"/>
              <a:gd name="T68" fmla="*/ 3255 w 3255"/>
              <a:gd name="T69" fmla="*/ 530 h 1645"/>
              <a:gd name="T70" fmla="*/ 94 w 3255"/>
              <a:gd name="T71" fmla="*/ 1226 h 1645"/>
              <a:gd name="T72" fmla="*/ 321 w 3255"/>
              <a:gd name="T73" fmla="*/ 930 h 1645"/>
              <a:gd name="T74" fmla="*/ 281 w 3255"/>
              <a:gd name="T75" fmla="*/ 1227 h 1645"/>
              <a:gd name="T76" fmla="*/ 244 w 3255"/>
              <a:gd name="T77" fmla="*/ 990 h 1645"/>
              <a:gd name="T78" fmla="*/ 242 w 3255"/>
              <a:gd name="T79" fmla="*/ 1120 h 1645"/>
              <a:gd name="T80" fmla="*/ 672 w 3255"/>
              <a:gd name="T81" fmla="*/ 1382 h 1645"/>
              <a:gd name="T82" fmla="*/ 442 w 3255"/>
              <a:gd name="T83" fmla="*/ 1410 h 1645"/>
              <a:gd name="T84" fmla="*/ 714 w 3255"/>
              <a:gd name="T85" fmla="*/ 1093 h 1645"/>
              <a:gd name="T86" fmla="*/ 647 w 3255"/>
              <a:gd name="T87" fmla="*/ 1138 h 1645"/>
              <a:gd name="T88" fmla="*/ 1037 w 3255"/>
              <a:gd name="T89" fmla="*/ 1455 h 1645"/>
              <a:gd name="T90" fmla="*/ 787 w 3255"/>
              <a:gd name="T91" fmla="*/ 1345 h 1645"/>
              <a:gd name="T92" fmla="*/ 889 w 3255"/>
              <a:gd name="T93" fmla="*/ 1125 h 1645"/>
              <a:gd name="T94" fmla="*/ 1087 w 3255"/>
              <a:gd name="T95" fmla="*/ 1082 h 1645"/>
              <a:gd name="T96" fmla="*/ 896 w 3255"/>
              <a:gd name="T97" fmla="*/ 1378 h 1645"/>
              <a:gd name="T98" fmla="*/ 950 w 3255"/>
              <a:gd name="T99" fmla="*/ 1270 h 1645"/>
              <a:gd name="T100" fmla="*/ 1476 w 3255"/>
              <a:gd name="T101" fmla="*/ 1392 h 1645"/>
              <a:gd name="T102" fmla="*/ 1362 w 3255"/>
              <a:gd name="T103" fmla="*/ 1042 h 1645"/>
              <a:gd name="T104" fmla="*/ 1569 w 3255"/>
              <a:gd name="T105" fmla="*/ 857 h 1645"/>
              <a:gd name="T106" fmla="*/ 1379 w 3255"/>
              <a:gd name="T107" fmla="*/ 1116 h 1645"/>
              <a:gd name="T108" fmla="*/ 1449 w 3255"/>
              <a:gd name="T109" fmla="*/ 1356 h 1645"/>
              <a:gd name="T110" fmla="*/ 1628 w 3255"/>
              <a:gd name="T111" fmla="*/ 1561 h 1645"/>
              <a:gd name="T112" fmla="*/ 1712 w 3255"/>
              <a:gd name="T113" fmla="*/ 1051 h 1645"/>
              <a:gd name="T114" fmla="*/ 1925 w 3255"/>
              <a:gd name="T115" fmla="*/ 1051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5" h="1645">
                <a:moveTo>
                  <a:pt x="520" y="607"/>
                </a:moveTo>
                <a:cubicBezTo>
                  <a:pt x="520" y="247"/>
                  <a:pt x="520" y="247"/>
                  <a:pt x="520" y="247"/>
                </a:cubicBezTo>
                <a:cubicBezTo>
                  <a:pt x="520" y="220"/>
                  <a:pt x="521" y="179"/>
                  <a:pt x="525" y="126"/>
                </a:cubicBezTo>
                <a:cubicBezTo>
                  <a:pt x="523" y="126"/>
                  <a:pt x="523" y="126"/>
                  <a:pt x="523" y="126"/>
                </a:cubicBezTo>
                <a:cubicBezTo>
                  <a:pt x="518" y="154"/>
                  <a:pt x="512" y="175"/>
                  <a:pt x="507" y="189"/>
                </a:cubicBezTo>
                <a:cubicBezTo>
                  <a:pt x="336" y="607"/>
                  <a:pt x="336" y="607"/>
                  <a:pt x="336" y="607"/>
                </a:cubicBezTo>
                <a:cubicBezTo>
                  <a:pt x="274" y="607"/>
                  <a:pt x="274" y="607"/>
                  <a:pt x="274" y="607"/>
                </a:cubicBezTo>
                <a:cubicBezTo>
                  <a:pt x="102" y="193"/>
                  <a:pt x="102" y="193"/>
                  <a:pt x="102" y="193"/>
                </a:cubicBezTo>
                <a:cubicBezTo>
                  <a:pt x="98" y="179"/>
                  <a:pt x="92" y="156"/>
                  <a:pt x="86" y="126"/>
                </a:cubicBezTo>
                <a:cubicBezTo>
                  <a:pt x="84" y="126"/>
                  <a:pt x="84" y="126"/>
                  <a:pt x="84" y="126"/>
                </a:cubicBezTo>
                <a:cubicBezTo>
                  <a:pt x="84" y="133"/>
                  <a:pt x="85" y="151"/>
                  <a:pt x="86" y="181"/>
                </a:cubicBezTo>
                <a:cubicBezTo>
                  <a:pt x="87" y="211"/>
                  <a:pt x="87" y="237"/>
                  <a:pt x="87" y="259"/>
                </a:cubicBezTo>
                <a:cubicBezTo>
                  <a:pt x="87" y="607"/>
                  <a:pt x="87" y="607"/>
                  <a:pt x="87" y="607"/>
                </a:cubicBezTo>
                <a:cubicBezTo>
                  <a:pt x="0" y="607"/>
                  <a:pt x="0" y="607"/>
                  <a:pt x="0" y="607"/>
                </a:cubicBezTo>
                <a:cubicBezTo>
                  <a:pt x="0" y="42"/>
                  <a:pt x="0" y="42"/>
                  <a:pt x="0" y="42"/>
                </a:cubicBezTo>
                <a:cubicBezTo>
                  <a:pt x="134" y="42"/>
                  <a:pt x="134" y="42"/>
                  <a:pt x="134" y="42"/>
                </a:cubicBezTo>
                <a:cubicBezTo>
                  <a:pt x="278" y="399"/>
                  <a:pt x="278" y="399"/>
                  <a:pt x="278" y="399"/>
                </a:cubicBezTo>
                <a:cubicBezTo>
                  <a:pt x="292" y="434"/>
                  <a:pt x="301" y="460"/>
                  <a:pt x="304" y="477"/>
                </a:cubicBezTo>
                <a:cubicBezTo>
                  <a:pt x="306" y="477"/>
                  <a:pt x="306" y="477"/>
                  <a:pt x="306" y="477"/>
                </a:cubicBezTo>
                <a:cubicBezTo>
                  <a:pt x="336" y="398"/>
                  <a:pt x="336" y="398"/>
                  <a:pt x="336" y="398"/>
                </a:cubicBezTo>
                <a:cubicBezTo>
                  <a:pt x="484" y="42"/>
                  <a:pt x="484" y="42"/>
                  <a:pt x="484" y="42"/>
                </a:cubicBezTo>
                <a:cubicBezTo>
                  <a:pt x="613" y="42"/>
                  <a:pt x="613" y="42"/>
                  <a:pt x="613" y="42"/>
                </a:cubicBezTo>
                <a:cubicBezTo>
                  <a:pt x="613" y="607"/>
                  <a:pt x="613" y="607"/>
                  <a:pt x="613" y="607"/>
                </a:cubicBezTo>
                <a:lnTo>
                  <a:pt x="520" y="607"/>
                </a:lnTo>
                <a:close/>
                <a:moveTo>
                  <a:pt x="809" y="61"/>
                </a:moveTo>
                <a:cubicBezTo>
                  <a:pt x="809" y="76"/>
                  <a:pt x="803" y="88"/>
                  <a:pt x="792" y="98"/>
                </a:cubicBezTo>
                <a:cubicBezTo>
                  <a:pt x="781" y="108"/>
                  <a:pt x="768" y="113"/>
                  <a:pt x="752" y="113"/>
                </a:cubicBezTo>
                <a:cubicBezTo>
                  <a:pt x="737" y="113"/>
                  <a:pt x="724" y="108"/>
                  <a:pt x="713" y="98"/>
                </a:cubicBezTo>
                <a:cubicBezTo>
                  <a:pt x="702" y="88"/>
                  <a:pt x="697" y="76"/>
                  <a:pt x="697" y="61"/>
                </a:cubicBezTo>
                <a:cubicBezTo>
                  <a:pt x="697" y="45"/>
                  <a:pt x="702" y="33"/>
                  <a:pt x="713" y="22"/>
                </a:cubicBezTo>
                <a:cubicBezTo>
                  <a:pt x="724" y="12"/>
                  <a:pt x="737" y="7"/>
                  <a:pt x="752" y="7"/>
                </a:cubicBezTo>
                <a:cubicBezTo>
                  <a:pt x="769" y="7"/>
                  <a:pt x="782" y="12"/>
                  <a:pt x="793" y="23"/>
                </a:cubicBezTo>
                <a:cubicBezTo>
                  <a:pt x="803" y="33"/>
                  <a:pt x="809" y="46"/>
                  <a:pt x="809" y="61"/>
                </a:cubicBezTo>
                <a:close/>
                <a:moveTo>
                  <a:pt x="706" y="607"/>
                </a:moveTo>
                <a:cubicBezTo>
                  <a:pt x="706" y="203"/>
                  <a:pt x="706" y="203"/>
                  <a:pt x="706" y="203"/>
                </a:cubicBezTo>
                <a:cubicBezTo>
                  <a:pt x="797" y="203"/>
                  <a:pt x="797" y="203"/>
                  <a:pt x="797" y="203"/>
                </a:cubicBezTo>
                <a:cubicBezTo>
                  <a:pt x="797" y="607"/>
                  <a:pt x="797" y="607"/>
                  <a:pt x="797" y="607"/>
                </a:cubicBezTo>
                <a:lnTo>
                  <a:pt x="706" y="607"/>
                </a:lnTo>
                <a:close/>
                <a:moveTo>
                  <a:pt x="1182" y="590"/>
                </a:moveTo>
                <a:cubicBezTo>
                  <a:pt x="1151" y="608"/>
                  <a:pt x="1113" y="617"/>
                  <a:pt x="1067" y="617"/>
                </a:cubicBezTo>
                <a:cubicBezTo>
                  <a:pt x="1028" y="617"/>
                  <a:pt x="994" y="609"/>
                  <a:pt x="963" y="592"/>
                </a:cubicBezTo>
                <a:cubicBezTo>
                  <a:pt x="933" y="575"/>
                  <a:pt x="909" y="551"/>
                  <a:pt x="892" y="520"/>
                </a:cubicBezTo>
                <a:cubicBezTo>
                  <a:pt x="875" y="489"/>
                  <a:pt x="867" y="454"/>
                  <a:pt x="867" y="416"/>
                </a:cubicBezTo>
                <a:cubicBezTo>
                  <a:pt x="867" y="372"/>
                  <a:pt x="875" y="333"/>
                  <a:pt x="893" y="300"/>
                </a:cubicBezTo>
                <a:cubicBezTo>
                  <a:pt x="910" y="266"/>
                  <a:pt x="936" y="240"/>
                  <a:pt x="969" y="221"/>
                </a:cubicBezTo>
                <a:cubicBezTo>
                  <a:pt x="1002" y="203"/>
                  <a:pt x="1041" y="194"/>
                  <a:pt x="1085" y="194"/>
                </a:cubicBezTo>
                <a:cubicBezTo>
                  <a:pt x="1102" y="194"/>
                  <a:pt x="1120" y="195"/>
                  <a:pt x="1138" y="199"/>
                </a:cubicBezTo>
                <a:cubicBezTo>
                  <a:pt x="1157" y="203"/>
                  <a:pt x="1171" y="208"/>
                  <a:pt x="1182" y="214"/>
                </a:cubicBezTo>
                <a:cubicBezTo>
                  <a:pt x="1182" y="300"/>
                  <a:pt x="1182" y="300"/>
                  <a:pt x="1182" y="300"/>
                </a:cubicBezTo>
                <a:cubicBezTo>
                  <a:pt x="1152" y="279"/>
                  <a:pt x="1121" y="268"/>
                  <a:pt x="1089" y="268"/>
                </a:cubicBezTo>
                <a:cubicBezTo>
                  <a:pt x="1051" y="268"/>
                  <a:pt x="1020" y="281"/>
                  <a:pt x="997" y="306"/>
                </a:cubicBezTo>
                <a:cubicBezTo>
                  <a:pt x="973" y="332"/>
                  <a:pt x="961" y="365"/>
                  <a:pt x="961" y="408"/>
                </a:cubicBezTo>
                <a:cubicBezTo>
                  <a:pt x="961" y="450"/>
                  <a:pt x="973" y="483"/>
                  <a:pt x="995" y="507"/>
                </a:cubicBezTo>
                <a:cubicBezTo>
                  <a:pt x="1018" y="531"/>
                  <a:pt x="1049" y="543"/>
                  <a:pt x="1087" y="543"/>
                </a:cubicBezTo>
                <a:cubicBezTo>
                  <a:pt x="1101" y="543"/>
                  <a:pt x="1117" y="540"/>
                  <a:pt x="1134" y="534"/>
                </a:cubicBezTo>
                <a:cubicBezTo>
                  <a:pt x="1152" y="528"/>
                  <a:pt x="1167" y="519"/>
                  <a:pt x="1182" y="509"/>
                </a:cubicBezTo>
                <a:lnTo>
                  <a:pt x="1182" y="590"/>
                </a:lnTo>
                <a:close/>
                <a:moveTo>
                  <a:pt x="1501" y="292"/>
                </a:moveTo>
                <a:cubicBezTo>
                  <a:pt x="1497" y="289"/>
                  <a:pt x="1489" y="286"/>
                  <a:pt x="1478" y="283"/>
                </a:cubicBezTo>
                <a:cubicBezTo>
                  <a:pt x="1467" y="280"/>
                  <a:pt x="1457" y="278"/>
                  <a:pt x="1448" y="278"/>
                </a:cubicBezTo>
                <a:cubicBezTo>
                  <a:pt x="1422" y="278"/>
                  <a:pt x="1400" y="290"/>
                  <a:pt x="1384" y="312"/>
                </a:cubicBezTo>
                <a:cubicBezTo>
                  <a:pt x="1368" y="335"/>
                  <a:pt x="1360" y="364"/>
                  <a:pt x="1360" y="401"/>
                </a:cubicBezTo>
                <a:cubicBezTo>
                  <a:pt x="1360" y="607"/>
                  <a:pt x="1360" y="607"/>
                  <a:pt x="1360" y="607"/>
                </a:cubicBezTo>
                <a:cubicBezTo>
                  <a:pt x="1269" y="607"/>
                  <a:pt x="1269" y="607"/>
                  <a:pt x="1269" y="607"/>
                </a:cubicBezTo>
                <a:cubicBezTo>
                  <a:pt x="1269" y="203"/>
                  <a:pt x="1269" y="203"/>
                  <a:pt x="1269" y="203"/>
                </a:cubicBezTo>
                <a:cubicBezTo>
                  <a:pt x="1360" y="203"/>
                  <a:pt x="1360" y="203"/>
                  <a:pt x="1360" y="203"/>
                </a:cubicBezTo>
                <a:cubicBezTo>
                  <a:pt x="1360" y="282"/>
                  <a:pt x="1360" y="282"/>
                  <a:pt x="1360" y="282"/>
                </a:cubicBezTo>
                <a:cubicBezTo>
                  <a:pt x="1361" y="282"/>
                  <a:pt x="1361" y="282"/>
                  <a:pt x="1361" y="282"/>
                </a:cubicBezTo>
                <a:cubicBezTo>
                  <a:pt x="1370" y="255"/>
                  <a:pt x="1384" y="234"/>
                  <a:pt x="1402" y="219"/>
                </a:cubicBezTo>
                <a:cubicBezTo>
                  <a:pt x="1420" y="204"/>
                  <a:pt x="1441" y="196"/>
                  <a:pt x="1465" y="196"/>
                </a:cubicBezTo>
                <a:cubicBezTo>
                  <a:pt x="1480" y="196"/>
                  <a:pt x="1493" y="198"/>
                  <a:pt x="1501" y="202"/>
                </a:cubicBezTo>
                <a:lnTo>
                  <a:pt x="1501" y="292"/>
                </a:lnTo>
                <a:close/>
                <a:moveTo>
                  <a:pt x="1947" y="401"/>
                </a:moveTo>
                <a:cubicBezTo>
                  <a:pt x="1947" y="467"/>
                  <a:pt x="1928" y="519"/>
                  <a:pt x="1890" y="559"/>
                </a:cubicBezTo>
                <a:cubicBezTo>
                  <a:pt x="1852" y="598"/>
                  <a:pt x="1801" y="617"/>
                  <a:pt x="1736" y="617"/>
                </a:cubicBezTo>
                <a:cubicBezTo>
                  <a:pt x="1673" y="617"/>
                  <a:pt x="1624" y="599"/>
                  <a:pt x="1587" y="561"/>
                </a:cubicBezTo>
                <a:cubicBezTo>
                  <a:pt x="1550" y="524"/>
                  <a:pt x="1531" y="474"/>
                  <a:pt x="1531" y="410"/>
                </a:cubicBezTo>
                <a:cubicBezTo>
                  <a:pt x="1531" y="343"/>
                  <a:pt x="1550" y="290"/>
                  <a:pt x="1588" y="252"/>
                </a:cubicBezTo>
                <a:cubicBezTo>
                  <a:pt x="1626" y="213"/>
                  <a:pt x="1678" y="194"/>
                  <a:pt x="1745" y="194"/>
                </a:cubicBezTo>
                <a:cubicBezTo>
                  <a:pt x="1809" y="194"/>
                  <a:pt x="1858" y="212"/>
                  <a:pt x="1893" y="249"/>
                </a:cubicBezTo>
                <a:cubicBezTo>
                  <a:pt x="1929" y="286"/>
                  <a:pt x="1947" y="337"/>
                  <a:pt x="1947" y="401"/>
                </a:cubicBezTo>
                <a:close/>
                <a:moveTo>
                  <a:pt x="1852" y="405"/>
                </a:moveTo>
                <a:cubicBezTo>
                  <a:pt x="1852" y="360"/>
                  <a:pt x="1842" y="326"/>
                  <a:pt x="1822" y="303"/>
                </a:cubicBezTo>
                <a:cubicBezTo>
                  <a:pt x="1802" y="280"/>
                  <a:pt x="1775" y="268"/>
                  <a:pt x="1740" y="268"/>
                </a:cubicBezTo>
                <a:cubicBezTo>
                  <a:pt x="1704" y="268"/>
                  <a:pt x="1676" y="280"/>
                  <a:pt x="1656" y="304"/>
                </a:cubicBezTo>
                <a:cubicBezTo>
                  <a:pt x="1636" y="329"/>
                  <a:pt x="1626" y="363"/>
                  <a:pt x="1626" y="407"/>
                </a:cubicBezTo>
                <a:cubicBezTo>
                  <a:pt x="1626" y="450"/>
                  <a:pt x="1636" y="483"/>
                  <a:pt x="1656" y="507"/>
                </a:cubicBezTo>
                <a:cubicBezTo>
                  <a:pt x="1676" y="531"/>
                  <a:pt x="1705" y="543"/>
                  <a:pt x="1741" y="543"/>
                </a:cubicBezTo>
                <a:cubicBezTo>
                  <a:pt x="1778" y="543"/>
                  <a:pt x="1805" y="531"/>
                  <a:pt x="1824" y="508"/>
                </a:cubicBezTo>
                <a:cubicBezTo>
                  <a:pt x="1843" y="484"/>
                  <a:pt x="1852" y="450"/>
                  <a:pt x="1852" y="405"/>
                </a:cubicBezTo>
                <a:close/>
                <a:moveTo>
                  <a:pt x="2258" y="492"/>
                </a:moveTo>
                <a:cubicBezTo>
                  <a:pt x="2258" y="529"/>
                  <a:pt x="2243" y="560"/>
                  <a:pt x="2214" y="583"/>
                </a:cubicBezTo>
                <a:cubicBezTo>
                  <a:pt x="2185" y="606"/>
                  <a:pt x="2146" y="617"/>
                  <a:pt x="2097" y="617"/>
                </a:cubicBezTo>
                <a:cubicBezTo>
                  <a:pt x="2081" y="617"/>
                  <a:pt x="2062" y="615"/>
                  <a:pt x="2042" y="611"/>
                </a:cubicBezTo>
                <a:cubicBezTo>
                  <a:pt x="2022" y="607"/>
                  <a:pt x="2005" y="602"/>
                  <a:pt x="1991" y="595"/>
                </a:cubicBezTo>
                <a:cubicBezTo>
                  <a:pt x="1991" y="508"/>
                  <a:pt x="1991" y="508"/>
                  <a:pt x="1991" y="508"/>
                </a:cubicBezTo>
                <a:cubicBezTo>
                  <a:pt x="2008" y="520"/>
                  <a:pt x="2026" y="529"/>
                  <a:pt x="2046" y="536"/>
                </a:cubicBezTo>
                <a:cubicBezTo>
                  <a:pt x="2066" y="543"/>
                  <a:pt x="2084" y="546"/>
                  <a:pt x="2100" y="546"/>
                </a:cubicBezTo>
                <a:cubicBezTo>
                  <a:pt x="2144" y="546"/>
                  <a:pt x="2166" y="531"/>
                  <a:pt x="2166" y="502"/>
                </a:cubicBezTo>
                <a:cubicBezTo>
                  <a:pt x="2166" y="492"/>
                  <a:pt x="2164" y="484"/>
                  <a:pt x="2159" y="478"/>
                </a:cubicBezTo>
                <a:cubicBezTo>
                  <a:pt x="2155" y="472"/>
                  <a:pt x="2147" y="465"/>
                  <a:pt x="2137" y="459"/>
                </a:cubicBezTo>
                <a:cubicBezTo>
                  <a:pt x="2126" y="453"/>
                  <a:pt x="2110" y="445"/>
                  <a:pt x="2087" y="436"/>
                </a:cubicBezTo>
                <a:cubicBezTo>
                  <a:pt x="2061" y="425"/>
                  <a:pt x="2041" y="414"/>
                  <a:pt x="2029" y="403"/>
                </a:cubicBezTo>
                <a:cubicBezTo>
                  <a:pt x="2016" y="393"/>
                  <a:pt x="2006" y="381"/>
                  <a:pt x="2000" y="366"/>
                </a:cubicBezTo>
                <a:cubicBezTo>
                  <a:pt x="1994" y="352"/>
                  <a:pt x="1991" y="336"/>
                  <a:pt x="1991" y="317"/>
                </a:cubicBezTo>
                <a:cubicBezTo>
                  <a:pt x="1991" y="280"/>
                  <a:pt x="2005" y="251"/>
                  <a:pt x="2034" y="228"/>
                </a:cubicBezTo>
                <a:cubicBezTo>
                  <a:pt x="2063" y="205"/>
                  <a:pt x="2100" y="194"/>
                  <a:pt x="2145" y="194"/>
                </a:cubicBezTo>
                <a:cubicBezTo>
                  <a:pt x="2159" y="194"/>
                  <a:pt x="2175" y="195"/>
                  <a:pt x="2193" y="198"/>
                </a:cubicBezTo>
                <a:cubicBezTo>
                  <a:pt x="2211" y="202"/>
                  <a:pt x="2225" y="206"/>
                  <a:pt x="2236" y="211"/>
                </a:cubicBezTo>
                <a:cubicBezTo>
                  <a:pt x="2236" y="293"/>
                  <a:pt x="2236" y="293"/>
                  <a:pt x="2236" y="293"/>
                </a:cubicBezTo>
                <a:cubicBezTo>
                  <a:pt x="2224" y="285"/>
                  <a:pt x="2209" y="278"/>
                  <a:pt x="2192" y="273"/>
                </a:cubicBezTo>
                <a:cubicBezTo>
                  <a:pt x="2175" y="268"/>
                  <a:pt x="2159" y="265"/>
                  <a:pt x="2142" y="265"/>
                </a:cubicBezTo>
                <a:cubicBezTo>
                  <a:pt x="2124" y="265"/>
                  <a:pt x="2110" y="269"/>
                  <a:pt x="2099" y="277"/>
                </a:cubicBezTo>
                <a:cubicBezTo>
                  <a:pt x="2089" y="285"/>
                  <a:pt x="2083" y="296"/>
                  <a:pt x="2083" y="308"/>
                </a:cubicBezTo>
                <a:cubicBezTo>
                  <a:pt x="2083" y="323"/>
                  <a:pt x="2087" y="334"/>
                  <a:pt x="2096" y="342"/>
                </a:cubicBezTo>
                <a:cubicBezTo>
                  <a:pt x="2104" y="350"/>
                  <a:pt x="2124" y="360"/>
                  <a:pt x="2154" y="372"/>
                </a:cubicBezTo>
                <a:cubicBezTo>
                  <a:pt x="2192" y="388"/>
                  <a:pt x="2219" y="405"/>
                  <a:pt x="2234" y="423"/>
                </a:cubicBezTo>
                <a:cubicBezTo>
                  <a:pt x="2250" y="442"/>
                  <a:pt x="2258" y="465"/>
                  <a:pt x="2258" y="492"/>
                </a:cubicBezTo>
                <a:close/>
                <a:moveTo>
                  <a:pt x="2723" y="401"/>
                </a:moveTo>
                <a:cubicBezTo>
                  <a:pt x="2723" y="467"/>
                  <a:pt x="2705" y="519"/>
                  <a:pt x="2667" y="559"/>
                </a:cubicBezTo>
                <a:cubicBezTo>
                  <a:pt x="2629" y="598"/>
                  <a:pt x="2577" y="617"/>
                  <a:pt x="2512" y="617"/>
                </a:cubicBezTo>
                <a:cubicBezTo>
                  <a:pt x="2450" y="617"/>
                  <a:pt x="2400" y="599"/>
                  <a:pt x="2363" y="561"/>
                </a:cubicBezTo>
                <a:cubicBezTo>
                  <a:pt x="2327" y="524"/>
                  <a:pt x="2308" y="474"/>
                  <a:pt x="2308" y="410"/>
                </a:cubicBezTo>
                <a:cubicBezTo>
                  <a:pt x="2308" y="343"/>
                  <a:pt x="2327" y="290"/>
                  <a:pt x="2365" y="252"/>
                </a:cubicBezTo>
                <a:cubicBezTo>
                  <a:pt x="2403" y="213"/>
                  <a:pt x="2455" y="194"/>
                  <a:pt x="2522" y="194"/>
                </a:cubicBezTo>
                <a:cubicBezTo>
                  <a:pt x="2585" y="194"/>
                  <a:pt x="2635" y="212"/>
                  <a:pt x="2670" y="249"/>
                </a:cubicBezTo>
                <a:cubicBezTo>
                  <a:pt x="2706" y="286"/>
                  <a:pt x="2723" y="337"/>
                  <a:pt x="2723" y="401"/>
                </a:cubicBezTo>
                <a:close/>
                <a:moveTo>
                  <a:pt x="2629" y="405"/>
                </a:moveTo>
                <a:cubicBezTo>
                  <a:pt x="2629" y="360"/>
                  <a:pt x="2619" y="326"/>
                  <a:pt x="2599" y="303"/>
                </a:cubicBezTo>
                <a:cubicBezTo>
                  <a:pt x="2579" y="280"/>
                  <a:pt x="2552" y="268"/>
                  <a:pt x="2517" y="268"/>
                </a:cubicBezTo>
                <a:cubicBezTo>
                  <a:pt x="2481" y="268"/>
                  <a:pt x="2453" y="280"/>
                  <a:pt x="2433" y="304"/>
                </a:cubicBezTo>
                <a:cubicBezTo>
                  <a:pt x="2413" y="329"/>
                  <a:pt x="2403" y="363"/>
                  <a:pt x="2403" y="407"/>
                </a:cubicBezTo>
                <a:cubicBezTo>
                  <a:pt x="2403" y="450"/>
                  <a:pt x="2413" y="483"/>
                  <a:pt x="2433" y="507"/>
                </a:cubicBezTo>
                <a:cubicBezTo>
                  <a:pt x="2453" y="531"/>
                  <a:pt x="2482" y="543"/>
                  <a:pt x="2518" y="543"/>
                </a:cubicBezTo>
                <a:cubicBezTo>
                  <a:pt x="2554" y="543"/>
                  <a:pt x="2582" y="531"/>
                  <a:pt x="2601" y="508"/>
                </a:cubicBezTo>
                <a:cubicBezTo>
                  <a:pt x="2619" y="484"/>
                  <a:pt x="2629" y="450"/>
                  <a:pt x="2629" y="405"/>
                </a:cubicBezTo>
                <a:close/>
                <a:moveTo>
                  <a:pt x="3017" y="84"/>
                </a:moveTo>
                <a:cubicBezTo>
                  <a:pt x="3002" y="77"/>
                  <a:pt x="2988" y="74"/>
                  <a:pt x="2973" y="74"/>
                </a:cubicBezTo>
                <a:cubicBezTo>
                  <a:pt x="2953" y="74"/>
                  <a:pt x="2938" y="80"/>
                  <a:pt x="2927" y="93"/>
                </a:cubicBezTo>
                <a:cubicBezTo>
                  <a:pt x="2916" y="106"/>
                  <a:pt x="2910" y="125"/>
                  <a:pt x="2910" y="149"/>
                </a:cubicBezTo>
                <a:cubicBezTo>
                  <a:pt x="2910" y="203"/>
                  <a:pt x="2910" y="203"/>
                  <a:pt x="2910" y="203"/>
                </a:cubicBezTo>
                <a:cubicBezTo>
                  <a:pt x="3001" y="203"/>
                  <a:pt x="3001" y="203"/>
                  <a:pt x="3001" y="203"/>
                </a:cubicBezTo>
                <a:cubicBezTo>
                  <a:pt x="3001" y="277"/>
                  <a:pt x="3001" y="277"/>
                  <a:pt x="3001" y="277"/>
                </a:cubicBezTo>
                <a:cubicBezTo>
                  <a:pt x="2910" y="277"/>
                  <a:pt x="2910" y="277"/>
                  <a:pt x="2910" y="277"/>
                </a:cubicBezTo>
                <a:cubicBezTo>
                  <a:pt x="2910" y="607"/>
                  <a:pt x="2910" y="607"/>
                  <a:pt x="2910" y="607"/>
                </a:cubicBezTo>
                <a:cubicBezTo>
                  <a:pt x="2818" y="607"/>
                  <a:pt x="2818" y="607"/>
                  <a:pt x="2818" y="607"/>
                </a:cubicBezTo>
                <a:cubicBezTo>
                  <a:pt x="2818" y="277"/>
                  <a:pt x="2818" y="277"/>
                  <a:pt x="2818" y="277"/>
                </a:cubicBezTo>
                <a:cubicBezTo>
                  <a:pt x="2750" y="277"/>
                  <a:pt x="2750" y="277"/>
                  <a:pt x="2750" y="277"/>
                </a:cubicBezTo>
                <a:cubicBezTo>
                  <a:pt x="2750" y="203"/>
                  <a:pt x="2750" y="203"/>
                  <a:pt x="2750" y="203"/>
                </a:cubicBezTo>
                <a:cubicBezTo>
                  <a:pt x="2818" y="203"/>
                  <a:pt x="2818" y="203"/>
                  <a:pt x="2818" y="203"/>
                </a:cubicBezTo>
                <a:cubicBezTo>
                  <a:pt x="2818" y="144"/>
                  <a:pt x="2818" y="144"/>
                  <a:pt x="2818" y="144"/>
                </a:cubicBezTo>
                <a:cubicBezTo>
                  <a:pt x="2818" y="116"/>
                  <a:pt x="2824" y="91"/>
                  <a:pt x="2836" y="69"/>
                </a:cubicBezTo>
                <a:cubicBezTo>
                  <a:pt x="2848" y="47"/>
                  <a:pt x="2866" y="30"/>
                  <a:pt x="2888" y="18"/>
                </a:cubicBezTo>
                <a:cubicBezTo>
                  <a:pt x="2910" y="6"/>
                  <a:pt x="2935" y="0"/>
                  <a:pt x="2963" y="0"/>
                </a:cubicBezTo>
                <a:cubicBezTo>
                  <a:pt x="2986" y="0"/>
                  <a:pt x="3004" y="2"/>
                  <a:pt x="3017" y="7"/>
                </a:cubicBezTo>
                <a:lnTo>
                  <a:pt x="3017" y="84"/>
                </a:lnTo>
                <a:close/>
                <a:moveTo>
                  <a:pt x="3255" y="603"/>
                </a:moveTo>
                <a:cubicBezTo>
                  <a:pt x="3250" y="607"/>
                  <a:pt x="3240" y="610"/>
                  <a:pt x="3226" y="613"/>
                </a:cubicBezTo>
                <a:cubicBezTo>
                  <a:pt x="3212" y="616"/>
                  <a:pt x="3198" y="617"/>
                  <a:pt x="3185" y="617"/>
                </a:cubicBezTo>
                <a:cubicBezTo>
                  <a:pt x="3106" y="617"/>
                  <a:pt x="3066" y="575"/>
                  <a:pt x="3066" y="489"/>
                </a:cubicBezTo>
                <a:cubicBezTo>
                  <a:pt x="3066" y="277"/>
                  <a:pt x="3066" y="277"/>
                  <a:pt x="3066" y="277"/>
                </a:cubicBezTo>
                <a:cubicBezTo>
                  <a:pt x="2999" y="277"/>
                  <a:pt x="2999" y="277"/>
                  <a:pt x="2999" y="277"/>
                </a:cubicBezTo>
                <a:cubicBezTo>
                  <a:pt x="2999" y="203"/>
                  <a:pt x="2999" y="203"/>
                  <a:pt x="2999" y="203"/>
                </a:cubicBezTo>
                <a:cubicBezTo>
                  <a:pt x="3066" y="203"/>
                  <a:pt x="3066" y="203"/>
                  <a:pt x="3066" y="203"/>
                </a:cubicBezTo>
                <a:cubicBezTo>
                  <a:pt x="3066" y="110"/>
                  <a:pt x="3066" y="110"/>
                  <a:pt x="3066" y="110"/>
                </a:cubicBezTo>
                <a:cubicBezTo>
                  <a:pt x="3158" y="82"/>
                  <a:pt x="3158" y="82"/>
                  <a:pt x="3158" y="82"/>
                </a:cubicBezTo>
                <a:cubicBezTo>
                  <a:pt x="3158" y="203"/>
                  <a:pt x="3158" y="203"/>
                  <a:pt x="3158" y="203"/>
                </a:cubicBezTo>
                <a:cubicBezTo>
                  <a:pt x="3255" y="203"/>
                  <a:pt x="3255" y="203"/>
                  <a:pt x="3255" y="203"/>
                </a:cubicBezTo>
                <a:cubicBezTo>
                  <a:pt x="3255" y="277"/>
                  <a:pt x="3255" y="277"/>
                  <a:pt x="3255" y="277"/>
                </a:cubicBezTo>
                <a:cubicBezTo>
                  <a:pt x="3158" y="277"/>
                  <a:pt x="3158" y="277"/>
                  <a:pt x="3158" y="277"/>
                </a:cubicBezTo>
                <a:cubicBezTo>
                  <a:pt x="3158" y="472"/>
                  <a:pt x="3158" y="472"/>
                  <a:pt x="3158" y="472"/>
                </a:cubicBezTo>
                <a:cubicBezTo>
                  <a:pt x="3158" y="498"/>
                  <a:pt x="3162" y="516"/>
                  <a:pt x="3172" y="527"/>
                </a:cubicBezTo>
                <a:cubicBezTo>
                  <a:pt x="3181" y="537"/>
                  <a:pt x="3195" y="543"/>
                  <a:pt x="3215" y="543"/>
                </a:cubicBezTo>
                <a:cubicBezTo>
                  <a:pt x="3220" y="543"/>
                  <a:pt x="3227" y="542"/>
                  <a:pt x="3235" y="539"/>
                </a:cubicBezTo>
                <a:cubicBezTo>
                  <a:pt x="3243" y="537"/>
                  <a:pt x="3250" y="534"/>
                  <a:pt x="3255" y="530"/>
                </a:cubicBezTo>
                <a:lnTo>
                  <a:pt x="3255" y="603"/>
                </a:lnTo>
                <a:close/>
                <a:moveTo>
                  <a:pt x="284" y="1455"/>
                </a:moveTo>
                <a:cubicBezTo>
                  <a:pt x="215" y="1292"/>
                  <a:pt x="215" y="1292"/>
                  <a:pt x="215" y="1292"/>
                </a:cubicBezTo>
                <a:cubicBezTo>
                  <a:pt x="197" y="1248"/>
                  <a:pt x="171" y="1226"/>
                  <a:pt x="138" y="1226"/>
                </a:cubicBezTo>
                <a:cubicBezTo>
                  <a:pt x="94" y="1226"/>
                  <a:pt x="94" y="1226"/>
                  <a:pt x="94" y="1226"/>
                </a:cubicBezTo>
                <a:cubicBezTo>
                  <a:pt x="94" y="1455"/>
                  <a:pt x="94" y="1455"/>
                  <a:pt x="94" y="1455"/>
                </a:cubicBezTo>
                <a:cubicBezTo>
                  <a:pt x="0" y="1455"/>
                  <a:pt x="0" y="1455"/>
                  <a:pt x="0" y="1455"/>
                </a:cubicBezTo>
                <a:cubicBezTo>
                  <a:pt x="0" y="890"/>
                  <a:pt x="0" y="890"/>
                  <a:pt x="0" y="890"/>
                </a:cubicBezTo>
                <a:cubicBezTo>
                  <a:pt x="183" y="890"/>
                  <a:pt x="183" y="890"/>
                  <a:pt x="183" y="890"/>
                </a:cubicBezTo>
                <a:cubicBezTo>
                  <a:pt x="242" y="890"/>
                  <a:pt x="288" y="903"/>
                  <a:pt x="321" y="930"/>
                </a:cubicBezTo>
                <a:cubicBezTo>
                  <a:pt x="353" y="957"/>
                  <a:pt x="370" y="994"/>
                  <a:pt x="370" y="1042"/>
                </a:cubicBezTo>
                <a:cubicBezTo>
                  <a:pt x="370" y="1082"/>
                  <a:pt x="359" y="1115"/>
                  <a:pt x="337" y="1142"/>
                </a:cubicBezTo>
                <a:cubicBezTo>
                  <a:pt x="315" y="1170"/>
                  <a:pt x="284" y="1189"/>
                  <a:pt x="245" y="1199"/>
                </a:cubicBezTo>
                <a:cubicBezTo>
                  <a:pt x="245" y="1200"/>
                  <a:pt x="245" y="1200"/>
                  <a:pt x="245" y="1200"/>
                </a:cubicBezTo>
                <a:cubicBezTo>
                  <a:pt x="257" y="1204"/>
                  <a:pt x="269" y="1213"/>
                  <a:pt x="281" y="1227"/>
                </a:cubicBezTo>
                <a:cubicBezTo>
                  <a:pt x="293" y="1241"/>
                  <a:pt x="303" y="1255"/>
                  <a:pt x="309" y="1270"/>
                </a:cubicBezTo>
                <a:cubicBezTo>
                  <a:pt x="396" y="1455"/>
                  <a:pt x="396" y="1455"/>
                  <a:pt x="396" y="1455"/>
                </a:cubicBezTo>
                <a:lnTo>
                  <a:pt x="284" y="1455"/>
                </a:lnTo>
                <a:close/>
                <a:moveTo>
                  <a:pt x="271" y="1051"/>
                </a:moveTo>
                <a:cubicBezTo>
                  <a:pt x="271" y="1025"/>
                  <a:pt x="262" y="1005"/>
                  <a:pt x="244" y="990"/>
                </a:cubicBezTo>
                <a:cubicBezTo>
                  <a:pt x="227" y="975"/>
                  <a:pt x="201" y="968"/>
                  <a:pt x="169" y="968"/>
                </a:cubicBezTo>
                <a:cubicBezTo>
                  <a:pt x="94" y="968"/>
                  <a:pt x="94" y="968"/>
                  <a:pt x="94" y="968"/>
                </a:cubicBezTo>
                <a:cubicBezTo>
                  <a:pt x="94" y="1147"/>
                  <a:pt x="94" y="1147"/>
                  <a:pt x="94" y="1147"/>
                </a:cubicBezTo>
                <a:cubicBezTo>
                  <a:pt x="168" y="1147"/>
                  <a:pt x="168" y="1147"/>
                  <a:pt x="168" y="1147"/>
                </a:cubicBezTo>
                <a:cubicBezTo>
                  <a:pt x="198" y="1147"/>
                  <a:pt x="223" y="1138"/>
                  <a:pt x="242" y="1120"/>
                </a:cubicBezTo>
                <a:cubicBezTo>
                  <a:pt x="261" y="1103"/>
                  <a:pt x="271" y="1080"/>
                  <a:pt x="271" y="1051"/>
                </a:cubicBezTo>
                <a:close/>
                <a:moveTo>
                  <a:pt x="485" y="1280"/>
                </a:moveTo>
                <a:cubicBezTo>
                  <a:pt x="487" y="1317"/>
                  <a:pt x="498" y="1345"/>
                  <a:pt x="519" y="1364"/>
                </a:cubicBezTo>
                <a:cubicBezTo>
                  <a:pt x="539" y="1383"/>
                  <a:pt x="568" y="1393"/>
                  <a:pt x="606" y="1393"/>
                </a:cubicBezTo>
                <a:cubicBezTo>
                  <a:pt x="629" y="1393"/>
                  <a:pt x="651" y="1389"/>
                  <a:pt x="672" y="1382"/>
                </a:cubicBezTo>
                <a:cubicBezTo>
                  <a:pt x="693" y="1375"/>
                  <a:pt x="712" y="1366"/>
                  <a:pt x="728" y="1354"/>
                </a:cubicBezTo>
                <a:cubicBezTo>
                  <a:pt x="728" y="1431"/>
                  <a:pt x="728" y="1431"/>
                  <a:pt x="728" y="1431"/>
                </a:cubicBezTo>
                <a:cubicBezTo>
                  <a:pt x="712" y="1441"/>
                  <a:pt x="692" y="1450"/>
                  <a:pt x="666" y="1456"/>
                </a:cubicBezTo>
                <a:cubicBezTo>
                  <a:pt x="640" y="1462"/>
                  <a:pt x="613" y="1465"/>
                  <a:pt x="584" y="1465"/>
                </a:cubicBezTo>
                <a:cubicBezTo>
                  <a:pt x="523" y="1465"/>
                  <a:pt x="476" y="1447"/>
                  <a:pt x="442" y="1410"/>
                </a:cubicBezTo>
                <a:cubicBezTo>
                  <a:pt x="408" y="1374"/>
                  <a:pt x="391" y="1323"/>
                  <a:pt x="391" y="1257"/>
                </a:cubicBezTo>
                <a:cubicBezTo>
                  <a:pt x="391" y="1214"/>
                  <a:pt x="400" y="1176"/>
                  <a:pt x="417" y="1144"/>
                </a:cubicBezTo>
                <a:cubicBezTo>
                  <a:pt x="433" y="1112"/>
                  <a:pt x="456" y="1087"/>
                  <a:pt x="486" y="1069"/>
                </a:cubicBezTo>
                <a:cubicBezTo>
                  <a:pt x="516" y="1051"/>
                  <a:pt x="548" y="1042"/>
                  <a:pt x="584" y="1042"/>
                </a:cubicBezTo>
                <a:cubicBezTo>
                  <a:pt x="639" y="1042"/>
                  <a:pt x="683" y="1059"/>
                  <a:pt x="714" y="1093"/>
                </a:cubicBezTo>
                <a:cubicBezTo>
                  <a:pt x="745" y="1127"/>
                  <a:pt x="760" y="1174"/>
                  <a:pt x="760" y="1235"/>
                </a:cubicBezTo>
                <a:cubicBezTo>
                  <a:pt x="760" y="1280"/>
                  <a:pt x="760" y="1280"/>
                  <a:pt x="760" y="1280"/>
                </a:cubicBezTo>
                <a:lnTo>
                  <a:pt x="485" y="1280"/>
                </a:lnTo>
                <a:close/>
                <a:moveTo>
                  <a:pt x="669" y="1212"/>
                </a:moveTo>
                <a:cubicBezTo>
                  <a:pt x="669" y="1180"/>
                  <a:pt x="662" y="1155"/>
                  <a:pt x="647" y="1138"/>
                </a:cubicBezTo>
                <a:cubicBezTo>
                  <a:pt x="632" y="1121"/>
                  <a:pt x="611" y="1113"/>
                  <a:pt x="584" y="1113"/>
                </a:cubicBezTo>
                <a:cubicBezTo>
                  <a:pt x="559" y="1113"/>
                  <a:pt x="537" y="1122"/>
                  <a:pt x="519" y="1140"/>
                </a:cubicBezTo>
                <a:cubicBezTo>
                  <a:pt x="501" y="1159"/>
                  <a:pt x="490" y="1182"/>
                  <a:pt x="485" y="1212"/>
                </a:cubicBezTo>
                <a:lnTo>
                  <a:pt x="669" y="1212"/>
                </a:lnTo>
                <a:close/>
                <a:moveTo>
                  <a:pt x="1037" y="1455"/>
                </a:moveTo>
                <a:cubicBezTo>
                  <a:pt x="1037" y="1400"/>
                  <a:pt x="1037" y="1400"/>
                  <a:pt x="1037" y="1400"/>
                </a:cubicBezTo>
                <a:cubicBezTo>
                  <a:pt x="1035" y="1400"/>
                  <a:pt x="1035" y="1400"/>
                  <a:pt x="1035" y="1400"/>
                </a:cubicBezTo>
                <a:cubicBezTo>
                  <a:pt x="1007" y="1443"/>
                  <a:pt x="967" y="1465"/>
                  <a:pt x="916" y="1465"/>
                </a:cubicBezTo>
                <a:cubicBezTo>
                  <a:pt x="876" y="1465"/>
                  <a:pt x="845" y="1455"/>
                  <a:pt x="822" y="1433"/>
                </a:cubicBezTo>
                <a:cubicBezTo>
                  <a:pt x="799" y="1411"/>
                  <a:pt x="787" y="1382"/>
                  <a:pt x="787" y="1345"/>
                </a:cubicBezTo>
                <a:cubicBezTo>
                  <a:pt x="787" y="1307"/>
                  <a:pt x="799" y="1277"/>
                  <a:pt x="821" y="1254"/>
                </a:cubicBezTo>
                <a:cubicBezTo>
                  <a:pt x="843" y="1231"/>
                  <a:pt x="876" y="1217"/>
                  <a:pt x="920" y="1212"/>
                </a:cubicBezTo>
                <a:cubicBezTo>
                  <a:pt x="1038" y="1195"/>
                  <a:pt x="1038" y="1195"/>
                  <a:pt x="1038" y="1195"/>
                </a:cubicBezTo>
                <a:cubicBezTo>
                  <a:pt x="1038" y="1140"/>
                  <a:pt x="1012" y="1113"/>
                  <a:pt x="961" y="1113"/>
                </a:cubicBezTo>
                <a:cubicBezTo>
                  <a:pt x="936" y="1113"/>
                  <a:pt x="912" y="1117"/>
                  <a:pt x="889" y="1125"/>
                </a:cubicBezTo>
                <a:cubicBezTo>
                  <a:pt x="866" y="1133"/>
                  <a:pt x="845" y="1144"/>
                  <a:pt x="827" y="1158"/>
                </a:cubicBezTo>
                <a:cubicBezTo>
                  <a:pt x="827" y="1077"/>
                  <a:pt x="827" y="1077"/>
                  <a:pt x="827" y="1077"/>
                </a:cubicBezTo>
                <a:cubicBezTo>
                  <a:pt x="841" y="1068"/>
                  <a:pt x="863" y="1060"/>
                  <a:pt x="892" y="1053"/>
                </a:cubicBezTo>
                <a:cubicBezTo>
                  <a:pt x="921" y="1045"/>
                  <a:pt x="947" y="1042"/>
                  <a:pt x="970" y="1042"/>
                </a:cubicBezTo>
                <a:cubicBezTo>
                  <a:pt x="1022" y="1042"/>
                  <a:pt x="1061" y="1055"/>
                  <a:pt x="1087" y="1082"/>
                </a:cubicBezTo>
                <a:cubicBezTo>
                  <a:pt x="1114" y="1109"/>
                  <a:pt x="1127" y="1148"/>
                  <a:pt x="1127" y="1199"/>
                </a:cubicBezTo>
                <a:cubicBezTo>
                  <a:pt x="1127" y="1455"/>
                  <a:pt x="1127" y="1455"/>
                  <a:pt x="1127" y="1455"/>
                </a:cubicBezTo>
                <a:lnTo>
                  <a:pt x="1037" y="1455"/>
                </a:lnTo>
                <a:close/>
                <a:moveTo>
                  <a:pt x="877" y="1336"/>
                </a:moveTo>
                <a:cubicBezTo>
                  <a:pt x="877" y="1353"/>
                  <a:pt x="883" y="1367"/>
                  <a:pt x="896" y="1378"/>
                </a:cubicBezTo>
                <a:cubicBezTo>
                  <a:pt x="909" y="1388"/>
                  <a:pt x="925" y="1393"/>
                  <a:pt x="944" y="1393"/>
                </a:cubicBezTo>
                <a:cubicBezTo>
                  <a:pt x="971" y="1393"/>
                  <a:pt x="993" y="1384"/>
                  <a:pt x="1011" y="1365"/>
                </a:cubicBezTo>
                <a:cubicBezTo>
                  <a:pt x="1029" y="1347"/>
                  <a:pt x="1038" y="1323"/>
                  <a:pt x="1038" y="1295"/>
                </a:cubicBezTo>
                <a:cubicBezTo>
                  <a:pt x="1038" y="1259"/>
                  <a:pt x="1038" y="1259"/>
                  <a:pt x="1038" y="1259"/>
                </a:cubicBezTo>
                <a:cubicBezTo>
                  <a:pt x="950" y="1270"/>
                  <a:pt x="950" y="1270"/>
                  <a:pt x="950" y="1270"/>
                </a:cubicBezTo>
                <a:cubicBezTo>
                  <a:pt x="923" y="1274"/>
                  <a:pt x="904" y="1281"/>
                  <a:pt x="893" y="1291"/>
                </a:cubicBezTo>
                <a:cubicBezTo>
                  <a:pt x="882" y="1301"/>
                  <a:pt x="877" y="1316"/>
                  <a:pt x="877" y="1336"/>
                </a:cubicBezTo>
                <a:close/>
                <a:moveTo>
                  <a:pt x="1478" y="1455"/>
                </a:moveTo>
                <a:cubicBezTo>
                  <a:pt x="1478" y="1392"/>
                  <a:pt x="1478" y="1392"/>
                  <a:pt x="1478" y="1392"/>
                </a:cubicBezTo>
                <a:cubicBezTo>
                  <a:pt x="1476" y="1392"/>
                  <a:pt x="1476" y="1392"/>
                  <a:pt x="1476" y="1392"/>
                </a:cubicBezTo>
                <a:cubicBezTo>
                  <a:pt x="1448" y="1441"/>
                  <a:pt x="1403" y="1465"/>
                  <a:pt x="1344" y="1465"/>
                </a:cubicBezTo>
                <a:cubicBezTo>
                  <a:pt x="1293" y="1465"/>
                  <a:pt x="1252" y="1447"/>
                  <a:pt x="1222" y="1411"/>
                </a:cubicBezTo>
                <a:cubicBezTo>
                  <a:pt x="1192" y="1375"/>
                  <a:pt x="1177" y="1325"/>
                  <a:pt x="1177" y="1263"/>
                </a:cubicBezTo>
                <a:cubicBezTo>
                  <a:pt x="1177" y="1196"/>
                  <a:pt x="1193" y="1142"/>
                  <a:pt x="1227" y="1102"/>
                </a:cubicBezTo>
                <a:cubicBezTo>
                  <a:pt x="1260" y="1062"/>
                  <a:pt x="1305" y="1042"/>
                  <a:pt x="1362" y="1042"/>
                </a:cubicBezTo>
                <a:cubicBezTo>
                  <a:pt x="1387" y="1042"/>
                  <a:pt x="1410" y="1047"/>
                  <a:pt x="1430" y="1057"/>
                </a:cubicBezTo>
                <a:cubicBezTo>
                  <a:pt x="1449" y="1067"/>
                  <a:pt x="1465" y="1082"/>
                  <a:pt x="1476" y="1102"/>
                </a:cubicBezTo>
                <a:cubicBezTo>
                  <a:pt x="1478" y="1102"/>
                  <a:pt x="1478" y="1102"/>
                  <a:pt x="1478" y="1102"/>
                </a:cubicBezTo>
                <a:cubicBezTo>
                  <a:pt x="1478" y="857"/>
                  <a:pt x="1478" y="857"/>
                  <a:pt x="1478" y="857"/>
                </a:cubicBezTo>
                <a:cubicBezTo>
                  <a:pt x="1569" y="857"/>
                  <a:pt x="1569" y="857"/>
                  <a:pt x="1569" y="857"/>
                </a:cubicBezTo>
                <a:cubicBezTo>
                  <a:pt x="1569" y="1455"/>
                  <a:pt x="1569" y="1455"/>
                  <a:pt x="1569" y="1455"/>
                </a:cubicBezTo>
                <a:lnTo>
                  <a:pt x="1478" y="1455"/>
                </a:lnTo>
                <a:close/>
                <a:moveTo>
                  <a:pt x="1479" y="1219"/>
                </a:moveTo>
                <a:cubicBezTo>
                  <a:pt x="1479" y="1191"/>
                  <a:pt x="1469" y="1167"/>
                  <a:pt x="1450" y="1147"/>
                </a:cubicBezTo>
                <a:cubicBezTo>
                  <a:pt x="1431" y="1126"/>
                  <a:pt x="1408" y="1116"/>
                  <a:pt x="1379" y="1116"/>
                </a:cubicBezTo>
                <a:cubicBezTo>
                  <a:pt x="1345" y="1116"/>
                  <a:pt x="1318" y="1129"/>
                  <a:pt x="1300" y="1154"/>
                </a:cubicBezTo>
                <a:cubicBezTo>
                  <a:pt x="1281" y="1179"/>
                  <a:pt x="1271" y="1215"/>
                  <a:pt x="1271" y="1261"/>
                </a:cubicBezTo>
                <a:cubicBezTo>
                  <a:pt x="1271" y="1301"/>
                  <a:pt x="1281" y="1333"/>
                  <a:pt x="1299" y="1356"/>
                </a:cubicBezTo>
                <a:cubicBezTo>
                  <a:pt x="1318" y="1379"/>
                  <a:pt x="1343" y="1391"/>
                  <a:pt x="1375" y="1391"/>
                </a:cubicBezTo>
                <a:cubicBezTo>
                  <a:pt x="1404" y="1391"/>
                  <a:pt x="1429" y="1379"/>
                  <a:pt x="1449" y="1356"/>
                </a:cubicBezTo>
                <a:cubicBezTo>
                  <a:pt x="1469" y="1333"/>
                  <a:pt x="1479" y="1302"/>
                  <a:pt x="1479" y="1265"/>
                </a:cubicBezTo>
                <a:lnTo>
                  <a:pt x="1479" y="1219"/>
                </a:lnTo>
                <a:close/>
                <a:moveTo>
                  <a:pt x="1684" y="1645"/>
                </a:moveTo>
                <a:cubicBezTo>
                  <a:pt x="1662" y="1645"/>
                  <a:pt x="1643" y="1643"/>
                  <a:pt x="1628" y="1639"/>
                </a:cubicBezTo>
                <a:cubicBezTo>
                  <a:pt x="1628" y="1561"/>
                  <a:pt x="1628" y="1561"/>
                  <a:pt x="1628" y="1561"/>
                </a:cubicBezTo>
                <a:cubicBezTo>
                  <a:pt x="1643" y="1568"/>
                  <a:pt x="1658" y="1571"/>
                  <a:pt x="1673" y="1571"/>
                </a:cubicBezTo>
                <a:cubicBezTo>
                  <a:pt x="1705" y="1571"/>
                  <a:pt x="1729" y="1554"/>
                  <a:pt x="1744" y="1519"/>
                </a:cubicBezTo>
                <a:cubicBezTo>
                  <a:pt x="1771" y="1455"/>
                  <a:pt x="1771" y="1455"/>
                  <a:pt x="1771" y="1455"/>
                </a:cubicBezTo>
                <a:cubicBezTo>
                  <a:pt x="1610" y="1051"/>
                  <a:pt x="1610" y="1051"/>
                  <a:pt x="1610" y="1051"/>
                </a:cubicBezTo>
                <a:cubicBezTo>
                  <a:pt x="1712" y="1051"/>
                  <a:pt x="1712" y="1051"/>
                  <a:pt x="1712" y="1051"/>
                </a:cubicBezTo>
                <a:cubicBezTo>
                  <a:pt x="1807" y="1336"/>
                  <a:pt x="1807" y="1336"/>
                  <a:pt x="1807" y="1336"/>
                </a:cubicBezTo>
                <a:cubicBezTo>
                  <a:pt x="1810" y="1346"/>
                  <a:pt x="1813" y="1359"/>
                  <a:pt x="1816" y="1375"/>
                </a:cubicBezTo>
                <a:cubicBezTo>
                  <a:pt x="1817" y="1375"/>
                  <a:pt x="1817" y="1375"/>
                  <a:pt x="1817" y="1375"/>
                </a:cubicBezTo>
                <a:cubicBezTo>
                  <a:pt x="1827" y="1336"/>
                  <a:pt x="1827" y="1336"/>
                  <a:pt x="1827" y="1336"/>
                </a:cubicBezTo>
                <a:cubicBezTo>
                  <a:pt x="1925" y="1051"/>
                  <a:pt x="1925" y="1051"/>
                  <a:pt x="1925" y="1051"/>
                </a:cubicBezTo>
                <a:cubicBezTo>
                  <a:pt x="2018" y="1051"/>
                  <a:pt x="2018" y="1051"/>
                  <a:pt x="2018" y="1051"/>
                </a:cubicBezTo>
                <a:cubicBezTo>
                  <a:pt x="1842" y="1504"/>
                  <a:pt x="1842" y="1504"/>
                  <a:pt x="1842" y="1504"/>
                </a:cubicBezTo>
                <a:cubicBezTo>
                  <a:pt x="1824" y="1553"/>
                  <a:pt x="1802" y="1589"/>
                  <a:pt x="1775" y="1611"/>
                </a:cubicBezTo>
                <a:cubicBezTo>
                  <a:pt x="1749" y="1634"/>
                  <a:pt x="1719" y="1645"/>
                  <a:pt x="1684" y="16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414AD803-1FD5-4461-AD35-4D4DB70E3A09}"/>
              </a:ext>
              <a:ext uri="{C183D7F6-B498-43B3-948B-1728B52AA6E4}">
                <adec:decorative xmlns:adec="http://schemas.microsoft.com/office/drawing/2017/decorative" val="1"/>
              </a:ext>
            </a:extLst>
          </p:cNvPr>
          <p:cNvPicPr>
            <a:picLocks noChangeAspect="1"/>
          </p:cNvPicPr>
          <p:nvPr userDrawn="1"/>
        </p:nvPicPr>
        <p:blipFill rotWithShape="1">
          <a:blip r:embed="rId3"/>
          <a:srcRect t="11809" r="3579" b="17467"/>
          <a:stretch/>
        </p:blipFill>
        <p:spPr>
          <a:xfrm>
            <a:off x="5958586" y="-1"/>
            <a:ext cx="6233414" cy="6858001"/>
          </a:xfrm>
          <a:prstGeom prst="rect">
            <a:avLst/>
          </a:prstGeom>
        </p:spPr>
      </p:pic>
    </p:spTree>
    <p:extLst>
      <p:ext uri="{BB962C8B-B14F-4D97-AF65-F5344CB8AC3E}">
        <p14:creationId xmlns:p14="http://schemas.microsoft.com/office/powerpoint/2010/main" val="543412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B1A530C8-2C73-4ADC-AF39-34FB5781FF59}"/>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3671453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3910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79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567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7E6-CE7B-4A1D-87FB-469F2FC4B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203B7-41C3-471D-B0E9-83F026DFD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E56AD-E3FF-414E-AD9D-1570D6C04196}"/>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A9069900-5D16-43DF-9554-96CBE511D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669B1-AA0A-4FA7-AAAF-0CA5C80EE592}"/>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3048534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8877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1090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494464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552778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5584749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0527489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6100"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991996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074721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525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99357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5363-0330-40A0-AD00-6AF0F3A72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BFDCC-7F2E-413C-8944-76F002B40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A3D74B-F8A2-42EF-B9CB-E550A44F6680}"/>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39C84E20-C1EA-459D-B88B-56D18A23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49413-329D-4D96-9793-D61535D73C72}"/>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3298734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18178909"/>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449517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566743133"/>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3209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25470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139781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3095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66908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63350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88492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FC24-EE21-4FFB-8343-6B3C76A22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BC48F-E3BA-49D9-877B-1E8F4C5F7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3CFED7-506A-43AA-92BE-4D8CA60B6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F7370E-E080-4A9F-9841-7A3174F791B1}"/>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6" name="Footer Placeholder 5">
            <a:extLst>
              <a:ext uri="{FF2B5EF4-FFF2-40B4-BE49-F238E27FC236}">
                <a16:creationId xmlns:a16="http://schemas.microsoft.com/office/drawing/2014/main" id="{7FD08A43-0B0C-4FB0-8180-9599812E9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281D8-C9BA-4C0A-B8B5-6E9CAE16E7BC}"/>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4007402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33635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00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385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039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08631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53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98163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8509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70C799-1128-4C84-BE2F-1571D812D071}"/>
              </a:ext>
            </a:extLst>
          </p:cNvPr>
          <p:cNvSpPr>
            <a:spLocks noGrp="1"/>
          </p:cNvSpPr>
          <p:nvPr>
            <p:ph type="sldNum" sz="quarter" idx="12"/>
          </p:nvPr>
        </p:nvSpPr>
        <p:spPr>
          <a:xfrm>
            <a:off x="8610600" y="6356352"/>
            <a:ext cx="2743200" cy="365125"/>
          </a:xfrm>
          <a:prstGeom prst="rect">
            <a:avLst/>
          </a:prstGeom>
        </p:spPr>
        <p:txBody>
          <a:bodyPr/>
          <a:lstStyle/>
          <a:p>
            <a:fld id="{244F0737-C0CD-488B-9F92-65D37B087515}" type="slidenum">
              <a:rPr lang="en-US" smtClean="0"/>
              <a:t>‹#›</a:t>
            </a:fld>
            <a:endParaRPr lang="en-US"/>
          </a:p>
        </p:txBody>
      </p:sp>
      <p:pic>
        <p:nvPicPr>
          <p:cNvPr id="7" name="Picture 6" descr="A person and person sitting next to a window&#10;&#10;Description generated with very high confidence">
            <a:extLst>
              <a:ext uri="{FF2B5EF4-FFF2-40B4-BE49-F238E27FC236}">
                <a16:creationId xmlns:a16="http://schemas.microsoft.com/office/drawing/2014/main" id="{F84671B2-C223-49D3-AE36-E783EF94DCB7}"/>
              </a:ext>
            </a:extLst>
          </p:cNvPr>
          <p:cNvPicPr>
            <a:picLocks noChangeAspect="1"/>
          </p:cNvPicPr>
          <p:nvPr userDrawn="1"/>
        </p:nvPicPr>
        <p:blipFill rotWithShape="1">
          <a:blip r:embed="rId2" cstate="hqprint">
            <a:alphaModFix amt="48000"/>
            <a:extLst>
              <a:ext uri="{28A0092B-C50C-407E-A947-70E740481C1C}">
                <a14:useLocalDpi xmlns:a14="http://schemas.microsoft.com/office/drawing/2010/main"/>
              </a:ext>
            </a:extLst>
          </a:blip>
          <a:srcRect/>
          <a:stretch/>
        </p:blipFill>
        <p:spPr>
          <a:xfrm>
            <a:off x="7241666" y="1"/>
            <a:ext cx="4950334" cy="6878647"/>
          </a:xfrm>
          <a:prstGeom prst="rect">
            <a:avLst/>
          </a:prstGeom>
          <a:effectLst>
            <a:softEdge rad="342900"/>
          </a:effectLst>
        </p:spPr>
      </p:pic>
      <p:sp>
        <p:nvSpPr>
          <p:cNvPr id="8" name="TextBox 7">
            <a:extLst>
              <a:ext uri="{FF2B5EF4-FFF2-40B4-BE49-F238E27FC236}">
                <a16:creationId xmlns:a16="http://schemas.microsoft.com/office/drawing/2014/main" id="{0FA9095B-323A-40ED-908D-40F412315311}"/>
              </a:ext>
            </a:extLst>
          </p:cNvPr>
          <p:cNvSpPr txBox="1"/>
          <p:nvPr userDrawn="1"/>
        </p:nvSpPr>
        <p:spPr>
          <a:xfrm>
            <a:off x="1" y="6627986"/>
            <a:ext cx="12191999" cy="253916"/>
          </a:xfrm>
          <a:prstGeom prst="rect">
            <a:avLst/>
          </a:prstGeom>
          <a:noFill/>
        </p:spPr>
        <p:txBody>
          <a:bodyPr wrap="square" rtlCol="0">
            <a:spAutoFit/>
          </a:bodyPr>
          <a:lstStyle/>
          <a:p>
            <a:pPr algn="ctr"/>
            <a:r>
              <a:rPr lang="en-US" sz="1050"/>
              <a:t>Microsoft Confidential </a:t>
            </a:r>
          </a:p>
        </p:txBody>
      </p:sp>
    </p:spTree>
    <p:extLst>
      <p:ext uri="{BB962C8B-B14F-4D97-AF65-F5344CB8AC3E}">
        <p14:creationId xmlns:p14="http://schemas.microsoft.com/office/powerpoint/2010/main" val="1403407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2" y="0"/>
            <a:ext cx="12192000" cy="6858000"/>
          </a:xfrm>
          <a:prstGeom prst="rect">
            <a:avLst/>
          </a:prstGeom>
          <a:solidFill>
            <a:schemeClr val="bg2">
              <a:alpha val="81000"/>
            </a:schemeClr>
          </a:solidFill>
        </p:spPr>
        <p:txBody>
          <a:bodyPr bIns="548640" anchor="ctr"/>
          <a:lstStyle>
            <a:lvl1pPr marL="0" indent="0" algn="l">
              <a:buNone/>
              <a:defRPr sz="1999">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6918292" y="1717597"/>
            <a:ext cx="4546204" cy="443198"/>
          </a:xfrm>
          <a:prstGeom prst="rect">
            <a:avLst/>
          </a:prstGeom>
        </p:spPr>
        <p:txBody>
          <a:bodyPr lIns="0" tIns="0" rIns="0" bIns="0">
            <a:spAutoFit/>
          </a:bodyPr>
          <a:lstStyle>
            <a:lvl1pPr marL="0" indent="0">
              <a:buNone/>
              <a:defRPr sz="3199">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6918292" y="2460259"/>
            <a:ext cx="4546204" cy="1010148"/>
          </a:xfrm>
          <a:prstGeom prst="rect">
            <a:avLst/>
          </a:prstGeom>
        </p:spPr>
        <p:txBody>
          <a:bodyPr wrap="square" lIns="0" tIns="0" rIns="0" bIns="0">
            <a:spAutoFit/>
          </a:bodyPr>
          <a:lstStyle>
            <a:lvl1pPr marL="0" indent="0">
              <a:lnSpc>
                <a:spcPct val="120000"/>
              </a:lnSpc>
              <a:spcBef>
                <a:spcPts val="0"/>
              </a:spcBef>
              <a:spcAft>
                <a:spcPts val="1200"/>
              </a:spcAft>
              <a:buNone/>
              <a:defRPr sz="140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190321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E06B-A9D7-4566-9DD1-13E8C5FEC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71937-DFB7-45E1-8C4B-DF9DC4F28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2DD51E-E309-4536-8851-ED4EFE0EFE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56762-BE10-4F63-8324-5B53C5E3D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23DAE8-DB82-426A-A603-1D3DA13F6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C1D15-A7F5-4AE9-B596-D93213680A88}"/>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8" name="Footer Placeholder 7">
            <a:extLst>
              <a:ext uri="{FF2B5EF4-FFF2-40B4-BE49-F238E27FC236}">
                <a16:creationId xmlns:a16="http://schemas.microsoft.com/office/drawing/2014/main" id="{966B6847-6B83-4480-96A0-185D2696A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71555-FE7D-4E7D-A7F4-9196FE6CB121}"/>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4269039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53777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28176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049684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Left">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55994" y="2201863"/>
            <a:ext cx="5243348" cy="1619023"/>
          </a:xfrm>
        </p:spPr>
        <p:txBody>
          <a:bodyPr anchor="b"/>
          <a:lstStyle>
            <a:lvl1pPr>
              <a:defRPr kumimoji="0" lang="en-US" sz="3600" b="1" i="0" u="none" strike="noStrike" kern="1200" cap="none" spc="-50" normalizeH="0" baseline="0" dirty="0">
                <a:ln w="3175">
                  <a:noFill/>
                </a:ln>
                <a:solidFill>
                  <a:srgbClr val="505050"/>
                </a:solidFill>
                <a:effectLst/>
                <a:uLnTx/>
                <a:uFillTx/>
                <a:latin typeface="Segoe UI Semibold"/>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04225880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8" cy="403137"/>
          </a:xfrm>
        </p:spPr>
        <p:txBody>
          <a:bodyPr wrap="square" lIns="0" tIns="0" rIns="0" bIns="0">
            <a:spAutoFit/>
          </a:bodyPr>
          <a:lstStyle>
            <a:lvl1pPr>
              <a:lnSpc>
                <a:spcPts val="3138"/>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5"/>
            <a:ext cx="11586712"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187881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351053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9B7A-C341-4242-A538-BA752A015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E24C3-8653-473E-83F3-282F1D357A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349E2-EA36-4000-AE91-39227CC0093D}"/>
              </a:ext>
            </a:extLst>
          </p:cNvPr>
          <p:cNvSpPr>
            <a:spLocks noGrp="1"/>
          </p:cNvSpPr>
          <p:nvPr>
            <p:ph type="dt" sz="half" idx="10"/>
          </p:nvPr>
        </p:nvSpPr>
        <p:spPr/>
        <p:txBody>
          <a:body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CF18A115-772F-4A31-A5F0-322C7D2A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BF5FD-36A8-47EC-B26F-1E46FCA05810}"/>
              </a:ext>
            </a:extLst>
          </p:cNvPr>
          <p:cNvSpPr>
            <a:spLocks noGrp="1"/>
          </p:cNvSpPr>
          <p:nvPr>
            <p:ph type="sldNum" sz="quarter" idx="12"/>
          </p:nvPr>
        </p:nvSpPr>
        <p:spPr/>
        <p:txBody>
          <a:bodyPr/>
          <a:lstStyle/>
          <a:p>
            <a:fld id="{CAA622BB-AE0C-47BB-B81B-C1A8E4523442}" type="slidenum">
              <a:rPr lang="en-US" smtClean="0"/>
              <a:t>‹#›</a:t>
            </a:fld>
            <a:endParaRPr lang="en-US"/>
          </a:p>
        </p:txBody>
      </p:sp>
    </p:spTree>
    <p:extLst>
      <p:ext uri="{BB962C8B-B14F-4D97-AF65-F5344CB8AC3E}">
        <p14:creationId xmlns:p14="http://schemas.microsoft.com/office/powerpoint/2010/main" val="2300212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130773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681445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66738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5"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1724872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831D-2149-419F-B0AA-CD95D35C1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DF297F-26DB-4F06-8CAC-17D64646D68E}"/>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4" name="Footer Placeholder 3">
            <a:extLst>
              <a:ext uri="{FF2B5EF4-FFF2-40B4-BE49-F238E27FC236}">
                <a16:creationId xmlns:a16="http://schemas.microsoft.com/office/drawing/2014/main" id="{82316D79-45ED-4C2F-9804-E913C91ABC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F4E6AC-E448-4DC8-ADAF-FCEC9BDA364A}"/>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2567947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299"/>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2897920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58100110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3536425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76087225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ext option 2">
    <p:spTree>
      <p:nvGrpSpPr>
        <p:cNvPr id="1" name=""/>
        <p:cNvGrpSpPr/>
        <p:nvPr/>
      </p:nvGrpSpPr>
      <p:grpSpPr>
        <a:xfrm>
          <a:off x="0" y="0"/>
          <a:ext cx="0" cy="0"/>
          <a:chOff x="0" y="0"/>
          <a:chExt cx="0" cy="0"/>
        </a:xfrm>
      </p:grpSpPr>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7B692AD-5927-47BA-93B7-76748B550A0A}"/>
              </a:ext>
            </a:extLst>
          </p:cNvPr>
          <p:cNvSpPr>
            <a:spLocks noGrp="1"/>
          </p:cNvSpPr>
          <p:nvPr>
            <p:ph type="title"/>
          </p:nvPr>
        </p:nvSpPr>
        <p:spPr>
          <a:xfrm>
            <a:off x="361838" y="2764607"/>
            <a:ext cx="2016178" cy="813819"/>
          </a:xfrm>
        </p:spPr>
        <p:txBody>
          <a:bodyPr/>
          <a:lstStyle/>
          <a:p>
            <a:r>
              <a:rPr lang="en-US"/>
              <a:t>Click to edit Master title style</a:t>
            </a:r>
          </a:p>
        </p:txBody>
      </p:sp>
    </p:spTree>
    <p:extLst>
      <p:ext uri="{BB962C8B-B14F-4D97-AF65-F5344CB8AC3E}">
        <p14:creationId xmlns:p14="http://schemas.microsoft.com/office/powerpoint/2010/main" val="14667360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7B692AD-5927-47BA-93B7-76748B550A0A}"/>
              </a:ext>
            </a:extLst>
          </p:cNvPr>
          <p:cNvSpPr>
            <a:spLocks noGrp="1"/>
          </p:cNvSpPr>
          <p:nvPr>
            <p:ph type="title"/>
          </p:nvPr>
        </p:nvSpPr>
        <p:spPr>
          <a:xfrm>
            <a:off x="455993" y="556381"/>
            <a:ext cx="5541960" cy="813819"/>
          </a:xfrm>
        </p:spPr>
        <p:txBody>
          <a:bodyPr/>
          <a:lstStyle/>
          <a:p>
            <a:r>
              <a:rPr lang="en-US"/>
              <a:t>Click to edit Master title style</a:t>
            </a:r>
          </a:p>
        </p:txBody>
      </p:sp>
      <p:sp>
        <p:nvSpPr>
          <p:cNvPr id="5" name="Text Placeholder 4">
            <a:extLst>
              <a:ext uri="{FF2B5EF4-FFF2-40B4-BE49-F238E27FC236}">
                <a16:creationId xmlns:a16="http://schemas.microsoft.com/office/drawing/2014/main" id="{7A335F26-79A7-436B-B4EC-5AE734EAAEA5}"/>
              </a:ext>
            </a:extLst>
          </p:cNvPr>
          <p:cNvSpPr>
            <a:spLocks noGrp="1"/>
          </p:cNvSpPr>
          <p:nvPr>
            <p:ph type="body" sz="quarter" idx="10"/>
          </p:nvPr>
        </p:nvSpPr>
        <p:spPr>
          <a:xfrm>
            <a:off x="455994" y="2158885"/>
            <a:ext cx="5541959"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6763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52980900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25145495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9833348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8"/>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5" y="941692"/>
            <a:ext cx="4885203" cy="3260896"/>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3186134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A7CCC-9757-4FE0-90AD-8E6E4FD7DFDC}"/>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3" name="Footer Placeholder 2">
            <a:extLst>
              <a:ext uri="{FF2B5EF4-FFF2-40B4-BE49-F238E27FC236}">
                <a16:creationId xmlns:a16="http://schemas.microsoft.com/office/drawing/2014/main" id="{05C0C2B1-E31C-4ABB-BCBC-C27FB7D773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DAE1E5-43DC-4706-9B80-A594967204E7}"/>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2182085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0065190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20586676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with photo and tile">
    <p:bg>
      <p:bgRef idx="1001">
        <a:schemeClr val="bg2"/>
      </p:bgRef>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381"/>
          <a:stretch/>
        </p:blipFill>
        <p:spPr>
          <a:xfrm>
            <a:off x="-438571" y="-2500430"/>
            <a:ext cx="13095598" cy="6698511"/>
          </a:xfrm>
          <a:prstGeom prst="ellipse">
            <a:avLst/>
          </a:prstGeom>
        </p:spPr>
      </p:pic>
      <p:sp>
        <p:nvSpPr>
          <p:cNvPr id="5" name="Freeform: Shape 4">
            <a:extLst>
              <a:ext uri="{FF2B5EF4-FFF2-40B4-BE49-F238E27FC236}">
                <a16:creationId xmlns:a16="http://schemas.microsoft.com/office/drawing/2014/main" id="{E6458D7D-1909-4FE5-99AA-53D22F03EA46}"/>
              </a:ext>
            </a:extLst>
          </p:cNvPr>
          <p:cNvSpPr/>
          <p:nvPr/>
        </p:nvSpPr>
        <p:spPr bwMode="auto">
          <a:xfrm>
            <a:off x="-497856" y="-764246"/>
            <a:ext cx="13183136" cy="4971666"/>
          </a:xfrm>
          <a:custGeom>
            <a:avLst/>
            <a:gdLst>
              <a:gd name="connsiteX0" fmla="*/ 730244 w 13399744"/>
              <a:gd name="connsiteY0" fmla="*/ 0 h 5070639"/>
              <a:gd name="connsiteX1" fmla="*/ 12669500 w 13399744"/>
              <a:gd name="connsiteY1" fmla="*/ 0 h 5070639"/>
              <a:gd name="connsiteX2" fmla="*/ 12739064 w 13399744"/>
              <a:gd name="connsiteY2" fmla="*/ 70706 h 5070639"/>
              <a:gd name="connsiteX3" fmla="*/ 13399744 w 13399744"/>
              <a:gd name="connsiteY3" fmla="*/ 1582820 h 5070639"/>
              <a:gd name="connsiteX4" fmla="*/ 6699872 w 13399744"/>
              <a:gd name="connsiteY4" fmla="*/ 5070639 h 5070639"/>
              <a:gd name="connsiteX5" fmla="*/ 0 w 13399744"/>
              <a:gd name="connsiteY5" fmla="*/ 1582820 h 5070639"/>
              <a:gd name="connsiteX6" fmla="*/ 660680 w 13399744"/>
              <a:gd name="connsiteY6" fmla="*/ 70706 h 5070639"/>
              <a:gd name="connsiteX7" fmla="*/ 730244 w 13399744"/>
              <a:gd name="connsiteY7" fmla="*/ 0 h 50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9744" h="5070639">
                <a:moveTo>
                  <a:pt x="730244" y="0"/>
                </a:moveTo>
                <a:lnTo>
                  <a:pt x="12669500" y="0"/>
                </a:lnTo>
                <a:lnTo>
                  <a:pt x="12739064" y="70706"/>
                </a:lnTo>
                <a:cubicBezTo>
                  <a:pt x="13162468" y="528144"/>
                  <a:pt x="13399744" y="1041057"/>
                  <a:pt x="13399744" y="1582820"/>
                </a:cubicBezTo>
                <a:cubicBezTo>
                  <a:pt x="13399744" y="3509089"/>
                  <a:pt x="10400109" y="5070639"/>
                  <a:pt x="6699872" y="5070639"/>
                </a:cubicBezTo>
                <a:cubicBezTo>
                  <a:pt x="2999635" y="5070639"/>
                  <a:pt x="0" y="3509089"/>
                  <a:pt x="0" y="1582820"/>
                </a:cubicBezTo>
                <a:cubicBezTo>
                  <a:pt x="0" y="1041057"/>
                  <a:pt x="237276" y="528144"/>
                  <a:pt x="660680" y="70706"/>
                </a:cubicBezTo>
                <a:lnTo>
                  <a:pt x="730244" y="0"/>
                </a:lnTo>
                <a:close/>
              </a:path>
            </a:pathLst>
          </a:custGeom>
          <a:solidFill>
            <a:srgbClr val="F2F2F2">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82544B65-5628-4101-8A93-1A375782561D}"/>
              </a:ext>
            </a:extLst>
          </p:cNvPr>
          <p:cNvGrpSpPr/>
          <p:nvPr/>
        </p:nvGrpSpPr>
        <p:grpSpPr>
          <a:xfrm>
            <a:off x="-776591" y="-1053760"/>
            <a:ext cx="13771638" cy="3867684"/>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232151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1505508"/>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04832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54344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83656505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42426707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spcBef>
                <a:spcPts val="588"/>
              </a:spcBef>
              <a:spcAft>
                <a:spcPts val="588"/>
              </a:spcAft>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147407081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spcBef>
                <a:spcPts val="588"/>
              </a:spcBef>
              <a:spcAft>
                <a:spcPts val="588"/>
              </a:spcAft>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300798435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35274629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405214068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8909-2CE3-486F-9E17-A6E1862EF9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41D81-0BB2-48C3-8986-1DEF7FB04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520A4-DC7E-44CB-B41C-15CD9C834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8779B-7646-4E90-9173-2DD5E815ECD0}"/>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6" name="Footer Placeholder 5">
            <a:extLst>
              <a:ext uri="{FF2B5EF4-FFF2-40B4-BE49-F238E27FC236}">
                <a16:creationId xmlns:a16="http://schemas.microsoft.com/office/drawing/2014/main" id="{546766D9-8AD6-45A9-AF9F-6FCA1371D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18F0A-F83C-44E5-B62F-A04B72ABB052}"/>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161528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04512573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71813499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Tree>
    <p:extLst>
      <p:ext uri="{BB962C8B-B14F-4D97-AF65-F5344CB8AC3E}">
        <p14:creationId xmlns:p14="http://schemas.microsoft.com/office/powerpoint/2010/main" val="569482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2693812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296783"/>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030390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03020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119588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208933-2266-4FAA-8AA4-D3517D9B6E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63850"/>
          </a:xfrm>
          <a:prstGeom prst="rect">
            <a:avLst/>
          </a:prstGeom>
        </p:spPr>
      </p:pic>
      <p:sp>
        <p:nvSpPr>
          <p:cNvPr id="8" name="Rectangle 7">
            <a:extLst>
              <a:ext uri="{FF2B5EF4-FFF2-40B4-BE49-F238E27FC236}">
                <a16:creationId xmlns:a16="http://schemas.microsoft.com/office/drawing/2014/main" id="{A6CC9CA1-4696-49CB-9195-07F4A3DF7560}"/>
              </a:ext>
            </a:extLst>
          </p:cNvPr>
          <p:cNvSpPr/>
          <p:nvPr userDrawn="1"/>
        </p:nvSpPr>
        <p:spPr bwMode="auto">
          <a:xfrm>
            <a:off x="0" y="1"/>
            <a:ext cx="12192000" cy="6858000"/>
          </a:xfrm>
          <a:prstGeom prst="rect">
            <a:avLst/>
          </a:prstGeom>
          <a:blipFill dpi="0" rotWithShape="1">
            <a:blip r:embed="rId3">
              <a:alphaModFix amt="48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userDrawn="1">
            <p:ph type="title" hasCustomPrompt="1"/>
          </p:nvPr>
        </p:nvSpPr>
        <p:spPr bwMode="auto">
          <a:xfrm>
            <a:off x="457200" y="2045646"/>
            <a:ext cx="6948499" cy="1793104"/>
          </a:xfrm>
          <a:noFill/>
        </p:spPr>
        <p:txBody>
          <a:bodyPr vert="horz" wrap="square" lIns="0" tIns="0" rIns="0" bIns="0" rtlCol="0" anchor="b" anchorCtr="0">
            <a:noAutofit/>
          </a:bodyPr>
          <a:lstStyle>
            <a:lvl1pPr>
              <a:defRPr lang="en-US" sz="4800" spc="-98" dirty="0">
                <a:gradFill>
                  <a:gsLst>
                    <a:gs pos="62564">
                      <a:schemeClr val="tx1"/>
                    </a:gs>
                    <a:gs pos="55000">
                      <a:schemeClr val="tx1"/>
                    </a:gs>
                  </a:gsLst>
                  <a:lin ang="5400000" scaled="0"/>
                </a:gradFill>
              </a:defRPr>
            </a:lvl1pPr>
          </a:lstStyle>
          <a:p>
            <a:pPr lvl="0"/>
            <a:r>
              <a:rPr lang="en-US"/>
              <a:t>Presentation title</a:t>
            </a:r>
          </a:p>
        </p:txBody>
      </p:sp>
      <p:sp>
        <p:nvSpPr>
          <p:cNvPr id="3" name="Text Placeholder 2"/>
          <p:cNvSpPr>
            <a:spLocks noGrp="1"/>
          </p:cNvSpPr>
          <p:nvPr userDrawn="1">
            <p:ph type="body" sz="quarter" idx="14" hasCustomPrompt="1"/>
          </p:nvPr>
        </p:nvSpPr>
        <p:spPr bwMode="auto">
          <a:xfrm>
            <a:off x="450344" y="3896588"/>
            <a:ext cx="6955355" cy="550509"/>
          </a:xfrm>
        </p:spPr>
        <p:txBody>
          <a:bodyPr lIns="0" tIns="0" rIns="0" bIns="0">
            <a:noAutofit/>
          </a:bodyPr>
          <a:lstStyle>
            <a:lvl1pPr marL="0" indent="0">
              <a:lnSpc>
                <a:spcPct val="100000"/>
              </a:lnSpc>
              <a:spcBef>
                <a:spcPts val="0"/>
              </a:spcBef>
              <a:buNone/>
              <a:defRPr sz="2400">
                <a:gradFill>
                  <a:gsLst>
                    <a:gs pos="76250">
                      <a:srgbClr val="FFFFFF"/>
                    </a:gs>
                    <a:gs pos="51000">
                      <a:srgbClr val="FFFFFF"/>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1439099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3 with photo v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5680815-B016-448C-8607-1922510365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3850"/>
          </a:xfrm>
          <a:custGeom>
            <a:avLst/>
            <a:gdLst>
              <a:gd name="connsiteX0" fmla="*/ 0 w 12192000"/>
              <a:gd name="connsiteY0" fmla="*/ 0 h 6863850"/>
              <a:gd name="connsiteX1" fmla="*/ 12192000 w 12192000"/>
              <a:gd name="connsiteY1" fmla="*/ 0 h 6863850"/>
              <a:gd name="connsiteX2" fmla="*/ 12192000 w 12192000"/>
              <a:gd name="connsiteY2" fmla="*/ 6863850 h 6863850"/>
              <a:gd name="connsiteX3" fmla="*/ 0 w 12192000"/>
              <a:gd name="connsiteY3" fmla="*/ 6863850 h 6863850"/>
            </a:gdLst>
            <a:ahLst/>
            <a:cxnLst>
              <a:cxn ang="0">
                <a:pos x="connsiteX0" y="connsiteY0"/>
              </a:cxn>
              <a:cxn ang="0">
                <a:pos x="connsiteX1" y="connsiteY1"/>
              </a:cxn>
              <a:cxn ang="0">
                <a:pos x="connsiteX2" y="connsiteY2"/>
              </a:cxn>
              <a:cxn ang="0">
                <a:pos x="connsiteX3" y="connsiteY3"/>
              </a:cxn>
            </a:cxnLst>
            <a:rect l="l" t="t" r="r" b="b"/>
            <a:pathLst>
              <a:path w="12192000" h="6863850">
                <a:moveTo>
                  <a:pt x="0" y="0"/>
                </a:moveTo>
                <a:lnTo>
                  <a:pt x="12192000" y="0"/>
                </a:lnTo>
                <a:lnTo>
                  <a:pt x="12192000" y="6863850"/>
                </a:lnTo>
                <a:lnTo>
                  <a:pt x="0" y="6863850"/>
                </a:lnTo>
                <a:close/>
              </a:path>
            </a:pathLst>
          </a:custGeom>
        </p:spPr>
      </p:pic>
      <p:sp>
        <p:nvSpPr>
          <p:cNvPr id="23" name="Rectangle 22">
            <a:extLst>
              <a:ext uri="{FF2B5EF4-FFF2-40B4-BE49-F238E27FC236}">
                <a16:creationId xmlns:a16="http://schemas.microsoft.com/office/drawing/2014/main" id="{ECB07534-C9D2-4797-9D4C-44E6FA30AA37}"/>
              </a:ext>
            </a:extLst>
          </p:cNvPr>
          <p:cNvSpPr/>
          <p:nvPr userDrawn="1"/>
        </p:nvSpPr>
        <p:spPr bwMode="auto">
          <a:xfrm>
            <a:off x="0" y="0"/>
            <a:ext cx="12192000" cy="6858000"/>
          </a:xfrm>
          <a:prstGeom prst="rect">
            <a:avLst/>
          </a:prstGeom>
          <a:blipFill dpi="0" rotWithShape="1">
            <a:blip r:embed="rId3">
              <a:alphaModFix amt="77000"/>
              <a:duotone>
                <a:schemeClr val="accent2">
                  <a:shade val="45000"/>
                  <a:satMod val="135000"/>
                </a:schemeClr>
                <a:prstClr val="white"/>
              </a:duotone>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userDrawn="1">
            <p:ph type="title" hasCustomPrompt="1"/>
          </p:nvPr>
        </p:nvSpPr>
        <p:spPr bwMode="auto">
          <a:xfrm>
            <a:off x="457200" y="2045646"/>
            <a:ext cx="5849815" cy="1793104"/>
          </a:xfrm>
          <a:noFill/>
        </p:spPr>
        <p:txBody>
          <a:bodyPr vert="horz" wrap="square" lIns="0" tIns="0" rIns="0" bIns="0" rtlCol="0" anchor="b" anchorCtr="0">
            <a:noAutofit/>
          </a:bodyPr>
          <a:lstStyle>
            <a:lvl1pPr>
              <a:defRPr lang="en-US" sz="4800" spc="-98" dirty="0">
                <a:gradFill>
                  <a:gsLst>
                    <a:gs pos="62564">
                      <a:schemeClr val="tx1"/>
                    </a:gs>
                    <a:gs pos="55000">
                      <a:schemeClr val="tx1"/>
                    </a:gs>
                  </a:gsLst>
                  <a:lin ang="5400000" scaled="0"/>
                </a:gradFill>
              </a:defRPr>
            </a:lvl1pPr>
          </a:lstStyle>
          <a:p>
            <a:pPr lvl="0"/>
            <a:r>
              <a:rPr lang="en-US"/>
              <a:t>Presentation title</a:t>
            </a:r>
          </a:p>
        </p:txBody>
      </p:sp>
      <p:sp>
        <p:nvSpPr>
          <p:cNvPr id="3" name="Text Placeholder 2"/>
          <p:cNvSpPr>
            <a:spLocks noGrp="1"/>
          </p:cNvSpPr>
          <p:nvPr userDrawn="1">
            <p:ph type="body" sz="quarter" idx="14" hasCustomPrompt="1"/>
          </p:nvPr>
        </p:nvSpPr>
        <p:spPr bwMode="auto">
          <a:xfrm>
            <a:off x="450344" y="3896588"/>
            <a:ext cx="5855587" cy="550509"/>
          </a:xfrm>
        </p:spPr>
        <p:txBody>
          <a:bodyPr lIns="0" tIns="0" rIns="0" bIns="0">
            <a:noAutofit/>
          </a:bodyPr>
          <a:lstStyle>
            <a:lvl1pPr marL="0" indent="0">
              <a:lnSpc>
                <a:spcPct val="100000"/>
              </a:lnSpc>
              <a:spcBef>
                <a:spcPts val="0"/>
              </a:spcBef>
              <a:buNone/>
              <a:defRPr sz="2400">
                <a:gradFill>
                  <a:gsLst>
                    <a:gs pos="76250">
                      <a:srgbClr val="FFFFFF"/>
                    </a:gs>
                    <a:gs pos="51000">
                      <a:srgbClr val="FFFFFF"/>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grpSp>
        <p:nvGrpSpPr>
          <p:cNvPr id="24" name="Group 4">
            <a:extLst>
              <a:ext uri="{FF2B5EF4-FFF2-40B4-BE49-F238E27FC236}">
                <a16:creationId xmlns:a16="http://schemas.microsoft.com/office/drawing/2014/main" id="{C110A510-8A05-4FFB-87D2-04DD231C0412}"/>
              </a:ext>
            </a:extLst>
          </p:cNvPr>
          <p:cNvGrpSpPr>
            <a:grpSpLocks noChangeAspect="1"/>
          </p:cNvGrpSpPr>
          <p:nvPr userDrawn="1"/>
        </p:nvGrpSpPr>
        <p:grpSpPr bwMode="auto">
          <a:xfrm flipH="1">
            <a:off x="5918362" y="121920"/>
            <a:ext cx="6410798" cy="6614160"/>
            <a:chOff x="3177" y="1478"/>
            <a:chExt cx="1324" cy="1366"/>
          </a:xfrm>
          <a:solidFill>
            <a:srgbClr val="6CA28E">
              <a:alpha val="45000"/>
            </a:srgbClr>
          </a:solidFill>
        </p:grpSpPr>
        <p:sp>
          <p:nvSpPr>
            <p:cNvPr id="25" name="Freeform 5">
              <a:extLst>
                <a:ext uri="{FF2B5EF4-FFF2-40B4-BE49-F238E27FC236}">
                  <a16:creationId xmlns:a16="http://schemas.microsoft.com/office/drawing/2014/main" id="{72132364-799B-4F4C-9705-A098BE5AA381}"/>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spc="200" baseline="0">
                  <a:solidFill>
                    <a:schemeClr val="tx1"/>
                  </a:solidFill>
                  <a:latin typeface="+mn-lt"/>
                  <a:ea typeface="Segoe UI" pitchFamily="34" charset="0"/>
                  <a:cs typeface="Segoe UI" pitchFamily="34" charset="0"/>
                </a:rPr>
                <a:t>AGRICULTURE</a:t>
              </a:r>
            </a:p>
          </p:txBody>
        </p:sp>
        <p:sp>
          <p:nvSpPr>
            <p:cNvPr id="26" name="Freeform 6">
              <a:extLst>
                <a:ext uri="{FF2B5EF4-FFF2-40B4-BE49-F238E27FC236}">
                  <a16:creationId xmlns:a16="http://schemas.microsoft.com/office/drawing/2014/main" id="{C6C76839-7E33-4293-8249-BAC1B40F5AFD}"/>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7">
              <a:extLst>
                <a:ext uri="{FF2B5EF4-FFF2-40B4-BE49-F238E27FC236}">
                  <a16:creationId xmlns:a16="http://schemas.microsoft.com/office/drawing/2014/main" id="{19B15A2C-7365-4B04-972A-5EEEFD6AE07C}"/>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spc="200" baseline="0">
                  <a:solidFill>
                    <a:schemeClr val="tx1"/>
                  </a:solidFill>
                  <a:latin typeface="+mn-lt"/>
                  <a:ea typeface="Segoe UI" pitchFamily="34" charset="0"/>
                  <a:cs typeface="Segoe UI" pitchFamily="34" charset="0"/>
                </a:rPr>
                <a:t>WATER</a:t>
              </a:r>
            </a:p>
          </p:txBody>
        </p:sp>
        <p:sp>
          <p:nvSpPr>
            <p:cNvPr id="28" name="Freeform 8">
              <a:extLst>
                <a:ext uri="{FF2B5EF4-FFF2-40B4-BE49-F238E27FC236}">
                  <a16:creationId xmlns:a16="http://schemas.microsoft.com/office/drawing/2014/main" id="{2CBEDE3E-193B-42D9-B5FE-0A44CE476555}"/>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spc="200" baseline="0">
                  <a:solidFill>
                    <a:schemeClr val="tx1"/>
                  </a:solidFill>
                  <a:latin typeface="+mn-lt"/>
                  <a:ea typeface="Segoe UI" pitchFamily="34" charset="0"/>
                  <a:cs typeface="Segoe UI" pitchFamily="34" charset="0"/>
                </a:rPr>
                <a:t>CLIMATE</a:t>
              </a:r>
              <a:br>
                <a:rPr lang="en-US" sz="1100" kern="1200" spc="200" baseline="0">
                  <a:solidFill>
                    <a:schemeClr val="tx1"/>
                  </a:solidFill>
                  <a:latin typeface="+mn-lt"/>
                  <a:ea typeface="Segoe UI" pitchFamily="34" charset="0"/>
                  <a:cs typeface="Segoe UI" pitchFamily="34" charset="0"/>
                </a:rPr>
              </a:br>
              <a:r>
                <a:rPr lang="en-US" sz="1100" kern="1200" spc="200" baseline="0">
                  <a:solidFill>
                    <a:schemeClr val="tx1"/>
                  </a:solidFill>
                  <a:latin typeface="+mn-lt"/>
                  <a:ea typeface="Segoe UI" pitchFamily="34" charset="0"/>
                  <a:cs typeface="Segoe UI" pitchFamily="34" charset="0"/>
                </a:rPr>
                <a:t>CHANGE</a:t>
              </a:r>
            </a:p>
          </p:txBody>
        </p:sp>
        <p:sp>
          <p:nvSpPr>
            <p:cNvPr id="29" name="Freeform 9">
              <a:extLst>
                <a:ext uri="{FF2B5EF4-FFF2-40B4-BE49-F238E27FC236}">
                  <a16:creationId xmlns:a16="http://schemas.microsoft.com/office/drawing/2014/main" id="{65756CA8-F409-4391-A773-AF22185B82A3}"/>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10">
              <a:extLst>
                <a:ext uri="{FF2B5EF4-FFF2-40B4-BE49-F238E27FC236}">
                  <a16:creationId xmlns:a16="http://schemas.microsoft.com/office/drawing/2014/main" id="{ABB8BBB9-F0D4-4204-A203-41C7F53CAAF1}"/>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11">
              <a:extLst>
                <a:ext uri="{FF2B5EF4-FFF2-40B4-BE49-F238E27FC236}">
                  <a16:creationId xmlns:a16="http://schemas.microsoft.com/office/drawing/2014/main" id="{F62092D9-1077-49F7-A196-6F6096971A6D}"/>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12">
              <a:extLst>
                <a:ext uri="{FF2B5EF4-FFF2-40B4-BE49-F238E27FC236}">
                  <a16:creationId xmlns:a16="http://schemas.microsoft.com/office/drawing/2014/main" id="{98AD6C5A-6758-497C-A352-5A80D2F2F5E4}"/>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spc="200" baseline="0">
                  <a:solidFill>
                    <a:schemeClr val="tx1"/>
                  </a:solidFill>
                  <a:latin typeface="+mn-lt"/>
                  <a:ea typeface="Segoe UI" pitchFamily="34" charset="0"/>
                  <a:cs typeface="Segoe UI" pitchFamily="34" charset="0"/>
                </a:rPr>
                <a:t>BIODIVERSITY</a:t>
              </a:r>
            </a:p>
          </p:txBody>
        </p:sp>
        <p:sp>
          <p:nvSpPr>
            <p:cNvPr id="33" name="Freeform 13">
              <a:extLst>
                <a:ext uri="{FF2B5EF4-FFF2-40B4-BE49-F238E27FC236}">
                  <a16:creationId xmlns:a16="http://schemas.microsoft.com/office/drawing/2014/main" id="{3A23FFE2-B3BB-4E5A-9CC4-58E00318ABFA}"/>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887232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A3520276-7FCD-41AF-833B-BE13037843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Rectangle 3">
            <a:extLst>
              <a:ext uri="{FF2B5EF4-FFF2-40B4-BE49-F238E27FC236}">
                <a16:creationId xmlns:a16="http://schemas.microsoft.com/office/drawing/2014/main" id="{098841A8-1A20-48D3-B4CE-EB2FBBDC3F37}"/>
              </a:ext>
            </a:extLst>
          </p:cNvPr>
          <p:cNvSpPr/>
          <p:nvPr userDrawn="1"/>
        </p:nvSpPr>
        <p:spPr bwMode="auto">
          <a:xfrm>
            <a:off x="0" y="0"/>
            <a:ext cx="12192000" cy="6858000"/>
          </a:xfrm>
          <a:prstGeom prst="rect">
            <a:avLst/>
          </a:prstGeom>
          <a:blipFill dpi="0" rotWithShape="1">
            <a:blip r:embed="rId3">
              <a:alphaModFix amt="77000"/>
              <a:duotone>
                <a:schemeClr val="accent2">
                  <a:shade val="45000"/>
                  <a:satMod val="135000"/>
                </a:schemeClr>
                <a:prstClr val="white"/>
              </a:duotone>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39239" y="2930402"/>
            <a:ext cx="10028555" cy="997196"/>
          </a:xfrm>
          <a:noFill/>
        </p:spPr>
        <p:txBody>
          <a:bodyPr wrap="square" lIns="0" tIns="0" rIns="0" bIns="0" anchor="ctr" anchorCtr="0">
            <a:spAutoFit/>
          </a:bodyPr>
          <a:lstStyle>
            <a:lvl1pPr>
              <a:defRPr sz="7200" spc="-98" baseline="0">
                <a:solidFill>
                  <a:schemeClr val="bg1"/>
                </a:solidFill>
              </a:defRPr>
            </a:lvl1pPr>
          </a:lstStyle>
          <a:p>
            <a:r>
              <a:rPr lang="en-US"/>
              <a:t>Section title</a:t>
            </a:r>
          </a:p>
        </p:txBody>
      </p:sp>
      <p:cxnSp>
        <p:nvCxnSpPr>
          <p:cNvPr id="14" name="Straight Connector 13">
            <a:extLst>
              <a:ext uri="{FF2B5EF4-FFF2-40B4-BE49-F238E27FC236}">
                <a16:creationId xmlns:a16="http://schemas.microsoft.com/office/drawing/2014/main" id="{8874FEE1-0F11-40F1-BD5B-A03262B643A3}"/>
              </a:ext>
            </a:extLst>
          </p:cNvPr>
          <p:cNvCxnSpPr>
            <a:cxnSpLocks/>
          </p:cNvCxnSpPr>
          <p:nvPr userDrawn="1"/>
        </p:nvCxnSpPr>
        <p:spPr>
          <a:xfrm>
            <a:off x="1193735" y="2596462"/>
            <a:ext cx="0" cy="1665076"/>
          </a:xfrm>
          <a:prstGeom prst="line">
            <a:avLst/>
          </a:prstGeom>
          <a:noFill/>
          <a:ln w="6350">
            <a:solidFill>
              <a:schemeClr val="bg1">
                <a:alpha val="50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nvGrpSpPr>
          <p:cNvPr id="37" name="Group 4">
            <a:extLst>
              <a:ext uri="{FF2B5EF4-FFF2-40B4-BE49-F238E27FC236}">
                <a16:creationId xmlns:a16="http://schemas.microsoft.com/office/drawing/2014/main" id="{13B202D3-A258-4CC9-B55B-609BC8DCC448}"/>
              </a:ext>
            </a:extLst>
          </p:cNvPr>
          <p:cNvGrpSpPr>
            <a:grpSpLocks noChangeAspect="1"/>
          </p:cNvGrpSpPr>
          <p:nvPr userDrawn="1"/>
        </p:nvGrpSpPr>
        <p:grpSpPr bwMode="auto">
          <a:xfrm>
            <a:off x="-505387" y="-497711"/>
            <a:ext cx="7731847" cy="7977115"/>
            <a:chOff x="3177" y="1478"/>
            <a:chExt cx="1324" cy="1366"/>
          </a:xfrm>
          <a:solidFill>
            <a:schemeClr val="bg1">
              <a:alpha val="11000"/>
            </a:schemeClr>
          </a:solidFill>
        </p:grpSpPr>
        <p:sp>
          <p:nvSpPr>
            <p:cNvPr id="38" name="Freeform 5">
              <a:extLst>
                <a:ext uri="{FF2B5EF4-FFF2-40B4-BE49-F238E27FC236}">
                  <a16:creationId xmlns:a16="http://schemas.microsoft.com/office/drawing/2014/main" id="{FE428EA2-9B44-4E00-AB9D-72829528E048}"/>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9" name="Freeform 6">
              <a:extLst>
                <a:ext uri="{FF2B5EF4-FFF2-40B4-BE49-F238E27FC236}">
                  <a16:creationId xmlns:a16="http://schemas.microsoft.com/office/drawing/2014/main" id="{4451F944-0559-4023-A206-4B98F986D5BC}"/>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0" name="Freeform 7">
              <a:extLst>
                <a:ext uri="{FF2B5EF4-FFF2-40B4-BE49-F238E27FC236}">
                  <a16:creationId xmlns:a16="http://schemas.microsoft.com/office/drawing/2014/main" id="{44084176-594B-4DC4-AB6F-80082BA88445}"/>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1" name="Freeform 8">
              <a:extLst>
                <a:ext uri="{FF2B5EF4-FFF2-40B4-BE49-F238E27FC236}">
                  <a16:creationId xmlns:a16="http://schemas.microsoft.com/office/drawing/2014/main" id="{A94F0792-9F8F-4FB2-8A9C-C59273D531C7}"/>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2" name="Freeform 9">
              <a:extLst>
                <a:ext uri="{FF2B5EF4-FFF2-40B4-BE49-F238E27FC236}">
                  <a16:creationId xmlns:a16="http://schemas.microsoft.com/office/drawing/2014/main" id="{93BC8F5B-F861-4C0A-A3CE-32439D2D9EE9}"/>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3" name="Freeform 10">
              <a:extLst>
                <a:ext uri="{FF2B5EF4-FFF2-40B4-BE49-F238E27FC236}">
                  <a16:creationId xmlns:a16="http://schemas.microsoft.com/office/drawing/2014/main" id="{44617804-F469-4ACF-9D9D-ABBE009D1167}"/>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4" name="Freeform 11">
              <a:extLst>
                <a:ext uri="{FF2B5EF4-FFF2-40B4-BE49-F238E27FC236}">
                  <a16:creationId xmlns:a16="http://schemas.microsoft.com/office/drawing/2014/main" id="{81A0EDFB-65AE-487E-8B46-E7EA04BD0455}"/>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5" name="Freeform 12">
              <a:extLst>
                <a:ext uri="{FF2B5EF4-FFF2-40B4-BE49-F238E27FC236}">
                  <a16:creationId xmlns:a16="http://schemas.microsoft.com/office/drawing/2014/main" id="{C92559B4-F0C5-44A0-990D-013277D22CB9}"/>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6" name="Freeform 13">
              <a:extLst>
                <a:ext uri="{FF2B5EF4-FFF2-40B4-BE49-F238E27FC236}">
                  <a16:creationId xmlns:a16="http://schemas.microsoft.com/office/drawing/2014/main" id="{FD8999D6-C703-4503-A30B-642C06A27727}"/>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022526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7884-9CF7-4F82-AA85-A72D0241D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3C315-E944-4B10-A7EB-FAB8E0CF8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72ED49-0361-415B-8890-04754CC06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625A9-77B1-4AA3-8905-CDE0E97D260B}"/>
              </a:ext>
            </a:extLst>
          </p:cNvPr>
          <p:cNvSpPr>
            <a:spLocks noGrp="1"/>
          </p:cNvSpPr>
          <p:nvPr>
            <p:ph type="dt" sz="half" idx="10"/>
          </p:nvPr>
        </p:nvSpPr>
        <p:spPr/>
        <p:txBody>
          <a:bodyPr/>
          <a:lstStyle/>
          <a:p>
            <a:fld id="{52CE89B8-7622-483C-8033-E364662F850B}" type="datetimeFigureOut">
              <a:rPr lang="en-US" smtClean="0"/>
              <a:t>6/16/2020</a:t>
            </a:fld>
            <a:endParaRPr lang="en-US"/>
          </a:p>
        </p:txBody>
      </p:sp>
      <p:sp>
        <p:nvSpPr>
          <p:cNvPr id="6" name="Footer Placeholder 5">
            <a:extLst>
              <a:ext uri="{FF2B5EF4-FFF2-40B4-BE49-F238E27FC236}">
                <a16:creationId xmlns:a16="http://schemas.microsoft.com/office/drawing/2014/main" id="{D192DFA2-396F-4590-A90C-0A9ECEA63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72E6E-1DBC-4490-B40A-73816C0F2061}"/>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4054839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C6B5AE-7BB5-41AD-8B7D-BD8524A580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C6238B-C44A-41F1-9654-A32990471155}"/>
              </a:ext>
            </a:extLst>
          </p:cNvPr>
          <p:cNvSpPr/>
          <p:nvPr userDrawn="1"/>
        </p:nvSpPr>
        <p:spPr bwMode="auto">
          <a:xfrm>
            <a:off x="2794627" y="0"/>
            <a:ext cx="6602746" cy="5196840"/>
          </a:xfrm>
          <a:prstGeom prst="rect">
            <a:avLst/>
          </a:prstGeom>
          <a:solidFill>
            <a:schemeClr val="bg1">
              <a:alpha val="52000"/>
            </a:schemeClr>
          </a:solidFill>
          <a:ln w="5715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520440" y="3931920"/>
            <a:ext cx="5151120" cy="747897"/>
          </a:xfrm>
          <a:noFill/>
        </p:spPr>
        <p:txBody>
          <a:bodyPr wrap="square" lIns="0" tIns="0" rIns="0" bIns="0" anchor="b" anchorCtr="0">
            <a:spAutoFit/>
          </a:bodyPr>
          <a:lstStyle>
            <a:lvl1pPr algn="ctr">
              <a:defRPr sz="5400" spc="-98" baseline="0">
                <a:solidFill>
                  <a:schemeClr val="tx1"/>
                </a:solidFill>
              </a:defRPr>
            </a:lvl1pPr>
          </a:lstStyle>
          <a:p>
            <a:r>
              <a:rPr lang="en-US"/>
              <a:t>Section title</a:t>
            </a:r>
          </a:p>
        </p:txBody>
      </p:sp>
      <p:sp>
        <p:nvSpPr>
          <p:cNvPr id="11" name="Rectangle 10">
            <a:extLst>
              <a:ext uri="{FF2B5EF4-FFF2-40B4-BE49-F238E27FC236}">
                <a16:creationId xmlns:a16="http://schemas.microsoft.com/office/drawing/2014/main" id="{7C37E242-264C-4748-9215-D7FDAAF897CE}"/>
              </a:ext>
            </a:extLst>
          </p:cNvPr>
          <p:cNvSpPr/>
          <p:nvPr userDrawn="1"/>
        </p:nvSpPr>
        <p:spPr bwMode="auto">
          <a:xfrm>
            <a:off x="3091119" y="-304800"/>
            <a:ext cx="6009762" cy="5791200"/>
          </a:xfrm>
          <a:prstGeom prst="rect">
            <a:avLst/>
          </a:prstGeom>
          <a:noFill/>
          <a:ln w="5715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4">
            <a:extLst>
              <a:ext uri="{FF2B5EF4-FFF2-40B4-BE49-F238E27FC236}">
                <a16:creationId xmlns:a16="http://schemas.microsoft.com/office/drawing/2014/main" id="{902BF41B-244E-4741-BCFA-FBA9106F3027}"/>
              </a:ext>
            </a:extLst>
          </p:cNvPr>
          <p:cNvGrpSpPr>
            <a:grpSpLocks noChangeAspect="1"/>
          </p:cNvGrpSpPr>
          <p:nvPr userDrawn="1"/>
        </p:nvGrpSpPr>
        <p:grpSpPr bwMode="auto">
          <a:xfrm rot="7200000">
            <a:off x="-43511" y="5472715"/>
            <a:ext cx="1575689" cy="1625672"/>
            <a:chOff x="3177" y="1478"/>
            <a:chExt cx="1324" cy="1366"/>
          </a:xfrm>
          <a:solidFill>
            <a:schemeClr val="bg1"/>
          </a:solidFill>
        </p:grpSpPr>
        <p:sp>
          <p:nvSpPr>
            <p:cNvPr id="8" name="Freeform 5">
              <a:extLst>
                <a:ext uri="{FF2B5EF4-FFF2-40B4-BE49-F238E27FC236}">
                  <a16:creationId xmlns:a16="http://schemas.microsoft.com/office/drawing/2014/main" id="{B239DB73-E737-4B7A-A153-4FD808BDA67D}"/>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6">
              <a:extLst>
                <a:ext uri="{FF2B5EF4-FFF2-40B4-BE49-F238E27FC236}">
                  <a16:creationId xmlns:a16="http://schemas.microsoft.com/office/drawing/2014/main" id="{CE1E990C-CC36-4327-B218-CEAEDD9DCC46}"/>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7">
              <a:extLst>
                <a:ext uri="{FF2B5EF4-FFF2-40B4-BE49-F238E27FC236}">
                  <a16:creationId xmlns:a16="http://schemas.microsoft.com/office/drawing/2014/main" id="{8351B421-66B6-49FC-B6BD-A11ACB8AEDE5}"/>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8">
              <a:extLst>
                <a:ext uri="{FF2B5EF4-FFF2-40B4-BE49-F238E27FC236}">
                  <a16:creationId xmlns:a16="http://schemas.microsoft.com/office/drawing/2014/main" id="{E9A6FC59-BD1E-476C-A087-8C18FCA24ECF}"/>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9">
              <a:extLst>
                <a:ext uri="{FF2B5EF4-FFF2-40B4-BE49-F238E27FC236}">
                  <a16:creationId xmlns:a16="http://schemas.microsoft.com/office/drawing/2014/main" id="{74B5AFD2-4074-49B1-9B8E-F6F236EFA269}"/>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10">
              <a:extLst>
                <a:ext uri="{FF2B5EF4-FFF2-40B4-BE49-F238E27FC236}">
                  <a16:creationId xmlns:a16="http://schemas.microsoft.com/office/drawing/2014/main" id="{F76EBBC4-854E-453F-B960-B60435A4661D}"/>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11">
              <a:extLst>
                <a:ext uri="{FF2B5EF4-FFF2-40B4-BE49-F238E27FC236}">
                  <a16:creationId xmlns:a16="http://schemas.microsoft.com/office/drawing/2014/main" id="{FF1F6AD3-B736-464F-A7B9-53B906CA8987}"/>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12">
              <a:extLst>
                <a:ext uri="{FF2B5EF4-FFF2-40B4-BE49-F238E27FC236}">
                  <a16:creationId xmlns:a16="http://schemas.microsoft.com/office/drawing/2014/main" id="{B661872A-64B9-42C0-924D-76621528A78C}"/>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13">
              <a:extLst>
                <a:ext uri="{FF2B5EF4-FFF2-40B4-BE49-F238E27FC236}">
                  <a16:creationId xmlns:a16="http://schemas.microsoft.com/office/drawing/2014/main" id="{D7B4CA57-006F-4EFD-9A51-86B9BAD8A228}"/>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51625842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rgbClr val="000000"/>
                </a:solidFill>
              </a:defRPr>
            </a:lvl1pPr>
          </a:lstStyle>
          <a:p>
            <a:r>
              <a:rPr lang="en-US"/>
              <a:t>Section title</a:t>
            </a:r>
          </a:p>
        </p:txBody>
      </p:sp>
      <p:grpSp>
        <p:nvGrpSpPr>
          <p:cNvPr id="3" name="Group 4">
            <a:extLst>
              <a:ext uri="{FF2B5EF4-FFF2-40B4-BE49-F238E27FC236}">
                <a16:creationId xmlns:a16="http://schemas.microsoft.com/office/drawing/2014/main" id="{DD9A5FC4-F44F-430A-9484-4653BF629ABF}"/>
              </a:ext>
            </a:extLst>
          </p:cNvPr>
          <p:cNvGrpSpPr>
            <a:grpSpLocks noChangeAspect="1"/>
          </p:cNvGrpSpPr>
          <p:nvPr userDrawn="1"/>
        </p:nvGrpSpPr>
        <p:grpSpPr bwMode="auto">
          <a:xfrm>
            <a:off x="0" y="464614"/>
            <a:ext cx="5746486" cy="5928772"/>
            <a:chOff x="3177" y="1478"/>
            <a:chExt cx="1324" cy="1366"/>
          </a:xfrm>
          <a:solidFill>
            <a:schemeClr val="tx1">
              <a:alpha val="13000"/>
            </a:schemeClr>
          </a:solidFill>
        </p:grpSpPr>
        <p:sp>
          <p:nvSpPr>
            <p:cNvPr id="4" name="Freeform 5">
              <a:extLst>
                <a:ext uri="{FF2B5EF4-FFF2-40B4-BE49-F238E27FC236}">
                  <a16:creationId xmlns:a16="http://schemas.microsoft.com/office/drawing/2014/main" id="{C1CA1810-E3A1-463A-ADFE-17D3F84FEBC2}"/>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DA7866F0-6602-4AB5-8D6B-E5039254E3A0}"/>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7A5322F3-300C-4580-AC96-C7E1D1280CCB}"/>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2FDD732B-D061-40BF-98DB-C9757F7D8E7C}"/>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FF7E4FF5-2EDE-45F1-A120-01642E7526AB}"/>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D310D71C-94EC-4C92-99D2-D234B11F67B5}"/>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33558217-6DDF-414F-B6EC-F65FFECA18D3}"/>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531D5B5A-DA55-4477-B7AC-79F5946A4066}"/>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363FCDD7-D40A-4696-861B-E6F1001A41E9}"/>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8545619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a:t>Section title</a:t>
            </a:r>
          </a:p>
        </p:txBody>
      </p:sp>
      <p:grpSp>
        <p:nvGrpSpPr>
          <p:cNvPr id="3" name="Group 4">
            <a:extLst>
              <a:ext uri="{FF2B5EF4-FFF2-40B4-BE49-F238E27FC236}">
                <a16:creationId xmlns:a16="http://schemas.microsoft.com/office/drawing/2014/main" id="{E315F74A-5216-4046-9340-99CFB4728880}"/>
              </a:ext>
            </a:extLst>
          </p:cNvPr>
          <p:cNvGrpSpPr>
            <a:grpSpLocks noChangeAspect="1"/>
          </p:cNvGrpSpPr>
          <p:nvPr userDrawn="1"/>
        </p:nvGrpSpPr>
        <p:grpSpPr bwMode="auto">
          <a:xfrm>
            <a:off x="0" y="464614"/>
            <a:ext cx="5746486" cy="5928772"/>
            <a:chOff x="3177" y="1478"/>
            <a:chExt cx="1324" cy="1366"/>
          </a:xfrm>
          <a:solidFill>
            <a:schemeClr val="tx1">
              <a:alpha val="5000"/>
            </a:schemeClr>
          </a:solidFill>
        </p:grpSpPr>
        <p:sp>
          <p:nvSpPr>
            <p:cNvPr id="4" name="Freeform 5">
              <a:extLst>
                <a:ext uri="{FF2B5EF4-FFF2-40B4-BE49-F238E27FC236}">
                  <a16:creationId xmlns:a16="http://schemas.microsoft.com/office/drawing/2014/main" id="{E78A9D2E-B725-4D43-8765-0DBE14AFE014}"/>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2D6B532C-A7B0-45AE-9E95-2A74DAD57A51}"/>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AC9CEE25-F5FE-46C4-9FB7-B2396C999E78}"/>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2C5D8785-F841-4DC7-AFE0-C52967AD090E}"/>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793DB6A6-5E14-4477-98E6-7467512868F3}"/>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6679A2EE-38AF-48D9-97B5-1E666A0CF9D0}"/>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AA1B62F5-0B32-476A-8650-2844BDCF5767}"/>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0AC0D45A-A85C-4888-A8DA-6F4A1C4D7C37}"/>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FCD3B12D-9682-4F8B-894F-CCCC5ECD99A4}"/>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712602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rgbClr val="000000"/>
                </a:solidFill>
              </a:defRPr>
            </a:lvl1pPr>
          </a:lstStyle>
          <a:p>
            <a:r>
              <a:rPr lang="en-US"/>
              <a:t>Section title</a:t>
            </a:r>
          </a:p>
        </p:txBody>
      </p:sp>
      <p:grpSp>
        <p:nvGrpSpPr>
          <p:cNvPr id="3" name="Group 4">
            <a:extLst>
              <a:ext uri="{FF2B5EF4-FFF2-40B4-BE49-F238E27FC236}">
                <a16:creationId xmlns:a16="http://schemas.microsoft.com/office/drawing/2014/main" id="{380252C3-CF50-43D7-AED2-DB1176E5EF62}"/>
              </a:ext>
            </a:extLst>
          </p:cNvPr>
          <p:cNvGrpSpPr>
            <a:grpSpLocks noChangeAspect="1"/>
          </p:cNvGrpSpPr>
          <p:nvPr userDrawn="1"/>
        </p:nvGrpSpPr>
        <p:grpSpPr bwMode="auto">
          <a:xfrm>
            <a:off x="0" y="464614"/>
            <a:ext cx="5746486" cy="5928772"/>
            <a:chOff x="3177" y="1478"/>
            <a:chExt cx="1324" cy="1366"/>
          </a:xfrm>
          <a:solidFill>
            <a:schemeClr val="accent4">
              <a:lumMod val="50000"/>
              <a:alpha val="5000"/>
            </a:schemeClr>
          </a:solidFill>
        </p:grpSpPr>
        <p:sp>
          <p:nvSpPr>
            <p:cNvPr id="4" name="Freeform 5">
              <a:extLst>
                <a:ext uri="{FF2B5EF4-FFF2-40B4-BE49-F238E27FC236}">
                  <a16:creationId xmlns:a16="http://schemas.microsoft.com/office/drawing/2014/main" id="{DB8785EA-F749-483B-9278-C0798FBDE6D9}"/>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BB55FCBF-C8D9-4AC5-AB8D-A2B84FD8EC44}"/>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D5DD948E-A888-4FFE-A8AC-6F4FE5A0C844}"/>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758548C8-3E7A-4122-8425-9316A02018EF}"/>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E613DB88-82F3-41AA-9567-BA2973BA3B9B}"/>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9351A839-82F0-49A0-90B7-BCCFFF4372E6}"/>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B0A9C13C-0C0B-4863-A0D2-CDD2D0D2E4C6}"/>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D0A76D5F-C7D7-4565-83E9-6AE2F067E196}"/>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0AF95A08-3215-4CDB-B2AE-8303B1762DD7}"/>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8679387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a:t>Section title</a:t>
            </a:r>
          </a:p>
        </p:txBody>
      </p:sp>
      <p:grpSp>
        <p:nvGrpSpPr>
          <p:cNvPr id="3" name="Group 4">
            <a:extLst>
              <a:ext uri="{FF2B5EF4-FFF2-40B4-BE49-F238E27FC236}">
                <a16:creationId xmlns:a16="http://schemas.microsoft.com/office/drawing/2014/main" id="{157960ED-3323-42FD-A465-4C1E25E62D5B}"/>
              </a:ext>
            </a:extLst>
          </p:cNvPr>
          <p:cNvGrpSpPr>
            <a:grpSpLocks noChangeAspect="1"/>
          </p:cNvGrpSpPr>
          <p:nvPr userDrawn="1"/>
        </p:nvGrpSpPr>
        <p:grpSpPr bwMode="auto">
          <a:xfrm>
            <a:off x="0" y="464614"/>
            <a:ext cx="5746486" cy="5928772"/>
            <a:chOff x="3177" y="1478"/>
            <a:chExt cx="1324" cy="1366"/>
          </a:xfrm>
          <a:solidFill>
            <a:schemeClr val="tx1">
              <a:alpha val="5000"/>
            </a:schemeClr>
          </a:solidFill>
        </p:grpSpPr>
        <p:sp>
          <p:nvSpPr>
            <p:cNvPr id="4" name="Freeform 5">
              <a:extLst>
                <a:ext uri="{FF2B5EF4-FFF2-40B4-BE49-F238E27FC236}">
                  <a16:creationId xmlns:a16="http://schemas.microsoft.com/office/drawing/2014/main" id="{1F73FB43-E3C0-4EAA-81A6-AC486E2B8C25}"/>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7DFDE1B9-C861-412E-8575-02A98F103C74}"/>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277C54FF-E37E-4570-9E50-26870CC9BEDF}"/>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BC4F5C71-BADC-45BE-9665-74B0214E37B1}"/>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55C64DB3-7B23-4EC9-9BE9-1FCF94D45E63}"/>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26E58B9C-6999-400E-9081-D0405FCC46AD}"/>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D91A8D37-182E-4728-BA51-CF08EDE8462C}"/>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76B96CE6-7CC5-4D5A-8063-E94A4E005C4A}"/>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D9C5C194-1F64-4496-A782-73E7D5E0D911}"/>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541124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gradFill>
                  <a:gsLst>
                    <a:gs pos="100000">
                      <a:schemeClr val="tx1"/>
                    </a:gs>
                    <a:gs pos="0">
                      <a:schemeClr val="tx1"/>
                    </a:gs>
                  </a:gsLst>
                  <a:lin ang="5400000" scaled="0"/>
                </a:gradFill>
              </a:defRPr>
            </a:lvl1pPr>
          </a:lstStyle>
          <a:p>
            <a:r>
              <a:rPr lang="en-US"/>
              <a:t>Section title</a:t>
            </a:r>
          </a:p>
        </p:txBody>
      </p:sp>
      <p:grpSp>
        <p:nvGrpSpPr>
          <p:cNvPr id="3" name="Group 4">
            <a:extLst>
              <a:ext uri="{FF2B5EF4-FFF2-40B4-BE49-F238E27FC236}">
                <a16:creationId xmlns:a16="http://schemas.microsoft.com/office/drawing/2014/main" id="{BF4AE5B0-4576-4A5A-B52C-705907EC5D62}"/>
              </a:ext>
            </a:extLst>
          </p:cNvPr>
          <p:cNvGrpSpPr>
            <a:grpSpLocks noChangeAspect="1"/>
          </p:cNvGrpSpPr>
          <p:nvPr userDrawn="1"/>
        </p:nvGrpSpPr>
        <p:grpSpPr bwMode="auto">
          <a:xfrm>
            <a:off x="0" y="464614"/>
            <a:ext cx="5746486" cy="5928772"/>
            <a:chOff x="3177" y="1478"/>
            <a:chExt cx="1324" cy="1366"/>
          </a:xfrm>
          <a:solidFill>
            <a:schemeClr val="tx1">
              <a:alpha val="5000"/>
            </a:schemeClr>
          </a:solidFill>
        </p:grpSpPr>
        <p:sp>
          <p:nvSpPr>
            <p:cNvPr id="4" name="Freeform 5">
              <a:extLst>
                <a:ext uri="{FF2B5EF4-FFF2-40B4-BE49-F238E27FC236}">
                  <a16:creationId xmlns:a16="http://schemas.microsoft.com/office/drawing/2014/main" id="{623DB58B-B643-4353-AF03-3A3B2AF21945}"/>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75E84BC6-B016-4DA4-BEAF-279172157B9C}"/>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56FA9B3B-B362-45EA-B957-811FCF4F8273}"/>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AE0E825C-1248-49F6-A71A-3582E9594F3C}"/>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1FA48698-6868-4A05-BF47-FB9A651D2E46}"/>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0F1EEDD5-A311-4222-8325-20F5988654D4}"/>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7349523E-3EF7-44C6-9F00-AF19D745274C}"/>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CF643BC1-280F-4FA2-9E07-04BCF3C0085A}"/>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B6474C22-E336-4B73-95E5-744EEB68ADF3}"/>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067247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bg1"/>
                </a:solidFill>
              </a:defRPr>
            </a:lvl1pPr>
          </a:lstStyle>
          <a:p>
            <a:r>
              <a:rPr lang="en-US"/>
              <a:t>Section title</a:t>
            </a:r>
          </a:p>
        </p:txBody>
      </p:sp>
      <p:grpSp>
        <p:nvGrpSpPr>
          <p:cNvPr id="3" name="Group 4">
            <a:extLst>
              <a:ext uri="{FF2B5EF4-FFF2-40B4-BE49-F238E27FC236}">
                <a16:creationId xmlns:a16="http://schemas.microsoft.com/office/drawing/2014/main" id="{499A1726-D0FF-46B0-A3CD-EAE65B421753}"/>
              </a:ext>
            </a:extLst>
          </p:cNvPr>
          <p:cNvGrpSpPr>
            <a:grpSpLocks noChangeAspect="1"/>
          </p:cNvGrpSpPr>
          <p:nvPr userDrawn="1"/>
        </p:nvGrpSpPr>
        <p:grpSpPr bwMode="auto">
          <a:xfrm>
            <a:off x="0" y="464614"/>
            <a:ext cx="5746486" cy="5928772"/>
            <a:chOff x="3177" y="1478"/>
            <a:chExt cx="1324" cy="1366"/>
          </a:xfrm>
          <a:solidFill>
            <a:schemeClr val="tx1">
              <a:alpha val="22000"/>
            </a:schemeClr>
          </a:solidFill>
        </p:grpSpPr>
        <p:sp>
          <p:nvSpPr>
            <p:cNvPr id="4" name="Freeform 5">
              <a:extLst>
                <a:ext uri="{FF2B5EF4-FFF2-40B4-BE49-F238E27FC236}">
                  <a16:creationId xmlns:a16="http://schemas.microsoft.com/office/drawing/2014/main" id="{B4567C13-3F64-40CE-AD9D-90B6E76D8A4E}"/>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828B87DE-AD2F-4058-A25F-860248636988}"/>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C9A82834-ECFB-497B-8D3B-88D6D3BE0DBE}"/>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0179B652-6C41-4B74-B09C-1BB93782C74A}"/>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BA4D93DC-61BC-4252-BF99-A8CC04CAD2D8}"/>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8EBBEF7D-F446-4BD3-9248-77AF083C62CA}"/>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B7742DB6-63A0-4454-869C-D52695CF00F3}"/>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A3172890-639E-4359-9AE6-FABB8A187B6F}"/>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BB0B96BF-5AC3-460A-89CB-1F83C63530D0}"/>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202483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tx1"/>
                </a:solidFill>
              </a:defRPr>
            </a:lvl1pPr>
          </a:lstStyle>
          <a:p>
            <a:r>
              <a:rPr lang="en-US"/>
              <a:t>Section title</a:t>
            </a:r>
          </a:p>
        </p:txBody>
      </p:sp>
      <p:grpSp>
        <p:nvGrpSpPr>
          <p:cNvPr id="3" name="Group 4">
            <a:extLst>
              <a:ext uri="{FF2B5EF4-FFF2-40B4-BE49-F238E27FC236}">
                <a16:creationId xmlns:a16="http://schemas.microsoft.com/office/drawing/2014/main" id="{D582D4B2-7EF2-4B2D-9E94-91129E8C2067}"/>
              </a:ext>
            </a:extLst>
          </p:cNvPr>
          <p:cNvGrpSpPr>
            <a:grpSpLocks noChangeAspect="1"/>
          </p:cNvGrpSpPr>
          <p:nvPr userDrawn="1"/>
        </p:nvGrpSpPr>
        <p:grpSpPr bwMode="auto">
          <a:xfrm>
            <a:off x="0" y="464614"/>
            <a:ext cx="5746486" cy="5928772"/>
            <a:chOff x="3177" y="1478"/>
            <a:chExt cx="1324" cy="1366"/>
          </a:xfrm>
          <a:solidFill>
            <a:schemeClr val="tx1">
              <a:alpha val="5000"/>
            </a:schemeClr>
          </a:solidFill>
        </p:grpSpPr>
        <p:sp>
          <p:nvSpPr>
            <p:cNvPr id="4" name="Freeform 5">
              <a:extLst>
                <a:ext uri="{FF2B5EF4-FFF2-40B4-BE49-F238E27FC236}">
                  <a16:creationId xmlns:a16="http://schemas.microsoft.com/office/drawing/2014/main" id="{C53658A1-1AD5-4EBD-B44C-5F6778EE8B79}"/>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21A05798-25E2-4A84-B2C5-CE8E6335871C}"/>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A2664C85-111B-4AB3-A591-AEE4768571C8}"/>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7FA46111-D2C2-4DAD-B699-110953576191}"/>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976C272F-F1B6-4C1B-B691-A9518A7BD935}"/>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A5E1F081-652E-4D46-92E3-2475BC464C92}"/>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DF5F19B2-49C9-46B7-8CD1-B8CD6ED9D7EA}"/>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1C76BF95-732D-4224-ABA0-68B2EA080714}"/>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739B2636-8464-46A3-A19C-29A8626F712C}"/>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8493707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838069"/>
            <a:ext cx="11653523" cy="1181862"/>
          </a:xfrm>
          <a:noFill/>
        </p:spPr>
        <p:txBody>
          <a:bodyPr tIns="91440" bIns="91440" anchor="ctr" anchorCtr="0">
            <a:spAutoFit/>
          </a:bodyPr>
          <a:lstStyle>
            <a:lvl1pPr>
              <a:defRPr sz="7200" spc="-98" baseline="0">
                <a:solidFill>
                  <a:schemeClr val="tx1"/>
                </a:solidFill>
              </a:defRPr>
            </a:lvl1pPr>
          </a:lstStyle>
          <a:p>
            <a:r>
              <a:rPr lang="en-US"/>
              <a:t>Section title</a:t>
            </a:r>
          </a:p>
        </p:txBody>
      </p:sp>
      <p:grpSp>
        <p:nvGrpSpPr>
          <p:cNvPr id="3" name="Group 4">
            <a:extLst>
              <a:ext uri="{FF2B5EF4-FFF2-40B4-BE49-F238E27FC236}">
                <a16:creationId xmlns:a16="http://schemas.microsoft.com/office/drawing/2014/main" id="{28701F27-AD1B-4DC0-B5EB-EF332E1BFF75}"/>
              </a:ext>
            </a:extLst>
          </p:cNvPr>
          <p:cNvGrpSpPr>
            <a:grpSpLocks noChangeAspect="1"/>
          </p:cNvGrpSpPr>
          <p:nvPr userDrawn="1"/>
        </p:nvGrpSpPr>
        <p:grpSpPr bwMode="auto">
          <a:xfrm>
            <a:off x="0" y="464614"/>
            <a:ext cx="5746486" cy="5928772"/>
            <a:chOff x="3177" y="1478"/>
            <a:chExt cx="1324" cy="1366"/>
          </a:xfrm>
          <a:solidFill>
            <a:schemeClr val="tx1">
              <a:alpha val="5000"/>
            </a:schemeClr>
          </a:solidFill>
        </p:grpSpPr>
        <p:sp>
          <p:nvSpPr>
            <p:cNvPr id="4" name="Freeform 5">
              <a:extLst>
                <a:ext uri="{FF2B5EF4-FFF2-40B4-BE49-F238E27FC236}">
                  <a16:creationId xmlns:a16="http://schemas.microsoft.com/office/drawing/2014/main" id="{A44158D4-1850-4311-8BEF-E80947AFB984}"/>
                </a:ext>
              </a:extLst>
            </p:cNvPr>
            <p:cNvSpPr>
              <a:spLocks noEditPoints="1"/>
            </p:cNvSpPr>
            <p:nvPr/>
          </p:nvSpPr>
          <p:spPr bwMode="auto">
            <a:xfrm>
              <a:off x="3611" y="1731"/>
              <a:ext cx="310" cy="358"/>
            </a:xfrm>
            <a:custGeom>
              <a:avLst/>
              <a:gdLst>
                <a:gd name="T0" fmla="*/ 21 w 310"/>
                <a:gd name="T1" fmla="*/ 257 h 358"/>
                <a:gd name="T2" fmla="*/ 155 w 310"/>
                <a:gd name="T3" fmla="*/ 335 h 358"/>
                <a:gd name="T4" fmla="*/ 290 w 310"/>
                <a:gd name="T5" fmla="*/ 257 h 358"/>
                <a:gd name="T6" fmla="*/ 290 w 310"/>
                <a:gd name="T7" fmla="*/ 100 h 358"/>
                <a:gd name="T8" fmla="*/ 155 w 310"/>
                <a:gd name="T9" fmla="*/ 23 h 358"/>
                <a:gd name="T10" fmla="*/ 21 w 310"/>
                <a:gd name="T11" fmla="*/ 100 h 358"/>
                <a:gd name="T12" fmla="*/ 21 w 310"/>
                <a:gd name="T13" fmla="*/ 257 h 358"/>
                <a:gd name="T14" fmla="*/ 155 w 310"/>
                <a:gd name="T15" fmla="*/ 358 h 358"/>
                <a:gd name="T16" fmla="*/ 0 w 310"/>
                <a:gd name="T17" fmla="*/ 268 h 358"/>
                <a:gd name="T18" fmla="*/ 0 w 310"/>
                <a:gd name="T19" fmla="*/ 90 h 358"/>
                <a:gd name="T20" fmla="*/ 155 w 310"/>
                <a:gd name="T21" fmla="*/ 0 h 358"/>
                <a:gd name="T22" fmla="*/ 310 w 310"/>
                <a:gd name="T23" fmla="*/ 90 h 358"/>
                <a:gd name="T24" fmla="*/ 310 w 310"/>
                <a:gd name="T25" fmla="*/ 268 h 358"/>
                <a:gd name="T26" fmla="*/ 155 w 310"/>
                <a:gd name="T27" fmla="*/ 35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8">
                  <a:moveTo>
                    <a:pt x="21" y="257"/>
                  </a:moveTo>
                  <a:lnTo>
                    <a:pt x="155" y="335"/>
                  </a:lnTo>
                  <a:lnTo>
                    <a:pt x="290" y="257"/>
                  </a:lnTo>
                  <a:lnTo>
                    <a:pt x="290" y="100"/>
                  </a:lnTo>
                  <a:lnTo>
                    <a:pt x="155" y="23"/>
                  </a:lnTo>
                  <a:lnTo>
                    <a:pt x="21" y="100"/>
                  </a:lnTo>
                  <a:lnTo>
                    <a:pt x="21" y="257"/>
                  </a:lnTo>
                  <a:close/>
                  <a:moveTo>
                    <a:pt x="155" y="358"/>
                  </a:moveTo>
                  <a:lnTo>
                    <a:pt x="0" y="268"/>
                  </a:lnTo>
                  <a:lnTo>
                    <a:pt x="0" y="90"/>
                  </a:lnTo>
                  <a:lnTo>
                    <a:pt x="155" y="0"/>
                  </a:lnTo>
                  <a:lnTo>
                    <a:pt x="310" y="90"/>
                  </a:lnTo>
                  <a:lnTo>
                    <a:pt x="310" y="268"/>
                  </a:lnTo>
                  <a:lnTo>
                    <a:pt x="155"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5A5189E0-1E21-415D-A798-A008846BDF1C}"/>
                </a:ext>
              </a:extLst>
            </p:cNvPr>
            <p:cNvSpPr>
              <a:spLocks noEditPoints="1"/>
            </p:cNvSpPr>
            <p:nvPr/>
          </p:nvSpPr>
          <p:spPr bwMode="auto">
            <a:xfrm>
              <a:off x="3466" y="1478"/>
              <a:ext cx="310" cy="359"/>
            </a:xfrm>
            <a:custGeom>
              <a:avLst/>
              <a:gdLst>
                <a:gd name="T0" fmla="*/ 20 w 310"/>
                <a:gd name="T1" fmla="*/ 257 h 359"/>
                <a:gd name="T2" fmla="*/ 155 w 310"/>
                <a:gd name="T3" fmla="*/ 334 h 359"/>
                <a:gd name="T4" fmla="*/ 289 w 310"/>
                <a:gd name="T5" fmla="*/ 257 h 359"/>
                <a:gd name="T6" fmla="*/ 289 w 310"/>
                <a:gd name="T7" fmla="*/ 102 h 359"/>
                <a:gd name="T8" fmla="*/ 155 w 310"/>
                <a:gd name="T9" fmla="*/ 23 h 359"/>
                <a:gd name="T10" fmla="*/ 20 w 310"/>
                <a:gd name="T11" fmla="*/ 102 h 359"/>
                <a:gd name="T12" fmla="*/ 20 w 310"/>
                <a:gd name="T13" fmla="*/ 257 h 359"/>
                <a:gd name="T14" fmla="*/ 155 w 310"/>
                <a:gd name="T15" fmla="*/ 359 h 359"/>
                <a:gd name="T16" fmla="*/ 0 w 310"/>
                <a:gd name="T17" fmla="*/ 269 h 359"/>
                <a:gd name="T18" fmla="*/ 0 w 310"/>
                <a:gd name="T19" fmla="*/ 89 h 359"/>
                <a:gd name="T20" fmla="*/ 155 w 310"/>
                <a:gd name="T21" fmla="*/ 0 h 359"/>
                <a:gd name="T22" fmla="*/ 310 w 310"/>
                <a:gd name="T23" fmla="*/ 89 h 359"/>
                <a:gd name="T24" fmla="*/ 310 w 310"/>
                <a:gd name="T25" fmla="*/ 269 h 359"/>
                <a:gd name="T26" fmla="*/ 155 w 310"/>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9">
                  <a:moveTo>
                    <a:pt x="20" y="257"/>
                  </a:moveTo>
                  <a:lnTo>
                    <a:pt x="155" y="334"/>
                  </a:lnTo>
                  <a:lnTo>
                    <a:pt x="289" y="257"/>
                  </a:lnTo>
                  <a:lnTo>
                    <a:pt x="289" y="102"/>
                  </a:lnTo>
                  <a:lnTo>
                    <a:pt x="155" y="23"/>
                  </a:lnTo>
                  <a:lnTo>
                    <a:pt x="20" y="102"/>
                  </a:lnTo>
                  <a:lnTo>
                    <a:pt x="20" y="257"/>
                  </a:lnTo>
                  <a:close/>
                  <a:moveTo>
                    <a:pt x="155" y="359"/>
                  </a:moveTo>
                  <a:lnTo>
                    <a:pt x="0" y="269"/>
                  </a:lnTo>
                  <a:lnTo>
                    <a:pt x="0" y="89"/>
                  </a:lnTo>
                  <a:lnTo>
                    <a:pt x="155" y="0"/>
                  </a:lnTo>
                  <a:lnTo>
                    <a:pt x="310" y="89"/>
                  </a:lnTo>
                  <a:lnTo>
                    <a:pt x="310"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6B09BC6A-681C-469D-9E5B-40B0D912C49F}"/>
                </a:ext>
              </a:extLst>
            </p:cNvPr>
            <p:cNvSpPr>
              <a:spLocks noEditPoints="1"/>
            </p:cNvSpPr>
            <p:nvPr/>
          </p:nvSpPr>
          <p:spPr bwMode="auto">
            <a:xfrm>
              <a:off x="3467" y="1983"/>
              <a:ext cx="310" cy="357"/>
            </a:xfrm>
            <a:custGeom>
              <a:avLst/>
              <a:gdLst>
                <a:gd name="T0" fmla="*/ 19 w 310"/>
                <a:gd name="T1" fmla="*/ 257 h 357"/>
                <a:gd name="T2" fmla="*/ 155 w 310"/>
                <a:gd name="T3" fmla="*/ 334 h 357"/>
                <a:gd name="T4" fmla="*/ 290 w 310"/>
                <a:gd name="T5" fmla="*/ 257 h 357"/>
                <a:gd name="T6" fmla="*/ 290 w 310"/>
                <a:gd name="T7" fmla="*/ 100 h 357"/>
                <a:gd name="T8" fmla="*/ 155 w 310"/>
                <a:gd name="T9" fmla="*/ 23 h 357"/>
                <a:gd name="T10" fmla="*/ 19 w 310"/>
                <a:gd name="T11" fmla="*/ 100 h 357"/>
                <a:gd name="T12" fmla="*/ 19 w 310"/>
                <a:gd name="T13" fmla="*/ 257 h 357"/>
                <a:gd name="T14" fmla="*/ 155 w 310"/>
                <a:gd name="T15" fmla="*/ 357 h 357"/>
                <a:gd name="T16" fmla="*/ 0 w 310"/>
                <a:gd name="T17" fmla="*/ 268 h 357"/>
                <a:gd name="T18" fmla="*/ 0 w 310"/>
                <a:gd name="T19" fmla="*/ 88 h 357"/>
                <a:gd name="T20" fmla="*/ 155 w 310"/>
                <a:gd name="T21" fmla="*/ 0 h 357"/>
                <a:gd name="T22" fmla="*/ 310 w 310"/>
                <a:gd name="T23" fmla="*/ 88 h 357"/>
                <a:gd name="T24" fmla="*/ 310 w 310"/>
                <a:gd name="T25" fmla="*/ 268 h 357"/>
                <a:gd name="T26" fmla="*/ 155 w 310"/>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57">
                  <a:moveTo>
                    <a:pt x="19" y="257"/>
                  </a:moveTo>
                  <a:lnTo>
                    <a:pt x="155" y="334"/>
                  </a:lnTo>
                  <a:lnTo>
                    <a:pt x="290" y="257"/>
                  </a:lnTo>
                  <a:lnTo>
                    <a:pt x="290" y="100"/>
                  </a:lnTo>
                  <a:lnTo>
                    <a:pt x="155" y="23"/>
                  </a:lnTo>
                  <a:lnTo>
                    <a:pt x="19" y="100"/>
                  </a:lnTo>
                  <a:lnTo>
                    <a:pt x="19" y="257"/>
                  </a:lnTo>
                  <a:close/>
                  <a:moveTo>
                    <a:pt x="155" y="357"/>
                  </a:moveTo>
                  <a:lnTo>
                    <a:pt x="0" y="268"/>
                  </a:lnTo>
                  <a:lnTo>
                    <a:pt x="0" y="88"/>
                  </a:lnTo>
                  <a:lnTo>
                    <a:pt x="155" y="0"/>
                  </a:lnTo>
                  <a:lnTo>
                    <a:pt x="310" y="88"/>
                  </a:lnTo>
                  <a:lnTo>
                    <a:pt x="310"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a:extLst>
                <a:ext uri="{FF2B5EF4-FFF2-40B4-BE49-F238E27FC236}">
                  <a16:creationId xmlns:a16="http://schemas.microsoft.com/office/drawing/2014/main" id="{E18AD7B6-EC6C-46CA-8E85-9FD40DA932F2}"/>
                </a:ext>
              </a:extLst>
            </p:cNvPr>
            <p:cNvSpPr>
              <a:spLocks noEditPoints="1"/>
            </p:cNvSpPr>
            <p:nvPr/>
          </p:nvSpPr>
          <p:spPr bwMode="auto">
            <a:xfrm>
              <a:off x="3611" y="2234"/>
              <a:ext cx="311" cy="360"/>
            </a:xfrm>
            <a:custGeom>
              <a:avLst/>
              <a:gdLst>
                <a:gd name="T0" fmla="*/ 21 w 311"/>
                <a:gd name="T1" fmla="*/ 258 h 360"/>
                <a:gd name="T2" fmla="*/ 155 w 311"/>
                <a:gd name="T3" fmla="*/ 337 h 360"/>
                <a:gd name="T4" fmla="*/ 291 w 311"/>
                <a:gd name="T5" fmla="*/ 258 h 360"/>
                <a:gd name="T6" fmla="*/ 291 w 311"/>
                <a:gd name="T7" fmla="*/ 102 h 360"/>
                <a:gd name="T8" fmla="*/ 155 w 311"/>
                <a:gd name="T9" fmla="*/ 23 h 360"/>
                <a:gd name="T10" fmla="*/ 21 w 311"/>
                <a:gd name="T11" fmla="*/ 102 h 360"/>
                <a:gd name="T12" fmla="*/ 21 w 311"/>
                <a:gd name="T13" fmla="*/ 258 h 360"/>
                <a:gd name="T14" fmla="*/ 155 w 311"/>
                <a:gd name="T15" fmla="*/ 360 h 360"/>
                <a:gd name="T16" fmla="*/ 0 w 311"/>
                <a:gd name="T17" fmla="*/ 270 h 360"/>
                <a:gd name="T18" fmla="*/ 0 w 311"/>
                <a:gd name="T19" fmla="*/ 90 h 360"/>
                <a:gd name="T20" fmla="*/ 155 w 311"/>
                <a:gd name="T21" fmla="*/ 0 h 360"/>
                <a:gd name="T22" fmla="*/ 311 w 311"/>
                <a:gd name="T23" fmla="*/ 90 h 360"/>
                <a:gd name="T24" fmla="*/ 311 w 311"/>
                <a:gd name="T25" fmla="*/ 270 h 360"/>
                <a:gd name="T26" fmla="*/ 155 w 311"/>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60">
                  <a:moveTo>
                    <a:pt x="21" y="258"/>
                  </a:moveTo>
                  <a:lnTo>
                    <a:pt x="155" y="337"/>
                  </a:lnTo>
                  <a:lnTo>
                    <a:pt x="291" y="258"/>
                  </a:lnTo>
                  <a:lnTo>
                    <a:pt x="291" y="102"/>
                  </a:lnTo>
                  <a:lnTo>
                    <a:pt x="155" y="23"/>
                  </a:lnTo>
                  <a:lnTo>
                    <a:pt x="21" y="102"/>
                  </a:lnTo>
                  <a:lnTo>
                    <a:pt x="21" y="258"/>
                  </a:lnTo>
                  <a:close/>
                  <a:moveTo>
                    <a:pt x="155" y="360"/>
                  </a:moveTo>
                  <a:lnTo>
                    <a:pt x="0" y="270"/>
                  </a:lnTo>
                  <a:lnTo>
                    <a:pt x="0" y="90"/>
                  </a:lnTo>
                  <a:lnTo>
                    <a:pt x="155" y="0"/>
                  </a:lnTo>
                  <a:lnTo>
                    <a:pt x="311" y="90"/>
                  </a:lnTo>
                  <a:lnTo>
                    <a:pt x="311"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 name="Freeform 9">
              <a:extLst>
                <a:ext uri="{FF2B5EF4-FFF2-40B4-BE49-F238E27FC236}">
                  <a16:creationId xmlns:a16="http://schemas.microsoft.com/office/drawing/2014/main" id="{0ABB484B-24DC-44F7-AEBB-6EFFA716B09B}"/>
                </a:ext>
              </a:extLst>
            </p:cNvPr>
            <p:cNvSpPr>
              <a:spLocks noEditPoints="1"/>
            </p:cNvSpPr>
            <p:nvPr/>
          </p:nvSpPr>
          <p:spPr bwMode="auto">
            <a:xfrm>
              <a:off x="3177" y="1983"/>
              <a:ext cx="309" cy="357"/>
            </a:xfrm>
            <a:custGeom>
              <a:avLst/>
              <a:gdLst>
                <a:gd name="T0" fmla="*/ 20 w 309"/>
                <a:gd name="T1" fmla="*/ 257 h 357"/>
                <a:gd name="T2" fmla="*/ 155 w 309"/>
                <a:gd name="T3" fmla="*/ 334 h 357"/>
                <a:gd name="T4" fmla="*/ 289 w 309"/>
                <a:gd name="T5" fmla="*/ 257 h 357"/>
                <a:gd name="T6" fmla="*/ 289 w 309"/>
                <a:gd name="T7" fmla="*/ 100 h 357"/>
                <a:gd name="T8" fmla="*/ 155 w 309"/>
                <a:gd name="T9" fmla="*/ 23 h 357"/>
                <a:gd name="T10" fmla="*/ 20 w 309"/>
                <a:gd name="T11" fmla="*/ 100 h 357"/>
                <a:gd name="T12" fmla="*/ 20 w 309"/>
                <a:gd name="T13" fmla="*/ 257 h 357"/>
                <a:gd name="T14" fmla="*/ 155 w 309"/>
                <a:gd name="T15" fmla="*/ 357 h 357"/>
                <a:gd name="T16" fmla="*/ 0 w 309"/>
                <a:gd name="T17" fmla="*/ 268 h 357"/>
                <a:gd name="T18" fmla="*/ 0 w 309"/>
                <a:gd name="T19" fmla="*/ 88 h 357"/>
                <a:gd name="T20" fmla="*/ 155 w 309"/>
                <a:gd name="T21" fmla="*/ 0 h 357"/>
                <a:gd name="T22" fmla="*/ 309 w 309"/>
                <a:gd name="T23" fmla="*/ 88 h 357"/>
                <a:gd name="T24" fmla="*/ 309 w 309"/>
                <a:gd name="T25" fmla="*/ 268 h 357"/>
                <a:gd name="T26" fmla="*/ 155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5" y="334"/>
                  </a:lnTo>
                  <a:lnTo>
                    <a:pt x="289" y="257"/>
                  </a:lnTo>
                  <a:lnTo>
                    <a:pt x="289" y="100"/>
                  </a:lnTo>
                  <a:lnTo>
                    <a:pt x="155" y="23"/>
                  </a:lnTo>
                  <a:lnTo>
                    <a:pt x="20" y="100"/>
                  </a:lnTo>
                  <a:lnTo>
                    <a:pt x="20" y="257"/>
                  </a:lnTo>
                  <a:close/>
                  <a:moveTo>
                    <a:pt x="155" y="357"/>
                  </a:moveTo>
                  <a:lnTo>
                    <a:pt x="0" y="268"/>
                  </a:lnTo>
                  <a:lnTo>
                    <a:pt x="0" y="88"/>
                  </a:lnTo>
                  <a:lnTo>
                    <a:pt x="155" y="0"/>
                  </a:lnTo>
                  <a:lnTo>
                    <a:pt x="309" y="88"/>
                  </a:lnTo>
                  <a:lnTo>
                    <a:pt x="309" y="268"/>
                  </a:lnTo>
                  <a:lnTo>
                    <a:pt x="155"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Freeform 10">
              <a:extLst>
                <a:ext uri="{FF2B5EF4-FFF2-40B4-BE49-F238E27FC236}">
                  <a16:creationId xmlns:a16="http://schemas.microsoft.com/office/drawing/2014/main" id="{4B5A35FF-0F9B-4FA5-B098-96C56E5DBC48}"/>
                </a:ext>
              </a:extLst>
            </p:cNvPr>
            <p:cNvSpPr>
              <a:spLocks noEditPoints="1"/>
            </p:cNvSpPr>
            <p:nvPr/>
          </p:nvSpPr>
          <p:spPr bwMode="auto">
            <a:xfrm>
              <a:off x="3322"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11">
              <a:extLst>
                <a:ext uri="{FF2B5EF4-FFF2-40B4-BE49-F238E27FC236}">
                  <a16:creationId xmlns:a16="http://schemas.microsoft.com/office/drawing/2014/main" id="{8F249815-E136-49F6-A1C9-8ACC7F5390E3}"/>
                </a:ext>
              </a:extLst>
            </p:cNvPr>
            <p:cNvSpPr>
              <a:spLocks noEditPoints="1"/>
            </p:cNvSpPr>
            <p:nvPr/>
          </p:nvSpPr>
          <p:spPr bwMode="auto">
            <a:xfrm>
              <a:off x="3177" y="2485"/>
              <a:ext cx="309" cy="359"/>
            </a:xfrm>
            <a:custGeom>
              <a:avLst/>
              <a:gdLst>
                <a:gd name="T0" fmla="*/ 20 w 309"/>
                <a:gd name="T1" fmla="*/ 258 h 359"/>
                <a:gd name="T2" fmla="*/ 155 w 309"/>
                <a:gd name="T3" fmla="*/ 336 h 359"/>
                <a:gd name="T4" fmla="*/ 289 w 309"/>
                <a:gd name="T5" fmla="*/ 258 h 359"/>
                <a:gd name="T6" fmla="*/ 289 w 309"/>
                <a:gd name="T7" fmla="*/ 102 h 359"/>
                <a:gd name="T8" fmla="*/ 155 w 309"/>
                <a:gd name="T9" fmla="*/ 24 h 359"/>
                <a:gd name="T10" fmla="*/ 20 w 309"/>
                <a:gd name="T11" fmla="*/ 102 h 359"/>
                <a:gd name="T12" fmla="*/ 20 w 309"/>
                <a:gd name="T13" fmla="*/ 258 h 359"/>
                <a:gd name="T14" fmla="*/ 155 w 309"/>
                <a:gd name="T15" fmla="*/ 359 h 359"/>
                <a:gd name="T16" fmla="*/ 0 w 309"/>
                <a:gd name="T17" fmla="*/ 269 h 359"/>
                <a:gd name="T18" fmla="*/ 0 w 309"/>
                <a:gd name="T19" fmla="*/ 90 h 359"/>
                <a:gd name="T20" fmla="*/ 155 w 309"/>
                <a:gd name="T21" fmla="*/ 0 h 359"/>
                <a:gd name="T22" fmla="*/ 309 w 309"/>
                <a:gd name="T23" fmla="*/ 90 h 359"/>
                <a:gd name="T24" fmla="*/ 309 w 309"/>
                <a:gd name="T25" fmla="*/ 269 h 359"/>
                <a:gd name="T26" fmla="*/ 155 w 309"/>
                <a:gd name="T2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9">
                  <a:moveTo>
                    <a:pt x="20" y="258"/>
                  </a:moveTo>
                  <a:lnTo>
                    <a:pt x="155" y="336"/>
                  </a:lnTo>
                  <a:lnTo>
                    <a:pt x="289" y="258"/>
                  </a:lnTo>
                  <a:lnTo>
                    <a:pt x="289" y="102"/>
                  </a:lnTo>
                  <a:lnTo>
                    <a:pt x="155" y="24"/>
                  </a:lnTo>
                  <a:lnTo>
                    <a:pt x="20" y="102"/>
                  </a:lnTo>
                  <a:lnTo>
                    <a:pt x="20" y="258"/>
                  </a:lnTo>
                  <a:close/>
                  <a:moveTo>
                    <a:pt x="155" y="359"/>
                  </a:moveTo>
                  <a:lnTo>
                    <a:pt x="0" y="269"/>
                  </a:lnTo>
                  <a:lnTo>
                    <a:pt x="0" y="90"/>
                  </a:lnTo>
                  <a:lnTo>
                    <a:pt x="155" y="0"/>
                  </a:lnTo>
                  <a:lnTo>
                    <a:pt x="309" y="90"/>
                  </a:lnTo>
                  <a:lnTo>
                    <a:pt x="309" y="269"/>
                  </a:lnTo>
                  <a:lnTo>
                    <a:pt x="155"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12">
              <a:extLst>
                <a:ext uri="{FF2B5EF4-FFF2-40B4-BE49-F238E27FC236}">
                  <a16:creationId xmlns:a16="http://schemas.microsoft.com/office/drawing/2014/main" id="{00B2128E-7645-4EB8-B178-5FB7A162CBBA}"/>
                </a:ext>
              </a:extLst>
            </p:cNvPr>
            <p:cNvSpPr>
              <a:spLocks noEditPoints="1"/>
            </p:cNvSpPr>
            <p:nvPr/>
          </p:nvSpPr>
          <p:spPr bwMode="auto">
            <a:xfrm>
              <a:off x="3757" y="1983"/>
              <a:ext cx="309" cy="357"/>
            </a:xfrm>
            <a:custGeom>
              <a:avLst/>
              <a:gdLst>
                <a:gd name="T0" fmla="*/ 20 w 309"/>
                <a:gd name="T1" fmla="*/ 257 h 357"/>
                <a:gd name="T2" fmla="*/ 154 w 309"/>
                <a:gd name="T3" fmla="*/ 334 h 357"/>
                <a:gd name="T4" fmla="*/ 289 w 309"/>
                <a:gd name="T5" fmla="*/ 257 h 357"/>
                <a:gd name="T6" fmla="*/ 289 w 309"/>
                <a:gd name="T7" fmla="*/ 100 h 357"/>
                <a:gd name="T8" fmla="*/ 154 w 309"/>
                <a:gd name="T9" fmla="*/ 23 h 357"/>
                <a:gd name="T10" fmla="*/ 20 w 309"/>
                <a:gd name="T11" fmla="*/ 100 h 357"/>
                <a:gd name="T12" fmla="*/ 20 w 309"/>
                <a:gd name="T13" fmla="*/ 257 h 357"/>
                <a:gd name="T14" fmla="*/ 154 w 309"/>
                <a:gd name="T15" fmla="*/ 357 h 357"/>
                <a:gd name="T16" fmla="*/ 0 w 309"/>
                <a:gd name="T17" fmla="*/ 268 h 357"/>
                <a:gd name="T18" fmla="*/ 0 w 309"/>
                <a:gd name="T19" fmla="*/ 88 h 357"/>
                <a:gd name="T20" fmla="*/ 154 w 309"/>
                <a:gd name="T21" fmla="*/ 0 h 357"/>
                <a:gd name="T22" fmla="*/ 309 w 309"/>
                <a:gd name="T23" fmla="*/ 88 h 357"/>
                <a:gd name="T24" fmla="*/ 309 w 309"/>
                <a:gd name="T25" fmla="*/ 268 h 357"/>
                <a:gd name="T26" fmla="*/ 154 w 309"/>
                <a:gd name="T2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 h="357">
                  <a:moveTo>
                    <a:pt x="20" y="257"/>
                  </a:moveTo>
                  <a:lnTo>
                    <a:pt x="154" y="334"/>
                  </a:lnTo>
                  <a:lnTo>
                    <a:pt x="289" y="257"/>
                  </a:lnTo>
                  <a:lnTo>
                    <a:pt x="289" y="100"/>
                  </a:lnTo>
                  <a:lnTo>
                    <a:pt x="154" y="23"/>
                  </a:lnTo>
                  <a:lnTo>
                    <a:pt x="20" y="100"/>
                  </a:lnTo>
                  <a:lnTo>
                    <a:pt x="20" y="257"/>
                  </a:lnTo>
                  <a:close/>
                  <a:moveTo>
                    <a:pt x="154" y="357"/>
                  </a:moveTo>
                  <a:lnTo>
                    <a:pt x="0" y="268"/>
                  </a:lnTo>
                  <a:lnTo>
                    <a:pt x="0" y="88"/>
                  </a:lnTo>
                  <a:lnTo>
                    <a:pt x="154" y="0"/>
                  </a:lnTo>
                  <a:lnTo>
                    <a:pt x="309" y="88"/>
                  </a:lnTo>
                  <a:lnTo>
                    <a:pt x="309" y="268"/>
                  </a:lnTo>
                  <a:lnTo>
                    <a:pt x="154"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13">
              <a:extLst>
                <a:ext uri="{FF2B5EF4-FFF2-40B4-BE49-F238E27FC236}">
                  <a16:creationId xmlns:a16="http://schemas.microsoft.com/office/drawing/2014/main" id="{F097CB91-B67F-41DC-8B7E-C94772234A26}"/>
                </a:ext>
              </a:extLst>
            </p:cNvPr>
            <p:cNvSpPr>
              <a:spLocks noEditPoints="1"/>
            </p:cNvSpPr>
            <p:nvPr/>
          </p:nvSpPr>
          <p:spPr bwMode="auto">
            <a:xfrm>
              <a:off x="4191" y="2234"/>
              <a:ext cx="310" cy="360"/>
            </a:xfrm>
            <a:custGeom>
              <a:avLst/>
              <a:gdLst>
                <a:gd name="T0" fmla="*/ 20 w 310"/>
                <a:gd name="T1" fmla="*/ 258 h 360"/>
                <a:gd name="T2" fmla="*/ 155 w 310"/>
                <a:gd name="T3" fmla="*/ 337 h 360"/>
                <a:gd name="T4" fmla="*/ 289 w 310"/>
                <a:gd name="T5" fmla="*/ 258 h 360"/>
                <a:gd name="T6" fmla="*/ 289 w 310"/>
                <a:gd name="T7" fmla="*/ 102 h 360"/>
                <a:gd name="T8" fmla="*/ 155 w 310"/>
                <a:gd name="T9" fmla="*/ 23 h 360"/>
                <a:gd name="T10" fmla="*/ 20 w 310"/>
                <a:gd name="T11" fmla="*/ 102 h 360"/>
                <a:gd name="T12" fmla="*/ 20 w 310"/>
                <a:gd name="T13" fmla="*/ 258 h 360"/>
                <a:gd name="T14" fmla="*/ 155 w 310"/>
                <a:gd name="T15" fmla="*/ 360 h 360"/>
                <a:gd name="T16" fmla="*/ 0 w 310"/>
                <a:gd name="T17" fmla="*/ 270 h 360"/>
                <a:gd name="T18" fmla="*/ 0 w 310"/>
                <a:gd name="T19" fmla="*/ 90 h 360"/>
                <a:gd name="T20" fmla="*/ 155 w 310"/>
                <a:gd name="T21" fmla="*/ 0 h 360"/>
                <a:gd name="T22" fmla="*/ 310 w 310"/>
                <a:gd name="T23" fmla="*/ 90 h 360"/>
                <a:gd name="T24" fmla="*/ 310 w 310"/>
                <a:gd name="T25" fmla="*/ 270 h 360"/>
                <a:gd name="T26" fmla="*/ 155 w 310"/>
                <a:gd name="T2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360">
                  <a:moveTo>
                    <a:pt x="20" y="258"/>
                  </a:moveTo>
                  <a:lnTo>
                    <a:pt x="155" y="337"/>
                  </a:lnTo>
                  <a:lnTo>
                    <a:pt x="289" y="258"/>
                  </a:lnTo>
                  <a:lnTo>
                    <a:pt x="289" y="102"/>
                  </a:lnTo>
                  <a:lnTo>
                    <a:pt x="155" y="23"/>
                  </a:lnTo>
                  <a:lnTo>
                    <a:pt x="20" y="102"/>
                  </a:lnTo>
                  <a:lnTo>
                    <a:pt x="20" y="258"/>
                  </a:lnTo>
                  <a:close/>
                  <a:moveTo>
                    <a:pt x="155" y="360"/>
                  </a:moveTo>
                  <a:lnTo>
                    <a:pt x="0" y="270"/>
                  </a:lnTo>
                  <a:lnTo>
                    <a:pt x="0" y="90"/>
                  </a:lnTo>
                  <a:lnTo>
                    <a:pt x="155" y="0"/>
                  </a:lnTo>
                  <a:lnTo>
                    <a:pt x="310" y="90"/>
                  </a:lnTo>
                  <a:lnTo>
                    <a:pt x="310" y="270"/>
                  </a:lnTo>
                  <a:lnTo>
                    <a:pt x="15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80452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4490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image" Target="../media/image2.emf"/><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11.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3.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27.emf"/><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34078-6A8E-4FD5-B3D0-9C8833FA4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E8947-6078-474B-A4B3-20BB79C01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3B66-D4FF-40E3-95FC-4FDED7FAA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E89B8-7622-483C-8033-E364662F850B}" type="datetimeFigureOut">
              <a:rPr lang="en-US" smtClean="0"/>
              <a:t>6/16/2020</a:t>
            </a:fld>
            <a:endParaRPr lang="en-US"/>
          </a:p>
        </p:txBody>
      </p:sp>
      <p:sp>
        <p:nvSpPr>
          <p:cNvPr id="5" name="Footer Placeholder 4">
            <a:extLst>
              <a:ext uri="{FF2B5EF4-FFF2-40B4-BE49-F238E27FC236}">
                <a16:creationId xmlns:a16="http://schemas.microsoft.com/office/drawing/2014/main" id="{9AD0E538-AD0C-430D-B97F-2D53C70266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589A6-EAA7-4956-AE98-B067073FC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F9E43-6C09-4829-BD1B-8421046A7FFB}" type="slidenum">
              <a:rPr lang="en-US" smtClean="0"/>
              <a:t>‹#›</a:t>
            </a:fld>
            <a:endParaRPr lang="en-US"/>
          </a:p>
        </p:txBody>
      </p:sp>
    </p:spTree>
    <p:extLst>
      <p:ext uri="{BB962C8B-B14F-4D97-AF65-F5344CB8AC3E}">
        <p14:creationId xmlns:p14="http://schemas.microsoft.com/office/powerpoint/2010/main" val="3697076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7" r:id="rId13"/>
    <p:sldLayoutId id="214748381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9129357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818" r:id="rId4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50387"/>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57199167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Lst>
  <p:transition>
    <p:fade/>
  </p:transition>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54C4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7633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9782281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Lst>
  <p:transition>
    <p:fade/>
  </p:transition>
  <p:txStyles>
    <p:titleStyle>
      <a:lvl1pPr algn="l" defTabSz="914367" rtl="0" eaLnBrk="1" latinLnBrk="0" hangingPunct="1">
        <a:lnSpc>
          <a:spcPct val="90000"/>
        </a:lnSpc>
        <a:spcBef>
          <a:spcPct val="0"/>
        </a:spcBef>
        <a:buNone/>
        <a:defRPr lang="en-US" sz="4400" b="0" kern="1200" cap="none" spc="-100" baseline="0" dirty="0" smtClean="0">
          <a:ln w="3175">
            <a:noFill/>
          </a:ln>
          <a:solidFill>
            <a:schemeClr val="tx1"/>
          </a:soli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solidFill>
            <a:schemeClr val="tx1"/>
          </a:soli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1E0714-D171-4EA5-8272-FC5EACA73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3CB90-9F0E-4722-B4B2-67EC1CF35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310D0-5BA1-436B-AD1D-0B8128E57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B1D1F-17DF-47BA-AA41-4C2A5C90C2F7}" type="datetimeFigureOut">
              <a:rPr lang="en-US" smtClean="0"/>
              <a:t>6/16/2020</a:t>
            </a:fld>
            <a:endParaRPr lang="en-US"/>
          </a:p>
        </p:txBody>
      </p:sp>
      <p:sp>
        <p:nvSpPr>
          <p:cNvPr id="5" name="Footer Placeholder 4">
            <a:extLst>
              <a:ext uri="{FF2B5EF4-FFF2-40B4-BE49-F238E27FC236}">
                <a16:creationId xmlns:a16="http://schemas.microsoft.com/office/drawing/2014/main" id="{F431EDBF-A944-4C03-A730-DAB70E6883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A15AE6-9AB4-48AA-91D7-E4497E728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622BB-AE0C-47BB-B81B-C1A8E4523442}" type="slidenum">
              <a:rPr lang="en-US" smtClean="0"/>
              <a:t>‹#›</a:t>
            </a:fld>
            <a:endParaRPr lang="en-US"/>
          </a:p>
        </p:txBody>
      </p:sp>
    </p:spTree>
    <p:extLst>
      <p:ext uri="{BB962C8B-B14F-4D97-AF65-F5344CB8AC3E}">
        <p14:creationId xmlns:p14="http://schemas.microsoft.com/office/powerpoint/2010/main" val="41922244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go.microsoft.com/fwlink/?LinkID=616709" TargetMode="External"/><Relationship Id="rId7" Type="http://schemas.openxmlformats.org/officeDocument/2006/relationships/hyperlink" Target="https://www.microsoft.com/en-us/p/citrix-workspace/9wzdncrfj2kj?activetab=pivot:overviewtab" TargetMode="Externa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8191FB-63D6-4825-A712-448F79C6AEF3}"/>
              </a:ext>
            </a:extLst>
          </p:cNvPr>
          <p:cNvPicPr>
            <a:picLocks noChangeAspect="1"/>
          </p:cNvPicPr>
          <p:nvPr/>
        </p:nvPicPr>
        <p:blipFill rotWithShape="1">
          <a:blip r:embed="rId2">
            <a:alphaModFix amt="50000"/>
          </a:blip>
          <a:srcRect t="6346" b="9385"/>
          <a:stretch/>
        </p:blipFill>
        <p:spPr>
          <a:xfrm>
            <a:off x="20" y="1"/>
            <a:ext cx="12191980" cy="6857999"/>
          </a:xfrm>
          <a:prstGeom prst="rect">
            <a:avLst/>
          </a:prstGeom>
          <a:noFill/>
        </p:spPr>
      </p:pic>
      <p:sp>
        <p:nvSpPr>
          <p:cNvPr id="2" name="Title 1">
            <a:extLst>
              <a:ext uri="{FF2B5EF4-FFF2-40B4-BE49-F238E27FC236}">
                <a16:creationId xmlns:a16="http://schemas.microsoft.com/office/drawing/2014/main" id="{3346F34B-D428-4A1D-949E-ECD3C0C4B5B6}"/>
              </a:ext>
            </a:extLst>
          </p:cNvPr>
          <p:cNvSpPr>
            <a:spLocks noGrp="1"/>
          </p:cNvSpPr>
          <p:nvPr>
            <p:ph type="ctrTitle"/>
          </p:nvPr>
        </p:nvSpPr>
        <p:spPr>
          <a:xfrm>
            <a:off x="276294" y="1079602"/>
            <a:ext cx="8253720" cy="785379"/>
          </a:xfrm>
        </p:spPr>
        <p:txBody>
          <a:bodyPr>
            <a:noAutofit/>
          </a:bodyPr>
          <a:lstStyle/>
          <a:p>
            <a:pPr algn="l"/>
            <a:r>
              <a:rPr lang="en-US" sz="4000">
                <a:solidFill>
                  <a:srgbClr val="FFFFFF"/>
                </a:solidFill>
                <a:latin typeface="Segoe UI Semibold" panose="020B0702040204020203" pitchFamily="34" charset="0"/>
                <a:cs typeface="Segoe UI Semibold" panose="020B0702040204020203" pitchFamily="34" charset="0"/>
              </a:rPr>
              <a:t>Azure Cloud Desktop on Surface</a:t>
            </a:r>
          </a:p>
        </p:txBody>
      </p:sp>
      <p:sp>
        <p:nvSpPr>
          <p:cNvPr id="3" name="Subtitle 2">
            <a:extLst>
              <a:ext uri="{FF2B5EF4-FFF2-40B4-BE49-F238E27FC236}">
                <a16:creationId xmlns:a16="http://schemas.microsoft.com/office/drawing/2014/main" id="{BB95E353-49FD-4501-AE03-35C0ECB2A606}"/>
              </a:ext>
            </a:extLst>
          </p:cNvPr>
          <p:cNvSpPr>
            <a:spLocks noGrp="1"/>
          </p:cNvSpPr>
          <p:nvPr>
            <p:ph type="subTitle" idx="1"/>
          </p:nvPr>
        </p:nvSpPr>
        <p:spPr>
          <a:xfrm>
            <a:off x="276294" y="1783691"/>
            <a:ext cx="7607496" cy="1098395"/>
          </a:xfrm>
        </p:spPr>
        <p:txBody>
          <a:bodyPr>
            <a:normAutofit/>
          </a:bodyPr>
          <a:lstStyle/>
          <a:p>
            <a:pPr algn="l">
              <a:lnSpc>
                <a:spcPct val="100000"/>
              </a:lnSpc>
              <a:spcBef>
                <a:spcPts val="0"/>
              </a:spcBef>
            </a:pPr>
            <a:r>
              <a:rPr lang="en-US">
                <a:latin typeface="Segoe UI" panose="020B0502040204020203" pitchFamily="34" charset="0"/>
                <a:ea typeface="Calibri" panose="020F0502020204030204" pitchFamily="34" charset="0"/>
              </a:rPr>
              <a:t>Transforming the Windows Virtual Desktop Experience</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132600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807E-B2F9-445F-8FB0-9665942F0F3B}"/>
              </a:ext>
            </a:extLst>
          </p:cNvPr>
          <p:cNvSpPr>
            <a:spLocks noGrp="1"/>
          </p:cNvSpPr>
          <p:nvPr>
            <p:ph type="title"/>
          </p:nvPr>
        </p:nvSpPr>
        <p:spPr>
          <a:xfrm>
            <a:off x="838199" y="365125"/>
            <a:ext cx="10808043" cy="1325563"/>
          </a:xfrm>
        </p:spPr>
        <p:txBody>
          <a:bodyPr>
            <a:normAutofit/>
          </a:bodyPr>
          <a:lstStyle/>
          <a:p>
            <a:r>
              <a:rPr lang="en-US" sz="4000">
                <a:latin typeface="Segoe UI Semibold" panose="020B0702040204020203" pitchFamily="34" charset="0"/>
                <a:cs typeface="Segoe UI Semibold" panose="020B0702040204020203" pitchFamily="34" charset="0"/>
              </a:rPr>
              <a:t>Online, Offline and On-Device</a:t>
            </a:r>
          </a:p>
        </p:txBody>
      </p:sp>
      <p:sp>
        <p:nvSpPr>
          <p:cNvPr id="3" name="Content Placeholder 2">
            <a:extLst>
              <a:ext uri="{FF2B5EF4-FFF2-40B4-BE49-F238E27FC236}">
                <a16:creationId xmlns:a16="http://schemas.microsoft.com/office/drawing/2014/main" id="{D2A8FC2A-7A6B-4C47-AFB6-F8162D4A2872}"/>
              </a:ext>
            </a:extLst>
          </p:cNvPr>
          <p:cNvSpPr>
            <a:spLocks noGrp="1"/>
          </p:cNvSpPr>
          <p:nvPr>
            <p:ph idx="1"/>
          </p:nvPr>
        </p:nvSpPr>
        <p:spPr>
          <a:xfrm>
            <a:off x="766481" y="1690688"/>
            <a:ext cx="9299795" cy="4351338"/>
          </a:xfrm>
        </p:spPr>
        <p:txBody>
          <a:bodyPr>
            <a:normAutofit/>
          </a:bodyPr>
          <a:lstStyle/>
          <a:p>
            <a:pPr>
              <a:lnSpc>
                <a:spcPct val="100000"/>
              </a:lnSpc>
              <a:spcBef>
                <a:spcPts val="600"/>
              </a:spcBef>
            </a:pPr>
            <a:r>
              <a:rPr lang="en-US" sz="2000">
                <a:latin typeface="Segoe UI" panose="020B0502040204020203" pitchFamily="34" charset="0"/>
                <a:cs typeface="Segoe UI" panose="020B0502040204020203" pitchFamily="34" charset="0"/>
              </a:rPr>
              <a:t>VDI does not have to be “all or nothing” </a:t>
            </a:r>
          </a:p>
          <a:p>
            <a:pPr>
              <a:lnSpc>
                <a:spcPct val="100000"/>
              </a:lnSpc>
              <a:spcBef>
                <a:spcPts val="600"/>
              </a:spcBef>
            </a:pPr>
            <a:r>
              <a:rPr lang="en-US" sz="2000">
                <a:latin typeface="Segoe UI" panose="020B0502040204020203" pitchFamily="34" charset="0"/>
                <a:cs typeface="Segoe UI" panose="020B0502040204020203" pitchFamily="34" charset="0"/>
              </a:rPr>
              <a:t>Blended personas - WVD (corporate usage) + Local Win10 (personal usage)</a:t>
            </a:r>
          </a:p>
          <a:p>
            <a:pPr>
              <a:lnSpc>
                <a:spcPct val="100000"/>
              </a:lnSpc>
              <a:spcBef>
                <a:spcPts val="600"/>
              </a:spcBef>
            </a:pPr>
            <a:r>
              <a:rPr lang="en-US" sz="2000">
                <a:latin typeface="Segoe UI Semibold" panose="020B0702040204020203" pitchFamily="34" charset="0"/>
                <a:cs typeface="Segoe UI Semibold" panose="020B0702040204020203" pitchFamily="34" charset="0"/>
              </a:rPr>
              <a:t>Zero Trust </a:t>
            </a:r>
            <a:r>
              <a:rPr lang="en-US" sz="2000">
                <a:latin typeface="Segoe UI" panose="020B0502040204020203" pitchFamily="34" charset="0"/>
                <a:cs typeface="Segoe UI" panose="020B0502040204020203" pitchFamily="34" charset="0"/>
              </a:rPr>
              <a:t>- secured chip-to-cloud with Surface, M365 &amp; Azure security</a:t>
            </a:r>
          </a:p>
        </p:txBody>
      </p:sp>
      <p:pic>
        <p:nvPicPr>
          <p:cNvPr id="7" name="Picture 6" descr="A picture containing red, sitting, bed, table&#10;&#10;Description automatically generated">
            <a:extLst>
              <a:ext uri="{FF2B5EF4-FFF2-40B4-BE49-F238E27FC236}">
                <a16:creationId xmlns:a16="http://schemas.microsoft.com/office/drawing/2014/main" id="{0E843602-E1BE-4317-A6EA-CC5417EF9958}"/>
              </a:ext>
            </a:extLst>
          </p:cNvPr>
          <p:cNvPicPr>
            <a:picLocks noChangeAspect="1"/>
          </p:cNvPicPr>
          <p:nvPr/>
        </p:nvPicPr>
        <p:blipFill rotWithShape="1">
          <a:blip r:embed="rId2">
            <a:extLst>
              <a:ext uri="{28A0092B-C50C-407E-A947-70E740481C1C}">
                <a14:useLocalDpi xmlns:a14="http://schemas.microsoft.com/office/drawing/2010/main" val="0"/>
              </a:ext>
            </a:extLst>
          </a:blip>
          <a:srcRect l="38549" r="40786"/>
          <a:stretch/>
        </p:blipFill>
        <p:spPr>
          <a:xfrm>
            <a:off x="10066276" y="0"/>
            <a:ext cx="2125724" cy="6858000"/>
          </a:xfrm>
          <a:prstGeom prst="rect">
            <a:avLst/>
          </a:prstGeom>
        </p:spPr>
      </p:pic>
      <p:graphicFrame>
        <p:nvGraphicFramePr>
          <p:cNvPr id="8" name="Table 4">
            <a:extLst>
              <a:ext uri="{FF2B5EF4-FFF2-40B4-BE49-F238E27FC236}">
                <a16:creationId xmlns:a16="http://schemas.microsoft.com/office/drawing/2014/main" id="{9DAC4D01-A0B7-4C93-AAE6-ACDC412812CC}"/>
              </a:ext>
            </a:extLst>
          </p:cNvPr>
          <p:cNvGraphicFramePr>
            <a:graphicFrameLocks/>
          </p:cNvGraphicFramePr>
          <p:nvPr>
            <p:extLst>
              <p:ext uri="{D42A27DB-BD31-4B8C-83A1-F6EECF244321}">
                <p14:modId xmlns:p14="http://schemas.microsoft.com/office/powerpoint/2010/main" val="996063240"/>
              </p:ext>
            </p:extLst>
          </p:nvPr>
        </p:nvGraphicFramePr>
        <p:xfrm>
          <a:off x="604997" y="3182919"/>
          <a:ext cx="2702799" cy="3483282"/>
        </p:xfrm>
        <a:graphic>
          <a:graphicData uri="http://schemas.openxmlformats.org/drawingml/2006/table">
            <a:tbl>
              <a:tblPr firstRow="1" bandRow="1">
                <a:tableStyleId>{5C22544A-7EE6-4342-B048-85BDC9FD1C3A}</a:tableStyleId>
              </a:tblPr>
              <a:tblGrid>
                <a:gridCol w="2702799">
                  <a:extLst>
                    <a:ext uri="{9D8B030D-6E8A-4147-A177-3AD203B41FA5}">
                      <a16:colId xmlns:a16="http://schemas.microsoft.com/office/drawing/2014/main" val="4134383577"/>
                    </a:ext>
                  </a:extLst>
                </a:gridCol>
              </a:tblGrid>
              <a:tr h="517705">
                <a:tc>
                  <a:txBody>
                    <a:bodyPr/>
                    <a:lstStyle/>
                    <a:p>
                      <a:pPr algn="ctr"/>
                      <a:r>
                        <a:rPr lang="en-US" b="0">
                          <a:latin typeface="Segoe UI Semibold" panose="020B0702040204020203" pitchFamily="34" charset="0"/>
                          <a:cs typeface="Segoe UI Semibold" panose="020B0702040204020203" pitchFamily="34" charset="0"/>
                        </a:rPr>
                        <a:t>ONLINE</a:t>
                      </a:r>
                    </a:p>
                  </a:txBody>
                  <a:tcPr/>
                </a:tc>
                <a:extLst>
                  <a:ext uri="{0D108BD9-81ED-4DB2-BD59-A6C34878D82A}">
                    <a16:rowId xmlns:a16="http://schemas.microsoft.com/office/drawing/2014/main" val="843070860"/>
                  </a:ext>
                </a:extLst>
              </a:tr>
              <a:tr h="786497">
                <a:tc>
                  <a:txBody>
                    <a:bodyPr/>
                    <a:lstStyle/>
                    <a:p>
                      <a:pPr marL="0" indent="0">
                        <a:buFont typeface="Arial" panose="020B0604020202020204" pitchFamily="34" charset="0"/>
                        <a:buNone/>
                      </a:pPr>
                      <a:r>
                        <a:rPr lang="en-US" sz="1600">
                          <a:latin typeface="Segoe UI" panose="020B0502040204020203" pitchFamily="34" charset="0"/>
                          <a:cs typeface="Segoe UI" panose="020B0502040204020203" pitchFamily="34" charset="0"/>
                        </a:rPr>
                        <a:t>Virtualized experiences for specialty apps </a:t>
                      </a:r>
                    </a:p>
                  </a:txBody>
                  <a:tcPr>
                    <a:solidFill>
                      <a:schemeClr val="bg1"/>
                    </a:solidFill>
                  </a:tcPr>
                </a:tc>
                <a:extLst>
                  <a:ext uri="{0D108BD9-81ED-4DB2-BD59-A6C34878D82A}">
                    <a16:rowId xmlns:a16="http://schemas.microsoft.com/office/drawing/2014/main" val="86501127"/>
                  </a:ext>
                </a:extLst>
              </a:tr>
              <a:tr h="1191667">
                <a:tc>
                  <a:txBody>
                    <a:bodyPr/>
                    <a:lstStyle/>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3D rendering, </a:t>
                      </a:r>
                    </a:p>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Win7 apps, </a:t>
                      </a:r>
                    </a:p>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legacy plug-ins, </a:t>
                      </a:r>
                    </a:p>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custom apps</a:t>
                      </a:r>
                    </a:p>
                  </a:txBody>
                  <a:tcPr>
                    <a:solidFill>
                      <a:schemeClr val="bg1"/>
                    </a:solidFill>
                  </a:tcPr>
                </a:tc>
                <a:extLst>
                  <a:ext uri="{0D108BD9-81ED-4DB2-BD59-A6C34878D82A}">
                    <a16:rowId xmlns:a16="http://schemas.microsoft.com/office/drawing/2014/main" val="2432718636"/>
                  </a:ext>
                </a:extLst>
              </a:tr>
              <a:tr h="987413">
                <a:tc>
                  <a:txBody>
                    <a:bodyPr/>
                    <a:lstStyle/>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Design and engineering</a:t>
                      </a:r>
                    </a:p>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Legacy apps</a:t>
                      </a:r>
                    </a:p>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Software dev test</a:t>
                      </a:r>
                      <a:endParaRPr lang="en-SG" sz="1400">
                        <a:solidFill>
                          <a:srgbClr val="000000"/>
                        </a:solidFill>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2120955529"/>
                  </a:ext>
                </a:extLst>
              </a:tr>
            </a:tbl>
          </a:graphicData>
        </a:graphic>
      </p:graphicFrame>
      <p:graphicFrame>
        <p:nvGraphicFramePr>
          <p:cNvPr id="9" name="Table 8">
            <a:extLst>
              <a:ext uri="{FF2B5EF4-FFF2-40B4-BE49-F238E27FC236}">
                <a16:creationId xmlns:a16="http://schemas.microsoft.com/office/drawing/2014/main" id="{08C4BFD7-912B-4060-B6D1-52E6553E3546}"/>
              </a:ext>
            </a:extLst>
          </p:cNvPr>
          <p:cNvGraphicFramePr>
            <a:graphicFrameLocks noGrp="1"/>
          </p:cNvGraphicFramePr>
          <p:nvPr>
            <p:extLst>
              <p:ext uri="{D42A27DB-BD31-4B8C-83A1-F6EECF244321}">
                <p14:modId xmlns:p14="http://schemas.microsoft.com/office/powerpoint/2010/main" val="206457299"/>
              </p:ext>
            </p:extLst>
          </p:nvPr>
        </p:nvGraphicFramePr>
        <p:xfrm>
          <a:off x="3630495" y="3182922"/>
          <a:ext cx="2702799" cy="3533632"/>
        </p:xfrm>
        <a:graphic>
          <a:graphicData uri="http://schemas.openxmlformats.org/drawingml/2006/table">
            <a:tbl>
              <a:tblPr firstRow="1" bandRow="1">
                <a:tableStyleId>{5C22544A-7EE6-4342-B048-85BDC9FD1C3A}</a:tableStyleId>
              </a:tblPr>
              <a:tblGrid>
                <a:gridCol w="2702799">
                  <a:extLst>
                    <a:ext uri="{9D8B030D-6E8A-4147-A177-3AD203B41FA5}">
                      <a16:colId xmlns:a16="http://schemas.microsoft.com/office/drawing/2014/main" val="2497126261"/>
                    </a:ext>
                  </a:extLst>
                </a:gridCol>
              </a:tblGrid>
              <a:tr h="537084">
                <a:tc>
                  <a:txBody>
                    <a:bodyPr/>
                    <a:lstStyle/>
                    <a:p>
                      <a:pPr algn="ctr"/>
                      <a:r>
                        <a:rPr lang="en-US" b="0">
                          <a:latin typeface="Segoe UI Semibold" panose="020B0702040204020203" pitchFamily="34" charset="0"/>
                          <a:cs typeface="Segoe UI Semibold" panose="020B0702040204020203" pitchFamily="34" charset="0"/>
                        </a:rPr>
                        <a:t>OFFLINE</a:t>
                      </a:r>
                    </a:p>
                  </a:txBody>
                  <a:tcPr/>
                </a:tc>
                <a:extLst>
                  <a:ext uri="{0D108BD9-81ED-4DB2-BD59-A6C34878D82A}">
                    <a16:rowId xmlns:a16="http://schemas.microsoft.com/office/drawing/2014/main" val="713333249"/>
                  </a:ext>
                </a:extLst>
              </a:tr>
              <a:tr h="889112">
                <a:tc>
                  <a:txBody>
                    <a:bodyPr/>
                    <a:lstStyle/>
                    <a:p>
                      <a:r>
                        <a:rPr lang="en-US" sz="1600">
                          <a:latin typeface="Segoe UI" panose="020B0502040204020203" pitchFamily="34" charset="0"/>
                          <a:cs typeface="Segoe UI" panose="020B0502040204020203" pitchFamily="34" charset="0"/>
                        </a:rPr>
                        <a:t>Localize critical apps and files for productivity and essential work</a:t>
                      </a:r>
                    </a:p>
                  </a:txBody>
                  <a:tcPr>
                    <a:solidFill>
                      <a:schemeClr val="bg1"/>
                    </a:solidFill>
                  </a:tcPr>
                </a:tc>
                <a:extLst>
                  <a:ext uri="{0D108BD9-81ED-4DB2-BD59-A6C34878D82A}">
                    <a16:rowId xmlns:a16="http://schemas.microsoft.com/office/drawing/2014/main" val="3845468273"/>
                  </a:ext>
                </a:extLst>
              </a:tr>
              <a:tr h="1079800">
                <a:tc>
                  <a:txBody>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a:latin typeface="Segoe UI" panose="020B0502040204020203" pitchFamily="34" charset="0"/>
                          <a:cs typeface="Segoe UI" panose="020B0502040204020203" pitchFamily="34" charset="0"/>
                        </a:rPr>
                        <a:t>Office,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a:latin typeface="Segoe UI" panose="020B0502040204020203" pitchFamily="34" charset="0"/>
                          <a:cs typeface="Segoe UI" panose="020B0502040204020203" pitchFamily="34" charset="0"/>
                        </a:rPr>
                        <a:t>OneDrive,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a:latin typeface="Segoe UI" panose="020B0502040204020203" pitchFamily="34" charset="0"/>
                          <a:cs typeface="Segoe UI" panose="020B0502040204020203" pitchFamily="34" charset="0"/>
                        </a:rPr>
                        <a:t>3</a:t>
                      </a:r>
                      <a:r>
                        <a:rPr lang="en-US" sz="1400" baseline="30000">
                          <a:latin typeface="Segoe UI" panose="020B0502040204020203" pitchFamily="34" charset="0"/>
                          <a:cs typeface="Segoe UI" panose="020B0502040204020203" pitchFamily="34" charset="0"/>
                        </a:rPr>
                        <a:t>rd</a:t>
                      </a:r>
                      <a:r>
                        <a:rPr lang="en-US" sz="1400">
                          <a:latin typeface="Segoe UI" panose="020B0502040204020203" pitchFamily="34" charset="0"/>
                          <a:cs typeface="Segoe UI" panose="020B0502040204020203" pitchFamily="34" charset="0"/>
                        </a:rPr>
                        <a:t> party apps </a:t>
                      </a:r>
                    </a:p>
                  </a:txBody>
                  <a:tcPr>
                    <a:solidFill>
                      <a:schemeClr val="bg1"/>
                    </a:solidFill>
                  </a:tcPr>
                </a:tc>
                <a:extLst>
                  <a:ext uri="{0D108BD9-81ED-4DB2-BD59-A6C34878D82A}">
                    <a16:rowId xmlns:a16="http://schemas.microsoft.com/office/drawing/2014/main" val="3252693903"/>
                  </a:ext>
                </a:extLst>
              </a:tr>
              <a:tr h="1027636">
                <a:tc>
                  <a:txBody>
                    <a:bodyPr/>
                    <a:lstStyle/>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Mobile sales &amp; service</a:t>
                      </a:r>
                    </a:p>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Executives</a:t>
                      </a:r>
                    </a:p>
                    <a:p>
                      <a:pPr marL="285750" indent="-285750" defTabSz="913874">
                        <a:spcBef>
                          <a:spcPts val="300"/>
                        </a:spcBef>
                        <a:buFont typeface="Arial" panose="020B0604020202020204" pitchFamily="34" charset="0"/>
                        <a:buChar char="•"/>
                        <a:defRPr/>
                      </a:pPr>
                      <a:r>
                        <a:rPr lang="en-US" sz="1400">
                          <a:solidFill>
                            <a:srgbClr val="000000"/>
                          </a:solidFill>
                          <a:latin typeface="Segoe UI" panose="020B0502040204020203" pitchFamily="34" charset="0"/>
                          <a:cs typeface="Segoe UI" panose="020B0502040204020203" pitchFamily="34" charset="0"/>
                        </a:rPr>
                        <a:t>Business continuity</a:t>
                      </a:r>
                      <a:endParaRPr lang="en-US" sz="1400">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1102518275"/>
                  </a:ext>
                </a:extLst>
              </a:tr>
            </a:tbl>
          </a:graphicData>
        </a:graphic>
      </p:graphicFrame>
      <p:graphicFrame>
        <p:nvGraphicFramePr>
          <p:cNvPr id="10" name="Table 9">
            <a:extLst>
              <a:ext uri="{FF2B5EF4-FFF2-40B4-BE49-F238E27FC236}">
                <a16:creationId xmlns:a16="http://schemas.microsoft.com/office/drawing/2014/main" id="{9DF4FF20-B398-4083-9459-0BF5441F354A}"/>
              </a:ext>
            </a:extLst>
          </p:cNvPr>
          <p:cNvGraphicFramePr>
            <a:graphicFrameLocks noGrp="1"/>
          </p:cNvGraphicFramePr>
          <p:nvPr>
            <p:extLst>
              <p:ext uri="{D42A27DB-BD31-4B8C-83A1-F6EECF244321}">
                <p14:modId xmlns:p14="http://schemas.microsoft.com/office/powerpoint/2010/main" val="3353912741"/>
              </p:ext>
            </p:extLst>
          </p:nvPr>
        </p:nvGraphicFramePr>
        <p:xfrm>
          <a:off x="6655993" y="3182918"/>
          <a:ext cx="2702799" cy="3613576"/>
        </p:xfrm>
        <a:graphic>
          <a:graphicData uri="http://schemas.openxmlformats.org/drawingml/2006/table">
            <a:tbl>
              <a:tblPr firstRow="1" bandRow="1">
                <a:tableStyleId>{5C22544A-7EE6-4342-B048-85BDC9FD1C3A}</a:tableStyleId>
              </a:tblPr>
              <a:tblGrid>
                <a:gridCol w="2702799">
                  <a:extLst>
                    <a:ext uri="{9D8B030D-6E8A-4147-A177-3AD203B41FA5}">
                      <a16:colId xmlns:a16="http://schemas.microsoft.com/office/drawing/2014/main" val="785635362"/>
                    </a:ext>
                  </a:extLst>
                </a:gridCol>
              </a:tblGrid>
              <a:tr h="544844">
                <a:tc>
                  <a:txBody>
                    <a:bodyPr/>
                    <a:lstStyle/>
                    <a:p>
                      <a:pPr algn="ctr"/>
                      <a:r>
                        <a:rPr lang="en-US" b="0">
                          <a:latin typeface="Segoe UI Semibold" panose="020B0702040204020203" pitchFamily="34" charset="0"/>
                          <a:cs typeface="Segoe UI Semibold" panose="020B0702040204020203" pitchFamily="34" charset="0"/>
                        </a:rPr>
                        <a:t>ON-DEVICE</a:t>
                      </a:r>
                    </a:p>
                  </a:txBody>
                  <a:tcPr/>
                </a:tc>
                <a:extLst>
                  <a:ext uri="{0D108BD9-81ED-4DB2-BD59-A6C34878D82A}">
                    <a16:rowId xmlns:a16="http://schemas.microsoft.com/office/drawing/2014/main" val="1580561087"/>
                  </a:ext>
                </a:extLst>
              </a:tr>
              <a:tr h="955740">
                <a:tc>
                  <a:txBody>
                    <a:bodyPr/>
                    <a:lstStyle/>
                    <a:p>
                      <a:r>
                        <a:rPr lang="en-US" sz="1600">
                          <a:latin typeface="Segoe UI" panose="020B0502040204020203" pitchFamily="34" charset="0"/>
                          <a:cs typeface="Segoe UI" panose="020B0502040204020203" pitchFamily="34" charset="0"/>
                        </a:rPr>
                        <a:t>Local communication and collaboration for enhanced user experiences </a:t>
                      </a:r>
                    </a:p>
                  </a:txBody>
                  <a:tcPr>
                    <a:solidFill>
                      <a:schemeClr val="bg1"/>
                    </a:solidFill>
                  </a:tcPr>
                </a:tc>
                <a:extLst>
                  <a:ext uri="{0D108BD9-81ED-4DB2-BD59-A6C34878D82A}">
                    <a16:rowId xmlns:a16="http://schemas.microsoft.com/office/drawing/2014/main" val="1881872158"/>
                  </a:ext>
                </a:extLst>
              </a:tr>
              <a:tr h="1018727">
                <a:tc>
                  <a:txBody>
                    <a:bodyPr/>
                    <a:lstStyle/>
                    <a:p>
                      <a:r>
                        <a:rPr lang="en-US" sz="1400">
                          <a:latin typeface="Segoe UI" panose="020B0502040204020203" pitchFamily="34" charset="0"/>
                          <a:cs typeface="Segoe UI" panose="020B0502040204020203" pitchFamily="34" charset="0"/>
                        </a:rPr>
                        <a:t>Teams for audio/video calls and meetings, leverage on-device AI (i.e. eye gaze)</a:t>
                      </a:r>
                    </a:p>
                  </a:txBody>
                  <a:tcPr>
                    <a:solidFill>
                      <a:schemeClr val="bg1"/>
                    </a:solidFill>
                  </a:tcPr>
                </a:tc>
                <a:extLst>
                  <a:ext uri="{0D108BD9-81ED-4DB2-BD59-A6C34878D82A}">
                    <a16:rowId xmlns:a16="http://schemas.microsoft.com/office/drawing/2014/main" val="3877133260"/>
                  </a:ext>
                </a:extLst>
              </a:tr>
              <a:tr h="1094265">
                <a:tc>
                  <a:txBody>
                    <a:bodyPr/>
                    <a:lstStyle/>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Executives</a:t>
                      </a:r>
                    </a:p>
                    <a:p>
                      <a:pPr marL="285750" indent="-285750">
                        <a:spcBef>
                          <a:spcPts val="300"/>
                        </a:spcBef>
                        <a:buFont typeface="Arial" panose="020B0604020202020204" pitchFamily="34" charset="0"/>
                        <a:buChar char="•"/>
                      </a:pPr>
                      <a:r>
                        <a:rPr lang="en-US" sz="1400">
                          <a:latin typeface="Segoe UI" panose="020B0502040204020203" pitchFamily="34" charset="0"/>
                          <a:cs typeface="Segoe UI" panose="020B0502040204020203" pitchFamily="34" charset="0"/>
                        </a:rPr>
                        <a:t>Customer facing roles</a:t>
                      </a:r>
                    </a:p>
                  </a:txBody>
                  <a:tcPr>
                    <a:solidFill>
                      <a:schemeClr val="bg1"/>
                    </a:solidFill>
                  </a:tcPr>
                </a:tc>
                <a:extLst>
                  <a:ext uri="{0D108BD9-81ED-4DB2-BD59-A6C34878D82A}">
                    <a16:rowId xmlns:a16="http://schemas.microsoft.com/office/drawing/2014/main" val="2946276476"/>
                  </a:ext>
                </a:extLst>
              </a:tr>
            </a:tbl>
          </a:graphicData>
        </a:graphic>
      </p:graphicFrame>
      <p:cxnSp>
        <p:nvCxnSpPr>
          <p:cNvPr id="11" name="Straight Arrow Connector 10">
            <a:extLst>
              <a:ext uri="{FF2B5EF4-FFF2-40B4-BE49-F238E27FC236}">
                <a16:creationId xmlns:a16="http://schemas.microsoft.com/office/drawing/2014/main" id="{6E54ED2B-6F21-4B74-BDB4-7D55EA19BD0E}"/>
              </a:ext>
            </a:extLst>
          </p:cNvPr>
          <p:cNvCxnSpPr>
            <a:cxnSpLocks/>
          </p:cNvCxnSpPr>
          <p:nvPr/>
        </p:nvCxnSpPr>
        <p:spPr>
          <a:xfrm>
            <a:off x="4017350" y="5564798"/>
            <a:ext cx="1213339"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14B02A-5C0B-4956-A0D9-FE469B7F3EE3}"/>
              </a:ext>
            </a:extLst>
          </p:cNvPr>
          <p:cNvCxnSpPr>
            <a:cxnSpLocks/>
          </p:cNvCxnSpPr>
          <p:nvPr/>
        </p:nvCxnSpPr>
        <p:spPr>
          <a:xfrm>
            <a:off x="992795" y="5623412"/>
            <a:ext cx="1213339"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F5FCB64-B5F1-48D5-B4CC-F4F5E19AE146}"/>
              </a:ext>
            </a:extLst>
          </p:cNvPr>
          <p:cNvCxnSpPr>
            <a:cxnSpLocks/>
          </p:cNvCxnSpPr>
          <p:nvPr/>
        </p:nvCxnSpPr>
        <p:spPr>
          <a:xfrm>
            <a:off x="7018457" y="5564797"/>
            <a:ext cx="1213339" cy="0"/>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495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2D5F-0170-48F3-ACED-E6B24B68233C}"/>
              </a:ext>
            </a:extLst>
          </p:cNvPr>
          <p:cNvSpPr>
            <a:spLocks noGrp="1"/>
          </p:cNvSpPr>
          <p:nvPr>
            <p:ph type="title"/>
          </p:nvPr>
        </p:nvSpPr>
        <p:spPr/>
        <p:txBody>
          <a:bodyPr/>
          <a:lstStyle/>
          <a:p>
            <a:r>
              <a:rPr lang="en-US">
                <a:latin typeface="Segoe UI Semibold"/>
                <a:cs typeface="Segoe UI Semibold"/>
              </a:rPr>
              <a:t>Secure from Chip to Cloud</a:t>
            </a:r>
          </a:p>
        </p:txBody>
      </p:sp>
      <p:sp>
        <p:nvSpPr>
          <p:cNvPr id="4" name="Content Placeholder 3">
            <a:extLst>
              <a:ext uri="{FF2B5EF4-FFF2-40B4-BE49-F238E27FC236}">
                <a16:creationId xmlns:a16="http://schemas.microsoft.com/office/drawing/2014/main" id="{3ED9E129-EBD5-47A6-8CC6-D3C4B11F473E}"/>
              </a:ext>
            </a:extLst>
          </p:cNvPr>
          <p:cNvSpPr>
            <a:spLocks noGrp="1"/>
          </p:cNvSpPr>
          <p:nvPr>
            <p:ph idx="1"/>
          </p:nvPr>
        </p:nvSpPr>
        <p:spPr>
          <a:xfrm>
            <a:off x="838200" y="1645075"/>
            <a:ext cx="10515600" cy="4351338"/>
          </a:xfrm>
        </p:spPr>
        <p:txBody>
          <a:bodyPr vert="horz" lIns="91440" tIns="45720" rIns="91440" bIns="45720" rtlCol="0" anchor="t">
            <a:normAutofit/>
          </a:bodyPr>
          <a:lstStyle/>
          <a:p>
            <a:pPr>
              <a:lnSpc>
                <a:spcPct val="100000"/>
              </a:lnSpc>
            </a:pPr>
            <a:r>
              <a:rPr lang="en-US" sz="1800">
                <a:latin typeface="Segoe UI Light"/>
                <a:cs typeface="Segoe UI Light"/>
              </a:rPr>
              <a:t>Ability to extend “Trust” to support offline and on-device access</a:t>
            </a:r>
          </a:p>
          <a:p>
            <a:pPr>
              <a:lnSpc>
                <a:spcPct val="100000"/>
              </a:lnSpc>
            </a:pPr>
            <a:r>
              <a:rPr lang="en-US" sz="1800">
                <a:latin typeface="Segoe UI Light"/>
                <a:cs typeface="Segoe UI Light"/>
              </a:rPr>
              <a:t>Suite of embedded </a:t>
            </a:r>
            <a:r>
              <a:rPr lang="en-US" sz="1800">
                <a:latin typeface="Segoe UI Semibold"/>
                <a:cs typeface="Segoe UI Semibold"/>
              </a:rPr>
              <a:t>security controls </a:t>
            </a:r>
            <a:r>
              <a:rPr lang="en-US" sz="1800">
                <a:latin typeface="Segoe UI Light"/>
                <a:cs typeface="Segoe UI Light"/>
              </a:rPr>
              <a:t>that are native to every Surface device </a:t>
            </a:r>
            <a:endParaRPr lang="en-US" sz="1800">
              <a:latin typeface="Segoe UI Light" panose="020B0502040204020203" pitchFamily="34" charset="0"/>
              <a:cs typeface="Segoe UI Light" panose="020B0502040204020203" pitchFamily="34" charset="0"/>
            </a:endParaRPr>
          </a:p>
          <a:p>
            <a:pPr>
              <a:lnSpc>
                <a:spcPct val="100000"/>
              </a:lnSpc>
            </a:pPr>
            <a:r>
              <a:rPr lang="en-US" sz="1800">
                <a:latin typeface="Segoe UI Light"/>
                <a:cs typeface="Segoe UI Light"/>
              </a:rPr>
              <a:t>Includes </a:t>
            </a:r>
            <a:r>
              <a:rPr lang="en-US" sz="1800">
                <a:latin typeface="Segoe UI Semibold"/>
                <a:cs typeface="Segoe UI Semibold"/>
              </a:rPr>
              <a:t>industry leading and enterprise-class </a:t>
            </a:r>
            <a:r>
              <a:rPr lang="en-US" sz="1800">
                <a:latin typeface="Segoe UI Light"/>
                <a:cs typeface="Segoe UI Light"/>
              </a:rPr>
              <a:t>implementation of M365 capabilities (i.e. consistency from c-suite to first line worker</a:t>
            </a:r>
            <a:endParaRPr lang="en-US" sz="1200">
              <a:latin typeface="Segoe UI Light"/>
              <a:cs typeface="Segoe UI Light"/>
            </a:endParaRPr>
          </a:p>
          <a:p>
            <a:pPr>
              <a:lnSpc>
                <a:spcPct val="100000"/>
              </a:lnSpc>
            </a:pPr>
            <a:r>
              <a:rPr lang="en-US" sz="1800">
                <a:latin typeface="Segoe UI Light"/>
                <a:cs typeface="Segoe UI Light"/>
              </a:rPr>
              <a:t>GOAL: </a:t>
            </a:r>
            <a:r>
              <a:rPr lang="en-US" sz="1800">
                <a:latin typeface="Segoe UI Semibold"/>
                <a:cs typeface="Segoe UI Semibold"/>
              </a:rPr>
              <a:t>Secure the Digital estate </a:t>
            </a:r>
            <a:r>
              <a:rPr lang="en-US" sz="1800">
                <a:latin typeface="Segoe UI Light"/>
                <a:cs typeface="Segoe UI Light"/>
              </a:rPr>
              <a:t>end-to-end – “</a:t>
            </a:r>
            <a:r>
              <a:rPr lang="en-US" sz="1800">
                <a:latin typeface="Segoe UI Semibold"/>
                <a:cs typeface="Segoe UI Semibold"/>
              </a:rPr>
              <a:t>from silicon [chip] to cloud</a:t>
            </a:r>
            <a:r>
              <a:rPr lang="en-US" sz="1800">
                <a:latin typeface="Segoe UI Light"/>
                <a:cs typeface="Segoe UI Light"/>
              </a:rPr>
              <a:t>”</a:t>
            </a:r>
          </a:p>
          <a:p>
            <a:pPr>
              <a:lnSpc>
                <a:spcPct val="100000"/>
              </a:lnSpc>
            </a:pPr>
            <a:r>
              <a:rPr lang="en-US" sz="1800">
                <a:latin typeface="Segoe UI Light"/>
                <a:cs typeface="Segoe UI Light"/>
              </a:rPr>
              <a:t>It spans infrastructure security, identity and auth, data/info protection, physical security and security management</a:t>
            </a:r>
          </a:p>
          <a:p>
            <a:pPr lvl="1">
              <a:lnSpc>
                <a:spcPct val="100000"/>
              </a:lnSpc>
            </a:pPr>
            <a:endParaRPr lang="en-US" sz="1600">
              <a:latin typeface="Segoe UI Light" panose="020B0502040204020203" pitchFamily="34" charset="0"/>
              <a:cs typeface="Segoe UI Light" panose="020B0502040204020203" pitchFamily="34" charset="0"/>
            </a:endParaRPr>
          </a:p>
        </p:txBody>
      </p:sp>
      <p:grpSp>
        <p:nvGrpSpPr>
          <p:cNvPr id="5" name="Group 4">
            <a:extLst>
              <a:ext uri="{FF2B5EF4-FFF2-40B4-BE49-F238E27FC236}">
                <a16:creationId xmlns:a16="http://schemas.microsoft.com/office/drawing/2014/main" id="{5DC8F9F0-CA03-4320-A278-C057B92E3DDF}"/>
              </a:ext>
            </a:extLst>
          </p:cNvPr>
          <p:cNvGrpSpPr/>
          <p:nvPr/>
        </p:nvGrpSpPr>
        <p:grpSpPr>
          <a:xfrm>
            <a:off x="8988776" y="4256657"/>
            <a:ext cx="2627265" cy="2509903"/>
            <a:chOff x="8988776" y="4256657"/>
            <a:chExt cx="2627265" cy="2509903"/>
          </a:xfrm>
        </p:grpSpPr>
        <p:sp>
          <p:nvSpPr>
            <p:cNvPr id="6" name="04R">
              <a:extLst>
                <a:ext uri="{FF2B5EF4-FFF2-40B4-BE49-F238E27FC236}">
                  <a16:creationId xmlns:a16="http://schemas.microsoft.com/office/drawing/2014/main" id="{3528F3FA-6442-42A2-A3C7-89C2289145C1}"/>
                </a:ext>
              </a:extLst>
            </p:cNvPr>
            <p:cNvSpPr/>
            <p:nvPr/>
          </p:nvSpPr>
          <p:spPr bwMode="auto">
            <a:xfrm>
              <a:off x="8988776" y="4256657"/>
              <a:ext cx="2618008" cy="2509903"/>
            </a:xfrm>
            <a:prstGeom prst="rect">
              <a:avLst/>
            </a:prstGeom>
            <a:solidFill>
              <a:schemeClr val="bg1"/>
            </a:solidFill>
            <a:ln>
              <a:noFill/>
            </a:ln>
            <a:effectLst>
              <a:outerShdw blurRad="254000" dist="190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Prove users">
              <a:extLst>
                <a:ext uri="{FF2B5EF4-FFF2-40B4-BE49-F238E27FC236}">
                  <a16:creationId xmlns:a16="http://schemas.microsoft.com/office/drawing/2014/main" id="{8CDE76B4-C8CF-40ED-8137-474998952BE0}"/>
                </a:ext>
              </a:extLst>
            </p:cNvPr>
            <p:cNvSpPr/>
            <p:nvPr/>
          </p:nvSpPr>
          <p:spPr bwMode="auto">
            <a:xfrm>
              <a:off x="8998033" y="5099114"/>
              <a:ext cx="2618008" cy="826604"/>
            </a:xfrm>
            <a:prstGeom prst="rect">
              <a:avLst/>
            </a:prstGeom>
            <a:no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224106" rIns="89642"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ts val="6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Intune Surface UEFI Management</a:t>
              </a:r>
            </a:p>
            <a:p>
              <a:pPr marL="0" marR="0" lvl="0" indent="0" algn="ctr" defTabSz="914102" rtl="0" eaLnBrk="1" fontAlgn="base" latinLnBrk="0" hangingPunct="1">
                <a:lnSpc>
                  <a:spcPct val="100000"/>
                </a:lnSpc>
                <a:spcBef>
                  <a:spcPts val="6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Surface Enterprise Management Mode</a:t>
              </a:r>
            </a:p>
            <a:p>
              <a:pPr marL="0" marR="0" lvl="0" indent="0" algn="ctr" defTabSz="914102" rtl="0" eaLnBrk="1" fontAlgn="base" latinLnBrk="0" hangingPunct="1">
                <a:lnSpc>
                  <a:spcPct val="100000"/>
                </a:lnSpc>
                <a:spcBef>
                  <a:spcPts val="6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Autopilot with Surface</a:t>
              </a:r>
            </a:p>
          </p:txBody>
        </p:sp>
        <p:sp>
          <p:nvSpPr>
            <p:cNvPr id="8" name="Picture Placeholder 3">
              <a:extLst>
                <a:ext uri="{FF2B5EF4-FFF2-40B4-BE49-F238E27FC236}">
                  <a16:creationId xmlns:a16="http://schemas.microsoft.com/office/drawing/2014/main" id="{BEAE5CF0-85AD-4109-A3D5-98F9F8093C80}"/>
                </a:ext>
              </a:extLst>
            </p:cNvPr>
            <p:cNvSpPr txBox="1">
              <a:spLocks/>
            </p:cNvSpPr>
            <p:nvPr/>
          </p:nvSpPr>
          <p:spPr>
            <a:xfrm>
              <a:off x="9259881" y="4457979"/>
              <a:ext cx="2076886" cy="711417"/>
            </a:xfrm>
            <a:prstGeom prst="rect">
              <a:avLst/>
            </a:prstGeom>
            <a:noFill/>
          </p:spPr>
          <p:txBody>
            <a:bodyPr wrap="none"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Security</a:t>
              </a:r>
              <a:b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b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management</a:t>
              </a:r>
            </a:p>
          </p:txBody>
        </p:sp>
      </p:grpSp>
      <p:grpSp>
        <p:nvGrpSpPr>
          <p:cNvPr id="10" name="Group 9">
            <a:extLst>
              <a:ext uri="{FF2B5EF4-FFF2-40B4-BE49-F238E27FC236}">
                <a16:creationId xmlns:a16="http://schemas.microsoft.com/office/drawing/2014/main" id="{264B3A48-EF93-40F9-BEE8-83067E25C834}"/>
              </a:ext>
            </a:extLst>
          </p:cNvPr>
          <p:cNvGrpSpPr/>
          <p:nvPr/>
        </p:nvGrpSpPr>
        <p:grpSpPr>
          <a:xfrm>
            <a:off x="3389633" y="4256657"/>
            <a:ext cx="2618008" cy="2509903"/>
            <a:chOff x="3389633" y="4256657"/>
            <a:chExt cx="2618008" cy="2509903"/>
          </a:xfrm>
        </p:grpSpPr>
        <p:sp>
          <p:nvSpPr>
            <p:cNvPr id="11" name="04R">
              <a:extLst>
                <a:ext uri="{FF2B5EF4-FFF2-40B4-BE49-F238E27FC236}">
                  <a16:creationId xmlns:a16="http://schemas.microsoft.com/office/drawing/2014/main" id="{4C6940D1-25AF-4AFC-A2BA-A6E8096B2A26}"/>
                </a:ext>
              </a:extLst>
            </p:cNvPr>
            <p:cNvSpPr/>
            <p:nvPr/>
          </p:nvSpPr>
          <p:spPr bwMode="auto">
            <a:xfrm>
              <a:off x="3389633" y="4256657"/>
              <a:ext cx="2618008" cy="2509903"/>
            </a:xfrm>
            <a:prstGeom prst="rect">
              <a:avLst/>
            </a:prstGeom>
            <a:solidFill>
              <a:schemeClr val="bg1"/>
            </a:solidFill>
            <a:ln>
              <a:noFill/>
            </a:ln>
            <a:effectLst>
              <a:outerShdw blurRad="254000" dist="190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Prove users">
              <a:extLst>
                <a:ext uri="{FF2B5EF4-FFF2-40B4-BE49-F238E27FC236}">
                  <a16:creationId xmlns:a16="http://schemas.microsoft.com/office/drawing/2014/main" id="{FA5A6022-620E-4157-9D07-4009E586E5B7}"/>
                </a:ext>
              </a:extLst>
            </p:cNvPr>
            <p:cNvSpPr/>
            <p:nvPr/>
          </p:nvSpPr>
          <p:spPr bwMode="auto">
            <a:xfrm>
              <a:off x="3609081" y="5099114"/>
              <a:ext cx="2362654" cy="826604"/>
            </a:xfrm>
            <a:prstGeom prst="rect">
              <a:avLst/>
            </a:prstGeom>
            <a:no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224106" rIns="89642"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Surface Firmware:</a:t>
              </a:r>
            </a:p>
            <a:p>
              <a:pPr marL="342900" marR="0" lvl="0" indent="-171450" algn="l" defTabSz="914102"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Secure boot</a:t>
              </a:r>
            </a:p>
            <a:p>
              <a:pPr marL="342900" marR="0" lvl="0" indent="-171450" algn="l" defTabSz="914102"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TMP 2.0 security features</a:t>
              </a:r>
            </a:p>
            <a:p>
              <a:pPr marL="342900" marR="0" lvl="0" indent="-171450" algn="l" defTabSz="914102"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Updates with </a:t>
              </a:r>
              <a:r>
                <a:rPr kumimoji="0" lang="en-US" sz="1100" b="0" i="0" u="none" strike="noStrike" kern="1200" cap="none" spc="0" normalizeH="0" baseline="0" noProof="0" err="1">
                  <a:ln>
                    <a:noFill/>
                  </a:ln>
                  <a:solidFill>
                    <a:srgbClr val="282828"/>
                  </a:solidFill>
                  <a:effectLst/>
                  <a:uLnTx/>
                  <a:uFillTx/>
                  <a:latin typeface="Segoe UI"/>
                  <a:ea typeface="+mn-ea"/>
                  <a:cs typeface="+mn-cs"/>
                </a:rPr>
                <a:t>Bitlocker</a:t>
              </a:r>
              <a:endParaRPr kumimoji="0" lang="en-US" sz="1100" b="0" i="0" u="none" strike="noStrike" kern="1200" cap="none" spc="0" normalizeH="0" baseline="0" noProof="0">
                <a:ln>
                  <a:noFill/>
                </a:ln>
                <a:solidFill>
                  <a:srgbClr val="282828"/>
                </a:solidFill>
                <a:effectLst/>
                <a:uLnTx/>
                <a:uFillTx/>
                <a:latin typeface="Segoe UI"/>
                <a:ea typeface="+mn-ea"/>
                <a:cs typeface="+mn-cs"/>
              </a:endParaRPr>
            </a:p>
          </p:txBody>
        </p:sp>
        <p:sp>
          <p:nvSpPr>
            <p:cNvPr id="13" name="Picture Placeholder 3">
              <a:extLst>
                <a:ext uri="{FF2B5EF4-FFF2-40B4-BE49-F238E27FC236}">
                  <a16:creationId xmlns:a16="http://schemas.microsoft.com/office/drawing/2014/main" id="{901D619B-8CF8-4C4A-9883-F2F4DAFF6AA8}"/>
                </a:ext>
              </a:extLst>
            </p:cNvPr>
            <p:cNvSpPr txBox="1">
              <a:spLocks/>
            </p:cNvSpPr>
            <p:nvPr/>
          </p:nvSpPr>
          <p:spPr>
            <a:xfrm>
              <a:off x="3655393" y="4457979"/>
              <a:ext cx="2076886" cy="711417"/>
            </a:xfrm>
            <a:prstGeom prst="rect">
              <a:avLst/>
            </a:prstGeom>
            <a:noFill/>
          </p:spPr>
          <p:txBody>
            <a:bodyPr wrap="none"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Threat</a:t>
              </a:r>
            </a:p>
            <a:p>
              <a:pPr marL="0" marR="0" lvl="0" indent="0" algn="ctr" defTabSz="93274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protection</a:t>
              </a:r>
            </a:p>
          </p:txBody>
        </p:sp>
      </p:grpSp>
      <p:grpSp>
        <p:nvGrpSpPr>
          <p:cNvPr id="15" name="Group 14">
            <a:extLst>
              <a:ext uri="{FF2B5EF4-FFF2-40B4-BE49-F238E27FC236}">
                <a16:creationId xmlns:a16="http://schemas.microsoft.com/office/drawing/2014/main" id="{91050F58-EF10-4F5D-885F-A7076233C3FF}"/>
              </a:ext>
            </a:extLst>
          </p:cNvPr>
          <p:cNvGrpSpPr/>
          <p:nvPr/>
        </p:nvGrpSpPr>
        <p:grpSpPr>
          <a:xfrm>
            <a:off x="6189205" y="4256657"/>
            <a:ext cx="2618008" cy="2509903"/>
            <a:chOff x="6189205" y="4256657"/>
            <a:chExt cx="2618008" cy="2509903"/>
          </a:xfrm>
        </p:grpSpPr>
        <p:sp>
          <p:nvSpPr>
            <p:cNvPr id="16" name="04R">
              <a:extLst>
                <a:ext uri="{FF2B5EF4-FFF2-40B4-BE49-F238E27FC236}">
                  <a16:creationId xmlns:a16="http://schemas.microsoft.com/office/drawing/2014/main" id="{41F5B318-32AE-4334-88E5-6E0507666E46}"/>
                </a:ext>
              </a:extLst>
            </p:cNvPr>
            <p:cNvSpPr/>
            <p:nvPr/>
          </p:nvSpPr>
          <p:spPr bwMode="auto">
            <a:xfrm>
              <a:off x="6189205" y="4256657"/>
              <a:ext cx="2618008" cy="2509903"/>
            </a:xfrm>
            <a:prstGeom prst="rect">
              <a:avLst/>
            </a:prstGeom>
            <a:solidFill>
              <a:schemeClr val="bg1"/>
            </a:solidFill>
            <a:ln>
              <a:noFill/>
            </a:ln>
            <a:effectLst>
              <a:outerShdw blurRad="254000" dist="190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Prove users">
              <a:extLst>
                <a:ext uri="{FF2B5EF4-FFF2-40B4-BE49-F238E27FC236}">
                  <a16:creationId xmlns:a16="http://schemas.microsoft.com/office/drawing/2014/main" id="{B0FEEA35-470F-4070-B5B2-7FC0CD556766}"/>
                </a:ext>
              </a:extLst>
            </p:cNvPr>
            <p:cNvSpPr/>
            <p:nvPr/>
          </p:nvSpPr>
          <p:spPr bwMode="auto">
            <a:xfrm>
              <a:off x="6211627" y="5099114"/>
              <a:ext cx="2555797" cy="826604"/>
            </a:xfrm>
            <a:prstGeom prst="rect">
              <a:avLst/>
            </a:prstGeom>
            <a:no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224106" rIns="89642"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ts val="3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Automatic Encryption</a:t>
              </a:r>
            </a:p>
            <a:p>
              <a:pPr marL="0" marR="0" lvl="0" indent="0" algn="ctr" defTabSz="914102" rtl="0" eaLnBrk="1" fontAlgn="base" latinLnBrk="0" hangingPunct="1">
                <a:lnSpc>
                  <a:spcPct val="100000"/>
                </a:lnSpc>
                <a:spcBef>
                  <a:spcPts val="3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Surface Data Eraser</a:t>
              </a:r>
            </a:p>
            <a:p>
              <a:pPr marL="0" marR="0" lvl="0" indent="0" algn="ctr" defTabSz="914102" rtl="0" eaLnBrk="1" fontAlgn="base" latinLnBrk="0" hangingPunct="1">
                <a:lnSpc>
                  <a:spcPct val="100000"/>
                </a:lnSpc>
                <a:spcBef>
                  <a:spcPts val="3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Protection from Theft</a:t>
              </a:r>
            </a:p>
            <a:p>
              <a:pPr marL="0" marR="0" lvl="0" indent="0" algn="ctr" defTabSz="914102" rtl="0" eaLnBrk="1" fontAlgn="base" latinLnBrk="0" hangingPunct="1">
                <a:lnSpc>
                  <a:spcPct val="100000"/>
                </a:lnSpc>
                <a:spcBef>
                  <a:spcPts val="3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No DMA or Internal Access</a:t>
              </a:r>
            </a:p>
            <a:p>
              <a:pPr marL="0" marR="0" lvl="0" indent="0" algn="ctr" defTabSz="914102" rtl="0" eaLnBrk="1" fontAlgn="base" latinLnBrk="0" hangingPunct="1">
                <a:lnSpc>
                  <a:spcPct val="100000"/>
                </a:lnSpc>
                <a:spcBef>
                  <a:spcPts val="30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Restrict Physical Access</a:t>
              </a:r>
            </a:p>
          </p:txBody>
        </p:sp>
        <p:sp>
          <p:nvSpPr>
            <p:cNvPr id="18" name="Picture Placeholder 3">
              <a:extLst>
                <a:ext uri="{FF2B5EF4-FFF2-40B4-BE49-F238E27FC236}">
                  <a16:creationId xmlns:a16="http://schemas.microsoft.com/office/drawing/2014/main" id="{0440C4DE-EB78-44D6-A79E-5651B3744DDC}"/>
                </a:ext>
              </a:extLst>
            </p:cNvPr>
            <p:cNvSpPr txBox="1">
              <a:spLocks/>
            </p:cNvSpPr>
            <p:nvPr/>
          </p:nvSpPr>
          <p:spPr>
            <a:xfrm>
              <a:off x="6451083" y="4457979"/>
              <a:ext cx="2076886" cy="711417"/>
            </a:xfrm>
            <a:prstGeom prst="rect">
              <a:avLst/>
            </a:prstGeom>
            <a:noFill/>
          </p:spPr>
          <p:txBody>
            <a:bodyPr wrap="none"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Information </a:t>
              </a:r>
              <a:b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b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protection</a:t>
              </a:r>
            </a:p>
          </p:txBody>
        </p:sp>
      </p:grpSp>
      <p:grpSp>
        <p:nvGrpSpPr>
          <p:cNvPr id="20" name="Group 19">
            <a:extLst>
              <a:ext uri="{FF2B5EF4-FFF2-40B4-BE49-F238E27FC236}">
                <a16:creationId xmlns:a16="http://schemas.microsoft.com/office/drawing/2014/main" id="{5A5867E5-68D2-4E74-A5FA-93E7B2BB6ED9}"/>
              </a:ext>
            </a:extLst>
          </p:cNvPr>
          <p:cNvGrpSpPr/>
          <p:nvPr/>
        </p:nvGrpSpPr>
        <p:grpSpPr>
          <a:xfrm>
            <a:off x="590062" y="4256657"/>
            <a:ext cx="2618008" cy="2509903"/>
            <a:chOff x="590062" y="4256657"/>
            <a:chExt cx="2618008" cy="2509903"/>
          </a:xfrm>
        </p:grpSpPr>
        <p:sp>
          <p:nvSpPr>
            <p:cNvPr id="21" name="04R">
              <a:extLst>
                <a:ext uri="{FF2B5EF4-FFF2-40B4-BE49-F238E27FC236}">
                  <a16:creationId xmlns:a16="http://schemas.microsoft.com/office/drawing/2014/main" id="{14A17182-CFE0-4EAD-90EC-15E1C5F8B1C1}"/>
                </a:ext>
              </a:extLst>
            </p:cNvPr>
            <p:cNvSpPr/>
            <p:nvPr/>
          </p:nvSpPr>
          <p:spPr bwMode="auto">
            <a:xfrm>
              <a:off x="590062" y="4256657"/>
              <a:ext cx="2618008" cy="2509903"/>
            </a:xfrm>
            <a:prstGeom prst="rect">
              <a:avLst/>
            </a:prstGeom>
            <a:solidFill>
              <a:schemeClr val="bg1"/>
            </a:solidFill>
            <a:ln>
              <a:noFill/>
            </a:ln>
            <a:effectLst>
              <a:outerShdw blurRad="254000" dist="190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Prove users">
              <a:extLst>
                <a:ext uri="{FF2B5EF4-FFF2-40B4-BE49-F238E27FC236}">
                  <a16:creationId xmlns:a16="http://schemas.microsoft.com/office/drawing/2014/main" id="{45A7C04D-0981-48D6-87DC-4BAB52B6F2B6}"/>
                </a:ext>
              </a:extLst>
            </p:cNvPr>
            <p:cNvSpPr/>
            <p:nvPr/>
          </p:nvSpPr>
          <p:spPr bwMode="auto">
            <a:xfrm>
              <a:off x="828738" y="5099114"/>
              <a:ext cx="2076886" cy="826604"/>
            </a:xfrm>
            <a:prstGeom prst="rect">
              <a:avLst/>
            </a:prstGeom>
            <a:noFill/>
            <a:ln w="127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224106" rIns="89642"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ts val="1176"/>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Hello for Business IR Camera</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0" normalizeH="0" baseline="0" noProof="0">
                  <a:ln>
                    <a:noFill/>
                  </a:ln>
                  <a:solidFill>
                    <a:srgbClr val="282828"/>
                  </a:solidFill>
                  <a:effectLst/>
                  <a:uLnTx/>
                  <a:uFillTx/>
                  <a:latin typeface="Segoe UI"/>
                  <a:ea typeface="+mn-ea"/>
                  <a:cs typeface="+mn-cs"/>
                </a:rPr>
                <a:t>Autopilot with Surface</a:t>
              </a:r>
            </a:p>
          </p:txBody>
        </p:sp>
        <p:sp>
          <p:nvSpPr>
            <p:cNvPr id="23" name="Picture Placeholder 3">
              <a:extLst>
                <a:ext uri="{FF2B5EF4-FFF2-40B4-BE49-F238E27FC236}">
                  <a16:creationId xmlns:a16="http://schemas.microsoft.com/office/drawing/2014/main" id="{0D01D94E-D12B-4562-9C8C-1CF8B551D1C2}"/>
                </a:ext>
              </a:extLst>
            </p:cNvPr>
            <p:cNvSpPr txBox="1">
              <a:spLocks/>
            </p:cNvSpPr>
            <p:nvPr/>
          </p:nvSpPr>
          <p:spPr>
            <a:xfrm>
              <a:off x="828738" y="4457979"/>
              <a:ext cx="2076886" cy="711417"/>
            </a:xfrm>
            <a:prstGeom prst="rect">
              <a:avLst/>
            </a:prstGeom>
            <a:noFill/>
          </p:spPr>
          <p:txBody>
            <a:bodyPr wrap="none"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Identity &amp; access </a:t>
              </a:r>
              <a:b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br>
              <a:r>
                <a:rPr kumimoji="0" lang="en-US" sz="1863"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management </a:t>
              </a:r>
            </a:p>
          </p:txBody>
        </p:sp>
      </p:grpSp>
    </p:spTree>
    <p:extLst>
      <p:ext uri="{BB962C8B-B14F-4D97-AF65-F5344CB8AC3E}">
        <p14:creationId xmlns:p14="http://schemas.microsoft.com/office/powerpoint/2010/main" val="265567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45EA79-7203-442A-9703-B4E80A8D9AF9}"/>
              </a:ext>
            </a:extLst>
          </p:cNvPr>
          <p:cNvGrpSpPr/>
          <p:nvPr/>
        </p:nvGrpSpPr>
        <p:grpSpPr>
          <a:xfrm>
            <a:off x="695726" y="152882"/>
            <a:ext cx="10642135" cy="4131509"/>
            <a:chOff x="695727" y="1786013"/>
            <a:chExt cx="10642135" cy="4131509"/>
          </a:xfrm>
        </p:grpSpPr>
        <p:sp>
          <p:nvSpPr>
            <p:cNvPr id="90" name="04R">
              <a:extLst>
                <a:ext uri="{FF2B5EF4-FFF2-40B4-BE49-F238E27FC236}">
                  <a16:creationId xmlns:a16="http://schemas.microsoft.com/office/drawing/2014/main" id="{92FEE84D-CA5C-4EC2-9325-A02E98700A98}"/>
                </a:ext>
                <a:ext uri="{C183D7F6-B498-43B3-948B-1728B52AA6E4}">
                  <adec:decorative xmlns:adec="http://schemas.microsoft.com/office/drawing/2017/decorative" val="1"/>
                </a:ext>
              </a:extLst>
            </p:cNvPr>
            <p:cNvSpPr/>
            <p:nvPr/>
          </p:nvSpPr>
          <p:spPr bwMode="auto">
            <a:xfrm>
              <a:off x="1856457" y="1874090"/>
              <a:ext cx="461475" cy="46147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1" name="people_3" title="Icon of a person surrounded by brackets">
              <a:extLst>
                <a:ext uri="{FF2B5EF4-FFF2-40B4-BE49-F238E27FC236}">
                  <a16:creationId xmlns:a16="http://schemas.microsoft.com/office/drawing/2014/main" id="{C87C4468-9A32-4C15-86DE-2434A6635977}"/>
                </a:ext>
              </a:extLst>
            </p:cNvPr>
            <p:cNvSpPr>
              <a:spLocks noChangeAspect="1" noEditPoints="1"/>
            </p:cNvSpPr>
            <p:nvPr/>
          </p:nvSpPr>
          <p:spPr bwMode="auto">
            <a:xfrm>
              <a:off x="1978572" y="1995336"/>
              <a:ext cx="217245" cy="218982"/>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2700" cap="sq">
              <a:solidFill>
                <a:schemeClr val="bg1"/>
              </a:solidFill>
              <a:prstDash val="solid"/>
              <a:miter lim="800000"/>
              <a:headEnd/>
              <a:tailEnd/>
            </a:ln>
          </p:spPr>
          <p:txBody>
            <a:bodyPr vert="horz" wrap="square" lIns="87845" tIns="43923" rIns="87845" bIns="43923" numCol="1" anchor="t" anchorCtr="0" compatLnSpc="1">
              <a:prstTxWarp prst="textNoShape">
                <a:avLst/>
              </a:prstTxWarp>
            </a:bodyPr>
            <a:lstStyle/>
            <a:p>
              <a:pPr marL="0" marR="0" lvl="0" indent="0" algn="ctr" defTabSz="878379" rtl="0" eaLnBrk="1" fontAlgn="base"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Segoe UI"/>
                <a:ea typeface="+mn-ea"/>
                <a:cs typeface="+mn-cs"/>
              </a:endParaRPr>
            </a:p>
          </p:txBody>
        </p:sp>
        <p:sp>
          <p:nvSpPr>
            <p:cNvPr id="134" name="04R">
              <a:extLst>
                <a:ext uri="{FF2B5EF4-FFF2-40B4-BE49-F238E27FC236}">
                  <a16:creationId xmlns:a16="http://schemas.microsoft.com/office/drawing/2014/main" id="{ADE98489-6376-41C0-BF8D-1FFB920B039A}"/>
                </a:ext>
              </a:extLst>
            </p:cNvPr>
            <p:cNvSpPr/>
            <p:nvPr/>
          </p:nvSpPr>
          <p:spPr bwMode="auto">
            <a:xfrm>
              <a:off x="1847121" y="1786013"/>
              <a:ext cx="1967729" cy="645943"/>
            </a:xfrm>
            <a:prstGeom prst="rect">
              <a:avLst/>
            </a:prstGeom>
            <a:no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582594" tIns="146263" rIns="0" bIns="146263"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5000"/>
                </a:lnSpc>
                <a:spcBef>
                  <a:spcPct val="0"/>
                </a:spcBef>
                <a:spcAft>
                  <a:spcPts val="0"/>
                </a:spcAft>
                <a:buClrTx/>
                <a:buSzTx/>
                <a:buFontTx/>
                <a:buNone/>
                <a:tabLst/>
                <a:defRPr/>
              </a:pP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Identity &amp; access management </a:t>
              </a:r>
            </a:p>
          </p:txBody>
        </p:sp>
        <p:sp>
          <p:nvSpPr>
            <p:cNvPr id="99" name="04R">
              <a:extLst>
                <a:ext uri="{FF2B5EF4-FFF2-40B4-BE49-F238E27FC236}">
                  <a16:creationId xmlns:a16="http://schemas.microsoft.com/office/drawing/2014/main" id="{D4B2D089-4495-4F54-89FE-CE23624E7692}"/>
                </a:ext>
                <a:ext uri="{C183D7F6-B498-43B3-948B-1728B52AA6E4}">
                  <adec:decorative xmlns:adec="http://schemas.microsoft.com/office/drawing/2017/decorative" val="1"/>
                </a:ext>
              </a:extLst>
            </p:cNvPr>
            <p:cNvSpPr/>
            <p:nvPr/>
          </p:nvSpPr>
          <p:spPr bwMode="auto">
            <a:xfrm>
              <a:off x="4259332" y="1874090"/>
              <a:ext cx="461475" cy="46147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0" name="shield_3" title="Icon of a shield with an exclamation point inside">
              <a:extLst>
                <a:ext uri="{FF2B5EF4-FFF2-40B4-BE49-F238E27FC236}">
                  <a16:creationId xmlns:a16="http://schemas.microsoft.com/office/drawing/2014/main" id="{31C8DC05-8011-48F2-B43A-E2C084226A69}"/>
                </a:ext>
              </a:extLst>
            </p:cNvPr>
            <p:cNvSpPr>
              <a:spLocks noChangeAspect="1" noEditPoints="1"/>
            </p:cNvSpPr>
            <p:nvPr/>
          </p:nvSpPr>
          <p:spPr bwMode="auto">
            <a:xfrm>
              <a:off x="4382854" y="1996163"/>
              <a:ext cx="214431" cy="217328"/>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45" tIns="43923" rIns="87845" bIns="43923" numCol="1" anchor="t" anchorCtr="0" compatLnSpc="1">
              <a:prstTxWarp prst="textNoShape">
                <a:avLst/>
              </a:prstTxWarp>
            </a:bodyPr>
            <a:lstStyle/>
            <a:p>
              <a:pPr marL="0" marR="0" lvl="0" indent="0" algn="ctr" defTabSz="878379" rtl="0" eaLnBrk="1" fontAlgn="base"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505050"/>
                </a:solidFill>
                <a:effectLst/>
                <a:uLnTx/>
                <a:uFillTx/>
                <a:latin typeface="Segoe UI"/>
                <a:ea typeface="+mn-ea"/>
                <a:cs typeface="+mn-cs"/>
              </a:endParaRPr>
            </a:p>
          </p:txBody>
        </p:sp>
        <p:sp>
          <p:nvSpPr>
            <p:cNvPr id="137" name="04R">
              <a:extLst>
                <a:ext uri="{FF2B5EF4-FFF2-40B4-BE49-F238E27FC236}">
                  <a16:creationId xmlns:a16="http://schemas.microsoft.com/office/drawing/2014/main" id="{0050B3D9-7B20-4C17-A4C9-A7D0A3D88E47}"/>
                </a:ext>
              </a:extLst>
            </p:cNvPr>
            <p:cNvSpPr/>
            <p:nvPr/>
          </p:nvSpPr>
          <p:spPr bwMode="auto">
            <a:xfrm>
              <a:off x="4246075" y="1786013"/>
              <a:ext cx="1967729" cy="645943"/>
            </a:xfrm>
            <a:prstGeom prst="rect">
              <a:avLst/>
            </a:prstGeom>
            <a:no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582594" tIns="146263" rIns="0" bIns="146263"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5000"/>
                </a:lnSpc>
                <a:spcBef>
                  <a:spcPct val="0"/>
                </a:spcBef>
                <a:spcAft>
                  <a:spcPts val="0"/>
                </a:spcAft>
                <a:buClrTx/>
                <a:buSzTx/>
                <a:buFontTx/>
                <a:buNone/>
                <a:tabLst/>
                <a:defRPr/>
              </a:pP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Threat </a:t>
              </a:r>
              <a:b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b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protection</a:t>
              </a:r>
            </a:p>
          </p:txBody>
        </p:sp>
        <p:sp>
          <p:nvSpPr>
            <p:cNvPr id="96" name="04R">
              <a:extLst>
                <a:ext uri="{FF2B5EF4-FFF2-40B4-BE49-F238E27FC236}">
                  <a16:creationId xmlns:a16="http://schemas.microsoft.com/office/drawing/2014/main" id="{56062EE9-725F-4958-8441-9E12B8B91B65}"/>
                </a:ext>
                <a:ext uri="{C183D7F6-B498-43B3-948B-1728B52AA6E4}">
                  <adec:decorative xmlns:adec="http://schemas.microsoft.com/office/drawing/2017/decorative" val="1"/>
                </a:ext>
              </a:extLst>
            </p:cNvPr>
            <p:cNvSpPr/>
            <p:nvPr/>
          </p:nvSpPr>
          <p:spPr bwMode="auto">
            <a:xfrm>
              <a:off x="6601748" y="1874928"/>
              <a:ext cx="461475" cy="46147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7" name="document_6" title="Icon of a document with a padlock in the lower right corner">
              <a:extLst>
                <a:ext uri="{FF2B5EF4-FFF2-40B4-BE49-F238E27FC236}">
                  <a16:creationId xmlns:a16="http://schemas.microsoft.com/office/drawing/2014/main" id="{43D13BAC-685F-4DDF-82AD-3DCE3085DBE8}"/>
                </a:ext>
              </a:extLst>
            </p:cNvPr>
            <p:cNvSpPr>
              <a:spLocks noChangeAspect="1" noEditPoints="1"/>
            </p:cNvSpPr>
            <p:nvPr/>
          </p:nvSpPr>
          <p:spPr bwMode="auto">
            <a:xfrm>
              <a:off x="6746063" y="1997637"/>
              <a:ext cx="172845" cy="216057"/>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45" tIns="43923" rIns="87845" bIns="43923" numCol="1" anchor="t" anchorCtr="0" compatLnSpc="1">
              <a:prstTxWarp prst="textNoShape">
                <a:avLst/>
              </a:prstTxWarp>
            </a:bodyPr>
            <a:lstStyle/>
            <a:p>
              <a:pPr marL="0" marR="0" lvl="0" indent="0" algn="ctr" defTabSz="878379" rtl="0" eaLnBrk="1" fontAlgn="base"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505050"/>
                </a:solidFill>
                <a:effectLst/>
                <a:uLnTx/>
                <a:uFillTx/>
                <a:latin typeface="Segoe UI"/>
                <a:ea typeface="+mn-ea"/>
                <a:cs typeface="+mn-cs"/>
              </a:endParaRPr>
            </a:p>
          </p:txBody>
        </p:sp>
        <p:sp>
          <p:nvSpPr>
            <p:cNvPr id="135" name="04R">
              <a:extLst>
                <a:ext uri="{FF2B5EF4-FFF2-40B4-BE49-F238E27FC236}">
                  <a16:creationId xmlns:a16="http://schemas.microsoft.com/office/drawing/2014/main" id="{44077ECF-BEC7-452A-B131-44C9E3C32484}"/>
                </a:ext>
              </a:extLst>
            </p:cNvPr>
            <p:cNvSpPr/>
            <p:nvPr/>
          </p:nvSpPr>
          <p:spPr bwMode="auto">
            <a:xfrm>
              <a:off x="6590498" y="1786013"/>
              <a:ext cx="1967729" cy="645943"/>
            </a:xfrm>
            <a:prstGeom prst="rect">
              <a:avLst/>
            </a:prstGeom>
            <a:no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582594" tIns="146263" rIns="0" bIns="146263"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5000"/>
                </a:lnSpc>
                <a:spcBef>
                  <a:spcPct val="0"/>
                </a:spcBef>
                <a:spcAft>
                  <a:spcPts val="0"/>
                </a:spcAft>
                <a:buClrTx/>
                <a:buSzTx/>
                <a:buFontTx/>
                <a:buNone/>
                <a:tabLst/>
                <a:defRPr/>
              </a:pP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Data &amp; information protection</a:t>
              </a:r>
            </a:p>
          </p:txBody>
        </p:sp>
        <p:sp>
          <p:nvSpPr>
            <p:cNvPr id="102" name="04R">
              <a:extLst>
                <a:ext uri="{FF2B5EF4-FFF2-40B4-BE49-F238E27FC236}">
                  <a16:creationId xmlns:a16="http://schemas.microsoft.com/office/drawing/2014/main" id="{66978ED8-D4EE-424D-BB54-CA386A198718}"/>
                </a:ext>
                <a:ext uri="{C183D7F6-B498-43B3-948B-1728B52AA6E4}">
                  <adec:decorative xmlns:adec="http://schemas.microsoft.com/office/drawing/2017/decorative" val="1"/>
                </a:ext>
              </a:extLst>
            </p:cNvPr>
            <p:cNvSpPr/>
            <p:nvPr/>
          </p:nvSpPr>
          <p:spPr bwMode="auto">
            <a:xfrm>
              <a:off x="8948227" y="1874090"/>
              <a:ext cx="461475" cy="461475"/>
            </a:xfrm>
            <a:prstGeom prst="ellipse">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3" name="Diagnostic_E9D9" title="Icon of a heartbeat inside of a box">
              <a:extLst>
                <a:ext uri="{FF2B5EF4-FFF2-40B4-BE49-F238E27FC236}">
                  <a16:creationId xmlns:a16="http://schemas.microsoft.com/office/drawing/2014/main" id="{19A8DB38-9C6A-4D72-B86F-ED72BF0B4A3B}"/>
                </a:ext>
              </a:extLst>
            </p:cNvPr>
            <p:cNvSpPr>
              <a:spLocks noChangeAspect="1" noEditPoints="1"/>
            </p:cNvSpPr>
            <p:nvPr/>
          </p:nvSpPr>
          <p:spPr bwMode="auto">
            <a:xfrm>
              <a:off x="9073788" y="1999599"/>
              <a:ext cx="210353" cy="210456"/>
            </a:xfrm>
            <a:custGeom>
              <a:avLst/>
              <a:gdLst>
                <a:gd name="T0" fmla="*/ 0 w 3250"/>
                <a:gd name="T1" fmla="*/ 3250 h 3250"/>
                <a:gd name="T2" fmla="*/ 0 w 3250"/>
                <a:gd name="T3" fmla="*/ 0 h 3250"/>
                <a:gd name="T4" fmla="*/ 3250 w 3250"/>
                <a:gd name="T5" fmla="*/ 0 h 3250"/>
                <a:gd name="T6" fmla="*/ 3250 w 3250"/>
                <a:gd name="T7" fmla="*/ 3250 h 3250"/>
                <a:gd name="T8" fmla="*/ 0 w 3250"/>
                <a:gd name="T9" fmla="*/ 3250 h 3250"/>
                <a:gd name="T10" fmla="*/ 3250 w 3250"/>
                <a:gd name="T11" fmla="*/ 2000 h 3250"/>
                <a:gd name="T12" fmla="*/ 2553 w 3250"/>
                <a:gd name="T13" fmla="*/ 2000 h 3250"/>
                <a:gd name="T14" fmla="*/ 2535 w 3250"/>
                <a:gd name="T15" fmla="*/ 1985 h 3250"/>
                <a:gd name="T16" fmla="*/ 2379 w 3250"/>
                <a:gd name="T17" fmla="*/ 1362 h 3250"/>
                <a:gd name="T18" fmla="*/ 2360 w 3250"/>
                <a:gd name="T19" fmla="*/ 1347 h 3250"/>
                <a:gd name="T20" fmla="*/ 1987 w 3250"/>
                <a:gd name="T21" fmla="*/ 1347 h 3250"/>
                <a:gd name="T22" fmla="*/ 1969 w 3250"/>
                <a:gd name="T23" fmla="*/ 1332 h 3250"/>
                <a:gd name="T24" fmla="*/ 1768 w 3250"/>
                <a:gd name="T25" fmla="*/ 512 h 3250"/>
                <a:gd name="T26" fmla="*/ 1731 w 3250"/>
                <a:gd name="T27" fmla="*/ 512 h 3250"/>
                <a:gd name="T28" fmla="*/ 1227 w 3250"/>
                <a:gd name="T29" fmla="*/ 2467 h 3250"/>
                <a:gd name="T30" fmla="*/ 1195 w 3250"/>
                <a:gd name="T31" fmla="*/ 2476 h 3250"/>
                <a:gd name="T32" fmla="*/ 732 w 3250"/>
                <a:gd name="T33" fmla="*/ 2014 h 3250"/>
                <a:gd name="T34" fmla="*/ 705 w 3250"/>
                <a:gd name="T35" fmla="*/ 2014 h 3250"/>
                <a:gd name="T36" fmla="*/ 474 w 3250"/>
                <a:gd name="T37" fmla="*/ 2244 h 3250"/>
                <a:gd name="T38" fmla="*/ 461 w 3250"/>
                <a:gd name="T39" fmla="*/ 2250 h 3250"/>
                <a:gd name="T40" fmla="*/ 0 w 3250"/>
                <a:gd name="T41" fmla="*/ 225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0" h="3250">
                  <a:moveTo>
                    <a:pt x="0" y="3250"/>
                  </a:moveTo>
                  <a:cubicBezTo>
                    <a:pt x="0" y="0"/>
                    <a:pt x="0" y="0"/>
                    <a:pt x="0" y="0"/>
                  </a:cubicBezTo>
                  <a:cubicBezTo>
                    <a:pt x="3250" y="0"/>
                    <a:pt x="3250" y="0"/>
                    <a:pt x="3250" y="0"/>
                  </a:cubicBezTo>
                  <a:cubicBezTo>
                    <a:pt x="3250" y="3250"/>
                    <a:pt x="3250" y="3250"/>
                    <a:pt x="3250" y="3250"/>
                  </a:cubicBezTo>
                  <a:lnTo>
                    <a:pt x="0" y="3250"/>
                  </a:lnTo>
                  <a:close/>
                  <a:moveTo>
                    <a:pt x="3250" y="2000"/>
                  </a:moveTo>
                  <a:cubicBezTo>
                    <a:pt x="2553" y="2000"/>
                    <a:pt x="2553" y="2000"/>
                    <a:pt x="2553" y="2000"/>
                  </a:cubicBezTo>
                  <a:cubicBezTo>
                    <a:pt x="2544" y="2000"/>
                    <a:pt x="2537" y="1994"/>
                    <a:pt x="2535" y="1985"/>
                  </a:cubicBezTo>
                  <a:cubicBezTo>
                    <a:pt x="2379" y="1362"/>
                    <a:pt x="2379" y="1362"/>
                    <a:pt x="2379" y="1362"/>
                  </a:cubicBezTo>
                  <a:cubicBezTo>
                    <a:pt x="2377" y="1353"/>
                    <a:pt x="2369" y="1347"/>
                    <a:pt x="2360" y="1347"/>
                  </a:cubicBezTo>
                  <a:cubicBezTo>
                    <a:pt x="1987" y="1347"/>
                    <a:pt x="1987" y="1347"/>
                    <a:pt x="1987" y="1347"/>
                  </a:cubicBezTo>
                  <a:cubicBezTo>
                    <a:pt x="1978" y="1347"/>
                    <a:pt x="1971" y="1341"/>
                    <a:pt x="1969" y="1332"/>
                  </a:cubicBezTo>
                  <a:cubicBezTo>
                    <a:pt x="1768" y="512"/>
                    <a:pt x="1768" y="512"/>
                    <a:pt x="1768" y="512"/>
                  </a:cubicBezTo>
                  <a:cubicBezTo>
                    <a:pt x="1764" y="493"/>
                    <a:pt x="1736" y="493"/>
                    <a:pt x="1731" y="512"/>
                  </a:cubicBezTo>
                  <a:cubicBezTo>
                    <a:pt x="1227" y="2467"/>
                    <a:pt x="1227" y="2467"/>
                    <a:pt x="1227" y="2467"/>
                  </a:cubicBezTo>
                  <a:cubicBezTo>
                    <a:pt x="1223" y="2482"/>
                    <a:pt x="1205" y="2487"/>
                    <a:pt x="1195" y="2476"/>
                  </a:cubicBezTo>
                  <a:cubicBezTo>
                    <a:pt x="732" y="2014"/>
                    <a:pt x="732" y="2014"/>
                    <a:pt x="732" y="2014"/>
                  </a:cubicBezTo>
                  <a:cubicBezTo>
                    <a:pt x="725" y="2006"/>
                    <a:pt x="713" y="2006"/>
                    <a:pt x="705" y="2014"/>
                  </a:cubicBezTo>
                  <a:cubicBezTo>
                    <a:pt x="474" y="2244"/>
                    <a:pt x="474" y="2244"/>
                    <a:pt x="474" y="2244"/>
                  </a:cubicBezTo>
                  <a:cubicBezTo>
                    <a:pt x="471" y="2248"/>
                    <a:pt x="466" y="2250"/>
                    <a:pt x="461" y="2250"/>
                  </a:cubicBezTo>
                  <a:cubicBezTo>
                    <a:pt x="0" y="2250"/>
                    <a:pt x="0" y="2250"/>
                    <a:pt x="0" y="225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45" tIns="43923" rIns="87845" bIns="43923" numCol="1" anchor="t" anchorCtr="0" compatLnSpc="1">
              <a:prstTxWarp prst="textNoShape">
                <a:avLst/>
              </a:prstTxWarp>
            </a:bodyPr>
            <a:lstStyle/>
            <a:p>
              <a:pPr marL="0" marR="0" lvl="0" indent="0" algn="ctr" defTabSz="878379" rtl="0" eaLnBrk="1" fontAlgn="base"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505050"/>
                </a:solidFill>
                <a:effectLst/>
                <a:uLnTx/>
                <a:uFillTx/>
                <a:latin typeface="Segoe UI"/>
                <a:ea typeface="+mn-ea"/>
                <a:cs typeface="+mn-cs"/>
              </a:endParaRPr>
            </a:p>
          </p:txBody>
        </p:sp>
        <p:sp>
          <p:nvSpPr>
            <p:cNvPr id="138" name="04R">
              <a:extLst>
                <a:ext uri="{FF2B5EF4-FFF2-40B4-BE49-F238E27FC236}">
                  <a16:creationId xmlns:a16="http://schemas.microsoft.com/office/drawing/2014/main" id="{49F2F730-2DDC-4391-9437-8855B7CF5E06}"/>
                </a:ext>
              </a:extLst>
            </p:cNvPr>
            <p:cNvSpPr/>
            <p:nvPr/>
          </p:nvSpPr>
          <p:spPr bwMode="auto">
            <a:xfrm>
              <a:off x="8942002" y="1786013"/>
              <a:ext cx="1967729" cy="645943"/>
            </a:xfrm>
            <a:prstGeom prst="rect">
              <a:avLst/>
            </a:prstGeom>
            <a:no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582594" tIns="146263" rIns="0" bIns="146263"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5000"/>
                </a:lnSpc>
                <a:spcBef>
                  <a:spcPct val="0"/>
                </a:spcBef>
                <a:spcAft>
                  <a:spcPts val="0"/>
                </a:spcAft>
                <a:buClrTx/>
                <a:buSzTx/>
                <a:buFontTx/>
                <a:buNone/>
                <a:tabLst/>
                <a:defRPr/>
              </a:pP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Security </a:t>
              </a:r>
              <a:b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br>
              <a:r>
                <a:rPr kumimoji="0" lang="en-US" sz="1175" b="0" i="0" u="none" strike="noStrike" kern="1200" cap="none" spc="-29" normalizeH="0" baseline="0" noProof="0">
                  <a:ln w="3175">
                    <a:noFill/>
                  </a:ln>
                  <a:solidFill>
                    <a:srgbClr val="1A1A1A"/>
                  </a:solidFill>
                  <a:effectLst/>
                  <a:uLnTx/>
                  <a:uFillTx/>
                  <a:latin typeface="Segoe UI Semibold"/>
                  <a:ea typeface="+mn-ea"/>
                  <a:cs typeface="Segoe UI Semilight" panose="020B0402040204020203" pitchFamily="34" charset="0"/>
                </a:rPr>
                <a:t>management</a:t>
              </a:r>
            </a:p>
          </p:txBody>
        </p:sp>
        <p:sp>
          <p:nvSpPr>
            <p:cNvPr id="121" name="Rectangle 120">
              <a:extLst>
                <a:ext uri="{FF2B5EF4-FFF2-40B4-BE49-F238E27FC236}">
                  <a16:creationId xmlns:a16="http://schemas.microsoft.com/office/drawing/2014/main" id="{B811329D-0F83-48BC-AC41-665D94117612}"/>
                </a:ext>
                <a:ext uri="{C183D7F6-B498-43B3-948B-1728B52AA6E4}">
                  <adec:decorative xmlns:adec="http://schemas.microsoft.com/office/drawing/2017/decorative" val="1"/>
                </a:ext>
              </a:extLst>
            </p:cNvPr>
            <p:cNvSpPr/>
            <p:nvPr/>
          </p:nvSpPr>
          <p:spPr bwMode="auto">
            <a:xfrm>
              <a:off x="695727" y="2511602"/>
              <a:ext cx="10642135" cy="164848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endPar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endParaRPr>
            </a:p>
          </p:txBody>
        </p:sp>
        <p:sp>
          <p:nvSpPr>
            <p:cNvPr id="4" name="TextBox 3"/>
            <p:cNvSpPr txBox="1"/>
            <p:nvPr/>
          </p:nvSpPr>
          <p:spPr>
            <a:xfrm>
              <a:off x="876712" y="3279528"/>
              <a:ext cx="920853" cy="361637"/>
            </a:xfrm>
            <a:prstGeom prst="rect">
              <a:avLst/>
            </a:prstGeom>
            <a:noFill/>
          </p:spPr>
          <p:txBody>
            <a:bodyPr wrap="square" lIns="89630" tIns="0" rIns="0" bIns="0" rtlCol="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175" b="0" i="0" u="none" strike="noStrike" kern="1200" cap="none" spc="-39" normalizeH="0" baseline="0" noProof="0">
                  <a:ln>
                    <a:noFill/>
                  </a:ln>
                  <a:solidFill>
                    <a:srgbClr val="1A1A1A"/>
                  </a:solidFill>
                  <a:effectLst/>
                  <a:uLnTx/>
                  <a:uFillTx/>
                  <a:latin typeface="Segoe UI Semibold"/>
                  <a:ea typeface="+mn-ea"/>
                  <a:cs typeface="+mn-cs"/>
                </a:rPr>
                <a:t>Azure Security</a:t>
              </a:r>
            </a:p>
          </p:txBody>
        </p:sp>
        <p:sp>
          <p:nvSpPr>
            <p:cNvPr id="105" name="04R">
              <a:extLst>
                <a:ext uri="{FF2B5EF4-FFF2-40B4-BE49-F238E27FC236}">
                  <a16:creationId xmlns:a16="http://schemas.microsoft.com/office/drawing/2014/main" id="{B796A222-F75D-4F47-8472-1E73858170CD}"/>
                </a:ext>
              </a:extLst>
            </p:cNvPr>
            <p:cNvSpPr/>
            <p:nvPr/>
          </p:nvSpPr>
          <p:spPr bwMode="auto">
            <a:xfrm>
              <a:off x="1847120" y="2612831"/>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Active Directory</a:t>
              </a:r>
            </a:p>
          </p:txBody>
        </p:sp>
        <p:sp>
          <p:nvSpPr>
            <p:cNvPr id="86" name="04R">
              <a:extLst>
                <a:ext uri="{FF2B5EF4-FFF2-40B4-BE49-F238E27FC236}">
                  <a16:creationId xmlns:a16="http://schemas.microsoft.com/office/drawing/2014/main" id="{6AA93F2F-D105-4681-88AA-FE91E022BB12}"/>
                </a:ext>
              </a:extLst>
            </p:cNvPr>
            <p:cNvSpPr/>
            <p:nvPr/>
          </p:nvSpPr>
          <p:spPr bwMode="auto">
            <a:xfrm>
              <a:off x="1847120" y="3072034"/>
              <a:ext cx="1967729" cy="389866"/>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Multi-Factor Authentication</a:t>
              </a:r>
            </a:p>
          </p:txBody>
        </p:sp>
        <p:sp>
          <p:nvSpPr>
            <p:cNvPr id="94" name="04R">
              <a:extLst>
                <a:ext uri="{FF2B5EF4-FFF2-40B4-BE49-F238E27FC236}">
                  <a16:creationId xmlns:a16="http://schemas.microsoft.com/office/drawing/2014/main" id="{7BEC7A4D-CA5A-4B6F-8E37-50A01037DCF9}"/>
                </a:ext>
              </a:extLst>
            </p:cNvPr>
            <p:cNvSpPr/>
            <p:nvPr/>
          </p:nvSpPr>
          <p:spPr bwMode="auto">
            <a:xfrm>
              <a:off x="1847120" y="3525934"/>
              <a:ext cx="1967729" cy="331852"/>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Role Based Access Control</a:t>
              </a:r>
            </a:p>
          </p:txBody>
        </p:sp>
        <p:sp>
          <p:nvSpPr>
            <p:cNvPr id="48" name="04R">
              <a:extLst>
                <a:ext uri="{FF2B5EF4-FFF2-40B4-BE49-F238E27FC236}">
                  <a16:creationId xmlns:a16="http://schemas.microsoft.com/office/drawing/2014/main" id="{17167267-E9B7-4882-A27D-EAD51293246A}"/>
                </a:ext>
              </a:extLst>
            </p:cNvPr>
            <p:cNvSpPr/>
            <p:nvPr/>
          </p:nvSpPr>
          <p:spPr bwMode="auto">
            <a:xfrm>
              <a:off x="4259330" y="2612831"/>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Security Center</a:t>
              </a:r>
            </a:p>
          </p:txBody>
        </p:sp>
        <p:sp>
          <p:nvSpPr>
            <p:cNvPr id="92" name="04R">
              <a:extLst>
                <a:ext uri="{FF2B5EF4-FFF2-40B4-BE49-F238E27FC236}">
                  <a16:creationId xmlns:a16="http://schemas.microsoft.com/office/drawing/2014/main" id="{C440375B-F8BB-428F-A56D-2F8E55CD7E6F}"/>
                </a:ext>
              </a:extLst>
            </p:cNvPr>
            <p:cNvSpPr/>
            <p:nvPr/>
          </p:nvSpPr>
          <p:spPr bwMode="auto">
            <a:xfrm>
              <a:off x="4259330" y="3069711"/>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Antimalware for Azure</a:t>
              </a:r>
            </a:p>
          </p:txBody>
        </p:sp>
        <p:sp>
          <p:nvSpPr>
            <p:cNvPr id="106" name="04R">
              <a:extLst>
                <a:ext uri="{FF2B5EF4-FFF2-40B4-BE49-F238E27FC236}">
                  <a16:creationId xmlns:a16="http://schemas.microsoft.com/office/drawing/2014/main" id="{A319B6A5-3A06-4E7C-97C7-9DB86B9E8727}"/>
                </a:ext>
              </a:extLst>
            </p:cNvPr>
            <p:cNvSpPr/>
            <p:nvPr/>
          </p:nvSpPr>
          <p:spPr bwMode="auto">
            <a:xfrm>
              <a:off x="6601746" y="2612831"/>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Encryption (Disks, Storage, SQL)</a:t>
              </a:r>
            </a:p>
          </p:txBody>
        </p:sp>
        <p:sp>
          <p:nvSpPr>
            <p:cNvPr id="87" name="04R">
              <a:extLst>
                <a:ext uri="{FF2B5EF4-FFF2-40B4-BE49-F238E27FC236}">
                  <a16:creationId xmlns:a16="http://schemas.microsoft.com/office/drawing/2014/main" id="{8D741746-F2C5-4CD7-81C5-192AE5A009CB}"/>
                </a:ext>
              </a:extLst>
            </p:cNvPr>
            <p:cNvSpPr/>
            <p:nvPr/>
          </p:nvSpPr>
          <p:spPr bwMode="auto">
            <a:xfrm>
              <a:off x="6601604" y="3072034"/>
              <a:ext cx="1967729" cy="389866"/>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Key Vault</a:t>
              </a:r>
            </a:p>
          </p:txBody>
        </p:sp>
        <p:sp>
          <p:nvSpPr>
            <p:cNvPr id="110" name="04R">
              <a:extLst>
                <a:ext uri="{FF2B5EF4-FFF2-40B4-BE49-F238E27FC236}">
                  <a16:creationId xmlns:a16="http://schemas.microsoft.com/office/drawing/2014/main" id="{8E0B9A0D-8372-44AB-A53C-126EF69C3281}"/>
                </a:ext>
              </a:extLst>
            </p:cNvPr>
            <p:cNvSpPr/>
            <p:nvPr/>
          </p:nvSpPr>
          <p:spPr bwMode="auto">
            <a:xfrm>
              <a:off x="6601590" y="3525934"/>
              <a:ext cx="1967729" cy="331852"/>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Confidential Computing</a:t>
              </a:r>
            </a:p>
          </p:txBody>
        </p:sp>
        <p:sp>
          <p:nvSpPr>
            <p:cNvPr id="108" name="04R">
              <a:extLst>
                <a:ext uri="{FF2B5EF4-FFF2-40B4-BE49-F238E27FC236}">
                  <a16:creationId xmlns:a16="http://schemas.microsoft.com/office/drawing/2014/main" id="{C05C0712-12AE-47E8-84F1-9612021F7735}"/>
                </a:ext>
              </a:extLst>
            </p:cNvPr>
            <p:cNvSpPr/>
            <p:nvPr/>
          </p:nvSpPr>
          <p:spPr bwMode="auto">
            <a:xfrm>
              <a:off x="8942001" y="2616639"/>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Security Center</a:t>
              </a:r>
            </a:p>
          </p:txBody>
        </p:sp>
        <p:sp>
          <p:nvSpPr>
            <p:cNvPr id="93" name="04R">
              <a:extLst>
                <a:ext uri="{FF2B5EF4-FFF2-40B4-BE49-F238E27FC236}">
                  <a16:creationId xmlns:a16="http://schemas.microsoft.com/office/drawing/2014/main" id="{FFF46E2A-B533-4BEC-A90D-2F5BE9D2A908}"/>
                </a:ext>
              </a:extLst>
            </p:cNvPr>
            <p:cNvSpPr/>
            <p:nvPr/>
          </p:nvSpPr>
          <p:spPr bwMode="auto">
            <a:xfrm>
              <a:off x="8942181" y="3069711"/>
              <a:ext cx="1967729" cy="39218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Log Analytics</a:t>
              </a:r>
            </a:p>
          </p:txBody>
        </p:sp>
        <p:sp>
          <p:nvSpPr>
            <p:cNvPr id="122" name="Rectangle 121">
              <a:extLst>
                <a:ext uri="{FF2B5EF4-FFF2-40B4-BE49-F238E27FC236}">
                  <a16:creationId xmlns:a16="http://schemas.microsoft.com/office/drawing/2014/main" id="{346820BC-A490-4B5C-B16E-F843D48B9C9B}"/>
                </a:ext>
                <a:ext uri="{C183D7F6-B498-43B3-948B-1728B52AA6E4}">
                  <adec:decorative xmlns:adec="http://schemas.microsoft.com/office/drawing/2017/decorative" val="1"/>
                </a:ext>
              </a:extLst>
            </p:cNvPr>
            <p:cNvSpPr/>
            <p:nvPr/>
          </p:nvSpPr>
          <p:spPr bwMode="auto">
            <a:xfrm>
              <a:off x="695727" y="4354068"/>
              <a:ext cx="10642135" cy="15634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endPar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endParaRPr>
            </a:p>
          </p:txBody>
        </p:sp>
        <p:sp>
          <p:nvSpPr>
            <p:cNvPr id="150" name="TextBox 149">
              <a:extLst>
                <a:ext uri="{FF2B5EF4-FFF2-40B4-BE49-F238E27FC236}">
                  <a16:creationId xmlns:a16="http://schemas.microsoft.com/office/drawing/2014/main" id="{96ACE636-310F-48D0-A05E-97A67F105580}"/>
                </a:ext>
              </a:extLst>
            </p:cNvPr>
            <p:cNvSpPr txBox="1"/>
            <p:nvPr/>
          </p:nvSpPr>
          <p:spPr>
            <a:xfrm>
              <a:off x="876712" y="5128869"/>
              <a:ext cx="920853" cy="361637"/>
            </a:xfrm>
            <a:prstGeom prst="rect">
              <a:avLst/>
            </a:prstGeom>
            <a:noFill/>
          </p:spPr>
          <p:txBody>
            <a:bodyPr wrap="square" lIns="89630" tIns="0" rIns="0" bIns="0" rtlCol="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175" b="0" i="0" u="none" strike="noStrike" kern="1200" cap="none" spc="-39" normalizeH="0" baseline="0" noProof="0">
                  <a:ln>
                    <a:noFill/>
                  </a:ln>
                  <a:solidFill>
                    <a:srgbClr val="1A1A1A"/>
                  </a:solidFill>
                  <a:effectLst/>
                  <a:uLnTx/>
                  <a:uFillTx/>
                  <a:latin typeface="Segoe UI Semibold"/>
                  <a:ea typeface="+mn-ea"/>
                  <a:cs typeface="+mn-cs"/>
                </a:rPr>
                <a:t>Microsoft 365 </a:t>
              </a:r>
            </a:p>
          </p:txBody>
        </p:sp>
        <p:sp>
          <p:nvSpPr>
            <p:cNvPr id="115" name="04R">
              <a:extLst>
                <a:ext uri="{FF2B5EF4-FFF2-40B4-BE49-F238E27FC236}">
                  <a16:creationId xmlns:a16="http://schemas.microsoft.com/office/drawing/2014/main" id="{29671D88-D80E-4B15-BC39-9B3D1F3BDF00}"/>
                </a:ext>
              </a:extLst>
            </p:cNvPr>
            <p:cNvSpPr/>
            <p:nvPr/>
          </p:nvSpPr>
          <p:spPr bwMode="auto">
            <a:xfrm>
              <a:off x="1847121" y="4475721"/>
              <a:ext cx="1967729" cy="750314"/>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89630" rIns="182828" bIns="89630" numCol="1" spcCol="0" rtlCol="0" fromWordArt="0" anchor="ctr"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Active Directory</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Windows Hello </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Credential Guard</a:t>
              </a:r>
            </a:p>
          </p:txBody>
        </p:sp>
        <p:sp>
          <p:nvSpPr>
            <p:cNvPr id="118" name="04R">
              <a:extLst>
                <a:ext uri="{FF2B5EF4-FFF2-40B4-BE49-F238E27FC236}">
                  <a16:creationId xmlns:a16="http://schemas.microsoft.com/office/drawing/2014/main" id="{D76E9467-534A-42A4-9529-92729DD9B68E}"/>
                </a:ext>
              </a:extLst>
            </p:cNvPr>
            <p:cNvSpPr/>
            <p:nvPr/>
          </p:nvSpPr>
          <p:spPr bwMode="auto">
            <a:xfrm>
              <a:off x="4259330" y="4476345"/>
              <a:ext cx="1967729" cy="1297239"/>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Defender Advanced Threat Protection</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Office 365 Advanced Threat Protection</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Advanced Threat Protection</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Cloud App Security</a:t>
              </a:r>
            </a:p>
          </p:txBody>
        </p:sp>
        <p:sp>
          <p:nvSpPr>
            <p:cNvPr id="116" name="04R">
              <a:extLst>
                <a:ext uri="{FF2B5EF4-FFF2-40B4-BE49-F238E27FC236}">
                  <a16:creationId xmlns:a16="http://schemas.microsoft.com/office/drawing/2014/main" id="{992AD2E9-9C28-446E-AF67-3D0B0663B6D4}"/>
                </a:ext>
              </a:extLst>
            </p:cNvPr>
            <p:cNvSpPr/>
            <p:nvPr/>
          </p:nvSpPr>
          <p:spPr bwMode="auto">
            <a:xfrm>
              <a:off x="6590498" y="4473343"/>
              <a:ext cx="1963809" cy="1303241"/>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Azure Information Protection</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Office 365 Data Loss Prevention</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Information Protection </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BitLocker</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Cloud App Security</a:t>
              </a:r>
            </a:p>
          </p:txBody>
        </p:sp>
        <p:sp>
          <p:nvSpPr>
            <p:cNvPr id="120" name="04R">
              <a:extLst>
                <a:ext uri="{FF2B5EF4-FFF2-40B4-BE49-F238E27FC236}">
                  <a16:creationId xmlns:a16="http://schemas.microsoft.com/office/drawing/2014/main" id="{6D0CE088-8604-494A-AD21-04494B4EA5AF}"/>
                </a:ext>
              </a:extLst>
            </p:cNvPr>
            <p:cNvSpPr/>
            <p:nvPr/>
          </p:nvSpPr>
          <p:spPr bwMode="auto">
            <a:xfrm>
              <a:off x="8983445" y="4476346"/>
              <a:ext cx="1967729" cy="673382"/>
            </a:xfrm>
            <a:prstGeom prst="rect">
              <a:avLst/>
            </a:prstGeom>
            <a:no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Secure Score</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anose="020B0502040204020203" pitchFamily="34" charset="0"/>
                </a:rPr>
                <a:t>Microsoft security and compliance center </a:t>
              </a:r>
            </a:p>
          </p:txBody>
        </p:sp>
      </p:grpSp>
      <p:sp>
        <p:nvSpPr>
          <p:cNvPr id="5" name="Rectangle 4">
            <a:extLst>
              <a:ext uri="{FF2B5EF4-FFF2-40B4-BE49-F238E27FC236}">
                <a16:creationId xmlns:a16="http://schemas.microsoft.com/office/drawing/2014/main" id="{40DCCEC9-ADE4-4A5B-B63A-721D810803EE}"/>
              </a:ext>
            </a:extLst>
          </p:cNvPr>
          <p:cNvSpPr/>
          <p:nvPr/>
        </p:nvSpPr>
        <p:spPr bwMode="auto">
          <a:xfrm>
            <a:off x="707994" y="6317810"/>
            <a:ext cx="10629868" cy="423819"/>
          </a:xfrm>
          <a:prstGeom prst="rect">
            <a:avLst/>
          </a:prstGeom>
          <a:solidFill>
            <a:schemeClr val="accent5"/>
          </a:solid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ct val="0"/>
              </a:spcBef>
              <a:spcAft>
                <a:spcPts val="0"/>
              </a:spcAft>
              <a:buClrTx/>
              <a:buSzTx/>
              <a:buFontTx/>
              <a:buNone/>
              <a:tabLst/>
              <a:defRPr/>
            </a:pPr>
            <a:r>
              <a:rPr kumimoji="0" lang="en-US" sz="1175"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rPr>
              <a:t>+ Partner Solutions</a:t>
            </a:r>
          </a:p>
        </p:txBody>
      </p:sp>
      <p:grpSp>
        <p:nvGrpSpPr>
          <p:cNvPr id="89" name="Group 88">
            <a:extLst>
              <a:ext uri="{FF2B5EF4-FFF2-40B4-BE49-F238E27FC236}">
                <a16:creationId xmlns:a16="http://schemas.microsoft.com/office/drawing/2014/main" id="{40454802-FE34-4533-8008-910C67A17DBF}"/>
              </a:ext>
            </a:extLst>
          </p:cNvPr>
          <p:cNvGrpSpPr/>
          <p:nvPr/>
        </p:nvGrpSpPr>
        <p:grpSpPr>
          <a:xfrm>
            <a:off x="695726" y="4462047"/>
            <a:ext cx="10642135" cy="1695280"/>
            <a:chOff x="712328" y="4463005"/>
            <a:chExt cx="10642135" cy="1695280"/>
          </a:xfrm>
        </p:grpSpPr>
        <p:sp>
          <p:nvSpPr>
            <p:cNvPr id="95" name="Rectangle 94">
              <a:extLst>
                <a:ext uri="{FF2B5EF4-FFF2-40B4-BE49-F238E27FC236}">
                  <a16:creationId xmlns:a16="http://schemas.microsoft.com/office/drawing/2014/main" id="{B2F4C674-BBBD-4E45-934D-E30FE4EF9120}"/>
                </a:ext>
                <a:ext uri="{C183D7F6-B498-43B3-948B-1728B52AA6E4}">
                  <adec:decorative xmlns:adec="http://schemas.microsoft.com/office/drawing/2017/decorative" val="1"/>
                </a:ext>
              </a:extLst>
            </p:cNvPr>
            <p:cNvSpPr/>
            <p:nvPr/>
          </p:nvSpPr>
          <p:spPr bwMode="auto">
            <a:xfrm>
              <a:off x="712328" y="4463005"/>
              <a:ext cx="10642135" cy="1695280"/>
            </a:xfrm>
            <a:prstGeom prst="rect">
              <a:avLst/>
            </a:prstGeom>
            <a:solidFill>
              <a:schemeClr val="bg1"/>
            </a:solidFill>
            <a:ln w="28575">
              <a:solidFill>
                <a:srgbClr val="C00000"/>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146263" rIns="182828" bIns="146263"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ct val="0"/>
                </a:spcBef>
                <a:spcAft>
                  <a:spcPts val="0"/>
                </a:spcAft>
                <a:buClrTx/>
                <a:buSzTx/>
                <a:buFontTx/>
                <a:buNone/>
                <a:tabLst/>
                <a:defRPr/>
              </a:pPr>
              <a:endParaRPr kumimoji="0" lang="en-US" sz="980" b="0" i="0" u="none" strike="noStrike" kern="1200" cap="none" spc="0" normalizeH="0" baseline="0" noProof="0">
                <a:ln w="3175">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98" name="TextBox 97">
              <a:extLst>
                <a:ext uri="{FF2B5EF4-FFF2-40B4-BE49-F238E27FC236}">
                  <a16:creationId xmlns:a16="http://schemas.microsoft.com/office/drawing/2014/main" id="{230140CA-39DF-45BE-B0A4-C6BE6A9AD9D4}"/>
                </a:ext>
              </a:extLst>
            </p:cNvPr>
            <p:cNvSpPr txBox="1"/>
            <p:nvPr/>
          </p:nvSpPr>
          <p:spPr>
            <a:xfrm>
              <a:off x="896670" y="5062871"/>
              <a:ext cx="920853" cy="361637"/>
            </a:xfrm>
            <a:prstGeom prst="rect">
              <a:avLst/>
            </a:prstGeom>
            <a:noFill/>
          </p:spPr>
          <p:txBody>
            <a:bodyPr wrap="square" lIns="89630" tIns="0" rIns="0" bIns="0" rtlCol="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175" b="0" i="0" u="none" strike="noStrike" kern="1200" cap="none" spc="-39" normalizeH="0" baseline="0" noProof="0">
                  <a:ln>
                    <a:noFill/>
                  </a:ln>
                  <a:solidFill>
                    <a:srgbClr val="282828"/>
                  </a:solidFill>
                  <a:effectLst/>
                  <a:uLnTx/>
                  <a:uFillTx/>
                  <a:latin typeface="Segoe UI Semibold"/>
                  <a:ea typeface="+mn-ea"/>
                  <a:cs typeface="+mn-cs"/>
                </a:rPr>
                <a:t>Surface Secure</a:t>
              </a:r>
            </a:p>
          </p:txBody>
        </p:sp>
        <p:sp>
          <p:nvSpPr>
            <p:cNvPr id="104" name="04R">
              <a:extLst>
                <a:ext uri="{FF2B5EF4-FFF2-40B4-BE49-F238E27FC236}">
                  <a16:creationId xmlns:a16="http://schemas.microsoft.com/office/drawing/2014/main" id="{D22A8B05-173E-4E54-A7DF-552127BC8222}"/>
                </a:ext>
              </a:extLst>
            </p:cNvPr>
            <p:cNvSpPr/>
            <p:nvPr/>
          </p:nvSpPr>
          <p:spPr bwMode="auto">
            <a:xfrm>
              <a:off x="4275931" y="4585282"/>
              <a:ext cx="1967729" cy="1297239"/>
            </a:xfrm>
            <a:prstGeom prst="rect">
              <a:avLst/>
            </a:prstGeom>
            <a:solidFill>
              <a:schemeClr val="bg1"/>
            </a:solid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Surface Firmware:</a:t>
              </a:r>
            </a:p>
            <a:p>
              <a:pPr marL="171450" marR="0" lvl="0" indent="-171450" algn="l" defTabSz="914192" rtl="0" eaLnBrk="1" fontAlgn="auto" latinLnBrk="0" hangingPunct="1">
                <a:lnSpc>
                  <a:spcPct val="90000"/>
                </a:lnSpc>
                <a:spcBef>
                  <a:spcPct val="0"/>
                </a:spcBef>
                <a:spcAft>
                  <a:spcPts val="588"/>
                </a:spcAft>
                <a:buClrTx/>
                <a:buSzTx/>
                <a:buFont typeface="Arial" panose="020B0604020202020204" pitchFamily="34" charset="0"/>
                <a:buChar char="•"/>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Secure boot for core device integrity</a:t>
              </a:r>
            </a:p>
            <a:p>
              <a:pPr marL="171450" marR="0" lvl="0" indent="-171450" algn="l" defTabSz="914192" rtl="0" eaLnBrk="1" fontAlgn="auto" latinLnBrk="0" hangingPunct="1">
                <a:lnSpc>
                  <a:spcPct val="90000"/>
                </a:lnSpc>
                <a:spcBef>
                  <a:spcPct val="0"/>
                </a:spcBef>
                <a:spcAft>
                  <a:spcPts val="588"/>
                </a:spcAft>
                <a:buClrTx/>
                <a:buSzTx/>
                <a:buFont typeface="Arial" panose="020B0604020202020204" pitchFamily="34" charset="0"/>
                <a:buChar char="•"/>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TPM 2.0 security features</a:t>
              </a:r>
            </a:p>
            <a:p>
              <a:pPr marL="171450" marR="0" lvl="0" indent="-171450" algn="l" defTabSz="914192" rtl="0" eaLnBrk="1" fontAlgn="auto" latinLnBrk="0" hangingPunct="1">
                <a:lnSpc>
                  <a:spcPct val="90000"/>
                </a:lnSpc>
                <a:spcBef>
                  <a:spcPct val="0"/>
                </a:spcBef>
                <a:spcAft>
                  <a:spcPts val="588"/>
                </a:spcAft>
                <a:buClrTx/>
                <a:buSzTx/>
                <a:buFont typeface="Arial" panose="020B0604020202020204" pitchFamily="34" charset="0"/>
                <a:buChar char="•"/>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Updates with </a:t>
              </a:r>
              <a:r>
                <a:rPr kumimoji="0" lang="en-US" sz="980" b="0" i="0" u="none" strike="noStrike" kern="1200" cap="none" spc="0" normalizeH="0" baseline="0" noProof="0" err="1">
                  <a:ln w="3175">
                    <a:noFill/>
                  </a:ln>
                  <a:solidFill>
                    <a:schemeClr val="tx1"/>
                  </a:solidFill>
                  <a:effectLst/>
                  <a:uLnTx/>
                  <a:uFillTx/>
                  <a:latin typeface="Segoe UI" panose="020B0502040204020203" pitchFamily="34" charset="0"/>
                  <a:ea typeface="+mn-ea"/>
                  <a:cs typeface="Segoe UI" panose="020B0502040204020203" pitchFamily="34" charset="0"/>
                </a:rPr>
                <a:t>Bitlocker</a:t>
              </a:r>
              <a:endPar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109" name="04R">
              <a:extLst>
                <a:ext uri="{FF2B5EF4-FFF2-40B4-BE49-F238E27FC236}">
                  <a16:creationId xmlns:a16="http://schemas.microsoft.com/office/drawing/2014/main" id="{0FF383D7-5870-4138-BC51-05570B2CCBCD}"/>
                </a:ext>
              </a:extLst>
            </p:cNvPr>
            <p:cNvSpPr/>
            <p:nvPr/>
          </p:nvSpPr>
          <p:spPr bwMode="auto">
            <a:xfrm>
              <a:off x="6602559" y="4588830"/>
              <a:ext cx="1963809" cy="1438984"/>
            </a:xfrm>
            <a:prstGeom prst="rect">
              <a:avLst/>
            </a:prstGeom>
            <a:solidFill>
              <a:schemeClr val="bg1"/>
            </a:solid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ctr"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Encryption automatically turned on during OOBE</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Surface Data Eraser Tool</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Protection from theft</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No DMA port or access to internal components</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Restrict physical access</a:t>
              </a:r>
            </a:p>
          </p:txBody>
        </p:sp>
        <p:sp>
          <p:nvSpPr>
            <p:cNvPr id="112" name="04R">
              <a:extLst>
                <a:ext uri="{FF2B5EF4-FFF2-40B4-BE49-F238E27FC236}">
                  <a16:creationId xmlns:a16="http://schemas.microsoft.com/office/drawing/2014/main" id="{778D40B1-D811-475C-A014-EEC50F73FAE2}"/>
                </a:ext>
              </a:extLst>
            </p:cNvPr>
            <p:cNvSpPr/>
            <p:nvPr/>
          </p:nvSpPr>
          <p:spPr bwMode="auto">
            <a:xfrm>
              <a:off x="9000046" y="4585283"/>
              <a:ext cx="1967729" cy="877868"/>
            </a:xfrm>
            <a:prstGeom prst="rect">
              <a:avLst/>
            </a:prstGeom>
            <a:solidFill>
              <a:schemeClr val="bg1"/>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9630" tIns="89630" rIns="89630" bIns="89630" numCol="1" spcCol="0" rtlCol="0" fromWordArt="0" anchor="t"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Intune UEFI Management (NEW)</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Surface Enterprise Management Mode (SEMM)</a:t>
              </a:r>
            </a:p>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Autopilot for Surface</a:t>
              </a:r>
            </a:p>
          </p:txBody>
        </p:sp>
      </p:grpSp>
      <p:sp>
        <p:nvSpPr>
          <p:cNvPr id="6" name="Rectangle 5">
            <a:extLst>
              <a:ext uri="{FF2B5EF4-FFF2-40B4-BE49-F238E27FC236}">
                <a16:creationId xmlns:a16="http://schemas.microsoft.com/office/drawing/2014/main" id="{2D907404-ACC2-4AAA-BB04-93B742CA2603}"/>
              </a:ext>
            </a:extLst>
          </p:cNvPr>
          <p:cNvSpPr/>
          <p:nvPr/>
        </p:nvSpPr>
        <p:spPr>
          <a:xfrm>
            <a:off x="345742" y="495190"/>
            <a:ext cx="8339418" cy="5754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39" b="0" i="0" u="none" strike="noStrike" kern="1200" cap="none" spc="0" normalizeH="0" baseline="0" noProof="0">
              <a:ln>
                <a:noFill/>
              </a:ln>
              <a:solidFill>
                <a:srgbClr val="282828"/>
              </a:solidFill>
              <a:effectLst/>
              <a:uLnTx/>
              <a:uFillTx/>
              <a:latin typeface="Segoe UI Light" panose="020B0502040204020203" pitchFamily="34" charset="0"/>
              <a:ea typeface="+mn-ea"/>
              <a:cs typeface="Segoe UI Light" panose="020B0502040204020203" pitchFamily="34" charset="0"/>
            </a:endParaRPr>
          </a:p>
        </p:txBody>
      </p:sp>
      <p:sp>
        <p:nvSpPr>
          <p:cNvPr id="59" name="04R">
            <a:extLst>
              <a:ext uri="{FF2B5EF4-FFF2-40B4-BE49-F238E27FC236}">
                <a16:creationId xmlns:a16="http://schemas.microsoft.com/office/drawing/2014/main" id="{7C8CC809-8F73-4F1A-B83A-7BEDF5022533}"/>
              </a:ext>
            </a:extLst>
          </p:cNvPr>
          <p:cNvSpPr/>
          <p:nvPr/>
        </p:nvSpPr>
        <p:spPr bwMode="auto">
          <a:xfrm>
            <a:off x="1847119" y="4584324"/>
            <a:ext cx="1967729" cy="1003095"/>
          </a:xfrm>
          <a:prstGeom prst="rect">
            <a:avLst/>
          </a:prstGeom>
          <a:solidFill>
            <a:schemeClr val="bg1"/>
          </a:solidFill>
          <a:ln>
            <a:solidFill>
              <a:schemeClr val="bg1">
                <a:lumMod val="75000"/>
              </a:schemeClr>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28" tIns="89630" rIns="182828" bIns="89630" numCol="1" spcCol="0" rtlCol="0" fromWordArt="0" anchor="ctr" anchorCtr="0" forceAA="0" compatLnSpc="1">
            <a:prstTxWarp prst="textNoShape">
              <a:avLst/>
            </a:prstTxWarp>
            <a:spAutoFit/>
          </a:bodyPr>
          <a:lstStyle/>
          <a:p>
            <a:pPr marL="0" marR="0" lvl="0" indent="0" algn="l" defTabSz="914192" rtl="0" eaLnBrk="1" fontAlgn="auto" latinLnBrk="0" hangingPunct="1">
              <a:lnSpc>
                <a:spcPct val="90000"/>
              </a:lnSpc>
              <a:spcBef>
                <a:spcPct val="0"/>
              </a:spcBef>
              <a:spcAft>
                <a:spcPts val="588"/>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Windows Hello IR Camera</a:t>
            </a:r>
          </a:p>
          <a:p>
            <a:pPr marL="0" marR="0" lvl="0" indent="0" algn="l" defTabSz="914192" rtl="0" eaLnBrk="1" fontAlgn="auto" latinLnBrk="0" hangingPunct="1">
              <a:lnSpc>
                <a:spcPct val="100000"/>
              </a:lnSpc>
              <a:spcBef>
                <a:spcPts val="1200"/>
              </a:spcBef>
              <a:spcAft>
                <a:spcPts val="1200"/>
              </a:spcAft>
              <a:buClrTx/>
              <a:buSzTx/>
              <a:buFontTx/>
              <a:buNone/>
              <a:tabLst/>
              <a:defRPr/>
            </a:pPr>
            <a:r>
              <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Autopilot with Surface</a:t>
            </a:r>
          </a:p>
          <a:p>
            <a:pPr marL="0" marR="0" lvl="0" indent="0" algn="l" defTabSz="914192" rtl="0" eaLnBrk="1" fontAlgn="auto" latinLnBrk="0" hangingPunct="1">
              <a:lnSpc>
                <a:spcPct val="100000"/>
              </a:lnSpc>
              <a:spcBef>
                <a:spcPct val="0"/>
              </a:spcBef>
              <a:spcAft>
                <a:spcPts val="1200"/>
              </a:spcAft>
              <a:buClrTx/>
              <a:buSzTx/>
              <a:buFontTx/>
              <a:buNone/>
              <a:tabLst/>
              <a:defRPr/>
            </a:pPr>
            <a:endParaRPr kumimoji="0" lang="en-US" sz="980" b="0" i="0" u="none" strike="noStrike" kern="1200" cap="none" spc="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10559732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443D4-F42F-4AA3-B353-2B7159BFAD0E}"/>
              </a:ext>
            </a:extLst>
          </p:cNvPr>
          <p:cNvPicPr>
            <a:picLocks noChangeAspect="1"/>
          </p:cNvPicPr>
          <p:nvPr/>
        </p:nvPicPr>
        <p:blipFill>
          <a:blip r:embed="rId2"/>
          <a:stretch>
            <a:fillRect/>
          </a:stretch>
        </p:blipFill>
        <p:spPr>
          <a:xfrm>
            <a:off x="0" y="10470"/>
            <a:ext cx="12210670" cy="6847530"/>
          </a:xfrm>
          <a:prstGeom prst="rect">
            <a:avLst/>
          </a:prstGeom>
        </p:spPr>
      </p:pic>
    </p:spTree>
    <p:extLst>
      <p:ext uri="{BB962C8B-B14F-4D97-AF65-F5344CB8AC3E}">
        <p14:creationId xmlns:p14="http://schemas.microsoft.com/office/powerpoint/2010/main" val="394336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4C47"/>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D36B46-478A-4EA7-8091-3A24438F98B0}"/>
              </a:ext>
            </a:extLst>
          </p:cNvPr>
          <p:cNvGrpSpPr/>
          <p:nvPr/>
        </p:nvGrpSpPr>
        <p:grpSpPr>
          <a:xfrm>
            <a:off x="5399580" y="-60974"/>
            <a:ext cx="2827891" cy="5700055"/>
            <a:chOff x="5399580" y="-60974"/>
            <a:chExt cx="2827891" cy="5700055"/>
          </a:xfrm>
        </p:grpSpPr>
        <p:sp>
          <p:nvSpPr>
            <p:cNvPr id="46" name="Rectangle 45">
              <a:extLst>
                <a:ext uri="{FF2B5EF4-FFF2-40B4-BE49-F238E27FC236}">
                  <a16:creationId xmlns:a16="http://schemas.microsoft.com/office/drawing/2014/main" id="{0C15C82D-16B1-41DA-BE6A-7BD04763AB83}"/>
                </a:ext>
              </a:extLst>
            </p:cNvPr>
            <p:cNvSpPr/>
            <p:nvPr/>
          </p:nvSpPr>
          <p:spPr bwMode="auto">
            <a:xfrm>
              <a:off x="7656028" y="0"/>
              <a:ext cx="537519" cy="4449905"/>
            </a:xfrm>
            <a:prstGeom prst="rect">
              <a:avLst/>
            </a:prstGeom>
            <a:solidFill>
              <a:srgbClr val="00B093">
                <a:alpha val="60000"/>
              </a:srgbClr>
            </a:solidFill>
            <a:ln>
              <a:solidFill>
                <a:srgbClr val="00B09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3" name="Rectangle 32">
              <a:extLst>
                <a:ext uri="{FF2B5EF4-FFF2-40B4-BE49-F238E27FC236}">
                  <a16:creationId xmlns:a16="http://schemas.microsoft.com/office/drawing/2014/main" id="{F2705E47-6B6E-4BE0-BDB7-828C7BB552E4}"/>
                </a:ext>
              </a:extLst>
            </p:cNvPr>
            <p:cNvSpPr/>
            <p:nvPr/>
          </p:nvSpPr>
          <p:spPr bwMode="auto">
            <a:xfrm>
              <a:off x="6533746" y="1189176"/>
              <a:ext cx="537519" cy="4449905"/>
            </a:xfrm>
            <a:prstGeom prst="rect">
              <a:avLst/>
            </a:prstGeom>
            <a:solidFill>
              <a:srgbClr val="00B093">
                <a:alpha val="60000"/>
              </a:srgbClr>
            </a:solidFill>
            <a:ln>
              <a:solidFill>
                <a:srgbClr val="00B09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 name="Rectangle 29">
              <a:extLst>
                <a:ext uri="{FF2B5EF4-FFF2-40B4-BE49-F238E27FC236}">
                  <a16:creationId xmlns:a16="http://schemas.microsoft.com/office/drawing/2014/main" id="{86E1E4B1-AF19-4CC1-BA0C-EE3781E863D4}"/>
                </a:ext>
              </a:extLst>
            </p:cNvPr>
            <p:cNvSpPr/>
            <p:nvPr/>
          </p:nvSpPr>
          <p:spPr bwMode="auto">
            <a:xfrm>
              <a:off x="5442591" y="1017779"/>
              <a:ext cx="537519" cy="4593361"/>
            </a:xfrm>
            <a:prstGeom prst="rect">
              <a:avLst/>
            </a:prstGeom>
            <a:solidFill>
              <a:srgbClr val="00B093">
                <a:alpha val="60000"/>
              </a:srgbClr>
            </a:solidFill>
            <a:ln>
              <a:solidFill>
                <a:srgbClr val="00B093"/>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 name="TextBox 23">
              <a:extLst>
                <a:ext uri="{FF2B5EF4-FFF2-40B4-BE49-F238E27FC236}">
                  <a16:creationId xmlns:a16="http://schemas.microsoft.com/office/drawing/2014/main" id="{8F8E3F25-CABA-4058-BDAC-74F64ADEC63C}"/>
                </a:ext>
              </a:extLst>
            </p:cNvPr>
            <p:cNvSpPr txBox="1"/>
            <p:nvPr/>
          </p:nvSpPr>
          <p:spPr>
            <a:xfrm>
              <a:off x="5399580" y="941370"/>
              <a:ext cx="60978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200">
                  <a:solidFill>
                    <a:srgbClr val="FFFFFF"/>
                  </a:solidFill>
                  <a:latin typeface="Segoe UI Semilight"/>
                </a:rPr>
                <a:t>675</a:t>
              </a: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 name="TextBox 33">
              <a:extLst>
                <a:ext uri="{FF2B5EF4-FFF2-40B4-BE49-F238E27FC236}">
                  <a16:creationId xmlns:a16="http://schemas.microsoft.com/office/drawing/2014/main" id="{F9A7B0B1-F034-4FDA-ACFB-B0DF741D4CDC}"/>
                </a:ext>
              </a:extLst>
            </p:cNvPr>
            <p:cNvSpPr txBox="1"/>
            <p:nvPr/>
          </p:nvSpPr>
          <p:spPr>
            <a:xfrm>
              <a:off x="6498737" y="1126500"/>
              <a:ext cx="617798"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200">
                  <a:solidFill>
                    <a:srgbClr val="FFFFFF"/>
                  </a:solidFill>
                  <a:latin typeface="Segoe UI Semilight"/>
                </a:rPr>
                <a:t>654</a:t>
              </a: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7" name="TextBox 46">
              <a:extLst>
                <a:ext uri="{FF2B5EF4-FFF2-40B4-BE49-F238E27FC236}">
                  <a16:creationId xmlns:a16="http://schemas.microsoft.com/office/drawing/2014/main" id="{40538A70-6331-4852-B384-F5035199C55E}"/>
                </a:ext>
              </a:extLst>
            </p:cNvPr>
            <p:cNvSpPr txBox="1"/>
            <p:nvPr/>
          </p:nvSpPr>
          <p:spPr>
            <a:xfrm>
              <a:off x="7612879" y="-60974"/>
              <a:ext cx="61459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200">
                  <a:solidFill>
                    <a:srgbClr val="FFFFFF"/>
                  </a:solidFill>
                  <a:latin typeface="Segoe UI Semilight"/>
                </a:rPr>
                <a:t>965</a:t>
              </a: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16" name="TextBox 15">
            <a:extLst>
              <a:ext uri="{FF2B5EF4-FFF2-40B4-BE49-F238E27FC236}">
                <a16:creationId xmlns:a16="http://schemas.microsoft.com/office/drawing/2014/main" id="{7DB0CFA7-4D3A-4979-B62F-79A7FFDC4ABF}"/>
              </a:ext>
            </a:extLst>
          </p:cNvPr>
          <p:cNvSpPr txBox="1"/>
          <p:nvPr/>
        </p:nvSpPr>
        <p:spPr>
          <a:xfrm>
            <a:off x="7340250" y="5639081"/>
            <a:ext cx="1255792" cy="941796"/>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HP t640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Thin Client</a:t>
            </a:r>
          </a:p>
          <a:p>
            <a:pPr lvl="0" algn="ctr">
              <a:defRPr/>
            </a:pPr>
            <a:r>
              <a:rPr lang="en-US" sz="1050">
                <a:solidFill>
                  <a:srgbClr val="F0F4F3"/>
                </a:solidFill>
              </a:rPr>
              <a:t>(with &amp; without</a:t>
            </a:r>
          </a:p>
          <a:p>
            <a:pPr lvl="0" algn="ctr">
              <a:defRPr/>
            </a:pPr>
            <a:r>
              <a:rPr lang="en-US" sz="1050">
                <a:solidFill>
                  <a:srgbClr val="F0F4F3"/>
                </a:solidFill>
              </a:rPr>
              <a:t>monitor)</a:t>
            </a:r>
          </a:p>
        </p:txBody>
      </p:sp>
      <p:sp>
        <p:nvSpPr>
          <p:cNvPr id="12" name="TextBox 11">
            <a:extLst>
              <a:ext uri="{FF2B5EF4-FFF2-40B4-BE49-F238E27FC236}">
                <a16:creationId xmlns:a16="http://schemas.microsoft.com/office/drawing/2014/main" id="{6C576B2B-4C11-4214-A63E-1CD26EDA322C}"/>
              </a:ext>
            </a:extLst>
          </p:cNvPr>
          <p:cNvSpPr txBox="1"/>
          <p:nvPr/>
        </p:nvSpPr>
        <p:spPr>
          <a:xfrm>
            <a:off x="1498255" y="2944764"/>
            <a:ext cx="1280138" cy="627864"/>
          </a:xfrm>
          <a:prstGeom prst="rect">
            <a:avLst/>
          </a:prstGeom>
          <a:solidFill>
            <a:srgbClr val="254C47"/>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light"/>
                <a:ea typeface="+mn-ea"/>
                <a:cs typeface="+mn-cs"/>
              </a:rPr>
              <a:t>78%</a:t>
            </a:r>
            <a:endParaRPr kumimoji="0" lang="sv-SE"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 name="Tittel 1">
            <a:extLst>
              <a:ext uri="{FF2B5EF4-FFF2-40B4-BE49-F238E27FC236}">
                <a16:creationId xmlns:a16="http://schemas.microsoft.com/office/drawing/2014/main" id="{B6C2CDB4-D84B-403F-B146-9728B37321E7}"/>
              </a:ext>
            </a:extLst>
          </p:cNvPr>
          <p:cNvSpPr>
            <a:spLocks noGrp="1"/>
          </p:cNvSpPr>
          <p:nvPr>
            <p:ph type="title"/>
          </p:nvPr>
        </p:nvSpPr>
        <p:spPr/>
        <p:txBody>
          <a:bodyPr/>
          <a:lstStyle/>
          <a:p>
            <a:r>
              <a:rPr lang="en-US" sz="4800">
                <a:solidFill>
                  <a:schemeClr val="bg1"/>
                </a:solidFill>
                <a:latin typeface="Segoe UI Semilight" panose="020B0402040204020203" pitchFamily="34" charset="0"/>
                <a:cs typeface="Segoe UI Semilight" panose="020B0402040204020203" pitchFamily="34" charset="0"/>
              </a:rPr>
              <a:t>Fixed VDI Endpoints – Eco Profiles</a:t>
            </a:r>
          </a:p>
        </p:txBody>
      </p:sp>
      <p:sp>
        <p:nvSpPr>
          <p:cNvPr id="13" name="Rectangle 12">
            <a:extLst>
              <a:ext uri="{FF2B5EF4-FFF2-40B4-BE49-F238E27FC236}">
                <a16:creationId xmlns:a16="http://schemas.microsoft.com/office/drawing/2014/main" id="{4EB2AD31-21CA-4010-93C0-C0165DFF160E}"/>
              </a:ext>
            </a:extLst>
          </p:cNvPr>
          <p:cNvSpPr/>
          <p:nvPr/>
        </p:nvSpPr>
        <p:spPr>
          <a:xfrm>
            <a:off x="6421844" y="3415342"/>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 name="TextBox 17">
            <a:extLst>
              <a:ext uri="{FF2B5EF4-FFF2-40B4-BE49-F238E27FC236}">
                <a16:creationId xmlns:a16="http://schemas.microsoft.com/office/drawing/2014/main" id="{F63D3AA6-9B79-4830-AC1F-C336F94F3E7A}"/>
              </a:ext>
            </a:extLst>
          </p:cNvPr>
          <p:cNvSpPr txBox="1"/>
          <p:nvPr/>
        </p:nvSpPr>
        <p:spPr>
          <a:xfrm>
            <a:off x="6165744" y="5611140"/>
            <a:ext cx="1281440" cy="941796"/>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Dell WYSE 5020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F0F4F3"/>
                </a:solidFill>
                <a:latin typeface="Segoe UI Semilight"/>
              </a:rPr>
              <a:t>Thin 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(with &amp; without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F0F4F3"/>
                </a:solidFill>
                <a:latin typeface="Segoe UI Semilight"/>
              </a:rPr>
              <a:t>monitor)</a:t>
            </a:r>
            <a:endParaRPr kumimoji="0" lang="en-US" sz="1050" b="0" i="0" u="none" strike="noStrike" kern="1200" cap="none" spc="0" normalizeH="0" baseline="0" noProof="0">
              <a:ln>
                <a:noFill/>
              </a:ln>
              <a:solidFill>
                <a:srgbClr val="F0F4F3"/>
              </a:solidFill>
              <a:effectLst/>
              <a:uLnTx/>
              <a:uFillTx/>
              <a:latin typeface="Segoe UI Semilight"/>
              <a:ea typeface="+mn-ea"/>
              <a:cs typeface="+mn-cs"/>
            </a:endParaRPr>
          </a:p>
        </p:txBody>
      </p:sp>
      <p:sp>
        <p:nvSpPr>
          <p:cNvPr id="19" name="TextBox 18">
            <a:extLst>
              <a:ext uri="{FF2B5EF4-FFF2-40B4-BE49-F238E27FC236}">
                <a16:creationId xmlns:a16="http://schemas.microsoft.com/office/drawing/2014/main" id="{236EEDB8-7698-4E98-AA2C-BC360B3E4A75}"/>
              </a:ext>
            </a:extLst>
          </p:cNvPr>
          <p:cNvSpPr txBox="1"/>
          <p:nvPr/>
        </p:nvSpPr>
        <p:spPr>
          <a:xfrm>
            <a:off x="5100319" y="5611141"/>
            <a:ext cx="1292662" cy="941796"/>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F0F4F3"/>
                </a:solidFill>
                <a:latin typeface="Segoe UI Semilight"/>
              </a:rPr>
              <a:t>HP t530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Thin Client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F0F4F3"/>
                </a:solidFill>
                <a:latin typeface="Segoe UI Semilight"/>
              </a:rPr>
              <a:t>(with &amp;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F0F4F3"/>
                </a:solidFill>
                <a:latin typeface="Segoe UI Semilight"/>
              </a:rPr>
              <a:t>monitor)</a:t>
            </a:r>
            <a:endParaRPr kumimoji="0" lang="en-US" sz="1050" b="0" i="0" u="none" strike="noStrike" kern="1200" cap="none" spc="0" normalizeH="0" baseline="0" noProof="0">
              <a:ln>
                <a:noFill/>
              </a:ln>
              <a:solidFill>
                <a:srgbClr val="F0F4F3"/>
              </a:solidFill>
              <a:effectLst/>
              <a:uLnTx/>
              <a:uFillTx/>
              <a:latin typeface="Segoe UI Semilight"/>
              <a:ea typeface="+mn-ea"/>
              <a:cs typeface="+mn-cs"/>
            </a:endParaRPr>
          </a:p>
        </p:txBody>
      </p:sp>
      <p:sp>
        <p:nvSpPr>
          <p:cNvPr id="21" name="Rectangle 20">
            <a:extLst>
              <a:ext uri="{FF2B5EF4-FFF2-40B4-BE49-F238E27FC236}">
                <a16:creationId xmlns:a16="http://schemas.microsoft.com/office/drawing/2014/main" id="{B33BE8CF-BBC7-449B-9688-C1A3F995E36F}"/>
              </a:ext>
            </a:extLst>
          </p:cNvPr>
          <p:cNvSpPr/>
          <p:nvPr/>
        </p:nvSpPr>
        <p:spPr bwMode="auto">
          <a:xfrm>
            <a:off x="6537702" y="4132793"/>
            <a:ext cx="537519" cy="1501430"/>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 name="Rectangle 21">
            <a:extLst>
              <a:ext uri="{FF2B5EF4-FFF2-40B4-BE49-F238E27FC236}">
                <a16:creationId xmlns:a16="http://schemas.microsoft.com/office/drawing/2014/main" id="{029B0EEE-9F18-4D62-AB63-7B5A2D36D9FF}"/>
              </a:ext>
            </a:extLst>
          </p:cNvPr>
          <p:cNvSpPr/>
          <p:nvPr/>
        </p:nvSpPr>
        <p:spPr bwMode="auto">
          <a:xfrm>
            <a:off x="5440703" y="3505061"/>
            <a:ext cx="537519" cy="2106080"/>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 name="TextBox 24">
            <a:extLst>
              <a:ext uri="{FF2B5EF4-FFF2-40B4-BE49-F238E27FC236}">
                <a16:creationId xmlns:a16="http://schemas.microsoft.com/office/drawing/2014/main" id="{DF489B55-512B-433D-B82C-C8D2CF1DA10C}"/>
              </a:ext>
            </a:extLst>
          </p:cNvPr>
          <p:cNvSpPr txBox="1"/>
          <p:nvPr/>
        </p:nvSpPr>
        <p:spPr>
          <a:xfrm>
            <a:off x="5415610" y="3441967"/>
            <a:ext cx="593752"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1200">
                <a:solidFill>
                  <a:srgbClr val="FFFFFF"/>
                </a:solidFill>
                <a:latin typeface="Segoe UI Semilight"/>
              </a:rPr>
              <a:t>145</a:t>
            </a: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6" name="Rectangle 25">
            <a:extLst>
              <a:ext uri="{FF2B5EF4-FFF2-40B4-BE49-F238E27FC236}">
                <a16:creationId xmlns:a16="http://schemas.microsoft.com/office/drawing/2014/main" id="{E5C18EF9-94FE-4D81-81F9-5C3588878E33}"/>
              </a:ext>
            </a:extLst>
          </p:cNvPr>
          <p:cNvSpPr/>
          <p:nvPr/>
        </p:nvSpPr>
        <p:spPr bwMode="auto">
          <a:xfrm>
            <a:off x="2138324" y="4498326"/>
            <a:ext cx="537519" cy="1103181"/>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 name="TextBox 26">
            <a:extLst>
              <a:ext uri="{FF2B5EF4-FFF2-40B4-BE49-F238E27FC236}">
                <a16:creationId xmlns:a16="http://schemas.microsoft.com/office/drawing/2014/main" id="{3E04BEA4-912F-4D85-A197-90B44B6BB73D}"/>
              </a:ext>
            </a:extLst>
          </p:cNvPr>
          <p:cNvSpPr txBox="1"/>
          <p:nvPr/>
        </p:nvSpPr>
        <p:spPr>
          <a:xfrm>
            <a:off x="2094823" y="4167879"/>
            <a:ext cx="648254"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93.8</a:t>
            </a:r>
          </a:p>
        </p:txBody>
      </p:sp>
      <p:cxnSp>
        <p:nvCxnSpPr>
          <p:cNvPr id="32" name="Connector: Elbow 31">
            <a:extLst>
              <a:ext uri="{FF2B5EF4-FFF2-40B4-BE49-F238E27FC236}">
                <a16:creationId xmlns:a16="http://schemas.microsoft.com/office/drawing/2014/main" id="{B2846141-BAB1-4949-BB9A-32C44BCF2319}"/>
              </a:ext>
            </a:extLst>
          </p:cNvPr>
          <p:cNvCxnSpPr>
            <a:cxnSpLocks/>
          </p:cNvCxnSpPr>
          <p:nvPr/>
        </p:nvCxnSpPr>
        <p:spPr>
          <a:xfrm flipV="1">
            <a:off x="2418950" y="2474527"/>
            <a:ext cx="5243133" cy="1"/>
          </a:xfrm>
          <a:prstGeom prst="bentConnector3">
            <a:avLst>
              <a:gd name="adj1" fmla="val 50000"/>
            </a:avLst>
          </a:prstGeom>
          <a:ln w="19050">
            <a:solidFill>
              <a:srgbClr val="9BEF0A"/>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9E2336D-664C-4100-A780-F4368ED51FB4}"/>
              </a:ext>
            </a:extLst>
          </p:cNvPr>
          <p:cNvCxnSpPr>
            <a:cxnSpLocks/>
            <a:endCxn id="27" idx="0"/>
          </p:cNvCxnSpPr>
          <p:nvPr/>
        </p:nvCxnSpPr>
        <p:spPr>
          <a:xfrm>
            <a:off x="2418950" y="2544417"/>
            <a:ext cx="0" cy="1623462"/>
          </a:xfrm>
          <a:prstGeom prst="straightConnector1">
            <a:avLst/>
          </a:prstGeom>
          <a:ln w="19050">
            <a:solidFill>
              <a:srgbClr val="9BEF0A"/>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43A5AA6-8E3E-46BB-A37C-34558AB9E4A4}"/>
              </a:ext>
            </a:extLst>
          </p:cNvPr>
          <p:cNvSpPr txBox="1"/>
          <p:nvPr/>
        </p:nvSpPr>
        <p:spPr>
          <a:xfrm>
            <a:off x="1888390" y="5601507"/>
            <a:ext cx="999313"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Go</a:t>
            </a:r>
          </a:p>
        </p:txBody>
      </p:sp>
      <p:sp>
        <p:nvSpPr>
          <p:cNvPr id="38" name="Rectangle 37">
            <a:extLst>
              <a:ext uri="{FF2B5EF4-FFF2-40B4-BE49-F238E27FC236}">
                <a16:creationId xmlns:a16="http://schemas.microsoft.com/office/drawing/2014/main" id="{EC4355D5-D2B9-4E96-A9A0-055FF133A1EC}"/>
              </a:ext>
            </a:extLst>
          </p:cNvPr>
          <p:cNvSpPr/>
          <p:nvPr/>
        </p:nvSpPr>
        <p:spPr bwMode="auto">
          <a:xfrm>
            <a:off x="3255668" y="4246338"/>
            <a:ext cx="537519" cy="1361161"/>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Rectangle 38">
            <a:extLst>
              <a:ext uri="{FF2B5EF4-FFF2-40B4-BE49-F238E27FC236}">
                <a16:creationId xmlns:a16="http://schemas.microsoft.com/office/drawing/2014/main" id="{A6CE4038-25F0-4189-BDBB-4B2AEA4C6089}"/>
              </a:ext>
            </a:extLst>
          </p:cNvPr>
          <p:cNvSpPr/>
          <p:nvPr/>
        </p:nvSpPr>
        <p:spPr bwMode="auto">
          <a:xfrm>
            <a:off x="4343704" y="4021648"/>
            <a:ext cx="537519" cy="1585852"/>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TextBox 40">
            <a:extLst>
              <a:ext uri="{FF2B5EF4-FFF2-40B4-BE49-F238E27FC236}">
                <a16:creationId xmlns:a16="http://schemas.microsoft.com/office/drawing/2014/main" id="{D9381193-874C-42A8-AD3A-80FFB8F39090}"/>
              </a:ext>
            </a:extLst>
          </p:cNvPr>
          <p:cNvSpPr txBox="1"/>
          <p:nvPr/>
        </p:nvSpPr>
        <p:spPr>
          <a:xfrm>
            <a:off x="2955102" y="5614869"/>
            <a:ext cx="1130759"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Pro 7</a:t>
            </a:r>
          </a:p>
        </p:txBody>
      </p:sp>
      <p:sp>
        <p:nvSpPr>
          <p:cNvPr id="42" name="TextBox 41">
            <a:extLst>
              <a:ext uri="{FF2B5EF4-FFF2-40B4-BE49-F238E27FC236}">
                <a16:creationId xmlns:a16="http://schemas.microsoft.com/office/drawing/2014/main" id="{F5D3BA52-12B1-4423-B81B-5CE0814B151B}"/>
              </a:ext>
            </a:extLst>
          </p:cNvPr>
          <p:cNvSpPr txBox="1"/>
          <p:nvPr/>
        </p:nvSpPr>
        <p:spPr>
          <a:xfrm>
            <a:off x="4046013" y="5630973"/>
            <a:ext cx="1130759"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Pro X</a:t>
            </a:r>
          </a:p>
        </p:txBody>
      </p:sp>
      <p:sp>
        <p:nvSpPr>
          <p:cNvPr id="43" name="TextBox 42">
            <a:extLst>
              <a:ext uri="{FF2B5EF4-FFF2-40B4-BE49-F238E27FC236}">
                <a16:creationId xmlns:a16="http://schemas.microsoft.com/office/drawing/2014/main" id="{6469BC9E-794C-41BA-BEBB-45D945053435}"/>
              </a:ext>
            </a:extLst>
          </p:cNvPr>
          <p:cNvSpPr txBox="1"/>
          <p:nvPr/>
        </p:nvSpPr>
        <p:spPr>
          <a:xfrm>
            <a:off x="3237230" y="3901960"/>
            <a:ext cx="566502"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115</a:t>
            </a:r>
          </a:p>
        </p:txBody>
      </p:sp>
      <p:sp>
        <p:nvSpPr>
          <p:cNvPr id="44" name="TextBox 43">
            <a:extLst>
              <a:ext uri="{FF2B5EF4-FFF2-40B4-BE49-F238E27FC236}">
                <a16:creationId xmlns:a16="http://schemas.microsoft.com/office/drawing/2014/main" id="{B00E37FE-3975-48A0-AB7B-7733E7DDC10A}"/>
              </a:ext>
            </a:extLst>
          </p:cNvPr>
          <p:cNvSpPr txBox="1"/>
          <p:nvPr/>
        </p:nvSpPr>
        <p:spPr>
          <a:xfrm>
            <a:off x="4319595" y="3671128"/>
            <a:ext cx="585738"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127</a:t>
            </a:r>
          </a:p>
        </p:txBody>
      </p:sp>
      <p:sp>
        <p:nvSpPr>
          <p:cNvPr id="29" name="TextBox 28">
            <a:extLst>
              <a:ext uri="{FF2B5EF4-FFF2-40B4-BE49-F238E27FC236}">
                <a16:creationId xmlns:a16="http://schemas.microsoft.com/office/drawing/2014/main" id="{00FA5050-725F-488A-B3D5-18C54CCF2B3D}"/>
              </a:ext>
            </a:extLst>
          </p:cNvPr>
          <p:cNvSpPr txBox="1"/>
          <p:nvPr/>
        </p:nvSpPr>
        <p:spPr>
          <a:xfrm>
            <a:off x="9875520" y="2474024"/>
            <a:ext cx="2129950" cy="1384995"/>
          </a:xfrm>
          <a:prstGeom prst="rect">
            <a:avLst/>
          </a:prstGeom>
          <a:noFill/>
        </p:spPr>
        <p:txBody>
          <a:bodyPr wrap="square" rtlCol="0">
            <a:spAutoFit/>
          </a:bodyPr>
          <a:lstStyle/>
          <a:p>
            <a:r>
              <a:rPr lang="en-US" sz="2800">
                <a:solidFill>
                  <a:schemeClr val="bg1"/>
                </a:solidFill>
                <a:latin typeface="Segoe UI" panose="020B0502040204020203" pitchFamily="34" charset="0"/>
                <a:cs typeface="Segoe UI" panose="020B0502040204020203" pitchFamily="34" charset="0"/>
              </a:rPr>
              <a:t>Product </a:t>
            </a:r>
          </a:p>
          <a:p>
            <a:r>
              <a:rPr lang="en-US" sz="2800">
                <a:solidFill>
                  <a:schemeClr val="bg1"/>
                </a:solidFill>
                <a:latin typeface="Segoe UI" panose="020B0502040204020203" pitchFamily="34" charset="0"/>
                <a:cs typeface="Segoe UI" panose="020B0502040204020203" pitchFamily="34" charset="0"/>
              </a:rPr>
              <a:t>Carbon </a:t>
            </a:r>
          </a:p>
          <a:p>
            <a:r>
              <a:rPr lang="en-US" sz="2800">
                <a:solidFill>
                  <a:schemeClr val="bg1"/>
                </a:solidFill>
                <a:latin typeface="Segoe UI" panose="020B0502040204020203" pitchFamily="34" charset="0"/>
                <a:cs typeface="Segoe UI" panose="020B0502040204020203" pitchFamily="34" charset="0"/>
              </a:rPr>
              <a:t>Footprint</a:t>
            </a:r>
          </a:p>
        </p:txBody>
      </p:sp>
      <p:sp>
        <p:nvSpPr>
          <p:cNvPr id="31" name="TextBox 30">
            <a:extLst>
              <a:ext uri="{FF2B5EF4-FFF2-40B4-BE49-F238E27FC236}">
                <a16:creationId xmlns:a16="http://schemas.microsoft.com/office/drawing/2014/main" id="{C196E4E0-59FD-4CE4-A464-EE75053E190E}"/>
              </a:ext>
            </a:extLst>
          </p:cNvPr>
          <p:cNvSpPr txBox="1"/>
          <p:nvPr/>
        </p:nvSpPr>
        <p:spPr>
          <a:xfrm>
            <a:off x="6530496" y="4051367"/>
            <a:ext cx="593753"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124</a:t>
            </a:r>
          </a:p>
        </p:txBody>
      </p:sp>
      <p:sp>
        <p:nvSpPr>
          <p:cNvPr id="40" name="Rectangle 39">
            <a:extLst>
              <a:ext uri="{FF2B5EF4-FFF2-40B4-BE49-F238E27FC236}">
                <a16:creationId xmlns:a16="http://schemas.microsoft.com/office/drawing/2014/main" id="{A52E4D82-8C0A-42B3-B98E-1667C8037F74}"/>
              </a:ext>
            </a:extLst>
          </p:cNvPr>
          <p:cNvSpPr/>
          <p:nvPr/>
        </p:nvSpPr>
        <p:spPr bwMode="auto">
          <a:xfrm>
            <a:off x="7656028" y="2474024"/>
            <a:ext cx="537519" cy="3156949"/>
          </a:xfrm>
          <a:prstGeom prst="rect">
            <a:avLst/>
          </a:prstGeom>
          <a:solidFill>
            <a:srgbClr val="00B093"/>
          </a:solidFill>
          <a:ln>
            <a:solidFill>
              <a:schemeClr val="accent1"/>
            </a:solid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5" name="TextBox 44">
            <a:extLst>
              <a:ext uri="{FF2B5EF4-FFF2-40B4-BE49-F238E27FC236}">
                <a16:creationId xmlns:a16="http://schemas.microsoft.com/office/drawing/2014/main" id="{6B6C672D-4B72-4966-89C7-C16ACD7D5C24}"/>
              </a:ext>
            </a:extLst>
          </p:cNvPr>
          <p:cNvSpPr txBox="1"/>
          <p:nvPr/>
        </p:nvSpPr>
        <p:spPr>
          <a:xfrm>
            <a:off x="7612879" y="2395407"/>
            <a:ext cx="617798"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435</a:t>
            </a:r>
          </a:p>
        </p:txBody>
      </p:sp>
      <p:sp>
        <p:nvSpPr>
          <p:cNvPr id="35" name="Rectangle 34">
            <a:extLst>
              <a:ext uri="{FF2B5EF4-FFF2-40B4-BE49-F238E27FC236}">
                <a16:creationId xmlns:a16="http://schemas.microsoft.com/office/drawing/2014/main" id="{BF008FB4-F428-4521-814F-C73FFE042F8F}"/>
              </a:ext>
            </a:extLst>
          </p:cNvPr>
          <p:cNvSpPr/>
          <p:nvPr/>
        </p:nvSpPr>
        <p:spPr>
          <a:xfrm>
            <a:off x="0" y="6627168"/>
            <a:ext cx="11228522" cy="2308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FFFFFF"/>
                </a:solidFill>
                <a:effectLst/>
                <a:uLnTx/>
                <a:uFillTx/>
                <a:latin typeface="Segoe UI Semilight"/>
                <a:ea typeface="+mn-ea"/>
                <a:cs typeface="Segoe UI Semilight"/>
              </a:rPr>
              <a:t>The values in the graphs represent the value published by the manufacturer and if presented the ”mid value” + the deviation value from the product eco report.</a:t>
            </a:r>
            <a:endParaRPr kumimoji="0" lang="sv-SE" sz="1000" b="0" i="0" u="none" strike="noStrike" kern="1200" cap="none" spc="0" normalizeH="0" baseline="0" noProof="0">
              <a:ln>
                <a:noFill/>
              </a:ln>
              <a:solidFill>
                <a:srgbClr val="FFFFFF"/>
              </a:solidFill>
              <a:effectLst/>
              <a:uLnTx/>
              <a:uFillTx/>
              <a:latin typeface="Segoe UI Semilight"/>
              <a:ea typeface="+mn-ea"/>
              <a:cs typeface="Segoe UI Semilight"/>
            </a:endParaRPr>
          </a:p>
        </p:txBody>
      </p:sp>
      <p:pic>
        <p:nvPicPr>
          <p:cNvPr id="5" name="Picture 4">
            <a:extLst>
              <a:ext uri="{FF2B5EF4-FFF2-40B4-BE49-F238E27FC236}">
                <a16:creationId xmlns:a16="http://schemas.microsoft.com/office/drawing/2014/main" id="{88319954-0D1B-4FDD-BABA-557470924996}"/>
              </a:ext>
            </a:extLst>
          </p:cNvPr>
          <p:cNvPicPr>
            <a:picLocks noChangeAspect="1"/>
          </p:cNvPicPr>
          <p:nvPr/>
        </p:nvPicPr>
        <p:blipFill>
          <a:blip r:embed="rId3"/>
          <a:stretch>
            <a:fillRect/>
          </a:stretch>
        </p:blipFill>
        <p:spPr>
          <a:xfrm>
            <a:off x="8574411" y="4592586"/>
            <a:ext cx="1684420" cy="1053318"/>
          </a:xfrm>
          <a:prstGeom prst="rect">
            <a:avLst/>
          </a:prstGeom>
        </p:spPr>
      </p:pic>
    </p:spTree>
    <p:extLst>
      <p:ext uri="{BB962C8B-B14F-4D97-AF65-F5344CB8AC3E}">
        <p14:creationId xmlns:p14="http://schemas.microsoft.com/office/powerpoint/2010/main" val="884868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4C47"/>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DB0CFA7-4D3A-4979-B62F-79A7FFDC4ABF}"/>
              </a:ext>
            </a:extLst>
          </p:cNvPr>
          <p:cNvSpPr txBox="1"/>
          <p:nvPr/>
        </p:nvSpPr>
        <p:spPr>
          <a:xfrm>
            <a:off x="7293763" y="5639081"/>
            <a:ext cx="1348767" cy="618631"/>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HP mt43 Mobile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Thin Client</a:t>
            </a:r>
          </a:p>
        </p:txBody>
      </p:sp>
      <p:sp>
        <p:nvSpPr>
          <p:cNvPr id="12" name="TextBox 11">
            <a:extLst>
              <a:ext uri="{FF2B5EF4-FFF2-40B4-BE49-F238E27FC236}">
                <a16:creationId xmlns:a16="http://schemas.microsoft.com/office/drawing/2014/main" id="{6C576B2B-4C11-4214-A63E-1CD26EDA322C}"/>
              </a:ext>
            </a:extLst>
          </p:cNvPr>
          <p:cNvSpPr txBox="1"/>
          <p:nvPr/>
        </p:nvSpPr>
        <p:spPr>
          <a:xfrm>
            <a:off x="1395705" y="2852981"/>
            <a:ext cx="1280138" cy="627864"/>
          </a:xfrm>
          <a:prstGeom prst="rect">
            <a:avLst/>
          </a:prstGeom>
          <a:solidFill>
            <a:srgbClr val="254C47"/>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light"/>
                <a:ea typeface="+mn-ea"/>
                <a:cs typeface="+mn-cs"/>
              </a:rPr>
              <a:t>260%</a:t>
            </a:r>
            <a:endParaRPr kumimoji="0" lang="sv-SE" sz="24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 name="Tittel 1">
            <a:extLst>
              <a:ext uri="{FF2B5EF4-FFF2-40B4-BE49-F238E27FC236}">
                <a16:creationId xmlns:a16="http://schemas.microsoft.com/office/drawing/2014/main" id="{B6C2CDB4-D84B-403F-B146-9728B37321E7}"/>
              </a:ext>
            </a:extLst>
          </p:cNvPr>
          <p:cNvSpPr>
            <a:spLocks noGrp="1"/>
          </p:cNvSpPr>
          <p:nvPr>
            <p:ph type="title"/>
          </p:nvPr>
        </p:nvSpPr>
        <p:spPr/>
        <p:txBody>
          <a:bodyPr/>
          <a:lstStyle/>
          <a:p>
            <a:r>
              <a:rPr lang="en-US" sz="4800">
                <a:solidFill>
                  <a:schemeClr val="bg1"/>
                </a:solidFill>
                <a:latin typeface="Segoe UI Semilight" panose="020B0402040204020203" pitchFamily="34" charset="0"/>
                <a:cs typeface="Segoe UI Semilight" panose="020B0402040204020203" pitchFamily="34" charset="0"/>
              </a:rPr>
              <a:t>Mobile devices – Eco Profiles</a:t>
            </a:r>
          </a:p>
        </p:txBody>
      </p:sp>
      <p:sp>
        <p:nvSpPr>
          <p:cNvPr id="13" name="Rectangle 12">
            <a:extLst>
              <a:ext uri="{FF2B5EF4-FFF2-40B4-BE49-F238E27FC236}">
                <a16:creationId xmlns:a16="http://schemas.microsoft.com/office/drawing/2014/main" id="{4EB2AD31-21CA-4010-93C0-C0165DFF160E}"/>
              </a:ext>
            </a:extLst>
          </p:cNvPr>
          <p:cNvSpPr/>
          <p:nvPr/>
        </p:nvSpPr>
        <p:spPr>
          <a:xfrm>
            <a:off x="6421844" y="3415342"/>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Rectangle 13">
            <a:extLst>
              <a:ext uri="{FF2B5EF4-FFF2-40B4-BE49-F238E27FC236}">
                <a16:creationId xmlns:a16="http://schemas.microsoft.com/office/drawing/2014/main" id="{08BBE811-99B9-4029-B741-7076A4388CB4}"/>
              </a:ext>
            </a:extLst>
          </p:cNvPr>
          <p:cNvSpPr/>
          <p:nvPr/>
        </p:nvSpPr>
        <p:spPr bwMode="auto">
          <a:xfrm>
            <a:off x="8725654" y="1620712"/>
            <a:ext cx="537519" cy="4013511"/>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 name="TextBox 14">
            <a:extLst>
              <a:ext uri="{FF2B5EF4-FFF2-40B4-BE49-F238E27FC236}">
                <a16:creationId xmlns:a16="http://schemas.microsoft.com/office/drawing/2014/main" id="{CF317AD7-032C-48E9-A542-FBE46A331C89}"/>
              </a:ext>
            </a:extLst>
          </p:cNvPr>
          <p:cNvSpPr txBox="1"/>
          <p:nvPr/>
        </p:nvSpPr>
        <p:spPr>
          <a:xfrm>
            <a:off x="8687117" y="1275881"/>
            <a:ext cx="61459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330</a:t>
            </a:r>
          </a:p>
        </p:txBody>
      </p:sp>
      <p:sp>
        <p:nvSpPr>
          <p:cNvPr id="17" name="TextBox 16">
            <a:extLst>
              <a:ext uri="{FF2B5EF4-FFF2-40B4-BE49-F238E27FC236}">
                <a16:creationId xmlns:a16="http://schemas.microsoft.com/office/drawing/2014/main" id="{65B95315-F73C-48E3-B52B-382C34777349}"/>
              </a:ext>
            </a:extLst>
          </p:cNvPr>
          <p:cNvSpPr txBox="1"/>
          <p:nvPr/>
        </p:nvSpPr>
        <p:spPr>
          <a:xfrm>
            <a:off x="8431588" y="5639081"/>
            <a:ext cx="1194878" cy="618631"/>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N22-20 Touch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Chromebook</a:t>
            </a:r>
          </a:p>
        </p:txBody>
      </p:sp>
      <p:sp>
        <p:nvSpPr>
          <p:cNvPr id="18" name="TextBox 17">
            <a:extLst>
              <a:ext uri="{FF2B5EF4-FFF2-40B4-BE49-F238E27FC236}">
                <a16:creationId xmlns:a16="http://schemas.microsoft.com/office/drawing/2014/main" id="{F63D3AA6-9B79-4830-AC1F-C336F94F3E7A}"/>
              </a:ext>
            </a:extLst>
          </p:cNvPr>
          <p:cNvSpPr txBox="1"/>
          <p:nvPr/>
        </p:nvSpPr>
        <p:spPr>
          <a:xfrm>
            <a:off x="6205815" y="5639081"/>
            <a:ext cx="1201291" cy="618631"/>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ProBook x360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11 G4 EDU</a:t>
            </a:r>
          </a:p>
        </p:txBody>
      </p:sp>
      <p:sp>
        <p:nvSpPr>
          <p:cNvPr id="19" name="TextBox 18">
            <a:extLst>
              <a:ext uri="{FF2B5EF4-FFF2-40B4-BE49-F238E27FC236}">
                <a16:creationId xmlns:a16="http://schemas.microsoft.com/office/drawing/2014/main" id="{236EEDB8-7698-4E98-AA2C-BC360B3E4A75}"/>
              </a:ext>
            </a:extLst>
          </p:cNvPr>
          <p:cNvSpPr txBox="1"/>
          <p:nvPr/>
        </p:nvSpPr>
        <p:spPr>
          <a:xfrm>
            <a:off x="5166039" y="5611141"/>
            <a:ext cx="1161215" cy="618631"/>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Chromebook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11 G8 EDU</a:t>
            </a:r>
          </a:p>
        </p:txBody>
      </p:sp>
      <p:sp>
        <p:nvSpPr>
          <p:cNvPr id="20" name="Rectangle 19">
            <a:extLst>
              <a:ext uri="{FF2B5EF4-FFF2-40B4-BE49-F238E27FC236}">
                <a16:creationId xmlns:a16="http://schemas.microsoft.com/office/drawing/2014/main" id="{18860D38-2157-478C-8F9A-270230C4A952}"/>
              </a:ext>
            </a:extLst>
          </p:cNvPr>
          <p:cNvSpPr/>
          <p:nvPr/>
        </p:nvSpPr>
        <p:spPr bwMode="auto">
          <a:xfrm>
            <a:off x="7634701" y="1761019"/>
            <a:ext cx="537519" cy="3873204"/>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 name="Rectangle 20">
            <a:extLst>
              <a:ext uri="{FF2B5EF4-FFF2-40B4-BE49-F238E27FC236}">
                <a16:creationId xmlns:a16="http://schemas.microsoft.com/office/drawing/2014/main" id="{B33BE8CF-BBC7-449B-9688-C1A3F995E36F}"/>
              </a:ext>
            </a:extLst>
          </p:cNvPr>
          <p:cNvSpPr/>
          <p:nvPr/>
        </p:nvSpPr>
        <p:spPr bwMode="auto">
          <a:xfrm>
            <a:off x="6537702" y="2255379"/>
            <a:ext cx="537519" cy="3378844"/>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 name="Rectangle 21">
            <a:extLst>
              <a:ext uri="{FF2B5EF4-FFF2-40B4-BE49-F238E27FC236}">
                <a16:creationId xmlns:a16="http://schemas.microsoft.com/office/drawing/2014/main" id="{029B0EEE-9F18-4D62-AB63-7B5A2D36D9FF}"/>
              </a:ext>
            </a:extLst>
          </p:cNvPr>
          <p:cNvSpPr/>
          <p:nvPr/>
        </p:nvSpPr>
        <p:spPr bwMode="auto">
          <a:xfrm>
            <a:off x="5440703" y="2609798"/>
            <a:ext cx="537519" cy="3001343"/>
          </a:xfrm>
          <a:prstGeom prst="rect">
            <a:avLst/>
          </a:prstGeom>
          <a:solidFill>
            <a:srgbClr val="00B093"/>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 name="TextBox 22">
            <a:extLst>
              <a:ext uri="{FF2B5EF4-FFF2-40B4-BE49-F238E27FC236}">
                <a16:creationId xmlns:a16="http://schemas.microsoft.com/office/drawing/2014/main" id="{EB002082-2258-40B9-AB06-485FE26A3EFD}"/>
              </a:ext>
            </a:extLst>
          </p:cNvPr>
          <p:cNvSpPr txBox="1"/>
          <p:nvPr/>
        </p:nvSpPr>
        <p:spPr>
          <a:xfrm>
            <a:off x="7575813" y="1427900"/>
            <a:ext cx="61459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338</a:t>
            </a:r>
          </a:p>
        </p:txBody>
      </p:sp>
      <p:sp>
        <p:nvSpPr>
          <p:cNvPr id="24" name="TextBox 23">
            <a:extLst>
              <a:ext uri="{FF2B5EF4-FFF2-40B4-BE49-F238E27FC236}">
                <a16:creationId xmlns:a16="http://schemas.microsoft.com/office/drawing/2014/main" id="{8F8E3F25-CABA-4058-BDAC-74F64ADEC63C}"/>
              </a:ext>
            </a:extLst>
          </p:cNvPr>
          <p:cNvSpPr txBox="1"/>
          <p:nvPr/>
        </p:nvSpPr>
        <p:spPr>
          <a:xfrm>
            <a:off x="6502189" y="1898270"/>
            <a:ext cx="61459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285</a:t>
            </a:r>
          </a:p>
        </p:txBody>
      </p:sp>
      <p:sp>
        <p:nvSpPr>
          <p:cNvPr id="25" name="TextBox 24">
            <a:extLst>
              <a:ext uri="{FF2B5EF4-FFF2-40B4-BE49-F238E27FC236}">
                <a16:creationId xmlns:a16="http://schemas.microsoft.com/office/drawing/2014/main" id="{DF489B55-512B-433D-B82C-C8D2CF1DA10C}"/>
              </a:ext>
            </a:extLst>
          </p:cNvPr>
          <p:cNvSpPr txBox="1"/>
          <p:nvPr/>
        </p:nvSpPr>
        <p:spPr>
          <a:xfrm>
            <a:off x="5400099" y="2275056"/>
            <a:ext cx="614592"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255</a:t>
            </a:r>
          </a:p>
        </p:txBody>
      </p:sp>
      <p:sp>
        <p:nvSpPr>
          <p:cNvPr id="26" name="Rectangle 25">
            <a:extLst>
              <a:ext uri="{FF2B5EF4-FFF2-40B4-BE49-F238E27FC236}">
                <a16:creationId xmlns:a16="http://schemas.microsoft.com/office/drawing/2014/main" id="{E5C18EF9-94FE-4D81-81F9-5C3588878E33}"/>
              </a:ext>
            </a:extLst>
          </p:cNvPr>
          <p:cNvSpPr/>
          <p:nvPr/>
        </p:nvSpPr>
        <p:spPr bwMode="auto">
          <a:xfrm>
            <a:off x="2138324" y="4498326"/>
            <a:ext cx="537519" cy="1103181"/>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 name="TextBox 26">
            <a:extLst>
              <a:ext uri="{FF2B5EF4-FFF2-40B4-BE49-F238E27FC236}">
                <a16:creationId xmlns:a16="http://schemas.microsoft.com/office/drawing/2014/main" id="{3E04BEA4-912F-4D85-A197-90B44B6BB73D}"/>
              </a:ext>
            </a:extLst>
          </p:cNvPr>
          <p:cNvSpPr txBox="1"/>
          <p:nvPr/>
        </p:nvSpPr>
        <p:spPr>
          <a:xfrm>
            <a:off x="2094823" y="4167879"/>
            <a:ext cx="648254"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93.8</a:t>
            </a:r>
          </a:p>
        </p:txBody>
      </p:sp>
      <p:cxnSp>
        <p:nvCxnSpPr>
          <p:cNvPr id="32" name="Connector: Elbow 31">
            <a:extLst>
              <a:ext uri="{FF2B5EF4-FFF2-40B4-BE49-F238E27FC236}">
                <a16:creationId xmlns:a16="http://schemas.microsoft.com/office/drawing/2014/main" id="{B2846141-BAB1-4949-BB9A-32C44BCF2319}"/>
              </a:ext>
            </a:extLst>
          </p:cNvPr>
          <p:cNvCxnSpPr>
            <a:cxnSpLocks/>
            <a:endCxn id="15" idx="1"/>
          </p:cNvCxnSpPr>
          <p:nvPr/>
        </p:nvCxnSpPr>
        <p:spPr>
          <a:xfrm flipV="1">
            <a:off x="2453434" y="1506714"/>
            <a:ext cx="6233683" cy="2"/>
          </a:xfrm>
          <a:prstGeom prst="bentConnector3">
            <a:avLst>
              <a:gd name="adj1" fmla="val 50000"/>
            </a:avLst>
          </a:prstGeom>
          <a:ln w="19050">
            <a:solidFill>
              <a:srgbClr val="9BEF0A"/>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9E2336D-664C-4100-A780-F4368ED51FB4}"/>
              </a:ext>
            </a:extLst>
          </p:cNvPr>
          <p:cNvCxnSpPr>
            <a:endCxn id="27" idx="0"/>
          </p:cNvCxnSpPr>
          <p:nvPr/>
        </p:nvCxnSpPr>
        <p:spPr>
          <a:xfrm>
            <a:off x="2407420" y="1629991"/>
            <a:ext cx="11530" cy="2537888"/>
          </a:xfrm>
          <a:prstGeom prst="straightConnector1">
            <a:avLst/>
          </a:prstGeom>
          <a:ln w="19050">
            <a:solidFill>
              <a:srgbClr val="9BEF0A"/>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43A5AA6-8E3E-46BB-A37C-34558AB9E4A4}"/>
              </a:ext>
            </a:extLst>
          </p:cNvPr>
          <p:cNvSpPr txBox="1"/>
          <p:nvPr/>
        </p:nvSpPr>
        <p:spPr>
          <a:xfrm>
            <a:off x="1888390" y="5601507"/>
            <a:ext cx="999313"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Go</a:t>
            </a:r>
          </a:p>
        </p:txBody>
      </p:sp>
      <p:sp>
        <p:nvSpPr>
          <p:cNvPr id="38" name="Rectangle 37">
            <a:extLst>
              <a:ext uri="{FF2B5EF4-FFF2-40B4-BE49-F238E27FC236}">
                <a16:creationId xmlns:a16="http://schemas.microsoft.com/office/drawing/2014/main" id="{EC4355D5-D2B9-4E96-A9A0-055FF133A1EC}"/>
              </a:ext>
            </a:extLst>
          </p:cNvPr>
          <p:cNvSpPr/>
          <p:nvPr/>
        </p:nvSpPr>
        <p:spPr bwMode="auto">
          <a:xfrm>
            <a:off x="3255668" y="4246338"/>
            <a:ext cx="537519" cy="1361161"/>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Rectangle 38">
            <a:extLst>
              <a:ext uri="{FF2B5EF4-FFF2-40B4-BE49-F238E27FC236}">
                <a16:creationId xmlns:a16="http://schemas.microsoft.com/office/drawing/2014/main" id="{A6CE4038-25F0-4189-BDBB-4B2AEA4C6089}"/>
              </a:ext>
            </a:extLst>
          </p:cNvPr>
          <p:cNvSpPr/>
          <p:nvPr/>
        </p:nvSpPr>
        <p:spPr bwMode="auto">
          <a:xfrm>
            <a:off x="4343704" y="4021648"/>
            <a:ext cx="537519" cy="1585852"/>
          </a:xfrm>
          <a:prstGeom prst="rect">
            <a:avLst/>
          </a:prstGeom>
          <a:solidFill>
            <a:srgbClr val="9BEF0A"/>
          </a:solidFill>
          <a:ln>
            <a:noFill/>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TextBox 40">
            <a:extLst>
              <a:ext uri="{FF2B5EF4-FFF2-40B4-BE49-F238E27FC236}">
                <a16:creationId xmlns:a16="http://schemas.microsoft.com/office/drawing/2014/main" id="{D9381193-874C-42A8-AD3A-80FFB8F39090}"/>
              </a:ext>
            </a:extLst>
          </p:cNvPr>
          <p:cNvSpPr txBox="1"/>
          <p:nvPr/>
        </p:nvSpPr>
        <p:spPr>
          <a:xfrm>
            <a:off x="2955102" y="5614869"/>
            <a:ext cx="1130759"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Pro 7</a:t>
            </a:r>
          </a:p>
        </p:txBody>
      </p:sp>
      <p:sp>
        <p:nvSpPr>
          <p:cNvPr id="42" name="TextBox 41">
            <a:extLst>
              <a:ext uri="{FF2B5EF4-FFF2-40B4-BE49-F238E27FC236}">
                <a16:creationId xmlns:a16="http://schemas.microsoft.com/office/drawing/2014/main" id="{F5D3BA52-12B1-4423-B81B-5CE0814B151B}"/>
              </a:ext>
            </a:extLst>
          </p:cNvPr>
          <p:cNvSpPr txBox="1"/>
          <p:nvPr/>
        </p:nvSpPr>
        <p:spPr>
          <a:xfrm>
            <a:off x="4046013" y="5630973"/>
            <a:ext cx="1130759" cy="457048"/>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0F4F3"/>
                </a:solidFill>
                <a:effectLst/>
                <a:uLnTx/>
                <a:uFillTx/>
                <a:latin typeface="Segoe UI Semilight"/>
                <a:ea typeface="+mn-ea"/>
                <a:cs typeface="+mn-cs"/>
              </a:rPr>
              <a:t>Surface Pro X</a:t>
            </a:r>
          </a:p>
        </p:txBody>
      </p:sp>
      <p:sp>
        <p:nvSpPr>
          <p:cNvPr id="43" name="TextBox 42">
            <a:extLst>
              <a:ext uri="{FF2B5EF4-FFF2-40B4-BE49-F238E27FC236}">
                <a16:creationId xmlns:a16="http://schemas.microsoft.com/office/drawing/2014/main" id="{6469BC9E-794C-41BA-BEBB-45D945053435}"/>
              </a:ext>
            </a:extLst>
          </p:cNvPr>
          <p:cNvSpPr txBox="1"/>
          <p:nvPr/>
        </p:nvSpPr>
        <p:spPr>
          <a:xfrm>
            <a:off x="3237230" y="3901960"/>
            <a:ext cx="566502"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115</a:t>
            </a:r>
          </a:p>
        </p:txBody>
      </p:sp>
      <p:sp>
        <p:nvSpPr>
          <p:cNvPr id="44" name="TextBox 43">
            <a:extLst>
              <a:ext uri="{FF2B5EF4-FFF2-40B4-BE49-F238E27FC236}">
                <a16:creationId xmlns:a16="http://schemas.microsoft.com/office/drawing/2014/main" id="{B00E37FE-3975-48A0-AB7B-7733E7DDC10A}"/>
              </a:ext>
            </a:extLst>
          </p:cNvPr>
          <p:cNvSpPr txBox="1"/>
          <p:nvPr/>
        </p:nvSpPr>
        <p:spPr>
          <a:xfrm>
            <a:off x="4319595" y="3671128"/>
            <a:ext cx="585738" cy="461665"/>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light"/>
                <a:ea typeface="+mn-ea"/>
                <a:cs typeface="+mn-cs"/>
              </a:rPr>
              <a:t>127</a:t>
            </a:r>
          </a:p>
        </p:txBody>
      </p:sp>
      <p:sp>
        <p:nvSpPr>
          <p:cNvPr id="29" name="TextBox 28">
            <a:extLst>
              <a:ext uri="{FF2B5EF4-FFF2-40B4-BE49-F238E27FC236}">
                <a16:creationId xmlns:a16="http://schemas.microsoft.com/office/drawing/2014/main" id="{00FA5050-725F-488A-B3D5-18C54CCF2B3D}"/>
              </a:ext>
            </a:extLst>
          </p:cNvPr>
          <p:cNvSpPr txBox="1"/>
          <p:nvPr/>
        </p:nvSpPr>
        <p:spPr>
          <a:xfrm>
            <a:off x="9875520" y="2474024"/>
            <a:ext cx="2129950" cy="1384995"/>
          </a:xfrm>
          <a:prstGeom prst="rect">
            <a:avLst/>
          </a:prstGeom>
          <a:noFill/>
        </p:spPr>
        <p:txBody>
          <a:bodyPr wrap="square" rtlCol="0">
            <a:spAutoFit/>
          </a:bodyPr>
          <a:lstStyle/>
          <a:p>
            <a:r>
              <a:rPr lang="en-US" sz="2800">
                <a:solidFill>
                  <a:schemeClr val="bg1"/>
                </a:solidFill>
                <a:latin typeface="Segoe UI" panose="020B0502040204020203" pitchFamily="34" charset="0"/>
                <a:cs typeface="Segoe UI" panose="020B0502040204020203" pitchFamily="34" charset="0"/>
              </a:rPr>
              <a:t>Product </a:t>
            </a:r>
          </a:p>
          <a:p>
            <a:r>
              <a:rPr lang="en-US" sz="2800">
                <a:solidFill>
                  <a:schemeClr val="bg1"/>
                </a:solidFill>
                <a:latin typeface="Segoe UI" panose="020B0502040204020203" pitchFamily="34" charset="0"/>
                <a:cs typeface="Segoe UI" panose="020B0502040204020203" pitchFamily="34" charset="0"/>
              </a:rPr>
              <a:t>Carbon </a:t>
            </a:r>
          </a:p>
          <a:p>
            <a:r>
              <a:rPr lang="en-US" sz="2800">
                <a:solidFill>
                  <a:schemeClr val="bg1"/>
                </a:solidFill>
                <a:latin typeface="Segoe UI" panose="020B0502040204020203" pitchFamily="34" charset="0"/>
                <a:cs typeface="Segoe UI" panose="020B0502040204020203" pitchFamily="34" charset="0"/>
              </a:rPr>
              <a:t>Footprint</a:t>
            </a:r>
          </a:p>
        </p:txBody>
      </p:sp>
      <p:sp>
        <p:nvSpPr>
          <p:cNvPr id="30" name="Rectangle 29">
            <a:extLst>
              <a:ext uri="{FF2B5EF4-FFF2-40B4-BE49-F238E27FC236}">
                <a16:creationId xmlns:a16="http://schemas.microsoft.com/office/drawing/2014/main" id="{339E11AD-27EE-45F6-8B24-F1D677907CF2}"/>
              </a:ext>
            </a:extLst>
          </p:cNvPr>
          <p:cNvSpPr/>
          <p:nvPr/>
        </p:nvSpPr>
        <p:spPr>
          <a:xfrm>
            <a:off x="0" y="6627168"/>
            <a:ext cx="11228522" cy="2308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FFFFFF"/>
                </a:solidFill>
                <a:effectLst/>
                <a:uLnTx/>
                <a:uFillTx/>
                <a:latin typeface="Segoe UI Semilight"/>
                <a:ea typeface="+mn-ea"/>
                <a:cs typeface="Segoe UI Semilight"/>
              </a:rPr>
              <a:t>The values in the graphs represent the value published by the manufacturer and if presented the ”mid value” + the deviation value from the product eco report.</a:t>
            </a:r>
            <a:endParaRPr kumimoji="0" lang="sv-SE" sz="1000" b="0" i="0" u="none" strike="noStrike" kern="1200" cap="none" spc="0" normalizeH="0" baseline="0" noProof="0">
              <a:ln>
                <a:noFill/>
              </a:ln>
              <a:solidFill>
                <a:srgbClr val="FFFFFF"/>
              </a:solidFill>
              <a:effectLst/>
              <a:uLnTx/>
              <a:uFillTx/>
              <a:latin typeface="Segoe UI Semilight"/>
              <a:ea typeface="+mn-ea"/>
              <a:cs typeface="Segoe UI Semilight"/>
            </a:endParaRPr>
          </a:p>
        </p:txBody>
      </p:sp>
    </p:spTree>
    <p:extLst>
      <p:ext uri="{BB962C8B-B14F-4D97-AF65-F5344CB8AC3E}">
        <p14:creationId xmlns:p14="http://schemas.microsoft.com/office/powerpoint/2010/main" val="61322269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A793-714F-4FAB-997A-BF40CBE22276}"/>
              </a:ext>
            </a:extLst>
          </p:cNvPr>
          <p:cNvSpPr>
            <a:spLocks noGrp="1"/>
          </p:cNvSpPr>
          <p:nvPr>
            <p:ph type="title"/>
          </p:nvPr>
        </p:nvSpPr>
        <p:spPr>
          <a:xfrm>
            <a:off x="533131" y="-59494"/>
            <a:ext cx="10515600" cy="1325563"/>
          </a:xfrm>
        </p:spPr>
        <p:txBody>
          <a:bodyPr>
            <a:normAutofit/>
          </a:bodyPr>
          <a:lstStyle/>
          <a:p>
            <a:r>
              <a:rPr lang="en-US" sz="3600">
                <a:latin typeface="Segoe UI Semibold" panose="020B0702040204020203" pitchFamily="34" charset="0"/>
                <a:cs typeface="Segoe UI Semibold" panose="020B0702040204020203" pitchFamily="34" charset="0"/>
              </a:rPr>
              <a:t>Benefits of Azure Cloud Desktop on Surface </a:t>
            </a:r>
          </a:p>
        </p:txBody>
      </p:sp>
      <p:grpSp>
        <p:nvGrpSpPr>
          <p:cNvPr id="4" name="Group 3">
            <a:extLst>
              <a:ext uri="{FF2B5EF4-FFF2-40B4-BE49-F238E27FC236}">
                <a16:creationId xmlns:a16="http://schemas.microsoft.com/office/drawing/2014/main" id="{F186EFF0-9C47-42C0-9DB6-E2858E2C9CCC}"/>
              </a:ext>
            </a:extLst>
          </p:cNvPr>
          <p:cNvGrpSpPr/>
          <p:nvPr/>
        </p:nvGrpSpPr>
        <p:grpSpPr>
          <a:xfrm>
            <a:off x="564216" y="1534683"/>
            <a:ext cx="1721617" cy="1177821"/>
            <a:chOff x="2414816" y="2604232"/>
            <a:chExt cx="1722065" cy="1178129"/>
          </a:xfrm>
        </p:grpSpPr>
        <p:pic>
          <p:nvPicPr>
            <p:cNvPr id="5" name="Picture 4">
              <a:extLst>
                <a:ext uri="{FF2B5EF4-FFF2-40B4-BE49-F238E27FC236}">
                  <a16:creationId xmlns:a16="http://schemas.microsoft.com/office/drawing/2014/main" id="{3DD28D96-3672-46E1-8E6A-7A98B0CC3C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4816" y="2604232"/>
              <a:ext cx="1554479" cy="713505"/>
            </a:xfrm>
            <a:prstGeom prst="rect">
              <a:avLst/>
            </a:prstGeom>
          </p:spPr>
        </p:pic>
        <p:sp>
          <p:nvSpPr>
            <p:cNvPr id="6" name="TextBox 5">
              <a:extLst>
                <a:ext uri="{FF2B5EF4-FFF2-40B4-BE49-F238E27FC236}">
                  <a16:creationId xmlns:a16="http://schemas.microsoft.com/office/drawing/2014/main" id="{3AD00693-25C8-454F-AD5D-DBBDAA5145DE}"/>
                </a:ext>
              </a:extLst>
            </p:cNvPr>
            <p:cNvSpPr txBox="1"/>
            <p:nvPr/>
          </p:nvSpPr>
          <p:spPr>
            <a:xfrm>
              <a:off x="2738990" y="3459112"/>
              <a:ext cx="1397891" cy="323249"/>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Pro</a:t>
              </a:r>
              <a:br>
                <a:rPr kumimoji="0" lang="en-US" sz="1799" b="0" i="0" u="none" strike="noStrike" kern="1200" cap="none" spc="0" normalizeH="0" baseline="0" noProof="0">
                  <a:ln>
                    <a:noFill/>
                  </a:ln>
                  <a:solidFill>
                    <a:srgbClr val="737373"/>
                  </a:solidFill>
                  <a:effectLst/>
                  <a:uLnTx/>
                  <a:uFillTx/>
                  <a:latin typeface="Calibri" panose="020F0502020204030204"/>
                  <a:ea typeface="+mn-ea"/>
                  <a:cs typeface="+mn-cs"/>
                </a:rPr>
              </a:br>
              <a:endParaRPr kumimoji="0" lang="en-NZ" sz="1000" b="0" i="0" u="none" strike="noStrike" kern="1200" cap="none" spc="0" normalizeH="0" baseline="0" noProof="0">
                <a:ln>
                  <a:noFill/>
                </a:ln>
                <a:solidFill>
                  <a:srgbClr val="737373"/>
                </a:solidFill>
                <a:effectLst/>
                <a:uLnTx/>
                <a:uFillTx/>
                <a:latin typeface="Segoe UI Semilight" panose="020B0402040204020203" pitchFamily="34" charset="0"/>
                <a:ea typeface="+mn-ea"/>
                <a:cs typeface="Segoe UI Semilight" panose="020B0402040204020203" pitchFamily="34" charset="0"/>
              </a:endParaRPr>
            </a:p>
          </p:txBody>
        </p:sp>
      </p:grpSp>
      <p:grpSp>
        <p:nvGrpSpPr>
          <p:cNvPr id="12" name="Group 11">
            <a:extLst>
              <a:ext uri="{FF2B5EF4-FFF2-40B4-BE49-F238E27FC236}">
                <a16:creationId xmlns:a16="http://schemas.microsoft.com/office/drawing/2014/main" id="{8B4BA134-F9A1-4115-A3C0-E7E49FEEB672}"/>
              </a:ext>
            </a:extLst>
          </p:cNvPr>
          <p:cNvGrpSpPr/>
          <p:nvPr/>
        </p:nvGrpSpPr>
        <p:grpSpPr>
          <a:xfrm>
            <a:off x="18367" y="2813884"/>
            <a:ext cx="2100474" cy="1183117"/>
            <a:chOff x="4446612" y="515330"/>
            <a:chExt cx="2101018" cy="1183433"/>
          </a:xfrm>
        </p:grpSpPr>
        <p:grpSp>
          <p:nvGrpSpPr>
            <p:cNvPr id="13" name="Group 12">
              <a:extLst>
                <a:ext uri="{FF2B5EF4-FFF2-40B4-BE49-F238E27FC236}">
                  <a16:creationId xmlns:a16="http://schemas.microsoft.com/office/drawing/2014/main" id="{446BBECF-DCF1-434C-8063-06F6857E9463}"/>
                </a:ext>
              </a:extLst>
            </p:cNvPr>
            <p:cNvGrpSpPr/>
            <p:nvPr/>
          </p:nvGrpSpPr>
          <p:grpSpPr>
            <a:xfrm>
              <a:off x="4446612" y="515330"/>
              <a:ext cx="2101018" cy="986750"/>
              <a:chOff x="-1454171" y="-13074276"/>
              <a:chExt cx="17533829" cy="8234832"/>
            </a:xfrm>
          </p:grpSpPr>
          <p:pic>
            <p:nvPicPr>
              <p:cNvPr id="16" name="Picture 15">
                <a:extLst>
                  <a:ext uri="{FF2B5EF4-FFF2-40B4-BE49-F238E27FC236}">
                    <a16:creationId xmlns:a16="http://schemas.microsoft.com/office/drawing/2014/main" id="{558F869E-0CD2-4AAD-8FD7-28E43E5121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171" y="-13074276"/>
                <a:ext cx="11773813" cy="6621585"/>
              </a:xfrm>
              <a:prstGeom prst="rect">
                <a:avLst/>
              </a:prstGeom>
            </p:spPr>
          </p:pic>
          <p:pic>
            <p:nvPicPr>
              <p:cNvPr id="17" name="Picture 16">
                <a:extLst>
                  <a:ext uri="{FF2B5EF4-FFF2-40B4-BE49-F238E27FC236}">
                    <a16:creationId xmlns:a16="http://schemas.microsoft.com/office/drawing/2014/main" id="{273AB50C-9018-432D-8609-EE05155D7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108884" y="-12696606"/>
                <a:ext cx="13970774" cy="7857162"/>
              </a:xfrm>
              <a:prstGeom prst="rect">
                <a:avLst/>
              </a:prstGeom>
            </p:spPr>
          </p:pic>
        </p:grpSp>
        <p:sp>
          <p:nvSpPr>
            <p:cNvPr id="14" name="TextBox 13">
              <a:extLst>
                <a:ext uri="{FF2B5EF4-FFF2-40B4-BE49-F238E27FC236}">
                  <a16:creationId xmlns:a16="http://schemas.microsoft.com/office/drawing/2014/main" id="{C7743F05-661D-4E63-9A72-F7E0B9D4299E}"/>
                </a:ext>
              </a:extLst>
            </p:cNvPr>
            <p:cNvSpPr txBox="1"/>
            <p:nvPr/>
          </p:nvSpPr>
          <p:spPr>
            <a:xfrm>
              <a:off x="5094557" y="1529442"/>
              <a:ext cx="1397891" cy="169321"/>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Laptop 3</a:t>
              </a:r>
            </a:p>
          </p:txBody>
        </p:sp>
      </p:grpSp>
      <p:grpSp>
        <p:nvGrpSpPr>
          <p:cNvPr id="22" name="Group 21">
            <a:extLst>
              <a:ext uri="{FF2B5EF4-FFF2-40B4-BE49-F238E27FC236}">
                <a16:creationId xmlns:a16="http://schemas.microsoft.com/office/drawing/2014/main" id="{6CF74C44-8AF8-4614-A634-D73C2287401C}"/>
              </a:ext>
            </a:extLst>
          </p:cNvPr>
          <p:cNvGrpSpPr/>
          <p:nvPr/>
        </p:nvGrpSpPr>
        <p:grpSpPr>
          <a:xfrm>
            <a:off x="2455837" y="4758953"/>
            <a:ext cx="1708344" cy="1370845"/>
            <a:chOff x="6534974" y="1515959"/>
            <a:chExt cx="1708790" cy="1371202"/>
          </a:xfrm>
        </p:grpSpPr>
        <p:sp>
          <p:nvSpPr>
            <p:cNvPr id="23" name="TextBox 22">
              <a:extLst>
                <a:ext uri="{FF2B5EF4-FFF2-40B4-BE49-F238E27FC236}">
                  <a16:creationId xmlns:a16="http://schemas.microsoft.com/office/drawing/2014/main" id="{68894698-6D4E-4B9A-8008-0FCC16008DBE}"/>
                </a:ext>
              </a:extLst>
            </p:cNvPr>
            <p:cNvSpPr txBox="1"/>
            <p:nvPr/>
          </p:nvSpPr>
          <p:spPr>
            <a:xfrm>
              <a:off x="6845873" y="2563912"/>
              <a:ext cx="1397891" cy="323249"/>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Book</a:t>
              </a:r>
              <a:br>
                <a:rPr kumimoji="0" lang="en-US" sz="1000" b="0" i="0" u="none" strike="noStrike" kern="1200" cap="none" spc="0" normalizeH="0" baseline="0" noProof="0">
                  <a:ln>
                    <a:noFill/>
                  </a:ln>
                  <a:solidFill>
                    <a:srgbClr val="737373"/>
                  </a:solidFill>
                  <a:effectLst/>
                  <a:uLnTx/>
                  <a:uFillTx/>
                  <a:latin typeface="Calibri" panose="020F0502020204030204"/>
                  <a:ea typeface="+mn-ea"/>
                  <a:cs typeface="+mn-cs"/>
                </a:rPr>
              </a:br>
              <a:endParaRPr kumimoji="0" lang="en-NZ" sz="1000" b="0" i="0" u="none" strike="noStrike" kern="1200" cap="none" spc="0" normalizeH="0" baseline="0" noProof="0">
                <a:ln>
                  <a:noFill/>
                </a:ln>
                <a:solidFill>
                  <a:srgbClr val="737373"/>
                </a:solidFill>
                <a:effectLst/>
                <a:uLnTx/>
                <a:uFillTx/>
                <a:latin typeface="Segoe UI Semilight" panose="020B0402040204020203" pitchFamily="34" charset="0"/>
                <a:ea typeface="+mn-ea"/>
                <a:cs typeface="Segoe UI Semilight" panose="020B0402040204020203" pitchFamily="34" charset="0"/>
              </a:endParaRPr>
            </a:p>
          </p:txBody>
        </p:sp>
        <p:pic>
          <p:nvPicPr>
            <p:cNvPr id="25" name="Picture 24">
              <a:extLst>
                <a:ext uri="{FF2B5EF4-FFF2-40B4-BE49-F238E27FC236}">
                  <a16:creationId xmlns:a16="http://schemas.microsoft.com/office/drawing/2014/main" id="{A6D75887-6C01-46B1-84DE-839BC93C03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4974" y="1515959"/>
              <a:ext cx="1574524" cy="885670"/>
            </a:xfrm>
            <a:prstGeom prst="rect">
              <a:avLst/>
            </a:prstGeom>
          </p:spPr>
        </p:pic>
      </p:grpSp>
      <p:grpSp>
        <p:nvGrpSpPr>
          <p:cNvPr id="7" name="Group 6">
            <a:extLst>
              <a:ext uri="{FF2B5EF4-FFF2-40B4-BE49-F238E27FC236}">
                <a16:creationId xmlns:a16="http://schemas.microsoft.com/office/drawing/2014/main" id="{7615E12F-B4FE-42C2-9B61-129B52462244}"/>
              </a:ext>
            </a:extLst>
          </p:cNvPr>
          <p:cNvGrpSpPr/>
          <p:nvPr/>
        </p:nvGrpSpPr>
        <p:grpSpPr>
          <a:xfrm>
            <a:off x="2230606" y="2969104"/>
            <a:ext cx="1879751" cy="1166006"/>
            <a:chOff x="2230606" y="2969104"/>
            <a:chExt cx="1879751" cy="1166006"/>
          </a:xfrm>
        </p:grpSpPr>
        <p:sp>
          <p:nvSpPr>
            <p:cNvPr id="10" name="TextBox 9">
              <a:extLst>
                <a:ext uri="{FF2B5EF4-FFF2-40B4-BE49-F238E27FC236}">
                  <a16:creationId xmlns:a16="http://schemas.microsoft.com/office/drawing/2014/main" id="{AB4AA8E8-FB2A-4120-8B4F-A63AAEAD5671}"/>
                </a:ext>
              </a:extLst>
            </p:cNvPr>
            <p:cNvSpPr txBox="1"/>
            <p:nvPr/>
          </p:nvSpPr>
          <p:spPr>
            <a:xfrm>
              <a:off x="2712830" y="3965833"/>
              <a:ext cx="1397527" cy="169277"/>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Pro X</a:t>
              </a:r>
            </a:p>
          </p:txBody>
        </p:sp>
        <p:pic>
          <p:nvPicPr>
            <p:cNvPr id="51" name="Picture 50">
              <a:extLst>
                <a:ext uri="{FF2B5EF4-FFF2-40B4-BE49-F238E27FC236}">
                  <a16:creationId xmlns:a16="http://schemas.microsoft.com/office/drawing/2014/main" id="{9A1BBE84-235B-47A9-8ECA-732F66B9D136}"/>
                </a:ext>
              </a:extLst>
            </p:cNvPr>
            <p:cNvPicPr>
              <a:picLocks noChangeAspect="1"/>
            </p:cNvPicPr>
            <p:nvPr/>
          </p:nvPicPr>
          <p:blipFill>
            <a:blip r:embed="rId6"/>
            <a:stretch>
              <a:fillRect/>
            </a:stretch>
          </p:blipFill>
          <p:spPr>
            <a:xfrm>
              <a:off x="2230606" y="2969104"/>
              <a:ext cx="1744378" cy="980877"/>
            </a:xfrm>
            <a:prstGeom prst="rect">
              <a:avLst/>
            </a:prstGeom>
          </p:spPr>
        </p:pic>
      </p:grpSp>
      <p:grpSp>
        <p:nvGrpSpPr>
          <p:cNvPr id="3" name="Group 2">
            <a:extLst>
              <a:ext uri="{FF2B5EF4-FFF2-40B4-BE49-F238E27FC236}">
                <a16:creationId xmlns:a16="http://schemas.microsoft.com/office/drawing/2014/main" id="{04B2CBB5-2983-4CE1-8996-8E019A6A2401}"/>
              </a:ext>
            </a:extLst>
          </p:cNvPr>
          <p:cNvGrpSpPr/>
          <p:nvPr/>
        </p:nvGrpSpPr>
        <p:grpSpPr>
          <a:xfrm>
            <a:off x="2462544" y="1538916"/>
            <a:ext cx="1729342" cy="1080159"/>
            <a:chOff x="2462544" y="1538916"/>
            <a:chExt cx="1729342" cy="1080159"/>
          </a:xfrm>
        </p:grpSpPr>
        <p:sp>
          <p:nvSpPr>
            <p:cNvPr id="20" name="TextBox 19">
              <a:extLst>
                <a:ext uri="{FF2B5EF4-FFF2-40B4-BE49-F238E27FC236}">
                  <a16:creationId xmlns:a16="http://schemas.microsoft.com/office/drawing/2014/main" id="{ADD3CDB7-790B-48B9-A403-596103CD8B38}"/>
                </a:ext>
              </a:extLst>
            </p:cNvPr>
            <p:cNvSpPr txBox="1"/>
            <p:nvPr/>
          </p:nvSpPr>
          <p:spPr>
            <a:xfrm>
              <a:off x="2794359" y="2295910"/>
              <a:ext cx="1397527" cy="323165"/>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Go</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NZ" sz="1000" b="0" i="0" u="none" strike="noStrike" kern="1200" cap="none" spc="0" normalizeH="0" baseline="0" noProof="0">
                <a:ln>
                  <a:noFill/>
                </a:ln>
                <a:solidFill>
                  <a:srgbClr val="737373"/>
                </a:solidFill>
                <a:effectLst/>
                <a:uLnTx/>
                <a:uFillTx/>
                <a:latin typeface="Segoe UI Semilight" panose="020B0402040204020203" pitchFamily="34" charset="0"/>
                <a:ea typeface="+mn-ea"/>
                <a:cs typeface="Segoe UI Semilight" panose="020B0402040204020203" pitchFamily="34" charset="0"/>
              </a:endParaRPr>
            </a:p>
          </p:txBody>
        </p:sp>
        <p:pic>
          <p:nvPicPr>
            <p:cNvPr id="52" name="Picture 51">
              <a:extLst>
                <a:ext uri="{FF2B5EF4-FFF2-40B4-BE49-F238E27FC236}">
                  <a16:creationId xmlns:a16="http://schemas.microsoft.com/office/drawing/2014/main" id="{0B2A21C9-ED96-4B17-B21B-653BD3F8DB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2544" y="1538916"/>
              <a:ext cx="1410451" cy="657270"/>
            </a:xfrm>
            <a:prstGeom prst="rect">
              <a:avLst/>
            </a:prstGeom>
          </p:spPr>
        </p:pic>
      </p:grpSp>
      <p:grpSp>
        <p:nvGrpSpPr>
          <p:cNvPr id="53" name="Group 52">
            <a:extLst>
              <a:ext uri="{FF2B5EF4-FFF2-40B4-BE49-F238E27FC236}">
                <a16:creationId xmlns:a16="http://schemas.microsoft.com/office/drawing/2014/main" id="{DDB6B825-18A2-47C5-9346-A72025BE1F33}"/>
              </a:ext>
            </a:extLst>
          </p:cNvPr>
          <p:cNvGrpSpPr/>
          <p:nvPr/>
        </p:nvGrpSpPr>
        <p:grpSpPr>
          <a:xfrm>
            <a:off x="49747" y="3934826"/>
            <a:ext cx="2369153" cy="2814659"/>
            <a:chOff x="7332323" y="1297917"/>
            <a:chExt cx="5267689" cy="5267689"/>
          </a:xfrm>
        </p:grpSpPr>
        <p:pic>
          <p:nvPicPr>
            <p:cNvPr id="54" name="Picture 2" descr="Surface Hub 2S Feature Front Stand Landscape No Battery">
              <a:extLst>
                <a:ext uri="{FF2B5EF4-FFF2-40B4-BE49-F238E27FC236}">
                  <a16:creationId xmlns:a16="http://schemas.microsoft.com/office/drawing/2014/main" id="{82BAC9D0-C01C-4EB0-A551-29A0894B89C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32323" y="1297917"/>
              <a:ext cx="5267689" cy="526768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980BB6F-2898-4951-AAAE-91578F6923D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772987" y="2081475"/>
              <a:ext cx="2386360" cy="1566237"/>
            </a:xfrm>
            <a:prstGeom prst="rect">
              <a:avLst/>
            </a:prstGeom>
          </p:spPr>
        </p:pic>
      </p:grpSp>
      <p:sp>
        <p:nvSpPr>
          <p:cNvPr id="56" name="TextBox 55">
            <a:extLst>
              <a:ext uri="{FF2B5EF4-FFF2-40B4-BE49-F238E27FC236}">
                <a16:creationId xmlns:a16="http://schemas.microsoft.com/office/drawing/2014/main" id="{EDAF01BC-8F6D-4A31-B647-B976F4794F1F}"/>
              </a:ext>
            </a:extLst>
          </p:cNvPr>
          <p:cNvSpPr txBox="1"/>
          <p:nvPr/>
        </p:nvSpPr>
        <p:spPr>
          <a:xfrm>
            <a:off x="846991" y="6534835"/>
            <a:ext cx="1397526" cy="323165"/>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737373"/>
                </a:solidFill>
                <a:effectLst/>
                <a:uLnTx/>
                <a:uFillTx/>
                <a:latin typeface="Segoe UI Semibold" panose="020B0702040204020203" pitchFamily="34" charset="0"/>
                <a:ea typeface="+mn-ea"/>
                <a:cs typeface="Segoe UI Semibold" panose="020B0702040204020203" pitchFamily="34" charset="0"/>
              </a:rPr>
              <a:t>Surface Hub</a:t>
            </a:r>
            <a:br>
              <a:rPr kumimoji="0" lang="en-US" sz="1000" b="0" i="0" u="none" strike="noStrike" kern="1200" cap="none" spc="0" normalizeH="0" baseline="0" noProof="0">
                <a:ln>
                  <a:noFill/>
                </a:ln>
                <a:solidFill>
                  <a:srgbClr val="737373"/>
                </a:solidFill>
                <a:effectLst/>
                <a:uLnTx/>
                <a:uFillTx/>
                <a:latin typeface="Calibri" panose="020F0502020204030204"/>
                <a:ea typeface="+mn-ea"/>
                <a:cs typeface="+mn-cs"/>
              </a:rPr>
            </a:br>
            <a:endParaRPr kumimoji="0" lang="en-NZ" sz="1000" b="0" i="0" u="none" strike="noStrike" kern="1200" cap="none" spc="0" normalizeH="0" baseline="0" noProof="0">
              <a:ln>
                <a:noFill/>
              </a:ln>
              <a:solidFill>
                <a:srgbClr val="737373"/>
              </a:solidFill>
              <a:effectLst/>
              <a:uLnTx/>
              <a:uFillTx/>
              <a:latin typeface="Segoe UI Semilight" panose="020B0402040204020203" pitchFamily="34" charset="0"/>
              <a:ea typeface="+mn-ea"/>
              <a:cs typeface="Segoe UI Semilight" panose="020B0402040204020203" pitchFamily="34" charset="0"/>
            </a:endParaRPr>
          </a:p>
        </p:txBody>
      </p:sp>
      <p:sp>
        <p:nvSpPr>
          <p:cNvPr id="28" name="Oval 27">
            <a:extLst>
              <a:ext uri="{FF2B5EF4-FFF2-40B4-BE49-F238E27FC236}">
                <a16:creationId xmlns:a16="http://schemas.microsoft.com/office/drawing/2014/main" id="{9DF3F85B-F579-44F5-ABB6-E9E2138FFA87}"/>
              </a:ext>
            </a:extLst>
          </p:cNvPr>
          <p:cNvSpPr/>
          <p:nvPr/>
        </p:nvSpPr>
        <p:spPr bwMode="auto">
          <a:xfrm>
            <a:off x="4676431" y="2092562"/>
            <a:ext cx="324215" cy="293980"/>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29" name="Oval 28">
            <a:extLst>
              <a:ext uri="{FF2B5EF4-FFF2-40B4-BE49-F238E27FC236}">
                <a16:creationId xmlns:a16="http://schemas.microsoft.com/office/drawing/2014/main" id="{78B9F2AE-7A67-40F1-AFC8-70B50D0CAA37}"/>
              </a:ext>
            </a:extLst>
          </p:cNvPr>
          <p:cNvSpPr/>
          <p:nvPr/>
        </p:nvSpPr>
        <p:spPr bwMode="auto">
          <a:xfrm>
            <a:off x="4675765" y="4382435"/>
            <a:ext cx="324215" cy="293980"/>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30" name="Oval 29">
            <a:extLst>
              <a:ext uri="{FF2B5EF4-FFF2-40B4-BE49-F238E27FC236}">
                <a16:creationId xmlns:a16="http://schemas.microsoft.com/office/drawing/2014/main" id="{43E7FC2E-F77A-4B10-A176-A250DF538255}"/>
              </a:ext>
            </a:extLst>
          </p:cNvPr>
          <p:cNvSpPr/>
          <p:nvPr/>
        </p:nvSpPr>
        <p:spPr bwMode="auto">
          <a:xfrm>
            <a:off x="4672708" y="3379799"/>
            <a:ext cx="324215" cy="293980"/>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31" name="Text Placeholder 2">
            <a:extLst>
              <a:ext uri="{FF2B5EF4-FFF2-40B4-BE49-F238E27FC236}">
                <a16:creationId xmlns:a16="http://schemas.microsoft.com/office/drawing/2014/main" id="{11214270-4F5C-43A1-9258-C3BC5E1B304D}"/>
              </a:ext>
            </a:extLst>
          </p:cNvPr>
          <p:cNvSpPr txBox="1">
            <a:spLocks/>
          </p:cNvSpPr>
          <p:nvPr/>
        </p:nvSpPr>
        <p:spPr>
          <a:xfrm>
            <a:off x="4699729" y="1837566"/>
            <a:ext cx="7641321" cy="350865"/>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40" kern="1200" spc="0" baseline="0">
                <a:solidFill>
                  <a:srgbClr val="000000"/>
                </a:solidFill>
                <a:latin typeface="+mn-lt"/>
                <a:ea typeface="+mn-ea"/>
                <a:cs typeface="+mn-cs"/>
              </a:defRPr>
            </a:lvl1pPr>
            <a:lvl2pPr marL="233149"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66298"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5162"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72691"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2" name="Text Placeholder 2">
            <a:extLst>
              <a:ext uri="{FF2B5EF4-FFF2-40B4-BE49-F238E27FC236}">
                <a16:creationId xmlns:a16="http://schemas.microsoft.com/office/drawing/2014/main" id="{959D4654-AE79-4815-BB49-05F8B3B967C4}"/>
              </a:ext>
            </a:extLst>
          </p:cNvPr>
          <p:cNvSpPr txBox="1">
            <a:spLocks/>
          </p:cNvSpPr>
          <p:nvPr/>
        </p:nvSpPr>
        <p:spPr>
          <a:xfrm>
            <a:off x="5127576" y="3236735"/>
            <a:ext cx="4623406" cy="588223"/>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800"/>
              </a:spcBef>
            </a:pPr>
            <a:r>
              <a:rPr lang="en-US" sz="2400">
                <a:latin typeface="Segoe UI" panose="020B0502040204020203" pitchFamily="34" charset="0"/>
                <a:cs typeface="Segoe UI" panose="020B0502040204020203" pitchFamily="34" charset="0"/>
              </a:rPr>
              <a:t>Offline and on-device for productive experiences</a:t>
            </a:r>
          </a:p>
        </p:txBody>
      </p:sp>
      <p:sp>
        <p:nvSpPr>
          <p:cNvPr id="33" name="Text Placeholder 2">
            <a:extLst>
              <a:ext uri="{FF2B5EF4-FFF2-40B4-BE49-F238E27FC236}">
                <a16:creationId xmlns:a16="http://schemas.microsoft.com/office/drawing/2014/main" id="{5E818A56-E043-468A-939B-FF96E6B22C61}"/>
              </a:ext>
            </a:extLst>
          </p:cNvPr>
          <p:cNvSpPr txBox="1">
            <a:spLocks/>
          </p:cNvSpPr>
          <p:nvPr/>
        </p:nvSpPr>
        <p:spPr>
          <a:xfrm>
            <a:off x="5137339" y="4312382"/>
            <a:ext cx="5466055" cy="434087"/>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896010">
              <a:lnSpc>
                <a:spcPct val="90000"/>
              </a:lnSpc>
              <a:spcBef>
                <a:spcPts val="0"/>
              </a:spcBef>
              <a:defRPr/>
            </a:pPr>
            <a:r>
              <a:rPr lang="en-US" sz="2400">
                <a:latin typeface="Segoe UI" panose="020B0502040204020203" pitchFamily="34" charset="0"/>
                <a:cs typeface="Segoe UI" panose="020B0502040204020203" pitchFamily="34" charset="0"/>
              </a:rPr>
              <a:t>Surface modern device security and manageability </a:t>
            </a:r>
            <a:endParaRPr kumimoji="0" lang="en-US" sz="2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4" name="Text Placeholder 2">
            <a:extLst>
              <a:ext uri="{FF2B5EF4-FFF2-40B4-BE49-F238E27FC236}">
                <a16:creationId xmlns:a16="http://schemas.microsoft.com/office/drawing/2014/main" id="{C73468C1-567A-49D7-A045-7776C60BE964}"/>
              </a:ext>
            </a:extLst>
          </p:cNvPr>
          <p:cNvSpPr txBox="1">
            <a:spLocks/>
          </p:cNvSpPr>
          <p:nvPr/>
        </p:nvSpPr>
        <p:spPr>
          <a:xfrm>
            <a:off x="5137339" y="2090857"/>
            <a:ext cx="4332821" cy="642462"/>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a:latin typeface="Segoe UI" panose="020B0502040204020203" pitchFamily="34" charset="0"/>
                <a:cs typeface="Segoe UI" panose="020B0502040204020203" pitchFamily="34" charset="0"/>
              </a:rPr>
              <a:t>Flexible form factors - to support persistent, </a:t>
            </a:r>
          </a:p>
          <a:p>
            <a:pPr lvl="0"/>
            <a:r>
              <a:rPr lang="en-US" sz="2400">
                <a:latin typeface="Segoe UI" panose="020B0502040204020203" pitchFamily="34" charset="0"/>
                <a:cs typeface="Segoe UI" panose="020B0502040204020203" pitchFamily="34" charset="0"/>
              </a:rPr>
              <a:t>on-demand and JIT scenarios</a:t>
            </a:r>
          </a:p>
        </p:txBody>
      </p:sp>
      <p:sp>
        <p:nvSpPr>
          <p:cNvPr id="35" name="Title 1">
            <a:extLst>
              <a:ext uri="{FF2B5EF4-FFF2-40B4-BE49-F238E27FC236}">
                <a16:creationId xmlns:a16="http://schemas.microsoft.com/office/drawing/2014/main" id="{A4F84277-42CF-4244-8BE7-0E08652339DD}"/>
              </a:ext>
            </a:extLst>
          </p:cNvPr>
          <p:cNvSpPr txBox="1">
            <a:spLocks/>
          </p:cNvSpPr>
          <p:nvPr/>
        </p:nvSpPr>
        <p:spPr>
          <a:xfrm>
            <a:off x="4799659" y="1869429"/>
            <a:ext cx="4426985" cy="687232"/>
          </a:xfrm>
          <a:prstGeom prst="rect">
            <a:avLst/>
          </a:prstGeom>
        </p:spPr>
        <p:txBody>
          <a:bodyPr vert="horz" wrap="square" lIns="0" tIns="164569"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147" normalizeH="0" baseline="0" noProof="0">
              <a:ln w="3175">
                <a:noFill/>
              </a:ln>
              <a:solidFill>
                <a:srgbClr val="000000"/>
              </a:solidFill>
              <a:effectLst/>
              <a:uLnTx/>
              <a:uFillTx/>
              <a:latin typeface="Segoe UI" panose="020B0502040204020203" pitchFamily="34" charset="0"/>
            </a:endParaRPr>
          </a:p>
        </p:txBody>
      </p:sp>
      <p:sp>
        <p:nvSpPr>
          <p:cNvPr id="36" name="Oval 35">
            <a:extLst>
              <a:ext uri="{FF2B5EF4-FFF2-40B4-BE49-F238E27FC236}">
                <a16:creationId xmlns:a16="http://schemas.microsoft.com/office/drawing/2014/main" id="{59A4A713-A4C0-4565-8368-060D0C9D8C42}"/>
              </a:ext>
            </a:extLst>
          </p:cNvPr>
          <p:cNvSpPr/>
          <p:nvPr/>
        </p:nvSpPr>
        <p:spPr bwMode="auto">
          <a:xfrm>
            <a:off x="4672707" y="5495436"/>
            <a:ext cx="324215" cy="293980"/>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37" name="Text Placeholder 2">
            <a:extLst>
              <a:ext uri="{FF2B5EF4-FFF2-40B4-BE49-F238E27FC236}">
                <a16:creationId xmlns:a16="http://schemas.microsoft.com/office/drawing/2014/main" id="{25192F96-CF2D-409D-AE93-B8766CEB8576}"/>
              </a:ext>
            </a:extLst>
          </p:cNvPr>
          <p:cNvSpPr txBox="1">
            <a:spLocks/>
          </p:cNvSpPr>
          <p:nvPr/>
        </p:nvSpPr>
        <p:spPr>
          <a:xfrm>
            <a:off x="5127576" y="5478420"/>
            <a:ext cx="4079559" cy="328213"/>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14016">
              <a:defRPr/>
            </a:pPr>
            <a:r>
              <a:rPr lang="en-US" sz="2400">
                <a:latin typeface="Segoe UI" panose="020B0502040204020203" pitchFamily="34" charset="0"/>
                <a:cs typeface="Segoe UI" panose="020B0502040204020203" pitchFamily="34" charset="0"/>
              </a:rPr>
              <a:t>Reduce your carbon footprint </a:t>
            </a:r>
            <a:endParaRPr kumimoji="0" lang="en-US" sz="2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0339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E20CB7C-D43D-4227-BB65-4B1B55B2C7ED}"/>
              </a:ext>
            </a:extLst>
          </p:cNvPr>
          <p:cNvSpPr>
            <a:spLocks noGrp="1"/>
          </p:cNvSpPr>
          <p:nvPr>
            <p:ph type="body" sz="quarter" idx="16"/>
          </p:nvPr>
        </p:nvSpPr>
        <p:spPr>
          <a:xfrm>
            <a:off x="247580" y="4392869"/>
            <a:ext cx="2532888" cy="1446550"/>
          </a:xfrm>
        </p:spPr>
        <p:txBody>
          <a:bodyPr/>
          <a:lstStyle/>
          <a:p>
            <a:r>
              <a:rPr lang="en-SG" sz="1400" b="1"/>
              <a:t>Security </a:t>
            </a:r>
          </a:p>
          <a:p>
            <a:r>
              <a:rPr lang="en-SG" sz="1400" b="1"/>
              <a:t>and regulation</a:t>
            </a:r>
          </a:p>
          <a:p>
            <a:pPr defTabSz="913874">
              <a:spcBef>
                <a:spcPts val="1175"/>
              </a:spcBef>
              <a:defRPr/>
            </a:pPr>
            <a:r>
              <a:rPr lang="en-US" sz="1200">
                <a:solidFill>
                  <a:srgbClr val="000000"/>
                </a:solidFill>
                <a:cs typeface="Segoe UI Semilight" panose="020B0402040204020203" pitchFamily="34" charset="0"/>
              </a:rPr>
              <a:t>Financial Services</a:t>
            </a:r>
          </a:p>
          <a:p>
            <a:pPr defTabSz="913874">
              <a:spcBef>
                <a:spcPts val="1175"/>
              </a:spcBef>
              <a:defRPr/>
            </a:pPr>
            <a:r>
              <a:rPr lang="en-US" sz="1200">
                <a:solidFill>
                  <a:srgbClr val="000000"/>
                </a:solidFill>
                <a:cs typeface="Segoe UI Semilight" panose="020B0402040204020203" pitchFamily="34" charset="0"/>
              </a:rPr>
              <a:t>Healthcare</a:t>
            </a:r>
          </a:p>
          <a:p>
            <a:pPr defTabSz="913874">
              <a:spcBef>
                <a:spcPts val="1175"/>
              </a:spcBef>
              <a:defRPr/>
            </a:pPr>
            <a:r>
              <a:rPr lang="en-US" sz="1200">
                <a:solidFill>
                  <a:srgbClr val="000000"/>
                </a:solidFill>
                <a:cs typeface="Segoe UI Semilight" panose="020B0402040204020203" pitchFamily="34" charset="0"/>
              </a:rPr>
              <a:t>Government</a:t>
            </a:r>
            <a:endParaRPr lang="en-SG" sz="1400"/>
          </a:p>
        </p:txBody>
      </p:sp>
      <p:pic>
        <p:nvPicPr>
          <p:cNvPr id="28" name="Picture Placeholder 27" descr="A picture containing electronics, photo, indoor&#10;&#10;Description automatically generated">
            <a:extLst>
              <a:ext uri="{FF2B5EF4-FFF2-40B4-BE49-F238E27FC236}">
                <a16:creationId xmlns:a16="http://schemas.microsoft.com/office/drawing/2014/main" id="{89109480-6DC8-4C6C-81F8-014F12CBB1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553904" y="2182292"/>
            <a:ext cx="1920240" cy="1920240"/>
          </a:xfrm>
          <a:solidFill>
            <a:schemeClr val="bg1"/>
          </a:solidFill>
        </p:spPr>
      </p:pic>
      <p:sp>
        <p:nvSpPr>
          <p:cNvPr id="23" name="Text Placeholder 22">
            <a:extLst>
              <a:ext uri="{FF2B5EF4-FFF2-40B4-BE49-F238E27FC236}">
                <a16:creationId xmlns:a16="http://schemas.microsoft.com/office/drawing/2014/main" id="{E00D9500-D223-4710-8C84-CCA186C60433}"/>
              </a:ext>
            </a:extLst>
          </p:cNvPr>
          <p:cNvSpPr>
            <a:spLocks noGrp="1"/>
          </p:cNvSpPr>
          <p:nvPr>
            <p:ph type="body" sz="quarter" idx="17"/>
          </p:nvPr>
        </p:nvSpPr>
        <p:spPr>
          <a:xfrm>
            <a:off x="2474144" y="4392869"/>
            <a:ext cx="2532888" cy="1692771"/>
          </a:xfrm>
        </p:spPr>
        <p:txBody>
          <a:bodyPr/>
          <a:lstStyle/>
          <a:p>
            <a:r>
              <a:rPr lang="en-SG" sz="1400" b="1"/>
              <a:t>Elastic</a:t>
            </a:r>
          </a:p>
          <a:p>
            <a:r>
              <a:rPr lang="en-SG" sz="1400" b="1"/>
              <a:t>Workforce</a:t>
            </a:r>
          </a:p>
          <a:p>
            <a:pPr defTabSz="913874">
              <a:spcBef>
                <a:spcPts val="1175"/>
              </a:spcBef>
              <a:defRPr/>
            </a:pPr>
            <a:r>
              <a:rPr lang="en-US" sz="1200">
                <a:solidFill>
                  <a:srgbClr val="000000"/>
                </a:solidFill>
                <a:cs typeface="Segoe UI Semilight" panose="020B0402040204020203" pitchFamily="34" charset="0"/>
              </a:rPr>
              <a:t>Mergers and acquisition</a:t>
            </a:r>
          </a:p>
          <a:p>
            <a:pPr defTabSz="913874">
              <a:spcBef>
                <a:spcPts val="1175"/>
              </a:spcBef>
              <a:defRPr/>
            </a:pPr>
            <a:r>
              <a:rPr lang="en-US" sz="1200">
                <a:solidFill>
                  <a:srgbClr val="000000"/>
                </a:solidFill>
                <a:cs typeface="Segoe UI Semilight" panose="020B0402040204020203" pitchFamily="34" charset="0"/>
              </a:rPr>
              <a:t>Short term employees</a:t>
            </a:r>
          </a:p>
          <a:p>
            <a:pPr defTabSz="913874">
              <a:spcBef>
                <a:spcPts val="1175"/>
              </a:spcBef>
              <a:defRPr/>
            </a:pPr>
            <a:r>
              <a:rPr lang="en-US" sz="1200">
                <a:solidFill>
                  <a:srgbClr val="000000"/>
                </a:solidFill>
                <a:cs typeface="Segoe UI Semilight" panose="020B0402040204020203" pitchFamily="34" charset="0"/>
              </a:rPr>
              <a:t>Contractor and partner access</a:t>
            </a:r>
          </a:p>
          <a:p>
            <a:endParaRPr lang="en-SG" sz="1400"/>
          </a:p>
        </p:txBody>
      </p:sp>
      <p:pic>
        <p:nvPicPr>
          <p:cNvPr id="34" name="Picture Placeholder 33" descr="A group of people sitting at a table&#10;&#10;Description automatically generated">
            <a:extLst>
              <a:ext uri="{FF2B5EF4-FFF2-40B4-BE49-F238E27FC236}">
                <a16:creationId xmlns:a16="http://schemas.microsoft.com/office/drawing/2014/main" id="{CAD80655-5634-4896-97C0-EA2F36C8E26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2760112" y="2182292"/>
            <a:ext cx="1920240" cy="1920240"/>
          </a:xfrm>
          <a:solidFill>
            <a:schemeClr val="bg1"/>
          </a:solidFill>
        </p:spPr>
      </p:pic>
      <p:sp>
        <p:nvSpPr>
          <p:cNvPr id="24" name="Text Placeholder 23">
            <a:extLst>
              <a:ext uri="{FF2B5EF4-FFF2-40B4-BE49-F238E27FC236}">
                <a16:creationId xmlns:a16="http://schemas.microsoft.com/office/drawing/2014/main" id="{E556AF8E-ECFE-46BB-9920-7F2F9FD37111}"/>
              </a:ext>
            </a:extLst>
          </p:cNvPr>
          <p:cNvSpPr>
            <a:spLocks noGrp="1"/>
          </p:cNvSpPr>
          <p:nvPr>
            <p:ph type="body" sz="quarter" idx="18"/>
          </p:nvPr>
        </p:nvSpPr>
        <p:spPr>
          <a:xfrm>
            <a:off x="4700708" y="4386633"/>
            <a:ext cx="2532888" cy="1446550"/>
          </a:xfrm>
        </p:spPr>
        <p:txBody>
          <a:bodyPr/>
          <a:lstStyle/>
          <a:p>
            <a:r>
              <a:rPr lang="en-SG" sz="1400" b="1"/>
              <a:t>Specific</a:t>
            </a:r>
          </a:p>
          <a:p>
            <a:r>
              <a:rPr lang="en-SG" sz="1400" b="1"/>
              <a:t>Employees</a:t>
            </a:r>
          </a:p>
          <a:p>
            <a:pPr defTabSz="913874">
              <a:spcBef>
                <a:spcPts val="1175"/>
              </a:spcBef>
              <a:defRPr/>
            </a:pPr>
            <a:r>
              <a:rPr lang="en-US" sz="1200">
                <a:solidFill>
                  <a:srgbClr val="000000"/>
                </a:solidFill>
                <a:cs typeface="Segoe UI Semilight" panose="020B0402040204020203" pitchFamily="34" charset="0"/>
              </a:rPr>
              <a:t>BYOD and mobile</a:t>
            </a:r>
          </a:p>
          <a:p>
            <a:pPr defTabSz="913874">
              <a:spcBef>
                <a:spcPts val="1175"/>
              </a:spcBef>
              <a:defRPr/>
            </a:pPr>
            <a:r>
              <a:rPr lang="en-US" sz="1200">
                <a:solidFill>
                  <a:srgbClr val="000000"/>
                </a:solidFill>
                <a:cs typeface="Segoe UI Semilight" panose="020B0402040204020203" pitchFamily="34" charset="0"/>
              </a:rPr>
              <a:t>Call centers</a:t>
            </a:r>
          </a:p>
          <a:p>
            <a:pPr defTabSz="913874">
              <a:spcBef>
                <a:spcPts val="1175"/>
              </a:spcBef>
              <a:defRPr/>
            </a:pPr>
            <a:r>
              <a:rPr lang="en-US" sz="1200">
                <a:solidFill>
                  <a:srgbClr val="000000"/>
                </a:solidFill>
                <a:cs typeface="Segoe UI Semilight" panose="020B0402040204020203" pitchFamily="34" charset="0"/>
              </a:rPr>
              <a:t>Branch workers</a:t>
            </a:r>
          </a:p>
        </p:txBody>
      </p:sp>
      <p:pic>
        <p:nvPicPr>
          <p:cNvPr id="36" name="Picture Placeholder 35" descr="Two people sitting on a bench&#10;&#10;Description automatically generated">
            <a:extLst>
              <a:ext uri="{FF2B5EF4-FFF2-40B4-BE49-F238E27FC236}">
                <a16:creationId xmlns:a16="http://schemas.microsoft.com/office/drawing/2014/main" id="{43B6CD34-146E-485D-8AFC-838D248B560A}"/>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a:xfrm>
            <a:off x="4966320" y="2182292"/>
            <a:ext cx="1920240" cy="1920240"/>
          </a:xfrm>
          <a:solidFill>
            <a:schemeClr val="bg1"/>
          </a:solidFill>
        </p:spPr>
      </p:pic>
      <p:sp>
        <p:nvSpPr>
          <p:cNvPr id="26" name="Text Placeholder 25">
            <a:extLst>
              <a:ext uri="{FF2B5EF4-FFF2-40B4-BE49-F238E27FC236}">
                <a16:creationId xmlns:a16="http://schemas.microsoft.com/office/drawing/2014/main" id="{CB53808C-1E82-41CE-A3E7-E0F2D672FE5A}"/>
              </a:ext>
            </a:extLst>
          </p:cNvPr>
          <p:cNvSpPr>
            <a:spLocks noGrp="1"/>
          </p:cNvSpPr>
          <p:nvPr>
            <p:ph type="body" sz="quarter" idx="20"/>
          </p:nvPr>
        </p:nvSpPr>
        <p:spPr>
          <a:xfrm>
            <a:off x="6866204" y="4388549"/>
            <a:ext cx="2532888" cy="1446550"/>
          </a:xfrm>
        </p:spPr>
        <p:txBody>
          <a:bodyPr/>
          <a:lstStyle/>
          <a:p>
            <a:r>
              <a:rPr lang="en-SG" sz="1400" b="1"/>
              <a:t>Specialized </a:t>
            </a:r>
          </a:p>
          <a:p>
            <a:r>
              <a:rPr lang="en-SG" sz="1400" b="1"/>
              <a:t>workloads</a:t>
            </a:r>
          </a:p>
          <a:p>
            <a:pPr defTabSz="913874">
              <a:spcBef>
                <a:spcPts val="1175"/>
              </a:spcBef>
              <a:defRPr/>
            </a:pPr>
            <a:r>
              <a:rPr lang="en-US" sz="1200">
                <a:solidFill>
                  <a:srgbClr val="000000"/>
                </a:solidFill>
                <a:cs typeface="Segoe UI Semilight" panose="020B0402040204020203" pitchFamily="34" charset="0"/>
              </a:rPr>
              <a:t>Design and engineering</a:t>
            </a:r>
          </a:p>
          <a:p>
            <a:pPr defTabSz="913874">
              <a:spcBef>
                <a:spcPts val="1175"/>
              </a:spcBef>
              <a:defRPr/>
            </a:pPr>
            <a:r>
              <a:rPr lang="en-US" sz="1200">
                <a:solidFill>
                  <a:srgbClr val="000000"/>
                </a:solidFill>
                <a:cs typeface="Segoe UI Semilight" panose="020B0402040204020203" pitchFamily="34" charset="0"/>
              </a:rPr>
              <a:t>Legacy apps</a:t>
            </a:r>
          </a:p>
          <a:p>
            <a:pPr defTabSz="913874">
              <a:spcBef>
                <a:spcPts val="1175"/>
              </a:spcBef>
              <a:defRPr/>
            </a:pPr>
            <a:r>
              <a:rPr lang="en-US" sz="1200">
                <a:solidFill>
                  <a:srgbClr val="000000"/>
                </a:solidFill>
                <a:cs typeface="Segoe UI Semilight" panose="020B0402040204020203" pitchFamily="34" charset="0"/>
              </a:rPr>
              <a:t>Software dev test</a:t>
            </a:r>
            <a:endParaRPr lang="en-SG" sz="1200">
              <a:solidFill>
                <a:srgbClr val="000000"/>
              </a:solidFill>
              <a:cs typeface="Segoe UI Semilight" panose="020B0402040204020203" pitchFamily="34" charset="0"/>
            </a:endParaRPr>
          </a:p>
        </p:txBody>
      </p:sp>
      <p:pic>
        <p:nvPicPr>
          <p:cNvPr id="38" name="Picture Placeholder 37" descr="A person standing next to a train&#10;&#10;Description automatically generated">
            <a:extLst>
              <a:ext uri="{FF2B5EF4-FFF2-40B4-BE49-F238E27FC236}">
                <a16:creationId xmlns:a16="http://schemas.microsoft.com/office/drawing/2014/main" id="{9CFCA26A-AB1A-4723-999C-9602AD30AA78}"/>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t="163" b="163"/>
          <a:stretch>
            <a:fillRect/>
          </a:stretch>
        </p:blipFill>
        <p:spPr>
          <a:xfrm>
            <a:off x="7172528" y="2182292"/>
            <a:ext cx="1920240" cy="1920240"/>
          </a:xfrm>
          <a:solidFill>
            <a:schemeClr val="bg1"/>
          </a:solidFill>
        </p:spPr>
      </p:pic>
      <p:pic>
        <p:nvPicPr>
          <p:cNvPr id="3074" name="Picture 2" descr="Win19a_Consumer_098">
            <a:extLst>
              <a:ext uri="{FF2B5EF4-FFF2-40B4-BE49-F238E27FC236}">
                <a16:creationId xmlns:a16="http://schemas.microsoft.com/office/drawing/2014/main" id="{9776996E-8256-4BEE-BAD5-B68A4AEB58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67" r="16667"/>
          <a:stretch/>
        </p:blipFill>
        <p:spPr bwMode="auto">
          <a:xfrm>
            <a:off x="9552657" y="2182292"/>
            <a:ext cx="1920240" cy="19202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5">
            <a:extLst>
              <a:ext uri="{FF2B5EF4-FFF2-40B4-BE49-F238E27FC236}">
                <a16:creationId xmlns:a16="http://schemas.microsoft.com/office/drawing/2014/main" id="{99D8CBFA-EDB1-4DFC-B221-FF1169536EFB}"/>
              </a:ext>
            </a:extLst>
          </p:cNvPr>
          <p:cNvSpPr txBox="1">
            <a:spLocks/>
          </p:cNvSpPr>
          <p:nvPr/>
        </p:nvSpPr>
        <p:spPr>
          <a:xfrm>
            <a:off x="9246333" y="4386633"/>
            <a:ext cx="2532888" cy="1446550"/>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SG" sz="1400" b="1"/>
              <a:t>Business </a:t>
            </a:r>
          </a:p>
          <a:p>
            <a:r>
              <a:rPr lang="en-SG" sz="1400" b="1"/>
              <a:t>Continuity</a:t>
            </a:r>
          </a:p>
          <a:p>
            <a:pPr defTabSz="913874">
              <a:spcBef>
                <a:spcPts val="1175"/>
              </a:spcBef>
              <a:defRPr/>
            </a:pPr>
            <a:r>
              <a:rPr lang="en-US" sz="1200">
                <a:solidFill>
                  <a:srgbClr val="000000"/>
                </a:solidFill>
                <a:cs typeface="Segoe UI Semilight" panose="020B0402040204020203" pitchFamily="34" charset="0"/>
              </a:rPr>
              <a:t>On Demand</a:t>
            </a:r>
          </a:p>
          <a:p>
            <a:pPr defTabSz="913874">
              <a:spcBef>
                <a:spcPts val="1175"/>
              </a:spcBef>
              <a:defRPr/>
            </a:pPr>
            <a:r>
              <a:rPr lang="en-US" sz="1200">
                <a:solidFill>
                  <a:srgbClr val="000000"/>
                </a:solidFill>
                <a:cs typeface="Segoe UI Semilight" panose="020B0402040204020203" pitchFamily="34" charset="0"/>
              </a:rPr>
              <a:t>Just in Time (JIT)</a:t>
            </a:r>
          </a:p>
          <a:p>
            <a:pPr defTabSz="913874">
              <a:spcBef>
                <a:spcPts val="1175"/>
              </a:spcBef>
              <a:defRPr/>
            </a:pPr>
            <a:r>
              <a:rPr lang="en-US" sz="1200" err="1">
                <a:solidFill>
                  <a:srgbClr val="000000"/>
                </a:solidFill>
                <a:cs typeface="Segoe UI Semilight" panose="020B0402040204020203" pitchFamily="34" charset="0"/>
              </a:rPr>
              <a:t>Work@Home</a:t>
            </a:r>
            <a:endParaRPr lang="en-US" sz="1200">
              <a:solidFill>
                <a:srgbClr val="000000"/>
              </a:solidFill>
              <a:cs typeface="Segoe UI Semilight" panose="020B0402040204020203" pitchFamily="34" charset="0"/>
            </a:endParaRPr>
          </a:p>
        </p:txBody>
      </p:sp>
      <p:sp>
        <p:nvSpPr>
          <p:cNvPr id="15" name="Title 1">
            <a:extLst>
              <a:ext uri="{FF2B5EF4-FFF2-40B4-BE49-F238E27FC236}">
                <a16:creationId xmlns:a16="http://schemas.microsoft.com/office/drawing/2014/main" id="{655A2437-753E-47C3-B48F-2ACB8DE9CB22}"/>
              </a:ext>
            </a:extLst>
          </p:cNvPr>
          <p:cNvSpPr>
            <a:spLocks noGrp="1"/>
          </p:cNvSpPr>
          <p:nvPr>
            <p:ph type="title"/>
          </p:nvPr>
        </p:nvSpPr>
        <p:spPr>
          <a:xfrm>
            <a:off x="588963" y="457201"/>
            <a:ext cx="11017250" cy="808426"/>
          </a:xfrm>
        </p:spPr>
        <p:txBody>
          <a:bodyPr>
            <a:normAutofit fontScale="90000"/>
          </a:bodyPr>
          <a:lstStyle/>
          <a:p>
            <a:r>
              <a:rPr lang="en-US" sz="4400"/>
              <a:t>Why Virtualization</a:t>
            </a:r>
            <a:br>
              <a:rPr lang="en-US"/>
            </a:br>
            <a:r>
              <a:rPr lang="en-US" sz="2200">
                <a:latin typeface="Segoe UI "/>
              </a:rPr>
              <a:t>Virtual Desktop Infrastructure (VDI) helps address specific business and security needs</a:t>
            </a:r>
            <a:endParaRPr lang="en-US">
              <a:latin typeface="Segoe UI "/>
            </a:endParaRPr>
          </a:p>
        </p:txBody>
      </p:sp>
    </p:spTree>
    <p:extLst>
      <p:ext uri="{BB962C8B-B14F-4D97-AF65-F5344CB8AC3E}">
        <p14:creationId xmlns:p14="http://schemas.microsoft.com/office/powerpoint/2010/main" val="27166896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bwMode="auto">
          <a:xfrm>
            <a:off x="276290" y="1272083"/>
            <a:ext cx="5753388" cy="435966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93" tIns="146234" rIns="182793" bIns="146234" numCol="1" spcCol="0" rtlCol="0" fromWordArt="0" anchor="t" anchorCtr="0" forceAA="0" compatLnSpc="1">
            <a:prstTxWarp prst="textNoShape">
              <a:avLst/>
            </a:prstTxWarp>
            <a:noAutofit/>
          </a:bodyPr>
          <a:lstStyle/>
          <a:p>
            <a:pPr algn="ctr" defTabSz="913487">
              <a:lnSpc>
                <a:spcPct val="90000"/>
              </a:lnSpc>
            </a:pPr>
            <a:endParaRPr lang="en-US" sz="1961" spc="-50">
              <a:gradFill>
                <a:gsLst>
                  <a:gs pos="1250">
                    <a:srgbClr val="FFFFFF"/>
                  </a:gs>
                  <a:gs pos="10417">
                    <a:srgbClr val="FFFFFF"/>
                  </a:gs>
                </a:gsLst>
                <a:lin ang="5400000" scaled="0"/>
              </a:gradFill>
              <a:latin typeface="Segoe UI"/>
            </a:endParaRPr>
          </a:p>
        </p:txBody>
      </p:sp>
      <p:sp>
        <p:nvSpPr>
          <p:cNvPr id="71" name="Rectangle 70"/>
          <p:cNvSpPr/>
          <p:nvPr/>
        </p:nvSpPr>
        <p:spPr bwMode="auto">
          <a:xfrm>
            <a:off x="6130285" y="1272083"/>
            <a:ext cx="5798579" cy="435966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93" tIns="146234" rIns="182793" bIns="146234" numCol="1" spcCol="0" rtlCol="0" fromWordArt="0" anchor="t" anchorCtr="0" forceAA="0" compatLnSpc="1">
            <a:prstTxWarp prst="textNoShape">
              <a:avLst/>
            </a:prstTxWarp>
            <a:noAutofit/>
          </a:bodyPr>
          <a:lstStyle/>
          <a:p>
            <a:pPr algn="ctr" defTabSz="913487">
              <a:lnSpc>
                <a:spcPct val="90000"/>
              </a:lnSpc>
            </a:pPr>
            <a:endParaRPr lang="en-US" sz="1961" spc="-50">
              <a:gradFill>
                <a:gsLst>
                  <a:gs pos="1250">
                    <a:srgbClr val="FFFFFF"/>
                  </a:gs>
                  <a:gs pos="10417">
                    <a:srgbClr val="FFFFFF"/>
                  </a:gs>
                </a:gsLst>
                <a:lin ang="5400000" scaled="0"/>
              </a:gradFill>
              <a:latin typeface="Segoe UI"/>
            </a:endParaRPr>
          </a:p>
        </p:txBody>
      </p:sp>
      <p:grpSp>
        <p:nvGrpSpPr>
          <p:cNvPr id="256" name="Group 255"/>
          <p:cNvGrpSpPr/>
          <p:nvPr/>
        </p:nvGrpSpPr>
        <p:grpSpPr>
          <a:xfrm>
            <a:off x="276290" y="5634225"/>
            <a:ext cx="5753388" cy="1025542"/>
            <a:chOff x="280987" y="1212852"/>
            <a:chExt cx="5869588" cy="1046254"/>
          </a:xfrm>
        </p:grpSpPr>
        <p:sp>
          <p:nvSpPr>
            <p:cNvPr id="67" name="Rectangle 66"/>
            <p:cNvSpPr/>
            <p:nvPr/>
          </p:nvSpPr>
          <p:spPr bwMode="auto">
            <a:xfrm>
              <a:off x="280987" y="1212852"/>
              <a:ext cx="5869588" cy="104625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93" tIns="146234" rIns="182793" bIns="146234" numCol="1" spcCol="0" rtlCol="0" fromWordArt="0" anchor="t" anchorCtr="0" forceAA="0" compatLnSpc="1">
              <a:prstTxWarp prst="textNoShape">
                <a:avLst/>
              </a:prstTxWarp>
              <a:noAutofit/>
            </a:bodyPr>
            <a:lstStyle/>
            <a:p>
              <a:pPr algn="ctr" defTabSz="913487">
                <a:lnSpc>
                  <a:spcPct val="90000"/>
                </a:lnSpc>
              </a:pPr>
              <a:endParaRPr lang="en-US" sz="1961" spc="-50">
                <a:gradFill>
                  <a:gsLst>
                    <a:gs pos="1250">
                      <a:srgbClr val="FFFFFF"/>
                    </a:gs>
                    <a:gs pos="10417">
                      <a:srgbClr val="FFFFFF"/>
                    </a:gs>
                  </a:gsLst>
                  <a:lin ang="5400000" scaled="0"/>
                </a:gradFill>
                <a:latin typeface="Segoe UI"/>
              </a:endParaRPr>
            </a:p>
          </p:txBody>
        </p:sp>
        <p:sp>
          <p:nvSpPr>
            <p:cNvPr id="272" name="TextBox 271"/>
            <p:cNvSpPr txBox="1"/>
            <p:nvPr/>
          </p:nvSpPr>
          <p:spPr bwMode="auto">
            <a:xfrm>
              <a:off x="2622781" y="1439471"/>
              <a:ext cx="2878356" cy="558433"/>
            </a:xfrm>
            <a:prstGeom prst="rect">
              <a:avLst/>
            </a:prstGeom>
            <a:noFill/>
            <a:ln w="10795" cap="flat" cmpd="sng" algn="ctr">
              <a:noFill/>
              <a:prstDash val="solid"/>
            </a:ln>
            <a:effectLst/>
          </p:spPr>
          <p:txBody>
            <a:bodyPr lIns="0" tIns="143327" rIns="0" bIns="143327" anchor="ctr"/>
            <a:lstStyle/>
            <a:p>
              <a:pPr marL="111007" defTabSz="913580">
                <a:defRPr/>
              </a:pPr>
              <a:r>
                <a:rPr lang="en-US" sz="2353" kern="0">
                  <a:solidFill>
                    <a:srgbClr val="FFFFFF"/>
                  </a:solidFill>
                  <a:latin typeface="Segoe UI Light"/>
                </a:rPr>
                <a:t>On-premises</a:t>
              </a:r>
            </a:p>
          </p:txBody>
        </p:sp>
      </p:grpSp>
      <p:sp>
        <p:nvSpPr>
          <p:cNvPr id="8" name="Title 7"/>
          <p:cNvSpPr>
            <a:spLocks noGrp="1"/>
          </p:cNvSpPr>
          <p:nvPr>
            <p:ph type="title"/>
          </p:nvPr>
        </p:nvSpPr>
        <p:spPr>
          <a:xfrm>
            <a:off x="588263" y="457200"/>
            <a:ext cx="11018520" cy="677108"/>
          </a:xfrm>
        </p:spPr>
        <p:txBody>
          <a:bodyPr/>
          <a:lstStyle/>
          <a:p>
            <a:r>
              <a:rPr lang="en-US" sz="4400">
                <a:solidFill>
                  <a:srgbClr val="000A18"/>
                </a:solidFill>
                <a:latin typeface="Segoe UI Semibold" panose="020B0702040204020203" pitchFamily="34" charset="0"/>
                <a:cs typeface="Segoe UI Semibold" panose="020B0702040204020203" pitchFamily="34" charset="0"/>
              </a:rPr>
              <a:t>How does VDI work. . . </a:t>
            </a:r>
          </a:p>
        </p:txBody>
      </p:sp>
      <p:grpSp>
        <p:nvGrpSpPr>
          <p:cNvPr id="257" name="Group 256"/>
          <p:cNvGrpSpPr/>
          <p:nvPr/>
        </p:nvGrpSpPr>
        <p:grpSpPr>
          <a:xfrm>
            <a:off x="6130285" y="5634225"/>
            <a:ext cx="5798579" cy="1025542"/>
            <a:chOff x="6253214" y="1212852"/>
            <a:chExt cx="5915692" cy="1046254"/>
          </a:xfrm>
        </p:grpSpPr>
        <p:sp>
          <p:nvSpPr>
            <p:cNvPr id="66" name="Rectangle 65"/>
            <p:cNvSpPr/>
            <p:nvPr/>
          </p:nvSpPr>
          <p:spPr bwMode="auto">
            <a:xfrm>
              <a:off x="6253214" y="1212852"/>
              <a:ext cx="5915692" cy="104625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93" tIns="146234" rIns="182793" bIns="146234" numCol="1" spcCol="0" rtlCol="0" fromWordArt="0" anchor="t" anchorCtr="0" forceAA="0" compatLnSpc="1">
              <a:prstTxWarp prst="textNoShape">
                <a:avLst/>
              </a:prstTxWarp>
              <a:noAutofit/>
            </a:bodyPr>
            <a:lstStyle/>
            <a:p>
              <a:pPr algn="ctr" defTabSz="913487">
                <a:lnSpc>
                  <a:spcPct val="90000"/>
                </a:lnSpc>
              </a:pPr>
              <a:endParaRPr lang="en-US" sz="1961" spc="-50">
                <a:gradFill>
                  <a:gsLst>
                    <a:gs pos="1250">
                      <a:srgbClr val="FFFFFF"/>
                    </a:gs>
                    <a:gs pos="10417">
                      <a:srgbClr val="FFFFFF"/>
                    </a:gs>
                  </a:gsLst>
                  <a:lin ang="5400000" scaled="0"/>
                </a:gradFill>
                <a:latin typeface="Segoe UI"/>
              </a:endParaRPr>
            </a:p>
          </p:txBody>
        </p:sp>
        <p:sp>
          <p:nvSpPr>
            <p:cNvPr id="277" name="TextBox 276"/>
            <p:cNvSpPr txBox="1"/>
            <p:nvPr/>
          </p:nvSpPr>
          <p:spPr bwMode="auto">
            <a:xfrm>
              <a:off x="9025396" y="1434524"/>
              <a:ext cx="2879977" cy="560050"/>
            </a:xfrm>
            <a:prstGeom prst="rect">
              <a:avLst/>
            </a:prstGeom>
            <a:noFill/>
            <a:ln w="10795" cap="flat" cmpd="sng" algn="ctr">
              <a:noFill/>
              <a:prstDash val="solid"/>
            </a:ln>
            <a:effectLst/>
          </p:spPr>
          <p:txBody>
            <a:bodyPr lIns="0" tIns="143327" rIns="0" bIns="143327" anchor="ctr"/>
            <a:lstStyle/>
            <a:p>
              <a:pPr marL="111007" defTabSz="913580">
                <a:defRPr/>
              </a:pPr>
              <a:r>
                <a:rPr lang="en-US" sz="2353" kern="0">
                  <a:solidFill>
                    <a:srgbClr val="FFFFFF"/>
                  </a:solidFill>
                  <a:latin typeface="Segoe UI Light"/>
                </a:rPr>
                <a:t>In cloud</a:t>
              </a:r>
            </a:p>
          </p:txBody>
        </p:sp>
        <p:grpSp>
          <p:nvGrpSpPr>
            <p:cNvPr id="9" name="Group 8"/>
            <p:cNvGrpSpPr/>
            <p:nvPr/>
          </p:nvGrpSpPr>
          <p:grpSpPr>
            <a:xfrm>
              <a:off x="8112433" y="1467691"/>
              <a:ext cx="794042" cy="522124"/>
              <a:chOff x="9682285" y="1410950"/>
              <a:chExt cx="966622" cy="635605"/>
            </a:xfrm>
          </p:grpSpPr>
          <p:sp>
            <p:nvSpPr>
              <p:cNvPr id="59" name="Freeform 38"/>
              <p:cNvSpPr>
                <a:spLocks/>
              </p:cNvSpPr>
              <p:nvPr/>
            </p:nvSpPr>
            <p:spPr bwMode="auto">
              <a:xfrm>
                <a:off x="9682285" y="1410950"/>
                <a:ext cx="966622" cy="63560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nvGrpSpPr>
              <p:cNvPr id="60" name="Group 59"/>
              <p:cNvGrpSpPr/>
              <p:nvPr/>
            </p:nvGrpSpPr>
            <p:grpSpPr>
              <a:xfrm>
                <a:off x="9978345" y="1593668"/>
                <a:ext cx="376978" cy="381249"/>
                <a:chOff x="10345633" y="1518804"/>
                <a:chExt cx="207064" cy="209412"/>
              </a:xfrm>
              <a:solidFill>
                <a:schemeClr val="accent1"/>
              </a:solidFill>
            </p:grpSpPr>
            <p:sp>
              <p:nvSpPr>
                <p:cNvPr id="61" name="Freeform 60"/>
                <p:cNvSpPr>
                  <a:spLocks noEditPoints="1"/>
                </p:cNvSpPr>
                <p:nvPr/>
              </p:nvSpPr>
              <p:spPr bwMode="auto">
                <a:xfrm>
                  <a:off x="10345633" y="1518804"/>
                  <a:ext cx="207064" cy="209412"/>
                </a:xfrm>
                <a:custGeom>
                  <a:avLst/>
                  <a:gdLst>
                    <a:gd name="T0" fmla="*/ 226711 w 121"/>
                    <a:gd name="T1" fmla="*/ 0 h 122"/>
                    <a:gd name="T2" fmla="*/ 0 w 121"/>
                    <a:gd name="T3" fmla="*/ 230982 h 122"/>
                    <a:gd name="T4" fmla="*/ 226711 w 121"/>
                    <a:gd name="T5" fmla="*/ 461963 h 122"/>
                    <a:gd name="T6" fmla="*/ 457200 w 121"/>
                    <a:gd name="T7" fmla="*/ 230982 h 122"/>
                    <a:gd name="T8" fmla="*/ 226711 w 121"/>
                    <a:gd name="T9" fmla="*/ 0 h 122"/>
                    <a:gd name="T10" fmla="*/ 226711 w 121"/>
                    <a:gd name="T11" fmla="*/ 424097 h 122"/>
                    <a:gd name="T12" fmla="*/ 34007 w 121"/>
                    <a:gd name="T13" fmla="*/ 230982 h 122"/>
                    <a:gd name="T14" fmla="*/ 226711 w 121"/>
                    <a:gd name="T15" fmla="*/ 37866 h 122"/>
                    <a:gd name="T16" fmla="*/ 423193 w 121"/>
                    <a:gd name="T17" fmla="*/ 230982 h 122"/>
                    <a:gd name="T18" fmla="*/ 226711 w 121"/>
                    <a:gd name="T19" fmla="*/ 424097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 h="122">
                      <a:moveTo>
                        <a:pt x="60" y="0"/>
                      </a:moveTo>
                      <a:cubicBezTo>
                        <a:pt x="27" y="0"/>
                        <a:pt x="0" y="28"/>
                        <a:pt x="0" y="61"/>
                      </a:cubicBezTo>
                      <a:cubicBezTo>
                        <a:pt x="0" y="95"/>
                        <a:pt x="27" y="122"/>
                        <a:pt x="60" y="122"/>
                      </a:cubicBezTo>
                      <a:cubicBezTo>
                        <a:pt x="94" y="122"/>
                        <a:pt x="121" y="95"/>
                        <a:pt x="121" y="61"/>
                      </a:cubicBezTo>
                      <a:cubicBezTo>
                        <a:pt x="121" y="28"/>
                        <a:pt x="94" y="0"/>
                        <a:pt x="60" y="0"/>
                      </a:cubicBezTo>
                      <a:close/>
                      <a:moveTo>
                        <a:pt x="60" y="112"/>
                      </a:moveTo>
                      <a:cubicBezTo>
                        <a:pt x="32" y="112"/>
                        <a:pt x="9" y="89"/>
                        <a:pt x="9" y="61"/>
                      </a:cubicBezTo>
                      <a:cubicBezTo>
                        <a:pt x="9" y="33"/>
                        <a:pt x="32" y="10"/>
                        <a:pt x="60" y="10"/>
                      </a:cubicBezTo>
                      <a:cubicBezTo>
                        <a:pt x="89" y="10"/>
                        <a:pt x="112" y="33"/>
                        <a:pt x="112" y="61"/>
                      </a:cubicBezTo>
                      <a:cubicBezTo>
                        <a:pt x="112" y="89"/>
                        <a:pt x="89" y="112"/>
                        <a:pt x="60" y="112"/>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192"/>
                  <a:endParaRPr lang="en-US" sz="1765">
                    <a:solidFill>
                      <a:srgbClr val="505050"/>
                    </a:solidFill>
                    <a:latin typeface="Segoe UI"/>
                  </a:endParaRPr>
                </a:p>
              </p:txBody>
            </p:sp>
            <p:sp>
              <p:nvSpPr>
                <p:cNvPr id="62" name="Freeform 61"/>
                <p:cNvSpPr>
                  <a:spLocks/>
                </p:cNvSpPr>
                <p:nvPr/>
              </p:nvSpPr>
              <p:spPr bwMode="auto">
                <a:xfrm>
                  <a:off x="10443684" y="1559417"/>
                  <a:ext cx="61340" cy="91756"/>
                </a:xfrm>
                <a:custGeom>
                  <a:avLst/>
                  <a:gdLst>
                    <a:gd name="T0" fmla="*/ 109538 w 91"/>
                    <a:gd name="T1" fmla="*/ 0 h 136"/>
                    <a:gd name="T2" fmla="*/ 0 w 91"/>
                    <a:gd name="T3" fmla="*/ 109538 h 136"/>
                    <a:gd name="T4" fmla="*/ 109538 w 91"/>
                    <a:gd name="T5" fmla="*/ 215900 h 136"/>
                    <a:gd name="T6" fmla="*/ 144463 w 91"/>
                    <a:gd name="T7" fmla="*/ 185738 h 136"/>
                    <a:gd name="T8" fmla="*/ 65088 w 91"/>
                    <a:gd name="T9" fmla="*/ 109538 h 136"/>
                    <a:gd name="T10" fmla="*/ 144463 w 91"/>
                    <a:gd name="T11" fmla="*/ 30163 h 136"/>
                    <a:gd name="T12" fmla="*/ 109538 w 91"/>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136">
                      <a:moveTo>
                        <a:pt x="69" y="0"/>
                      </a:moveTo>
                      <a:lnTo>
                        <a:pt x="0" y="69"/>
                      </a:lnTo>
                      <a:lnTo>
                        <a:pt x="69" y="136"/>
                      </a:lnTo>
                      <a:lnTo>
                        <a:pt x="91" y="117"/>
                      </a:lnTo>
                      <a:lnTo>
                        <a:pt x="41" y="69"/>
                      </a:lnTo>
                      <a:lnTo>
                        <a:pt x="91" y="19"/>
                      </a:lnTo>
                      <a:lnTo>
                        <a:pt x="69"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192"/>
                  <a:endParaRPr lang="en-US" sz="1765">
                    <a:solidFill>
                      <a:srgbClr val="505050"/>
                    </a:solidFill>
                    <a:latin typeface="Segoe UI"/>
                  </a:endParaRPr>
                </a:p>
              </p:txBody>
            </p:sp>
            <p:sp>
              <p:nvSpPr>
                <p:cNvPr id="63" name="Freeform 62"/>
                <p:cNvSpPr>
                  <a:spLocks/>
                </p:cNvSpPr>
                <p:nvPr/>
              </p:nvSpPr>
              <p:spPr bwMode="auto">
                <a:xfrm>
                  <a:off x="10398855" y="1596589"/>
                  <a:ext cx="59318" cy="91082"/>
                </a:xfrm>
                <a:custGeom>
                  <a:avLst/>
                  <a:gdLst>
                    <a:gd name="T0" fmla="*/ 0 w 88"/>
                    <a:gd name="T1" fmla="*/ 33338 h 135"/>
                    <a:gd name="T2" fmla="*/ 76200 w 88"/>
                    <a:gd name="T3" fmla="*/ 109538 h 135"/>
                    <a:gd name="T4" fmla="*/ 0 w 88"/>
                    <a:gd name="T5" fmla="*/ 184150 h 135"/>
                    <a:gd name="T6" fmla="*/ 33338 w 88"/>
                    <a:gd name="T7" fmla="*/ 214313 h 135"/>
                    <a:gd name="T8" fmla="*/ 139700 w 88"/>
                    <a:gd name="T9" fmla="*/ 109538 h 135"/>
                    <a:gd name="T10" fmla="*/ 33338 w 88"/>
                    <a:gd name="T11" fmla="*/ 0 h 135"/>
                    <a:gd name="T12" fmla="*/ 0 w 88"/>
                    <a:gd name="T13" fmla="*/ 3333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135">
                      <a:moveTo>
                        <a:pt x="0" y="21"/>
                      </a:moveTo>
                      <a:lnTo>
                        <a:pt x="48" y="69"/>
                      </a:lnTo>
                      <a:lnTo>
                        <a:pt x="0" y="116"/>
                      </a:lnTo>
                      <a:lnTo>
                        <a:pt x="21" y="135"/>
                      </a:lnTo>
                      <a:lnTo>
                        <a:pt x="88" y="69"/>
                      </a:lnTo>
                      <a:lnTo>
                        <a:pt x="21" y="0"/>
                      </a:lnTo>
                      <a:lnTo>
                        <a:pt x="0" y="21"/>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192"/>
                  <a:endParaRPr lang="en-US" sz="1765">
                    <a:solidFill>
                      <a:srgbClr val="505050"/>
                    </a:solidFill>
                    <a:latin typeface="Segoe UI"/>
                  </a:endParaRPr>
                </a:p>
              </p:txBody>
            </p:sp>
          </p:grpSp>
        </p:grpSp>
      </p:grpSp>
      <p:grpSp>
        <p:nvGrpSpPr>
          <p:cNvPr id="64" name="Group 63"/>
          <p:cNvGrpSpPr/>
          <p:nvPr/>
        </p:nvGrpSpPr>
        <p:grpSpPr>
          <a:xfrm>
            <a:off x="1959524" y="5820415"/>
            <a:ext cx="471358" cy="650687"/>
            <a:chOff x="12679481" y="-2476193"/>
            <a:chExt cx="7318375" cy="10102850"/>
          </a:xfrm>
          <a:solidFill>
            <a:schemeClr val="bg1"/>
          </a:solidFill>
        </p:grpSpPr>
        <p:sp>
          <p:nvSpPr>
            <p:cNvPr id="65" name="Freeform 47"/>
            <p:cNvSpPr>
              <a:spLocks noEditPoints="1"/>
            </p:cNvSpPr>
            <p:nvPr/>
          </p:nvSpPr>
          <p:spPr bwMode="auto">
            <a:xfrm>
              <a:off x="12679481" y="-2476193"/>
              <a:ext cx="7318375" cy="9794859"/>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68" name="Rectangle 48"/>
            <p:cNvSpPr>
              <a:spLocks noChangeArrowheads="1"/>
            </p:cNvSpPr>
            <p:nvPr/>
          </p:nvSpPr>
          <p:spPr bwMode="auto">
            <a:xfrm>
              <a:off x="15335369"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69" name="Rectangle 49"/>
            <p:cNvSpPr>
              <a:spLocks noChangeArrowheads="1"/>
            </p:cNvSpPr>
            <p:nvPr/>
          </p:nvSpPr>
          <p:spPr bwMode="auto">
            <a:xfrm>
              <a:off x="16583144"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nvGrpSpPr>
          <p:cNvPr id="30" name="Group 29"/>
          <p:cNvGrpSpPr/>
          <p:nvPr/>
        </p:nvGrpSpPr>
        <p:grpSpPr>
          <a:xfrm>
            <a:off x="456193" y="1472503"/>
            <a:ext cx="2974066" cy="4578267"/>
            <a:chOff x="464523" y="1501250"/>
            <a:chExt cx="3034133" cy="4670734"/>
          </a:xfrm>
        </p:grpSpPr>
        <p:sp>
          <p:nvSpPr>
            <p:cNvPr id="301" name="Rectangle 300"/>
            <p:cNvSpPr/>
            <p:nvPr/>
          </p:nvSpPr>
          <p:spPr bwMode="auto">
            <a:xfrm>
              <a:off x="794490" y="3808277"/>
              <a:ext cx="2704166" cy="23637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41" tIns="146194" rIns="182741" bIns="146194" anchor="t" anchorCtr="0"/>
            <a:lstStyle/>
            <a:p>
              <a:pPr defTabSz="913261">
                <a:defRPr/>
              </a:pPr>
              <a:r>
                <a:rPr lang="en-US" sz="1371" kern="0">
                  <a:solidFill>
                    <a:srgbClr val="505050"/>
                  </a:solidFill>
                  <a:latin typeface="Segoe UI"/>
                  <a:cs typeface="Segoe UI" panose="020B0502040204020203" pitchFamily="34" charset="0"/>
                </a:rPr>
                <a:t>Session-based desktops </a:t>
              </a:r>
              <a:br>
                <a:rPr lang="en-US" sz="1371" kern="0">
                  <a:solidFill>
                    <a:srgbClr val="505050"/>
                  </a:solidFill>
                  <a:latin typeface="Segoe UI"/>
                  <a:cs typeface="Segoe UI" panose="020B0502040204020203" pitchFamily="34" charset="0"/>
                </a:rPr>
              </a:br>
              <a:r>
                <a:rPr lang="en-US" sz="1371" kern="0">
                  <a:solidFill>
                    <a:srgbClr val="505050"/>
                  </a:solidFill>
                  <a:latin typeface="Segoe UI"/>
                  <a:cs typeface="Segoe UI" panose="020B0502040204020203" pitchFamily="34" charset="0"/>
                </a:rPr>
                <a:t>and RemoteApp</a:t>
              </a:r>
            </a:p>
            <a:p>
              <a:pPr defTabSz="913261">
                <a:defRPr/>
              </a:pPr>
              <a:endParaRPr lang="en-US" sz="1371" b="1" kern="0">
                <a:solidFill>
                  <a:srgbClr val="505050"/>
                </a:solidFill>
                <a:latin typeface="Segoe UI"/>
                <a:cs typeface="Segoe UI" panose="020B0502040204020203" pitchFamily="34" charset="0"/>
              </a:endParaRP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Cost-effective, </a:t>
              </a: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easy to manage</a:t>
              </a:r>
            </a:p>
          </p:txBody>
        </p:sp>
        <p:grpSp>
          <p:nvGrpSpPr>
            <p:cNvPr id="28" name="Group 27"/>
            <p:cNvGrpSpPr/>
            <p:nvPr/>
          </p:nvGrpSpPr>
          <p:grpSpPr>
            <a:xfrm>
              <a:off x="464523" y="1501250"/>
              <a:ext cx="2693807" cy="2088284"/>
              <a:chOff x="464523" y="1501250"/>
              <a:chExt cx="2693807" cy="2088284"/>
            </a:xfrm>
          </p:grpSpPr>
          <p:grpSp>
            <p:nvGrpSpPr>
              <p:cNvPr id="15" name="Group 14"/>
              <p:cNvGrpSpPr/>
              <p:nvPr/>
            </p:nvGrpSpPr>
            <p:grpSpPr>
              <a:xfrm>
                <a:off x="1911154" y="2377439"/>
                <a:ext cx="724508" cy="531223"/>
                <a:chOff x="8630062" y="3498539"/>
                <a:chExt cx="887228" cy="650531"/>
              </a:xfrm>
            </p:grpSpPr>
            <p:grpSp>
              <p:nvGrpSpPr>
                <p:cNvPr id="108" name="Group 107"/>
                <p:cNvGrpSpPr/>
                <p:nvPr/>
              </p:nvGrpSpPr>
              <p:grpSpPr>
                <a:xfrm>
                  <a:off x="8726182" y="3584991"/>
                  <a:ext cx="683562" cy="359783"/>
                  <a:chOff x="6818069" y="2571766"/>
                  <a:chExt cx="992542" cy="560338"/>
                </a:xfrm>
              </p:grpSpPr>
              <p:sp>
                <p:nvSpPr>
                  <p:cNvPr id="134" name="Rectangle 133"/>
                  <p:cNvSpPr/>
                  <p:nvPr/>
                </p:nvSpPr>
                <p:spPr bwMode="auto">
                  <a:xfrm>
                    <a:off x="6818069" y="2664209"/>
                    <a:ext cx="992542" cy="46789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sp>
                <p:nvSpPr>
                  <p:cNvPr id="135" name="Rectangle 134"/>
                  <p:cNvSpPr/>
                  <p:nvPr/>
                </p:nvSpPr>
                <p:spPr bwMode="auto">
                  <a:xfrm>
                    <a:off x="6818069" y="2571766"/>
                    <a:ext cx="992542" cy="8266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grpSp>
              <p:nvGrpSpPr>
                <p:cNvPr id="136" name="Group 135"/>
                <p:cNvGrpSpPr/>
                <p:nvPr/>
              </p:nvGrpSpPr>
              <p:grpSpPr>
                <a:xfrm>
                  <a:off x="8630062" y="3498539"/>
                  <a:ext cx="887228" cy="650531"/>
                  <a:chOff x="2432050" y="742950"/>
                  <a:chExt cx="7331075" cy="5375275"/>
                </a:xfrm>
                <a:solidFill>
                  <a:schemeClr val="bg1"/>
                </a:solidFill>
              </p:grpSpPr>
              <p:sp>
                <p:nvSpPr>
                  <p:cNvPr id="143"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44" name="Rectangle 33"/>
                  <p:cNvSpPr>
                    <a:spLocks noChangeArrowheads="1"/>
                  </p:cNvSpPr>
                  <p:nvPr/>
                </p:nvSpPr>
                <p:spPr bwMode="auto">
                  <a:xfrm>
                    <a:off x="3960813" y="5873750"/>
                    <a:ext cx="4270375"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nvGrpSpPr>
                <p:cNvPr id="145" name="Group 144"/>
                <p:cNvGrpSpPr/>
                <p:nvPr/>
              </p:nvGrpSpPr>
              <p:grpSpPr>
                <a:xfrm>
                  <a:off x="8994471" y="3708919"/>
                  <a:ext cx="158024" cy="158024"/>
                  <a:chOff x="9310269" y="4751319"/>
                  <a:chExt cx="251928" cy="251928"/>
                </a:xfrm>
              </p:grpSpPr>
              <p:sp>
                <p:nvSpPr>
                  <p:cNvPr id="146" name="Freeform 145"/>
                  <p:cNvSpPr>
                    <a:spLocks/>
                  </p:cNvSpPr>
                  <p:nvPr/>
                </p:nvSpPr>
                <p:spPr bwMode="auto">
                  <a:xfrm>
                    <a:off x="9408116" y="4805816"/>
                    <a:ext cx="96993" cy="139940"/>
                  </a:xfrm>
                  <a:custGeom>
                    <a:avLst/>
                    <a:gdLst>
                      <a:gd name="T0" fmla="*/ 0 w 26"/>
                      <a:gd name="T1" fmla="*/ 0 h 43"/>
                      <a:gd name="T2" fmla="*/ 0 w 26"/>
                      <a:gd name="T3" fmla="*/ 43 h 43"/>
                      <a:gd name="T4" fmla="*/ 26 w 26"/>
                      <a:gd name="T5" fmla="*/ 21 h 43"/>
                      <a:gd name="T6" fmla="*/ 0 w 26"/>
                      <a:gd name="T7" fmla="*/ 0 h 43"/>
                    </a:gdLst>
                    <a:ahLst/>
                    <a:cxnLst>
                      <a:cxn ang="0">
                        <a:pos x="T0" y="T1"/>
                      </a:cxn>
                      <a:cxn ang="0">
                        <a:pos x="T2" y="T3"/>
                      </a:cxn>
                      <a:cxn ang="0">
                        <a:pos x="T4" y="T5"/>
                      </a:cxn>
                      <a:cxn ang="0">
                        <a:pos x="T6" y="T7"/>
                      </a:cxn>
                    </a:cxnLst>
                    <a:rect l="0" t="0" r="r" b="b"/>
                    <a:pathLst>
                      <a:path w="26" h="43">
                        <a:moveTo>
                          <a:pt x="0" y="0"/>
                        </a:moveTo>
                        <a:lnTo>
                          <a:pt x="0" y="43"/>
                        </a:lnTo>
                        <a:lnTo>
                          <a:pt x="26" y="21"/>
                        </a:lnTo>
                        <a:lnTo>
                          <a:pt x="0" y="0"/>
                        </a:lnTo>
                        <a:close/>
                      </a:path>
                    </a:pathLst>
                  </a:custGeom>
                  <a:solidFill>
                    <a:schemeClr val="bg1"/>
                  </a:solidFill>
                  <a:ln w="9525">
                    <a:noFill/>
                    <a:round/>
                    <a:headEnd/>
                    <a:tailEnd/>
                  </a:ln>
                </p:spPr>
                <p:txBody>
                  <a:bodyPr vert="horz" wrap="square" lIns="89630" tIns="44814" rIns="89630" bIns="448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defRPr/>
                    </a:pPr>
                    <a:endParaRPr lang="en-US" sz="1765">
                      <a:solidFill>
                        <a:srgbClr val="FFFFFF"/>
                      </a:solidFill>
                      <a:latin typeface="Calibri" panose="020F0502020204030204"/>
                    </a:endParaRPr>
                  </a:p>
                </p:txBody>
              </p:sp>
              <p:sp>
                <p:nvSpPr>
                  <p:cNvPr id="147" name="Oval 146"/>
                  <p:cNvSpPr/>
                  <p:nvPr/>
                </p:nvSpPr>
                <p:spPr bwMode="auto">
                  <a:xfrm>
                    <a:off x="9310269" y="4751319"/>
                    <a:ext cx="251928" cy="251928"/>
                  </a:xfrm>
                  <a:prstGeom prst="ellips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a:solidFill>
                        <a:srgbClr val="FFFFFF"/>
                      </a:solidFill>
                      <a:latin typeface="Segoe UI"/>
                      <a:ea typeface="Segoe UI" pitchFamily="34" charset="0"/>
                      <a:cs typeface="Segoe UI" pitchFamily="34" charset="0"/>
                    </a:endParaRPr>
                  </a:p>
                </p:txBody>
              </p:sp>
            </p:grpSp>
          </p:grpSp>
          <p:sp>
            <p:nvSpPr>
              <p:cNvPr id="171" name="Rectangle 170"/>
              <p:cNvSpPr/>
              <p:nvPr/>
            </p:nvSpPr>
            <p:spPr bwMode="auto">
              <a:xfrm>
                <a:off x="1456069" y="2323990"/>
                <a:ext cx="617648" cy="49758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93" tIns="146234" rIns="182793" bIns="146234" numCol="1" spcCol="0" rtlCol="0" fromWordArt="0" anchor="t" anchorCtr="0" forceAA="0" compatLnSpc="1">
                <a:prstTxWarp prst="textNoShape">
                  <a:avLst/>
                </a:prstTxWarp>
                <a:noAutofit/>
              </a:bodyPr>
              <a:lstStyle/>
              <a:p>
                <a:pPr algn="ctr" defTabSz="913487">
                  <a:lnSpc>
                    <a:spcPct val="90000"/>
                  </a:lnSpc>
                </a:pPr>
                <a:endParaRPr lang="en-US" sz="1961" spc="-50">
                  <a:gradFill>
                    <a:gsLst>
                      <a:gs pos="1250">
                        <a:srgbClr val="FFFFFF"/>
                      </a:gs>
                      <a:gs pos="10417">
                        <a:srgbClr val="FFFFFF"/>
                      </a:gs>
                    </a:gsLst>
                    <a:lin ang="5400000" scaled="0"/>
                  </a:gradFill>
                  <a:latin typeface="Segoe UI"/>
                </a:endParaRPr>
              </a:p>
            </p:txBody>
          </p:sp>
          <p:grpSp>
            <p:nvGrpSpPr>
              <p:cNvPr id="124" name="Group 123"/>
              <p:cNvGrpSpPr/>
              <p:nvPr/>
            </p:nvGrpSpPr>
            <p:grpSpPr>
              <a:xfrm>
                <a:off x="1345285" y="2368153"/>
                <a:ext cx="682298" cy="451324"/>
                <a:chOff x="2735263" y="1203325"/>
                <a:chExt cx="6724650" cy="4448176"/>
              </a:xfrm>
              <a:solidFill>
                <a:schemeClr val="tx1"/>
              </a:solidFill>
            </p:grpSpPr>
            <p:sp>
              <p:nvSpPr>
                <p:cNvPr id="125" name="Freeform 19"/>
                <p:cNvSpPr>
                  <a:spLocks noEditPoints="1"/>
                </p:cNvSpPr>
                <p:nvPr/>
              </p:nvSpPr>
              <p:spPr bwMode="auto">
                <a:xfrm>
                  <a:off x="2735263" y="3557589"/>
                  <a:ext cx="6724650" cy="2093912"/>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26" name="Freeform 20"/>
                <p:cNvSpPr>
                  <a:spLocks noEditPoints="1"/>
                </p:cNvSpPr>
                <p:nvPr/>
              </p:nvSpPr>
              <p:spPr bwMode="auto">
                <a:xfrm>
                  <a:off x="2735263" y="1203325"/>
                  <a:ext cx="6724650" cy="2093912"/>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302" name="Title 2"/>
              <p:cNvSpPr txBox="1">
                <a:spLocks/>
              </p:cNvSpPr>
              <p:nvPr/>
            </p:nvSpPr>
            <p:spPr bwMode="auto">
              <a:xfrm>
                <a:off x="464523" y="1501250"/>
                <a:ext cx="2693807" cy="749659"/>
              </a:xfrm>
              <a:prstGeom prst="rect">
                <a:avLst/>
              </a:prstGeom>
            </p:spPr>
            <p:txBody>
              <a:bodyPr lIns="143319" tIns="89574" rIns="143319" bIns="89574">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defTabSz="896181">
                  <a:lnSpc>
                    <a:spcPct val="100000"/>
                  </a:lnSpc>
                  <a:defRPr/>
                </a:pPr>
                <a:r>
                  <a:rPr lang="en-US" sz="1765" b="1" spc="0">
                    <a:solidFill>
                      <a:srgbClr val="0078D7"/>
                    </a:solidFill>
                    <a:latin typeface="Segoe UI"/>
                  </a:rPr>
                  <a:t>Session-based computing</a:t>
                </a:r>
              </a:p>
            </p:txBody>
          </p:sp>
          <p:grpSp>
            <p:nvGrpSpPr>
              <p:cNvPr id="105" name="Group 104"/>
              <p:cNvGrpSpPr/>
              <p:nvPr/>
            </p:nvGrpSpPr>
            <p:grpSpPr>
              <a:xfrm>
                <a:off x="978223" y="2923979"/>
                <a:ext cx="1462899" cy="665555"/>
                <a:chOff x="7043461" y="4157635"/>
                <a:chExt cx="1462899" cy="665555"/>
              </a:xfrm>
            </p:grpSpPr>
            <p:grpSp>
              <p:nvGrpSpPr>
                <p:cNvPr id="106" name="Group 282"/>
                <p:cNvGrpSpPr>
                  <a:grpSpLocks/>
                </p:cNvGrpSpPr>
                <p:nvPr/>
              </p:nvGrpSpPr>
              <p:grpSpPr bwMode="auto">
                <a:xfrm>
                  <a:off x="7235439" y="4157635"/>
                  <a:ext cx="975371" cy="297414"/>
                  <a:chOff x="7138457" y="3126368"/>
                  <a:chExt cx="1136372" cy="346549"/>
                </a:xfrm>
              </p:grpSpPr>
              <p:cxnSp>
                <p:nvCxnSpPr>
                  <p:cNvPr id="116" name="Straight Arrow Connector 115"/>
                  <p:cNvCxnSpPr/>
                  <p:nvPr/>
                </p:nvCxnSpPr>
                <p:spPr>
                  <a:xfrm>
                    <a:off x="7714524" y="3260777"/>
                    <a:ext cx="0" cy="20080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7" name="Group 292"/>
                  <p:cNvGrpSpPr>
                    <a:grpSpLocks/>
                  </p:cNvGrpSpPr>
                  <p:nvPr/>
                </p:nvGrpSpPr>
                <p:grpSpPr bwMode="auto">
                  <a:xfrm>
                    <a:off x="7138457" y="3126368"/>
                    <a:ext cx="1136372" cy="346549"/>
                    <a:chOff x="7121678" y="3126368"/>
                    <a:chExt cx="1136372" cy="346549"/>
                  </a:xfrm>
                </p:grpSpPr>
                <p:cxnSp>
                  <p:nvCxnSpPr>
                    <p:cNvPr id="118" name="Elbow Connector 117"/>
                    <p:cNvCxnSpPr/>
                    <p:nvPr/>
                  </p:nvCxnSpPr>
                  <p:spPr>
                    <a:xfrm rot="5400000">
                      <a:off x="7170586" y="3077460"/>
                      <a:ext cx="346542" cy="444357"/>
                    </a:xfrm>
                    <a:prstGeom prst="bentConnector3">
                      <a:avLst>
                        <a:gd name="adj1" fmla="val 52036"/>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p:cNvCxnSpPr/>
                    <p:nvPr/>
                  </p:nvCxnSpPr>
                  <p:spPr>
                    <a:xfrm rot="16200000" flipH="1">
                      <a:off x="7862600" y="3077467"/>
                      <a:ext cx="346542" cy="444358"/>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109" name="Group 108"/>
                <p:cNvGrpSpPr/>
                <p:nvPr/>
              </p:nvGrpSpPr>
              <p:grpSpPr>
                <a:xfrm>
                  <a:off x="7521306" y="4506347"/>
                  <a:ext cx="432127" cy="316843"/>
                  <a:chOff x="2432050" y="742950"/>
                  <a:chExt cx="7331075" cy="5375275"/>
                </a:xfrm>
                <a:solidFill>
                  <a:schemeClr val="accent2"/>
                </a:solidFill>
              </p:grpSpPr>
              <p:sp>
                <p:nvSpPr>
                  <p:cNvPr id="114"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15"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10" name="Freeform 31"/>
                <p:cNvSpPr>
                  <a:spLocks noEditPoints="1"/>
                </p:cNvSpPr>
                <p:nvPr/>
              </p:nvSpPr>
              <p:spPr bwMode="auto">
                <a:xfrm>
                  <a:off x="7043461" y="4505075"/>
                  <a:ext cx="353460" cy="237007"/>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accent3"/>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nvGrpSpPr>
                <p:cNvPr id="111" name="Group 110"/>
                <p:cNvGrpSpPr/>
                <p:nvPr/>
              </p:nvGrpSpPr>
              <p:grpSpPr>
                <a:xfrm>
                  <a:off x="8054064" y="4504962"/>
                  <a:ext cx="452296" cy="249921"/>
                  <a:chOff x="12493625" y="-298450"/>
                  <a:chExt cx="10480675" cy="5791201"/>
                </a:xfrm>
                <a:solidFill>
                  <a:schemeClr val="accent1"/>
                </a:solidFill>
              </p:grpSpPr>
              <p:sp>
                <p:nvSpPr>
                  <p:cNvPr id="112"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13"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nvGrpSpPr>
              <p:cNvPr id="3" name="Group 2"/>
              <p:cNvGrpSpPr/>
              <p:nvPr/>
            </p:nvGrpSpPr>
            <p:grpSpPr>
              <a:xfrm>
                <a:off x="1491922" y="2693013"/>
                <a:ext cx="350024" cy="350024"/>
                <a:chOff x="4190654" y="2914843"/>
                <a:chExt cx="350024" cy="350024"/>
              </a:xfrm>
            </p:grpSpPr>
            <p:sp>
              <p:nvSpPr>
                <p:cNvPr id="128" name="Oval 127"/>
                <p:cNvSpPr/>
                <p:nvPr/>
              </p:nvSpPr>
              <p:spPr bwMode="auto">
                <a:xfrm>
                  <a:off x="4190654" y="2914843"/>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sp>
              <p:nvSpPr>
                <p:cNvPr id="129" name="Freeform 19"/>
                <p:cNvSpPr>
                  <a:spLocks/>
                </p:cNvSpPr>
                <p:nvPr/>
              </p:nvSpPr>
              <p:spPr bwMode="auto">
                <a:xfrm>
                  <a:off x="4315218" y="2959697"/>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30" name="Freeform 20"/>
                <p:cNvSpPr>
                  <a:spLocks noEditPoints="1"/>
                </p:cNvSpPr>
                <p:nvPr/>
              </p:nvSpPr>
              <p:spPr bwMode="auto">
                <a:xfrm>
                  <a:off x="4292070" y="3067551"/>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grpSp>
        <p:nvGrpSpPr>
          <p:cNvPr id="26" name="Group 25"/>
          <p:cNvGrpSpPr/>
          <p:nvPr/>
        </p:nvGrpSpPr>
        <p:grpSpPr>
          <a:xfrm>
            <a:off x="6096780" y="1472503"/>
            <a:ext cx="3048754" cy="3888071"/>
            <a:chOff x="6219032" y="1501250"/>
            <a:chExt cx="3110330" cy="3966598"/>
          </a:xfrm>
        </p:grpSpPr>
        <p:grpSp>
          <p:nvGrpSpPr>
            <p:cNvPr id="11" name="Group 10"/>
            <p:cNvGrpSpPr/>
            <p:nvPr/>
          </p:nvGrpSpPr>
          <p:grpSpPr>
            <a:xfrm>
              <a:off x="6219032" y="1501250"/>
              <a:ext cx="3110330" cy="3966598"/>
              <a:chOff x="6219032" y="1501250"/>
              <a:chExt cx="3110330" cy="3966598"/>
            </a:xfrm>
          </p:grpSpPr>
          <p:sp>
            <p:nvSpPr>
              <p:cNvPr id="281" name="Title 2"/>
              <p:cNvSpPr txBox="1">
                <a:spLocks/>
              </p:cNvSpPr>
              <p:nvPr/>
            </p:nvSpPr>
            <p:spPr bwMode="auto">
              <a:xfrm>
                <a:off x="6219032" y="1501250"/>
                <a:ext cx="3110330" cy="749659"/>
              </a:xfrm>
              <a:prstGeom prst="rect">
                <a:avLst/>
              </a:prstGeom>
            </p:spPr>
            <p:txBody>
              <a:bodyPr wrap="square" lIns="143319" tIns="89574" rIns="143319" bIns="89574">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defTabSz="896181">
                  <a:lnSpc>
                    <a:spcPct val="100000"/>
                  </a:lnSpc>
                  <a:defRPr/>
                </a:pPr>
                <a:r>
                  <a:rPr lang="en-US" sz="1765" b="1" spc="0">
                    <a:solidFill>
                      <a:srgbClr val="0078D7"/>
                    </a:solidFill>
                    <a:latin typeface="Segoe UI"/>
                  </a:rPr>
                  <a:t>Session-based </a:t>
                </a:r>
              </a:p>
              <a:p>
                <a:pPr algn="ctr" defTabSz="896181">
                  <a:lnSpc>
                    <a:spcPct val="100000"/>
                  </a:lnSpc>
                  <a:defRPr/>
                </a:pPr>
                <a:r>
                  <a:rPr lang="en-US" sz="1765" b="1" spc="0">
                    <a:solidFill>
                      <a:srgbClr val="0078D7"/>
                    </a:solidFill>
                    <a:latin typeface="Segoe UI"/>
                  </a:rPr>
                  <a:t>computing in the cloud</a:t>
                </a:r>
              </a:p>
            </p:txBody>
          </p:sp>
          <p:sp>
            <p:nvSpPr>
              <p:cNvPr id="70" name="Rectangle 69"/>
              <p:cNvSpPr/>
              <p:nvPr/>
            </p:nvSpPr>
            <p:spPr bwMode="auto">
              <a:xfrm>
                <a:off x="6413103" y="3808277"/>
                <a:ext cx="2704166" cy="16595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158" tIns="143327" rIns="179158" bIns="143327" anchor="t" anchorCtr="0"/>
              <a:lstStyle/>
              <a:p>
                <a:pPr defTabSz="913261">
                  <a:defRPr/>
                </a:pPr>
                <a:r>
                  <a:rPr lang="en-US" sz="1371" kern="0">
                    <a:solidFill>
                      <a:srgbClr val="505050"/>
                    </a:solidFill>
                    <a:latin typeface="Segoe UI"/>
                    <a:cs typeface="Segoe UI" panose="020B0502040204020203" pitchFamily="34" charset="0"/>
                  </a:rPr>
                  <a:t>Remote Desktop Session Host deployed on cloud infrastructure services</a:t>
                </a:r>
              </a:p>
              <a:p>
                <a:pPr defTabSz="913261">
                  <a:defRPr/>
                </a:pPr>
                <a:endParaRPr lang="en-US" sz="1371" kern="0">
                  <a:solidFill>
                    <a:srgbClr val="505050"/>
                  </a:solidFill>
                  <a:latin typeface="Segoe UI"/>
                  <a:cs typeface="Segoe UI" panose="020B0502040204020203" pitchFamily="34" charset="0"/>
                </a:endParaRP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Customizable with minimum CAPEX</a:t>
                </a:r>
              </a:p>
            </p:txBody>
          </p:sp>
          <p:grpSp>
            <p:nvGrpSpPr>
              <p:cNvPr id="5" name="Group 4"/>
              <p:cNvGrpSpPr/>
              <p:nvPr/>
            </p:nvGrpSpPr>
            <p:grpSpPr>
              <a:xfrm>
                <a:off x="7080849" y="2321884"/>
                <a:ext cx="1462899" cy="1267650"/>
                <a:chOff x="7043461" y="3555540"/>
                <a:chExt cx="1462899" cy="1267650"/>
              </a:xfrm>
            </p:grpSpPr>
            <p:grpSp>
              <p:nvGrpSpPr>
                <p:cNvPr id="395305" name="Group 282"/>
                <p:cNvGrpSpPr>
                  <a:grpSpLocks/>
                </p:cNvGrpSpPr>
                <p:nvPr/>
              </p:nvGrpSpPr>
              <p:grpSpPr bwMode="auto">
                <a:xfrm>
                  <a:off x="7223139" y="4157629"/>
                  <a:ext cx="964799" cy="297409"/>
                  <a:chOff x="7124128" y="3126369"/>
                  <a:chExt cx="1124055" cy="346544"/>
                </a:xfrm>
              </p:grpSpPr>
              <p:cxnSp>
                <p:nvCxnSpPr>
                  <p:cNvPr id="292" name="Straight Arrow Connector 291"/>
                  <p:cNvCxnSpPr/>
                  <p:nvPr/>
                </p:nvCxnSpPr>
                <p:spPr>
                  <a:xfrm>
                    <a:off x="7714524" y="3260777"/>
                    <a:ext cx="0" cy="20080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95315" name="Group 292"/>
                  <p:cNvGrpSpPr>
                    <a:grpSpLocks/>
                  </p:cNvGrpSpPr>
                  <p:nvPr/>
                </p:nvGrpSpPr>
                <p:grpSpPr bwMode="auto">
                  <a:xfrm>
                    <a:off x="7124128" y="3126369"/>
                    <a:ext cx="1124055" cy="346544"/>
                    <a:chOff x="7107349" y="3126369"/>
                    <a:chExt cx="1124055" cy="346544"/>
                  </a:xfrm>
                </p:grpSpPr>
                <p:cxnSp>
                  <p:nvCxnSpPr>
                    <p:cNvPr id="294" name="Elbow Connector 293"/>
                    <p:cNvCxnSpPr/>
                    <p:nvPr/>
                  </p:nvCxnSpPr>
                  <p:spPr>
                    <a:xfrm rot="5400000">
                      <a:off x="7156257" y="3077461"/>
                      <a:ext cx="346541" cy="444357"/>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5" name="Elbow Connector 294"/>
                    <p:cNvCxnSpPr/>
                    <p:nvPr/>
                  </p:nvCxnSpPr>
                  <p:spPr>
                    <a:xfrm rot="16200000" flipH="1">
                      <a:off x="7867695" y="3109204"/>
                      <a:ext cx="346541" cy="380877"/>
                    </a:xfrm>
                    <a:prstGeom prst="bentConnector3">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88" name="Freeform 38"/>
                <p:cNvSpPr>
                  <a:spLocks/>
                </p:cNvSpPr>
                <p:nvPr/>
              </p:nvSpPr>
              <p:spPr bwMode="auto">
                <a:xfrm>
                  <a:off x="7369178" y="3555540"/>
                  <a:ext cx="779602" cy="51263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tx1"/>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nvGrpSpPr>
                <p:cNvPr id="91" name="Group 90"/>
                <p:cNvGrpSpPr/>
                <p:nvPr/>
              </p:nvGrpSpPr>
              <p:grpSpPr>
                <a:xfrm>
                  <a:off x="7521306" y="4506347"/>
                  <a:ext cx="432127" cy="316843"/>
                  <a:chOff x="2432050" y="742950"/>
                  <a:chExt cx="7331075" cy="5375275"/>
                </a:xfrm>
                <a:solidFill>
                  <a:schemeClr val="accent2"/>
                </a:solidFill>
              </p:grpSpPr>
              <p:sp>
                <p:nvSpPr>
                  <p:cNvPr id="92"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93"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98" name="Freeform 31"/>
                <p:cNvSpPr>
                  <a:spLocks noEditPoints="1"/>
                </p:cNvSpPr>
                <p:nvPr/>
              </p:nvSpPr>
              <p:spPr bwMode="auto">
                <a:xfrm>
                  <a:off x="7043461" y="4505075"/>
                  <a:ext cx="353460" cy="237007"/>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accent3"/>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nvGrpSpPr>
                <p:cNvPr id="99" name="Group 98"/>
                <p:cNvGrpSpPr/>
                <p:nvPr/>
              </p:nvGrpSpPr>
              <p:grpSpPr>
                <a:xfrm>
                  <a:off x="8054064" y="4504962"/>
                  <a:ext cx="452296" cy="249921"/>
                  <a:chOff x="12493625" y="-298450"/>
                  <a:chExt cx="10480675" cy="5791201"/>
                </a:xfrm>
                <a:solidFill>
                  <a:schemeClr val="accent1"/>
                </a:solidFill>
              </p:grpSpPr>
              <p:sp>
                <p:nvSpPr>
                  <p:cNvPr id="100"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01"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grpSp>
          <p:nvGrpSpPr>
            <p:cNvPr id="13" name="Group 12"/>
            <p:cNvGrpSpPr/>
            <p:nvPr/>
          </p:nvGrpSpPr>
          <p:grpSpPr>
            <a:xfrm>
              <a:off x="7599872" y="2724944"/>
              <a:ext cx="350024" cy="350024"/>
              <a:chOff x="4190654" y="2914843"/>
              <a:chExt cx="350024" cy="350024"/>
            </a:xfrm>
          </p:grpSpPr>
          <p:sp>
            <p:nvSpPr>
              <p:cNvPr id="131" name="Oval 130"/>
              <p:cNvSpPr/>
              <p:nvPr/>
            </p:nvSpPr>
            <p:spPr bwMode="auto">
              <a:xfrm>
                <a:off x="4190654" y="2914843"/>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sp>
            <p:nvSpPr>
              <p:cNvPr id="132" name="Freeform 19"/>
              <p:cNvSpPr>
                <a:spLocks/>
              </p:cNvSpPr>
              <p:nvPr/>
            </p:nvSpPr>
            <p:spPr bwMode="auto">
              <a:xfrm>
                <a:off x="4315218" y="2959697"/>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33" name="Freeform 20"/>
              <p:cNvSpPr>
                <a:spLocks noEditPoints="1"/>
              </p:cNvSpPr>
              <p:nvPr/>
            </p:nvSpPr>
            <p:spPr bwMode="auto">
              <a:xfrm>
                <a:off x="4292070" y="3067551"/>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nvGrpSpPr>
            <p:cNvPr id="148" name="Group 147"/>
            <p:cNvGrpSpPr/>
            <p:nvPr/>
          </p:nvGrpSpPr>
          <p:grpSpPr>
            <a:xfrm>
              <a:off x="7642980" y="2489757"/>
              <a:ext cx="285691" cy="188977"/>
              <a:chOff x="2735263" y="1203325"/>
              <a:chExt cx="6724650" cy="4448176"/>
            </a:xfrm>
            <a:solidFill>
              <a:schemeClr val="bg1"/>
            </a:solidFill>
          </p:grpSpPr>
          <p:sp>
            <p:nvSpPr>
              <p:cNvPr id="149"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50"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nvGrpSpPr>
          <p:cNvPr id="25" name="Group 24"/>
          <p:cNvGrpSpPr/>
          <p:nvPr/>
        </p:nvGrpSpPr>
        <p:grpSpPr>
          <a:xfrm>
            <a:off x="3178544" y="1472504"/>
            <a:ext cx="2675059" cy="3998616"/>
            <a:chOff x="3241858" y="1501250"/>
            <a:chExt cx="2729086" cy="4079376"/>
          </a:xfrm>
        </p:grpSpPr>
        <p:grpSp>
          <p:nvGrpSpPr>
            <p:cNvPr id="10" name="Group 9"/>
            <p:cNvGrpSpPr/>
            <p:nvPr/>
          </p:nvGrpSpPr>
          <p:grpSpPr>
            <a:xfrm>
              <a:off x="3241858" y="1501250"/>
              <a:ext cx="2729086" cy="4079376"/>
              <a:chOff x="3241858" y="1501250"/>
              <a:chExt cx="2729086" cy="4079376"/>
            </a:xfrm>
          </p:grpSpPr>
          <p:grpSp>
            <p:nvGrpSpPr>
              <p:cNvPr id="29" name="Group 28"/>
              <p:cNvGrpSpPr/>
              <p:nvPr/>
            </p:nvGrpSpPr>
            <p:grpSpPr>
              <a:xfrm>
                <a:off x="3241858" y="1501250"/>
                <a:ext cx="2729086" cy="4079376"/>
                <a:chOff x="3241858" y="2734906"/>
                <a:chExt cx="2729086" cy="4079376"/>
              </a:xfrm>
            </p:grpSpPr>
            <p:sp>
              <p:nvSpPr>
                <p:cNvPr id="311" name="Rectangle 310"/>
                <p:cNvSpPr/>
                <p:nvPr/>
              </p:nvSpPr>
              <p:spPr bwMode="auto">
                <a:xfrm>
                  <a:off x="3415093" y="5041933"/>
                  <a:ext cx="2555851" cy="17723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41" tIns="146194" rIns="182741" bIns="146194" anchor="t" anchorCtr="0"/>
                <a:lstStyle/>
                <a:p>
                  <a:pPr defTabSz="913261">
                    <a:defRPr/>
                  </a:pPr>
                  <a:r>
                    <a:rPr lang="en-US" sz="1371" kern="0">
                      <a:solidFill>
                        <a:srgbClr val="505050"/>
                      </a:solidFill>
                      <a:latin typeface="Segoe UI"/>
                      <a:cs typeface="Segoe UI" panose="020B0502040204020203" pitchFamily="34" charset="0"/>
                    </a:rPr>
                    <a:t>Access to pooled or personal virtual desktops running Windows client OS</a:t>
                  </a:r>
                </a:p>
                <a:p>
                  <a:pPr defTabSz="913261">
                    <a:defRPr/>
                  </a:pPr>
                  <a:endParaRPr lang="en-US" sz="1371" kern="0">
                    <a:solidFill>
                      <a:srgbClr val="505050"/>
                    </a:solidFill>
                    <a:latin typeface="Segoe UI"/>
                    <a:cs typeface="Segoe UI" panose="020B0502040204020203" pitchFamily="34" charset="0"/>
                  </a:endParaRP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High performance, </a:t>
                  </a: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app compatibility</a:t>
                  </a:r>
                </a:p>
              </p:txBody>
            </p:sp>
            <p:sp>
              <p:nvSpPr>
                <p:cNvPr id="312" name="Title 2"/>
                <p:cNvSpPr txBox="1">
                  <a:spLocks/>
                </p:cNvSpPr>
                <p:nvPr/>
              </p:nvSpPr>
              <p:spPr bwMode="auto">
                <a:xfrm>
                  <a:off x="3241858" y="2734906"/>
                  <a:ext cx="2693806" cy="749659"/>
                </a:xfrm>
                <a:prstGeom prst="rect">
                  <a:avLst/>
                </a:prstGeom>
              </p:spPr>
              <p:txBody>
                <a:bodyPr lIns="143319" tIns="89574" rIns="143319" bIns="89574">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defTabSz="896181">
                    <a:lnSpc>
                      <a:spcPct val="100000"/>
                    </a:lnSpc>
                    <a:defRPr/>
                  </a:pPr>
                  <a:r>
                    <a:rPr lang="en-US" sz="1765" b="1" spc="0">
                      <a:solidFill>
                        <a:srgbClr val="0078D7"/>
                      </a:solidFill>
                      <a:latin typeface="Segoe UI"/>
                    </a:rPr>
                    <a:t>Virtual Desktop Infrastructure</a:t>
                  </a:r>
                </a:p>
              </p:txBody>
            </p:sp>
            <p:grpSp>
              <p:nvGrpSpPr>
                <p:cNvPr id="2" name="Group 1"/>
                <p:cNvGrpSpPr/>
                <p:nvPr/>
              </p:nvGrpSpPr>
              <p:grpSpPr>
                <a:xfrm>
                  <a:off x="3505471" y="3768744"/>
                  <a:ext cx="2087681" cy="841243"/>
                  <a:chOff x="3744948" y="3790766"/>
                  <a:chExt cx="2087681" cy="841243"/>
                </a:xfrm>
              </p:grpSpPr>
              <p:grpSp>
                <p:nvGrpSpPr>
                  <p:cNvPr id="395280" name="Group 312"/>
                  <p:cNvGrpSpPr>
                    <a:grpSpLocks/>
                  </p:cNvGrpSpPr>
                  <p:nvPr/>
                </p:nvGrpSpPr>
                <p:grpSpPr bwMode="auto">
                  <a:xfrm>
                    <a:off x="4103018" y="3790766"/>
                    <a:ext cx="1729611" cy="841243"/>
                    <a:chOff x="4143738" y="2836699"/>
                    <a:chExt cx="1730370" cy="841878"/>
                  </a:xfrm>
                </p:grpSpPr>
                <p:grpSp>
                  <p:nvGrpSpPr>
                    <p:cNvPr id="395282" name="Group 314"/>
                    <p:cNvGrpSpPr>
                      <a:grpSpLocks/>
                    </p:cNvGrpSpPr>
                    <p:nvPr/>
                  </p:nvGrpSpPr>
                  <p:grpSpPr bwMode="auto">
                    <a:xfrm>
                      <a:off x="4143738" y="3217628"/>
                      <a:ext cx="717405" cy="35122"/>
                      <a:chOff x="4143738" y="3264884"/>
                      <a:chExt cx="717405" cy="35122"/>
                    </a:xfrm>
                  </p:grpSpPr>
                  <p:sp>
                    <p:nvSpPr>
                      <p:cNvPr id="395288" name="Freeform 320"/>
                      <p:cNvSpPr>
                        <a:spLocks/>
                      </p:cNvSpPr>
                      <p:nvPr/>
                    </p:nvSpPr>
                    <p:spPr bwMode="auto">
                      <a:xfrm flipH="1">
                        <a:off x="4143738" y="3264884"/>
                        <a:ext cx="166228" cy="35122"/>
                      </a:xfrm>
                      <a:custGeom>
                        <a:avLst/>
                        <a:gdLst>
                          <a:gd name="T0" fmla="*/ 83114 w 8"/>
                          <a:gd name="T1" fmla="*/ 0 h 54"/>
                          <a:gd name="T2" fmla="*/ 0 w 8"/>
                          <a:gd name="T3" fmla="*/ 0 h 54"/>
                          <a:gd name="T4" fmla="*/ 0 w 8"/>
                          <a:gd name="T5" fmla="*/ 35122 h 54"/>
                          <a:gd name="T6" fmla="*/ 166228 w 8"/>
                          <a:gd name="T7" fmla="*/ 35122 h 54"/>
                          <a:gd name="T8" fmla="*/ 166228 w 8"/>
                          <a:gd name="T9" fmla="*/ 0 h 54"/>
                          <a:gd name="T10" fmla="*/ 83114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89580" tIns="44790" rIns="89580" bIns="44790"/>
                      <a:lstStyle/>
                      <a:p>
                        <a:pPr defTabSz="913874"/>
                        <a:endParaRPr lang="en-US" sz="1765">
                          <a:solidFill>
                            <a:srgbClr val="505050"/>
                          </a:solidFill>
                          <a:latin typeface="Segoe UI"/>
                        </a:endParaRPr>
                      </a:p>
                    </p:txBody>
                  </p:sp>
                  <p:sp>
                    <p:nvSpPr>
                      <p:cNvPr id="395289" name="Freeform 321"/>
                      <p:cNvSpPr>
                        <a:spLocks/>
                      </p:cNvSpPr>
                      <p:nvPr/>
                    </p:nvSpPr>
                    <p:spPr bwMode="auto">
                      <a:xfrm flipH="1">
                        <a:off x="4673484" y="3266078"/>
                        <a:ext cx="187659" cy="32735"/>
                      </a:xfrm>
                      <a:custGeom>
                        <a:avLst/>
                        <a:gdLst>
                          <a:gd name="T0" fmla="*/ 93830 w 8"/>
                          <a:gd name="T1" fmla="*/ 0 h 54"/>
                          <a:gd name="T2" fmla="*/ 0 w 8"/>
                          <a:gd name="T3" fmla="*/ 0 h 54"/>
                          <a:gd name="T4" fmla="*/ 0 w 8"/>
                          <a:gd name="T5" fmla="*/ 32735 h 54"/>
                          <a:gd name="T6" fmla="*/ 187659 w 8"/>
                          <a:gd name="T7" fmla="*/ 32735 h 54"/>
                          <a:gd name="T8" fmla="*/ 187659 w 8"/>
                          <a:gd name="T9" fmla="*/ 0 h 54"/>
                          <a:gd name="T10" fmla="*/ 93830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89580" tIns="44790" rIns="89580" bIns="44790"/>
                      <a:lstStyle/>
                      <a:p>
                        <a:pPr defTabSz="913874"/>
                        <a:endParaRPr lang="en-US" sz="1765">
                          <a:solidFill>
                            <a:srgbClr val="505050"/>
                          </a:solidFill>
                          <a:latin typeface="Segoe UI"/>
                        </a:endParaRPr>
                      </a:p>
                    </p:txBody>
                  </p:sp>
                </p:grpSp>
                <p:sp>
                  <p:nvSpPr>
                    <p:cNvPr id="317" name="Rounded Rectangle 316"/>
                    <p:cNvSpPr/>
                    <p:nvPr/>
                  </p:nvSpPr>
                  <p:spPr bwMode="auto">
                    <a:xfrm>
                      <a:off x="4939711" y="2836699"/>
                      <a:ext cx="934397" cy="841878"/>
                    </a:xfrm>
                    <a:prstGeom prst="roundRect">
                      <a:avLst>
                        <a:gd name="adj" fmla="val 4620"/>
                      </a:avLst>
                    </a:prstGeom>
                    <a:noFill/>
                    <a:ln w="19050">
                      <a:solidFill>
                        <a:schemeClr val="accent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158" tIns="143327" rIns="179158" bIns="143327"/>
                    <a:lstStyle/>
                    <a:p>
                      <a:pPr defTabSz="931489">
                        <a:lnSpc>
                          <a:spcPct val="90000"/>
                        </a:lnSpc>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89" name="Freeform 10"/>
                  <p:cNvSpPr>
                    <a:spLocks/>
                  </p:cNvSpPr>
                  <p:nvPr/>
                </p:nvSpPr>
                <p:spPr bwMode="auto">
                  <a:xfrm>
                    <a:off x="3744948" y="3956461"/>
                    <a:ext cx="406891" cy="435473"/>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tx1"/>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nvGrpSpPr>
              <p:cNvPr id="6" name="Group 5"/>
              <p:cNvGrpSpPr/>
              <p:nvPr/>
            </p:nvGrpSpPr>
            <p:grpSpPr>
              <a:xfrm>
                <a:off x="4038254" y="2762443"/>
                <a:ext cx="350024" cy="350024"/>
                <a:chOff x="5159966" y="3302868"/>
                <a:chExt cx="541384" cy="541384"/>
              </a:xfrm>
            </p:grpSpPr>
            <p:sp>
              <p:nvSpPr>
                <p:cNvPr id="120" name="Oval 119"/>
                <p:cNvSpPr/>
                <p:nvPr/>
              </p:nvSpPr>
              <p:spPr bwMode="auto">
                <a:xfrm>
                  <a:off x="5159966" y="3302868"/>
                  <a:ext cx="541384" cy="54138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nvGrpSpPr>
                <p:cNvPr id="121" name="Group 120"/>
                <p:cNvGrpSpPr/>
                <p:nvPr/>
              </p:nvGrpSpPr>
              <p:grpSpPr>
                <a:xfrm>
                  <a:off x="5316827" y="3372244"/>
                  <a:ext cx="227662" cy="402632"/>
                  <a:chOff x="12548790" y="-1264290"/>
                  <a:chExt cx="5541963" cy="9801225"/>
                </a:xfrm>
                <a:solidFill>
                  <a:schemeClr val="bg1"/>
                </a:solidFill>
              </p:grpSpPr>
              <p:sp>
                <p:nvSpPr>
                  <p:cNvPr id="122"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23"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grpSp>
          <p:nvGrpSpPr>
            <p:cNvPr id="24" name="Group 23"/>
            <p:cNvGrpSpPr/>
            <p:nvPr/>
          </p:nvGrpSpPr>
          <p:grpSpPr>
            <a:xfrm>
              <a:off x="4775742" y="2677608"/>
              <a:ext cx="704093" cy="558864"/>
              <a:chOff x="10017428" y="3450449"/>
              <a:chExt cx="1175190" cy="932791"/>
            </a:xfrm>
            <a:solidFill>
              <a:schemeClr val="accent1"/>
            </a:solidFill>
          </p:grpSpPr>
          <p:grpSp>
            <p:nvGrpSpPr>
              <p:cNvPr id="160" name="Group 159"/>
              <p:cNvGrpSpPr/>
              <p:nvPr/>
            </p:nvGrpSpPr>
            <p:grpSpPr>
              <a:xfrm>
                <a:off x="10364964" y="3450449"/>
                <a:ext cx="827654" cy="606850"/>
                <a:chOff x="2432050" y="742950"/>
                <a:chExt cx="7331075" cy="5375275"/>
              </a:xfrm>
              <a:grpFill/>
            </p:grpSpPr>
            <p:sp>
              <p:nvSpPr>
                <p:cNvPr id="161"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62"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63" name="Rectangle 162"/>
              <p:cNvSpPr/>
              <p:nvPr/>
            </p:nvSpPr>
            <p:spPr bwMode="auto">
              <a:xfrm>
                <a:off x="10237136" y="3598990"/>
                <a:ext cx="808900" cy="533025"/>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nvGrpSpPr>
              <p:cNvPr id="164" name="Group 163"/>
              <p:cNvGrpSpPr/>
              <p:nvPr/>
            </p:nvGrpSpPr>
            <p:grpSpPr>
              <a:xfrm>
                <a:off x="10218737" y="3583676"/>
                <a:ext cx="836037" cy="612997"/>
                <a:chOff x="2432050" y="742950"/>
                <a:chExt cx="7331075" cy="5375275"/>
              </a:xfrm>
              <a:grpFill/>
            </p:grpSpPr>
            <p:sp>
              <p:nvSpPr>
                <p:cNvPr id="165"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66"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67" name="Rectangle 166"/>
              <p:cNvSpPr/>
              <p:nvPr/>
            </p:nvSpPr>
            <p:spPr bwMode="auto">
              <a:xfrm>
                <a:off x="10017428" y="3747786"/>
                <a:ext cx="866472" cy="533025"/>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nvGrpSpPr>
              <p:cNvPr id="168" name="Group 167"/>
              <p:cNvGrpSpPr/>
              <p:nvPr/>
            </p:nvGrpSpPr>
            <p:grpSpPr>
              <a:xfrm>
                <a:off x="10017428" y="3732709"/>
                <a:ext cx="887228" cy="650531"/>
                <a:chOff x="2432050" y="742950"/>
                <a:chExt cx="7331075" cy="5375275"/>
              </a:xfrm>
              <a:grpFill/>
            </p:grpSpPr>
            <p:sp>
              <p:nvSpPr>
                <p:cNvPr id="169" name="Freeform 32"/>
                <p:cNvSpPr>
                  <a:spLocks noEditPoints="1"/>
                </p:cNvSpPr>
                <p:nvPr/>
              </p:nvSpPr>
              <p:spPr bwMode="auto">
                <a:xfrm>
                  <a:off x="2432050" y="742950"/>
                  <a:ext cx="7331075" cy="500697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70" name="Rectangle 33"/>
                <p:cNvSpPr>
                  <a:spLocks noChangeArrowheads="1"/>
                </p:cNvSpPr>
                <p:nvPr/>
              </p:nvSpPr>
              <p:spPr bwMode="auto">
                <a:xfrm>
                  <a:off x="3960813" y="5873750"/>
                  <a:ext cx="4270375"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grpSp>
        <p:nvGrpSpPr>
          <p:cNvPr id="151" name="Group 150"/>
          <p:cNvGrpSpPr/>
          <p:nvPr/>
        </p:nvGrpSpPr>
        <p:grpSpPr>
          <a:xfrm>
            <a:off x="9130072" y="1472502"/>
            <a:ext cx="2567109" cy="1768102"/>
            <a:chOff x="9313587" y="1501249"/>
            <a:chExt cx="2618956" cy="1803812"/>
          </a:xfrm>
        </p:grpSpPr>
        <p:grpSp>
          <p:nvGrpSpPr>
            <p:cNvPr id="152" name="Group 151"/>
            <p:cNvGrpSpPr/>
            <p:nvPr/>
          </p:nvGrpSpPr>
          <p:grpSpPr>
            <a:xfrm>
              <a:off x="9313587" y="1501249"/>
              <a:ext cx="2618956" cy="1803812"/>
              <a:chOff x="9313587" y="1501249"/>
              <a:chExt cx="2618956" cy="1803812"/>
            </a:xfrm>
          </p:grpSpPr>
          <p:sp>
            <p:nvSpPr>
              <p:cNvPr id="194" name="Title 2"/>
              <p:cNvSpPr txBox="1">
                <a:spLocks/>
              </p:cNvSpPr>
              <p:nvPr/>
            </p:nvSpPr>
            <p:spPr bwMode="auto">
              <a:xfrm>
                <a:off x="9313587" y="1501249"/>
                <a:ext cx="2467250" cy="749659"/>
              </a:xfrm>
              <a:prstGeom prst="rect">
                <a:avLst/>
              </a:prstGeom>
            </p:spPr>
            <p:txBody>
              <a:bodyPr wrap="square" lIns="143319" tIns="89574" rIns="143319" bIns="89574">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gn="ctr" defTabSz="896181">
                  <a:lnSpc>
                    <a:spcPct val="100000"/>
                  </a:lnSpc>
                  <a:defRPr/>
                </a:pPr>
                <a:r>
                  <a:rPr lang="en-US" sz="1765" b="1" spc="0">
                    <a:solidFill>
                      <a:srgbClr val="0078D7"/>
                    </a:solidFill>
                    <a:latin typeface="Segoe UI"/>
                  </a:rPr>
                  <a:t>Client desktops in the cloud</a:t>
                </a:r>
              </a:p>
            </p:txBody>
          </p:sp>
          <p:grpSp>
            <p:nvGrpSpPr>
              <p:cNvPr id="185" name="Group 184"/>
              <p:cNvGrpSpPr/>
              <p:nvPr/>
            </p:nvGrpSpPr>
            <p:grpSpPr>
              <a:xfrm>
                <a:off x="9419964" y="2697867"/>
                <a:ext cx="1083050" cy="435473"/>
                <a:chOff x="9516225" y="2807297"/>
                <a:chExt cx="1083050" cy="435473"/>
              </a:xfrm>
            </p:grpSpPr>
            <p:sp>
              <p:nvSpPr>
                <p:cNvPr id="187" name="Freeform 320"/>
                <p:cNvSpPr>
                  <a:spLocks/>
                </p:cNvSpPr>
                <p:nvPr/>
              </p:nvSpPr>
              <p:spPr bwMode="auto">
                <a:xfrm flipH="1">
                  <a:off x="9882185" y="3022244"/>
                  <a:ext cx="166155" cy="35096"/>
                </a:xfrm>
                <a:custGeom>
                  <a:avLst/>
                  <a:gdLst>
                    <a:gd name="T0" fmla="*/ 83114 w 8"/>
                    <a:gd name="T1" fmla="*/ 0 h 54"/>
                    <a:gd name="T2" fmla="*/ 0 w 8"/>
                    <a:gd name="T3" fmla="*/ 0 h 54"/>
                    <a:gd name="T4" fmla="*/ 0 w 8"/>
                    <a:gd name="T5" fmla="*/ 35122 h 54"/>
                    <a:gd name="T6" fmla="*/ 166228 w 8"/>
                    <a:gd name="T7" fmla="*/ 35122 h 54"/>
                    <a:gd name="T8" fmla="*/ 166228 w 8"/>
                    <a:gd name="T9" fmla="*/ 0 h 54"/>
                    <a:gd name="T10" fmla="*/ 83114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89580" tIns="44790" rIns="89580" bIns="44790"/>
                <a:lstStyle/>
                <a:p>
                  <a:pPr defTabSz="913874"/>
                  <a:endParaRPr lang="en-US" sz="1765">
                    <a:solidFill>
                      <a:srgbClr val="505050"/>
                    </a:solidFill>
                    <a:latin typeface="Segoe UI"/>
                  </a:endParaRPr>
                </a:p>
              </p:txBody>
            </p:sp>
            <p:sp>
              <p:nvSpPr>
                <p:cNvPr id="188" name="Freeform 321"/>
                <p:cNvSpPr>
                  <a:spLocks/>
                </p:cNvSpPr>
                <p:nvPr/>
              </p:nvSpPr>
              <p:spPr bwMode="auto">
                <a:xfrm flipH="1">
                  <a:off x="10411698" y="3023437"/>
                  <a:ext cx="187577" cy="32711"/>
                </a:xfrm>
                <a:custGeom>
                  <a:avLst/>
                  <a:gdLst>
                    <a:gd name="T0" fmla="*/ 93830 w 8"/>
                    <a:gd name="T1" fmla="*/ 0 h 54"/>
                    <a:gd name="T2" fmla="*/ 0 w 8"/>
                    <a:gd name="T3" fmla="*/ 0 h 54"/>
                    <a:gd name="T4" fmla="*/ 0 w 8"/>
                    <a:gd name="T5" fmla="*/ 32735 h 54"/>
                    <a:gd name="T6" fmla="*/ 187659 w 8"/>
                    <a:gd name="T7" fmla="*/ 32735 h 54"/>
                    <a:gd name="T8" fmla="*/ 187659 w 8"/>
                    <a:gd name="T9" fmla="*/ 0 h 54"/>
                    <a:gd name="T10" fmla="*/ 93830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89580" tIns="44790" rIns="89580" bIns="44790"/>
                <a:lstStyle/>
                <a:p>
                  <a:pPr defTabSz="913874"/>
                  <a:endParaRPr lang="en-US" sz="1765">
                    <a:solidFill>
                      <a:srgbClr val="505050"/>
                    </a:solidFill>
                    <a:latin typeface="Segoe UI"/>
                  </a:endParaRPr>
                </a:p>
              </p:txBody>
            </p:sp>
            <p:sp>
              <p:nvSpPr>
                <p:cNvPr id="189" name="Freeform 10"/>
                <p:cNvSpPr>
                  <a:spLocks/>
                </p:cNvSpPr>
                <p:nvPr/>
              </p:nvSpPr>
              <p:spPr bwMode="auto">
                <a:xfrm>
                  <a:off x="9516225" y="2807297"/>
                  <a:ext cx="406891" cy="435473"/>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tx1"/>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90" name="Oval 189"/>
                <p:cNvSpPr/>
                <p:nvPr/>
              </p:nvSpPr>
              <p:spPr bwMode="auto">
                <a:xfrm>
                  <a:off x="10056898" y="2868957"/>
                  <a:ext cx="350024" cy="350024"/>
                </a:xfrm>
                <a:prstGeom prst="ellipse">
                  <a:avLst/>
                </a:prstGeom>
                <a:solidFill>
                  <a:schemeClr val="accent2"/>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sp>
              <p:nvSpPr>
                <p:cNvPr id="191" name="Freeform 19"/>
                <p:cNvSpPr>
                  <a:spLocks/>
                </p:cNvSpPr>
                <p:nvPr/>
              </p:nvSpPr>
              <p:spPr bwMode="auto">
                <a:xfrm>
                  <a:off x="10181462" y="2913811"/>
                  <a:ext cx="101361" cy="99379"/>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92" name="Freeform 20"/>
                <p:cNvSpPr>
                  <a:spLocks noEditPoints="1"/>
                </p:cNvSpPr>
                <p:nvPr/>
              </p:nvSpPr>
              <p:spPr bwMode="auto">
                <a:xfrm>
                  <a:off x="10158314" y="3021665"/>
                  <a:ext cx="147192" cy="152462"/>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86" name="Freeform 38"/>
              <p:cNvSpPr>
                <a:spLocks/>
              </p:cNvSpPr>
              <p:nvPr/>
            </p:nvSpPr>
            <p:spPr bwMode="auto">
              <a:xfrm>
                <a:off x="10548317" y="2394857"/>
                <a:ext cx="1384226" cy="91020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tx1"/>
              </a:solidFill>
              <a:ln>
                <a:noFill/>
              </a:ln>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nvGrpSpPr>
            <p:cNvPr id="172" name="Group 171"/>
            <p:cNvGrpSpPr/>
            <p:nvPr/>
          </p:nvGrpSpPr>
          <p:grpSpPr>
            <a:xfrm>
              <a:off x="10835569" y="2633144"/>
              <a:ext cx="719229" cy="570881"/>
              <a:chOff x="10135018" y="3491948"/>
              <a:chExt cx="1175180" cy="932790"/>
            </a:xfrm>
            <a:solidFill>
              <a:schemeClr val="bg1"/>
            </a:solidFill>
          </p:grpSpPr>
          <p:grpSp>
            <p:nvGrpSpPr>
              <p:cNvPr id="173" name="Group 172"/>
              <p:cNvGrpSpPr/>
              <p:nvPr/>
            </p:nvGrpSpPr>
            <p:grpSpPr>
              <a:xfrm>
                <a:off x="10482544" y="3491948"/>
                <a:ext cx="827654" cy="565351"/>
                <a:chOff x="3473537" y="1110548"/>
                <a:chExt cx="7331073" cy="5007677"/>
              </a:xfrm>
              <a:grpFill/>
            </p:grpSpPr>
            <p:sp>
              <p:nvSpPr>
                <p:cNvPr id="182" name="Freeform 32"/>
                <p:cNvSpPr>
                  <a:spLocks noEditPoints="1"/>
                </p:cNvSpPr>
                <p:nvPr/>
              </p:nvSpPr>
              <p:spPr bwMode="auto">
                <a:xfrm>
                  <a:off x="3473537" y="1110548"/>
                  <a:ext cx="7331073" cy="5006967"/>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83"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74" name="Rectangle 173"/>
              <p:cNvSpPr/>
              <p:nvPr/>
            </p:nvSpPr>
            <p:spPr bwMode="auto">
              <a:xfrm>
                <a:off x="10354718" y="3640491"/>
                <a:ext cx="808900" cy="5330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nvGrpSpPr>
              <p:cNvPr id="175" name="Group 174"/>
              <p:cNvGrpSpPr/>
              <p:nvPr/>
            </p:nvGrpSpPr>
            <p:grpSpPr>
              <a:xfrm>
                <a:off x="10336318" y="3625179"/>
                <a:ext cx="836034" cy="571494"/>
                <a:chOff x="3463121" y="1106891"/>
                <a:chExt cx="7331052" cy="5011334"/>
              </a:xfrm>
              <a:grpFill/>
            </p:grpSpPr>
            <p:sp>
              <p:nvSpPr>
                <p:cNvPr id="180" name="Freeform 32"/>
                <p:cNvSpPr>
                  <a:spLocks noEditPoints="1"/>
                </p:cNvSpPr>
                <p:nvPr/>
              </p:nvSpPr>
              <p:spPr bwMode="auto">
                <a:xfrm>
                  <a:off x="3463121" y="1106891"/>
                  <a:ext cx="7331052" cy="5006993"/>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81" name="Rectangle 33"/>
                <p:cNvSpPr>
                  <a:spLocks noChangeArrowheads="1"/>
                </p:cNvSpPr>
                <p:nvPr/>
              </p:nvSpPr>
              <p:spPr bwMode="auto">
                <a:xfrm>
                  <a:off x="3960813" y="5873750"/>
                  <a:ext cx="4270375" cy="244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sp>
            <p:nvSpPr>
              <p:cNvPr id="176" name="Rectangle 175"/>
              <p:cNvSpPr/>
              <p:nvPr/>
            </p:nvSpPr>
            <p:spPr bwMode="auto">
              <a:xfrm>
                <a:off x="10135018" y="3789284"/>
                <a:ext cx="866472" cy="5330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latin typeface="Segoe UI"/>
                </a:endParaRPr>
              </a:p>
            </p:txBody>
          </p:sp>
          <p:grpSp>
            <p:nvGrpSpPr>
              <p:cNvPr id="177" name="Group 176"/>
              <p:cNvGrpSpPr/>
              <p:nvPr/>
            </p:nvGrpSpPr>
            <p:grpSpPr>
              <a:xfrm>
                <a:off x="10135018" y="3774211"/>
                <a:ext cx="887228" cy="650527"/>
                <a:chOff x="3403684" y="1085880"/>
                <a:chExt cx="7331075" cy="5375245"/>
              </a:xfrm>
              <a:grpFill/>
            </p:grpSpPr>
            <p:sp>
              <p:nvSpPr>
                <p:cNvPr id="178" name="Freeform 32"/>
                <p:cNvSpPr>
                  <a:spLocks noEditPoints="1"/>
                </p:cNvSpPr>
                <p:nvPr/>
              </p:nvSpPr>
              <p:spPr bwMode="auto">
                <a:xfrm>
                  <a:off x="3403684" y="1085880"/>
                  <a:ext cx="7331075" cy="5006974"/>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sp>
              <p:nvSpPr>
                <p:cNvPr id="179" name="Rectangle 33"/>
                <p:cNvSpPr>
                  <a:spLocks noChangeArrowheads="1"/>
                </p:cNvSpPr>
                <p:nvPr/>
              </p:nvSpPr>
              <p:spPr bwMode="auto">
                <a:xfrm>
                  <a:off x="4932442" y="6216646"/>
                  <a:ext cx="4270401" cy="2444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endParaRPr lang="en-US" sz="1765">
                    <a:solidFill>
                      <a:srgbClr val="505050"/>
                    </a:solidFill>
                    <a:latin typeface="Segoe UI"/>
                  </a:endParaRPr>
                </a:p>
              </p:txBody>
            </p:sp>
          </p:grpSp>
        </p:grpSp>
      </p:grpSp>
      <p:sp>
        <p:nvSpPr>
          <p:cNvPr id="137" name="Rectangle 136"/>
          <p:cNvSpPr/>
          <p:nvPr/>
        </p:nvSpPr>
        <p:spPr bwMode="auto">
          <a:xfrm>
            <a:off x="9179636" y="3737845"/>
            <a:ext cx="2505252" cy="17372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741" tIns="146194" rIns="182741" bIns="146194" anchor="t" anchorCtr="0"/>
          <a:lstStyle/>
          <a:p>
            <a:pPr defTabSz="913261">
              <a:defRPr/>
            </a:pPr>
            <a:r>
              <a:rPr lang="en-US" sz="1371" kern="0">
                <a:solidFill>
                  <a:srgbClr val="505050"/>
                </a:solidFill>
                <a:latin typeface="Segoe UI"/>
                <a:cs typeface="Segoe UI" panose="020B0502040204020203" pitchFamily="34" charset="0"/>
              </a:rPr>
              <a:t>Access to pooled or personal virtual desktops running Windows 10 in Azure*</a:t>
            </a:r>
          </a:p>
          <a:p>
            <a:pPr defTabSz="913261">
              <a:defRPr/>
            </a:pPr>
            <a:endParaRPr lang="en-US" sz="1371" kern="0">
              <a:solidFill>
                <a:srgbClr val="505050"/>
              </a:solidFill>
              <a:latin typeface="Segoe UI"/>
              <a:cs typeface="Segoe UI" panose="020B0502040204020203" pitchFamily="34" charset="0"/>
            </a:endParaRPr>
          </a:p>
          <a:p>
            <a:pPr defTabSz="913261">
              <a:defRPr/>
            </a:pPr>
            <a:r>
              <a:rPr lang="en-US" sz="1371" kern="0">
                <a:solidFill>
                  <a:srgbClr val="505050"/>
                </a:solidFill>
                <a:latin typeface="Segoe UI"/>
                <a:ea typeface="Segoe UI" panose="020B0502040204020203" pitchFamily="34" charset="0"/>
                <a:cs typeface="Segoe UI" panose="020B0502040204020203" pitchFamily="34" charset="0"/>
              </a:rPr>
              <a:t>All VDI benefits with elasticity with low CAPEX </a:t>
            </a:r>
          </a:p>
        </p:txBody>
      </p:sp>
      <p:sp>
        <p:nvSpPr>
          <p:cNvPr id="4" name="Rectangle 3"/>
          <p:cNvSpPr/>
          <p:nvPr/>
        </p:nvSpPr>
        <p:spPr>
          <a:xfrm>
            <a:off x="4184275" y="7036510"/>
            <a:ext cx="4945797" cy="226294"/>
          </a:xfrm>
          <a:prstGeom prst="rect">
            <a:avLst/>
          </a:prstGeom>
        </p:spPr>
        <p:txBody>
          <a:bodyPr wrap="none">
            <a:spAutoFit/>
          </a:bodyPr>
          <a:lstStyle/>
          <a:p>
            <a:pPr defTabSz="913370"/>
            <a:r>
              <a:rPr lang="en-US" sz="882">
                <a:solidFill>
                  <a:srgbClr val="505050"/>
                </a:solidFill>
                <a:latin typeface="Segoe UI"/>
              </a:rPr>
              <a:t>Microsoft Confidential. </a:t>
            </a:r>
            <a:r>
              <a:rPr lang="en-US" sz="882" kern="0">
                <a:solidFill>
                  <a:srgbClr val="505050"/>
                </a:solidFill>
                <a:latin typeface="Segoe UI"/>
              </a:rPr>
              <a:t>Features vary by market. * </a:t>
            </a:r>
            <a:r>
              <a:rPr lang="en-US" sz="882">
                <a:solidFill>
                  <a:srgbClr val="505050"/>
                </a:solidFill>
                <a:latin typeface="Segoe UI"/>
              </a:rPr>
              <a:t>Azure Services require additional subscription.</a:t>
            </a:r>
            <a:endParaRPr lang="en-US" sz="1765">
              <a:solidFill>
                <a:srgbClr val="505050"/>
              </a:solidFill>
              <a:latin typeface="Segoe UI"/>
            </a:endParaRPr>
          </a:p>
        </p:txBody>
      </p:sp>
      <p:sp>
        <p:nvSpPr>
          <p:cNvPr id="138" name="Footer Placeholder 6"/>
          <p:cNvSpPr txBox="1">
            <a:spLocks/>
          </p:cNvSpPr>
          <p:nvPr/>
        </p:nvSpPr>
        <p:spPr>
          <a:xfrm>
            <a:off x="196747" y="7027904"/>
            <a:ext cx="5013076" cy="221045"/>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3370"/>
            <a:r>
              <a:rPr lang="en-US" sz="882">
                <a:solidFill>
                  <a:srgbClr val="505050"/>
                </a:solidFill>
                <a:latin typeface="Segoe UI"/>
              </a:rPr>
              <a:t>© Microsoft 2016.  Information in this document is accurate as of 02-Dec-2016</a:t>
            </a:r>
            <a:r>
              <a:rPr lang="en-US" sz="1029">
                <a:solidFill>
                  <a:srgbClr val="505050"/>
                </a:solidFill>
                <a:latin typeface="Segoe UI"/>
              </a:rPr>
              <a:t>.</a:t>
            </a:r>
          </a:p>
        </p:txBody>
      </p:sp>
      <p:sp>
        <p:nvSpPr>
          <p:cNvPr id="139" name="Title 7">
            <a:extLst>
              <a:ext uri="{FF2B5EF4-FFF2-40B4-BE49-F238E27FC236}">
                <a16:creationId xmlns:a16="http://schemas.microsoft.com/office/drawing/2014/main" id="{A2EE1E31-E48E-4E1C-87B6-BC20FAFD8822}"/>
              </a:ext>
            </a:extLst>
          </p:cNvPr>
          <p:cNvSpPr txBox="1">
            <a:spLocks/>
          </p:cNvSpPr>
          <p:nvPr/>
        </p:nvSpPr>
        <p:spPr>
          <a:xfrm>
            <a:off x="5587573" y="5638837"/>
            <a:ext cx="1022233" cy="1025541"/>
          </a:xfrm>
          <a:prstGeom prst="rect">
            <a:avLst/>
          </a:prstGeom>
          <a:solidFill>
            <a:schemeClr val="bg1">
              <a:lumMod val="95000"/>
            </a:schemeClr>
          </a:solidFill>
        </p:spPr>
        <p:txBody>
          <a:bodyPr vert="horz" wrap="square" lIns="146304" tIns="91440" rIns="146304" bIns="91440" rtlCol="0" anchor="ctr" anchorCtr="1">
            <a:noAutofit/>
          </a:bodyPr>
          <a:lstStyle>
            <a:lvl1pPr algn="l" defTabSz="914192" rtl="0" eaLnBrk="1" latinLnBrk="0" hangingPunct="1">
              <a:lnSpc>
                <a:spcPct val="90000"/>
              </a:lnSpc>
              <a:spcBef>
                <a:spcPct val="0"/>
              </a:spcBef>
              <a:buNone/>
              <a:defRPr lang="en-US" sz="4000"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a:solidFill>
                  <a:srgbClr val="000A18"/>
                </a:solidFill>
                <a:latin typeface="Segoe UI Semibold" panose="020B0702040204020203" pitchFamily="34" charset="0"/>
                <a:cs typeface="Segoe UI Semibold" panose="020B0702040204020203" pitchFamily="34" charset="0"/>
              </a:rPr>
              <a:t>OR</a:t>
            </a:r>
          </a:p>
        </p:txBody>
      </p:sp>
    </p:spTree>
    <p:extLst>
      <p:ext uri="{BB962C8B-B14F-4D97-AF65-F5344CB8AC3E}">
        <p14:creationId xmlns:p14="http://schemas.microsoft.com/office/powerpoint/2010/main" val="298655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p:tgtEl>
                                          <p:spTgt spid="72"/>
                                        </p:tgtEl>
                                        <p:attrNameLst>
                                          <p:attrName>ppt_y</p:attrName>
                                        </p:attrNameLst>
                                      </p:cBhvr>
                                      <p:tavLst>
                                        <p:tav tm="0">
                                          <p:val>
                                            <p:strVal val="#ppt_y-#ppt_h*1.125000"/>
                                          </p:val>
                                        </p:tav>
                                        <p:tav tm="100000">
                                          <p:val>
                                            <p:strVal val="#ppt_y"/>
                                          </p:val>
                                        </p:tav>
                                      </p:tavLst>
                                    </p:anim>
                                    <p:animEffect transition="in" filter="wipe(down)">
                                      <p:cBhvr>
                                        <p:cTn id="12" dur="500"/>
                                        <p:tgtEl>
                                          <p:spTgt spid="7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57"/>
                                        </p:tgtEl>
                                        <p:attrNameLst>
                                          <p:attrName>style.visibility</p:attrName>
                                        </p:attrNameLst>
                                      </p:cBhvr>
                                      <p:to>
                                        <p:strVal val="visible"/>
                                      </p:to>
                                    </p:set>
                                    <p:animEffect transition="in" filter="fade">
                                      <p:cBhvr>
                                        <p:cTn id="23" dur="500"/>
                                        <p:tgtEl>
                                          <p:spTgt spid="257"/>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500"/>
                                        <p:tgtEl>
                                          <p:spTgt spid="71"/>
                                        </p:tgtEl>
                                        <p:attrNameLst>
                                          <p:attrName>ppt_y</p:attrName>
                                        </p:attrNameLst>
                                      </p:cBhvr>
                                      <p:tavLst>
                                        <p:tav tm="0">
                                          <p:val>
                                            <p:strVal val="#ppt_y-#ppt_h*1.125000"/>
                                          </p:val>
                                        </p:tav>
                                        <p:tav tm="100000">
                                          <p:val>
                                            <p:strVal val="#ppt_y"/>
                                          </p:val>
                                        </p:tav>
                                      </p:tavLst>
                                    </p:anim>
                                    <p:animEffect transition="in" filter="wipe(down)">
                                      <p:cBhvr>
                                        <p:cTn id="27" dur="500"/>
                                        <p:tgtEl>
                                          <p:spTgt spid="71"/>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fade">
                                      <p:cBhvr>
                                        <p:cTn id="35" dur="500"/>
                                        <p:tgtEl>
                                          <p:spTgt spid="15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1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FACE9C-7F46-4B63-97D9-BB0CE79D04DB}"/>
              </a:ext>
            </a:extLst>
          </p:cNvPr>
          <p:cNvSpPr/>
          <p:nvPr/>
        </p:nvSpPr>
        <p:spPr>
          <a:xfrm>
            <a:off x="4407511" y="3667226"/>
            <a:ext cx="1934318" cy="646331"/>
          </a:xfrm>
          <a:prstGeom prst="rect">
            <a:avLst/>
          </a:prstGeom>
        </p:spPr>
        <p:txBody>
          <a:bodyPr wrap="square">
            <a:spAutoFit/>
          </a:bodyPr>
          <a:lstStyle/>
          <a:p>
            <a:pPr algn="ctr"/>
            <a:r>
              <a:rPr lang="en-US">
                <a:hlinkClick r:id="rId3"/>
              </a:rPr>
              <a:t>Microsoft Remote Desktop</a:t>
            </a:r>
            <a:r>
              <a:rPr lang="en-US"/>
              <a:t> </a:t>
            </a:r>
          </a:p>
        </p:txBody>
      </p:sp>
      <p:pic>
        <p:nvPicPr>
          <p:cNvPr id="5" name="Picture 4">
            <a:extLst>
              <a:ext uri="{FF2B5EF4-FFF2-40B4-BE49-F238E27FC236}">
                <a16:creationId xmlns:a16="http://schemas.microsoft.com/office/drawing/2014/main" id="{3C3579B1-2E67-40BD-861D-EC19DCC5EA40}"/>
              </a:ext>
            </a:extLst>
          </p:cNvPr>
          <p:cNvPicPr>
            <a:picLocks noChangeAspect="1"/>
          </p:cNvPicPr>
          <p:nvPr/>
        </p:nvPicPr>
        <p:blipFill>
          <a:blip r:embed="rId4"/>
          <a:stretch>
            <a:fillRect/>
          </a:stretch>
        </p:blipFill>
        <p:spPr>
          <a:xfrm>
            <a:off x="4466574" y="1835157"/>
            <a:ext cx="1816193" cy="1822544"/>
          </a:xfrm>
          <a:prstGeom prst="rect">
            <a:avLst/>
          </a:prstGeom>
        </p:spPr>
      </p:pic>
      <p:pic>
        <p:nvPicPr>
          <p:cNvPr id="7" name="Picture 6">
            <a:extLst>
              <a:ext uri="{FF2B5EF4-FFF2-40B4-BE49-F238E27FC236}">
                <a16:creationId xmlns:a16="http://schemas.microsoft.com/office/drawing/2014/main" id="{73FDD5AB-FD4F-48CC-AEF3-A96C22CE7781}"/>
              </a:ext>
            </a:extLst>
          </p:cNvPr>
          <p:cNvPicPr>
            <a:picLocks noChangeAspect="1"/>
          </p:cNvPicPr>
          <p:nvPr/>
        </p:nvPicPr>
        <p:blipFill>
          <a:blip r:embed="rId5"/>
          <a:stretch>
            <a:fillRect/>
          </a:stretch>
        </p:blipFill>
        <p:spPr>
          <a:xfrm>
            <a:off x="436745" y="1480638"/>
            <a:ext cx="3304497" cy="3933665"/>
          </a:xfrm>
          <a:prstGeom prst="rect">
            <a:avLst/>
          </a:prstGeom>
        </p:spPr>
      </p:pic>
      <p:pic>
        <p:nvPicPr>
          <p:cNvPr id="8" name="Picture 7">
            <a:extLst>
              <a:ext uri="{FF2B5EF4-FFF2-40B4-BE49-F238E27FC236}">
                <a16:creationId xmlns:a16="http://schemas.microsoft.com/office/drawing/2014/main" id="{A858838E-E5E1-4CCB-9F1D-5DF8E418BBA7}"/>
              </a:ext>
            </a:extLst>
          </p:cNvPr>
          <p:cNvPicPr>
            <a:picLocks noChangeAspect="1"/>
          </p:cNvPicPr>
          <p:nvPr/>
        </p:nvPicPr>
        <p:blipFill>
          <a:blip r:embed="rId6"/>
          <a:stretch>
            <a:fillRect/>
          </a:stretch>
        </p:blipFill>
        <p:spPr>
          <a:xfrm>
            <a:off x="6460484" y="3287855"/>
            <a:ext cx="1828894" cy="1841595"/>
          </a:xfrm>
          <a:prstGeom prst="rect">
            <a:avLst/>
          </a:prstGeom>
        </p:spPr>
      </p:pic>
      <p:sp>
        <p:nvSpPr>
          <p:cNvPr id="9" name="Rectangle 8">
            <a:extLst>
              <a:ext uri="{FF2B5EF4-FFF2-40B4-BE49-F238E27FC236}">
                <a16:creationId xmlns:a16="http://schemas.microsoft.com/office/drawing/2014/main" id="{ED75AAAF-FB77-4C0E-A912-5CD655910222}"/>
              </a:ext>
            </a:extLst>
          </p:cNvPr>
          <p:cNvSpPr/>
          <p:nvPr/>
        </p:nvSpPr>
        <p:spPr>
          <a:xfrm>
            <a:off x="6574489" y="5174125"/>
            <a:ext cx="1816193" cy="369332"/>
          </a:xfrm>
          <a:prstGeom prst="rect">
            <a:avLst/>
          </a:prstGeom>
        </p:spPr>
        <p:txBody>
          <a:bodyPr wrap="square">
            <a:spAutoFit/>
          </a:bodyPr>
          <a:lstStyle/>
          <a:p>
            <a:r>
              <a:rPr lang="en-US">
                <a:hlinkClick r:id="rId7"/>
              </a:rPr>
              <a:t>Citrix Workspace</a:t>
            </a:r>
            <a:endParaRPr lang="en-US"/>
          </a:p>
        </p:txBody>
      </p:sp>
      <p:pic>
        <p:nvPicPr>
          <p:cNvPr id="12" name="Picture 11" descr="A close up of graphics&#10;&#10;Description automatically generated">
            <a:extLst>
              <a:ext uri="{FF2B5EF4-FFF2-40B4-BE49-F238E27FC236}">
                <a16:creationId xmlns:a16="http://schemas.microsoft.com/office/drawing/2014/main" id="{DF4086B0-4173-4D4E-9D83-46EF3A2F04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876" y="2361022"/>
            <a:ext cx="1535544" cy="1535544"/>
          </a:xfrm>
          <a:prstGeom prst="rect">
            <a:avLst/>
          </a:prstGeom>
        </p:spPr>
      </p:pic>
      <p:pic>
        <p:nvPicPr>
          <p:cNvPr id="14" name="Picture 13" descr="A picture containing lamp&#10;&#10;Description automatically generated">
            <a:extLst>
              <a:ext uri="{FF2B5EF4-FFF2-40B4-BE49-F238E27FC236}">
                <a16:creationId xmlns:a16="http://schemas.microsoft.com/office/drawing/2014/main" id="{2A196BF4-2CFB-40D0-9AAC-27A740FC4D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0145" y="3823246"/>
            <a:ext cx="1486011" cy="153554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6E770607-01DC-4DEC-B3D1-CCD789914A7D}"/>
              </a:ext>
            </a:extLst>
          </p:cNvPr>
          <p:cNvPicPr>
            <a:picLocks noChangeAspect="1"/>
          </p:cNvPicPr>
          <p:nvPr/>
        </p:nvPicPr>
        <p:blipFill rotWithShape="1">
          <a:blip r:embed="rId10">
            <a:extLst>
              <a:ext uri="{28A0092B-C50C-407E-A947-70E740481C1C}">
                <a14:useLocalDpi xmlns:a14="http://schemas.microsoft.com/office/drawing/2010/main" val="0"/>
              </a:ext>
            </a:extLst>
          </a:blip>
          <a:srcRect l="22648" r="20450"/>
          <a:stretch/>
        </p:blipFill>
        <p:spPr>
          <a:xfrm>
            <a:off x="10400145" y="932646"/>
            <a:ext cx="1535544" cy="1799063"/>
          </a:xfrm>
          <a:prstGeom prst="rect">
            <a:avLst/>
          </a:prstGeom>
        </p:spPr>
      </p:pic>
      <p:sp>
        <p:nvSpPr>
          <p:cNvPr id="19" name="Rectangle 18">
            <a:extLst>
              <a:ext uri="{FF2B5EF4-FFF2-40B4-BE49-F238E27FC236}">
                <a16:creationId xmlns:a16="http://schemas.microsoft.com/office/drawing/2014/main" id="{5FECC1CA-48A8-4490-BA13-603BB7F6FBA9}"/>
              </a:ext>
            </a:extLst>
          </p:cNvPr>
          <p:cNvSpPr/>
          <p:nvPr/>
        </p:nvSpPr>
        <p:spPr>
          <a:xfrm>
            <a:off x="154150" y="5905072"/>
            <a:ext cx="4231608" cy="369332"/>
          </a:xfrm>
          <a:prstGeom prst="rect">
            <a:avLst/>
          </a:prstGeom>
        </p:spPr>
        <p:txBody>
          <a:bodyPr wrap="none">
            <a:spAutoFit/>
          </a:bodyPr>
          <a:lstStyle/>
          <a:p>
            <a:r>
              <a:rPr lang="en-US"/>
              <a:t>1. Native Windows win32 client application</a:t>
            </a:r>
          </a:p>
        </p:txBody>
      </p:sp>
      <p:sp>
        <p:nvSpPr>
          <p:cNvPr id="20" name="Rectangle 19">
            <a:extLst>
              <a:ext uri="{FF2B5EF4-FFF2-40B4-BE49-F238E27FC236}">
                <a16:creationId xmlns:a16="http://schemas.microsoft.com/office/drawing/2014/main" id="{8BC7AE4F-C0FC-4FB3-B2EA-4A2E3FC61DD8}"/>
              </a:ext>
            </a:extLst>
          </p:cNvPr>
          <p:cNvSpPr/>
          <p:nvPr/>
        </p:nvSpPr>
        <p:spPr>
          <a:xfrm>
            <a:off x="10029968" y="5905072"/>
            <a:ext cx="1669944" cy="369332"/>
          </a:xfrm>
          <a:prstGeom prst="rect">
            <a:avLst/>
          </a:prstGeom>
        </p:spPr>
        <p:txBody>
          <a:bodyPr wrap="none">
            <a:spAutoFit/>
          </a:bodyPr>
          <a:lstStyle/>
          <a:p>
            <a:r>
              <a:rPr lang="en-US"/>
              <a:t>3. Web Browser</a:t>
            </a:r>
          </a:p>
        </p:txBody>
      </p:sp>
      <p:sp>
        <p:nvSpPr>
          <p:cNvPr id="21" name="Rectangle 20">
            <a:extLst>
              <a:ext uri="{FF2B5EF4-FFF2-40B4-BE49-F238E27FC236}">
                <a16:creationId xmlns:a16="http://schemas.microsoft.com/office/drawing/2014/main" id="{44AADAE7-FDFC-4810-9BD9-170587EBBAE3}"/>
              </a:ext>
            </a:extLst>
          </p:cNvPr>
          <p:cNvSpPr/>
          <p:nvPr/>
        </p:nvSpPr>
        <p:spPr>
          <a:xfrm>
            <a:off x="4836189" y="5905072"/>
            <a:ext cx="3590791" cy="369332"/>
          </a:xfrm>
          <a:prstGeom prst="rect">
            <a:avLst/>
          </a:prstGeom>
        </p:spPr>
        <p:txBody>
          <a:bodyPr wrap="none">
            <a:spAutoFit/>
          </a:bodyPr>
          <a:lstStyle/>
          <a:p>
            <a:r>
              <a:rPr lang="en-US"/>
              <a:t>2. Microsoft UWP client application</a:t>
            </a:r>
          </a:p>
        </p:txBody>
      </p:sp>
      <p:sp>
        <p:nvSpPr>
          <p:cNvPr id="17" name="Title 1">
            <a:extLst>
              <a:ext uri="{FF2B5EF4-FFF2-40B4-BE49-F238E27FC236}">
                <a16:creationId xmlns:a16="http://schemas.microsoft.com/office/drawing/2014/main" id="{29532F46-1D9E-4DBD-A514-DFDFC5671392}"/>
              </a:ext>
            </a:extLst>
          </p:cNvPr>
          <p:cNvSpPr>
            <a:spLocks noGrp="1"/>
          </p:cNvSpPr>
          <p:nvPr>
            <p:ph type="title"/>
          </p:nvPr>
        </p:nvSpPr>
        <p:spPr>
          <a:xfrm>
            <a:off x="588963" y="457200"/>
            <a:ext cx="11017250" cy="554038"/>
          </a:xfrm>
        </p:spPr>
        <p:txBody>
          <a:bodyPr>
            <a:normAutofit fontScale="90000"/>
          </a:bodyPr>
          <a:lstStyle/>
          <a:p>
            <a:r>
              <a:rPr lang="en-US" sz="4400">
                <a:latin typeface="Segoe UI Semibold" panose="020B0702040204020203" pitchFamily="34" charset="0"/>
                <a:cs typeface="Segoe UI Semibold" panose="020B0702040204020203" pitchFamily="34" charset="0"/>
              </a:rPr>
              <a:t>Ways to access a Virtual Desktop</a:t>
            </a:r>
          </a:p>
        </p:txBody>
      </p:sp>
    </p:spTree>
    <p:extLst>
      <p:ext uri="{BB962C8B-B14F-4D97-AF65-F5344CB8AC3E}">
        <p14:creationId xmlns:p14="http://schemas.microsoft.com/office/powerpoint/2010/main" val="16694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BBB50C8-60A1-4F34-8757-94FC7B5A25B1}"/>
              </a:ext>
            </a:extLst>
          </p:cNvPr>
          <p:cNvGrpSpPr/>
          <p:nvPr/>
        </p:nvGrpSpPr>
        <p:grpSpPr>
          <a:xfrm>
            <a:off x="6059477" y="910104"/>
            <a:ext cx="6038907" cy="4884056"/>
            <a:chOff x="5994542" y="1315939"/>
            <a:chExt cx="6038907" cy="4981991"/>
          </a:xfrm>
        </p:grpSpPr>
        <p:cxnSp>
          <p:nvCxnSpPr>
            <p:cNvPr id="36" name="Straight Connector 35">
              <a:extLst>
                <a:ext uri="{FF2B5EF4-FFF2-40B4-BE49-F238E27FC236}">
                  <a16:creationId xmlns:a16="http://schemas.microsoft.com/office/drawing/2014/main" id="{426E65EE-20B1-4874-9332-1395A4B00B3A}"/>
                </a:ext>
              </a:extLst>
            </p:cNvPr>
            <p:cNvCxnSpPr/>
            <p:nvPr/>
          </p:nvCxnSpPr>
          <p:spPr>
            <a:xfrm>
              <a:off x="7157500" y="4478763"/>
              <a:ext cx="2" cy="865405"/>
            </a:xfrm>
            <a:prstGeom prst="line">
              <a:avLst/>
            </a:prstGeom>
            <a:ln w="28575">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747EF4-6B80-402A-9AF1-6E7AE396C761}"/>
                </a:ext>
              </a:extLst>
            </p:cNvPr>
            <p:cNvCxnSpPr/>
            <p:nvPr/>
          </p:nvCxnSpPr>
          <p:spPr>
            <a:xfrm>
              <a:off x="9013993" y="4478763"/>
              <a:ext cx="2" cy="865405"/>
            </a:xfrm>
            <a:prstGeom prst="line">
              <a:avLst/>
            </a:prstGeom>
            <a:ln w="28575">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848FC8B-ADA5-4A1A-9E3B-FE912BAE2E96}"/>
                </a:ext>
              </a:extLst>
            </p:cNvPr>
            <p:cNvCxnSpPr/>
            <p:nvPr/>
          </p:nvCxnSpPr>
          <p:spPr>
            <a:xfrm>
              <a:off x="10870486" y="4478763"/>
              <a:ext cx="2" cy="865405"/>
            </a:xfrm>
            <a:prstGeom prst="line">
              <a:avLst/>
            </a:prstGeom>
            <a:ln w="28575">
              <a:solidFill>
                <a:schemeClr val="bg1">
                  <a:lumMod val="6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0" name="Freeform 6">
              <a:extLst>
                <a:ext uri="{FF2B5EF4-FFF2-40B4-BE49-F238E27FC236}">
                  <a16:creationId xmlns:a16="http://schemas.microsoft.com/office/drawing/2014/main" id="{B8023266-6EF0-4743-98C1-DD941EFB6133}"/>
                </a:ext>
              </a:extLst>
            </p:cNvPr>
            <p:cNvSpPr>
              <a:spLocks/>
            </p:cNvSpPr>
            <p:nvPr/>
          </p:nvSpPr>
          <p:spPr bwMode="auto">
            <a:xfrm flipH="1">
              <a:off x="5994542" y="1315939"/>
              <a:ext cx="6038907" cy="3317762"/>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bg1"/>
            </a:solidFill>
            <a:ln w="28575">
              <a:solidFill>
                <a:schemeClr val="bg1">
                  <a:lumMod val="85000"/>
                </a:schemeClr>
              </a:solidFill>
            </a:ln>
            <a:effectLst>
              <a:outerShdw blurRad="190500" dist="38100" dir="2700000" algn="tl" rotWithShape="0">
                <a:prstClr val="black">
                  <a:alpha val="25000"/>
                </a:prstClr>
              </a:outerShdw>
            </a:effectLst>
          </p:spPr>
          <p:txBody>
            <a:bodyPr vert="horz" wrap="square" lIns="87834" tIns="43917" rIns="87834" bIns="43917" numCol="1" anchor="t" anchorCtr="0" compatLnSpc="1">
              <a:prstTxWarp prst="textNoShape">
                <a:avLst/>
              </a:prstTxWarp>
            </a:bodyPr>
            <a:lstStyle/>
            <a:p>
              <a:pPr marL="0" marR="0" lvl="0" indent="0" algn="l" defTabSz="89583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48" name="Group 47">
              <a:extLst>
                <a:ext uri="{FF2B5EF4-FFF2-40B4-BE49-F238E27FC236}">
                  <a16:creationId xmlns:a16="http://schemas.microsoft.com/office/drawing/2014/main" id="{F59886EA-638A-4672-A852-88E741F59B56}"/>
                </a:ext>
              </a:extLst>
            </p:cNvPr>
            <p:cNvGrpSpPr/>
            <p:nvPr/>
          </p:nvGrpSpPr>
          <p:grpSpPr>
            <a:xfrm>
              <a:off x="7148964" y="2556054"/>
              <a:ext cx="1876422" cy="1124082"/>
              <a:chOff x="7955585" y="1981200"/>
              <a:chExt cx="2866893" cy="1752601"/>
            </a:xfrm>
          </p:grpSpPr>
          <p:pic>
            <p:nvPicPr>
              <p:cNvPr id="61" name="Picture 60">
                <a:extLst>
                  <a:ext uri="{FF2B5EF4-FFF2-40B4-BE49-F238E27FC236}">
                    <a16:creationId xmlns:a16="http://schemas.microsoft.com/office/drawing/2014/main" id="{C5D56A8F-DCB2-457E-96AD-CFA03A7036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36" t="15990" r="16166" b="19698"/>
              <a:stretch/>
            </p:blipFill>
            <p:spPr>
              <a:xfrm>
                <a:off x="8117942" y="1981200"/>
                <a:ext cx="2522222" cy="1752601"/>
              </a:xfrm>
              <a:prstGeom prst="roundRect">
                <a:avLst>
                  <a:gd name="adj" fmla="val 4928"/>
                </a:avLst>
              </a:prstGeom>
            </p:spPr>
          </p:pic>
          <p:sp>
            <p:nvSpPr>
              <p:cNvPr id="62" name="TextBox 61">
                <a:extLst>
                  <a:ext uri="{FF2B5EF4-FFF2-40B4-BE49-F238E27FC236}">
                    <a16:creationId xmlns:a16="http://schemas.microsoft.com/office/drawing/2014/main" id="{2B6CE58E-8325-4252-A25C-EF1D505DA5BD}"/>
                  </a:ext>
                </a:extLst>
              </p:cNvPr>
              <p:cNvSpPr txBox="1"/>
              <p:nvPr/>
            </p:nvSpPr>
            <p:spPr>
              <a:xfrm>
                <a:off x="7955585" y="2032067"/>
                <a:ext cx="2866893" cy="1682622"/>
              </a:xfrm>
              <a:prstGeom prst="rect">
                <a:avLst/>
              </a:prstGeom>
              <a:noFill/>
            </p:spPr>
            <p:txBody>
              <a:bodyPr wrap="square" lIns="182828" tIns="146263" rIns="182828" bIns="146263" rtlCol="0" anchor="ctr">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Windows 10</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Office 365</a:t>
                </a:r>
              </a:p>
            </p:txBody>
          </p:sp>
        </p:grpSp>
        <p:pic>
          <p:nvPicPr>
            <p:cNvPr id="51" name="Picture 50">
              <a:extLst>
                <a:ext uri="{FF2B5EF4-FFF2-40B4-BE49-F238E27FC236}">
                  <a16:creationId xmlns:a16="http://schemas.microsoft.com/office/drawing/2014/main" id="{131A8216-A5F1-44F0-B36B-4F94B70B7C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19237" y="4002684"/>
              <a:ext cx="1979156" cy="255321"/>
            </a:xfrm>
            <a:prstGeom prst="rect">
              <a:avLst/>
            </a:prstGeom>
          </p:spPr>
        </p:pic>
        <p:sp>
          <p:nvSpPr>
            <p:cNvPr id="52" name="Oval 51">
              <a:extLst>
                <a:ext uri="{FF2B5EF4-FFF2-40B4-BE49-F238E27FC236}">
                  <a16:creationId xmlns:a16="http://schemas.microsoft.com/office/drawing/2014/main" id="{40292099-3ECC-449D-BAD0-4058D4597214}"/>
                </a:ext>
              </a:extLst>
            </p:cNvPr>
            <p:cNvSpPr/>
            <p:nvPr/>
          </p:nvSpPr>
          <p:spPr bwMode="auto">
            <a:xfrm>
              <a:off x="6680623" y="5344169"/>
              <a:ext cx="953761" cy="953761"/>
            </a:xfrm>
            <a:prstGeom prst="ellipse">
              <a:avLst/>
            </a:prstGeom>
            <a:solidFill>
              <a:schemeClr val="bg1"/>
            </a:solidFill>
            <a:ln w="28575">
              <a:solidFill>
                <a:schemeClr val="bg1">
                  <a:lumMod val="85000"/>
                </a:schemeClr>
              </a:solidFill>
            </a:ln>
            <a:effectLst>
              <a:outerShdw blurRad="190500" dist="38100" dir="2700000" algn="tl" rotWithShape="0">
                <a:prstClr val="black">
                  <a:alpha val="25000"/>
                </a:prstClr>
              </a:outerShdw>
            </a:effectLst>
          </p:spPr>
          <p:txBody>
            <a:bodyPr vert="horz" wrap="square" lIns="87834" tIns="43917" rIns="87834" bIns="43917" numCol="1" anchor="t" anchorCtr="0" compatLnSpc="1">
              <a:prstTxWarp prst="textNoShape">
                <a:avLst/>
              </a:prstTxWarp>
            </a:bodyPr>
            <a:lstStyle/>
            <a:p>
              <a:pPr marL="0" marR="0" lvl="0" indent="0" algn="l" defTabSz="89583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FFFFFF"/>
                </a:solidFill>
                <a:effectLst/>
                <a:uLnTx/>
                <a:uFillTx/>
                <a:latin typeface="Segoe UI Semilight"/>
                <a:ea typeface="+mn-ea"/>
                <a:cs typeface="+mn-cs"/>
              </a:endParaRPr>
            </a:p>
          </p:txBody>
        </p:sp>
        <p:sp>
          <p:nvSpPr>
            <p:cNvPr id="53" name="Oval 52">
              <a:extLst>
                <a:ext uri="{FF2B5EF4-FFF2-40B4-BE49-F238E27FC236}">
                  <a16:creationId xmlns:a16="http://schemas.microsoft.com/office/drawing/2014/main" id="{4797E560-4B38-430A-9DC7-0C9E0C1802AF}"/>
                </a:ext>
              </a:extLst>
            </p:cNvPr>
            <p:cNvSpPr/>
            <p:nvPr/>
          </p:nvSpPr>
          <p:spPr bwMode="auto">
            <a:xfrm>
              <a:off x="8537114" y="5344169"/>
              <a:ext cx="953761" cy="953761"/>
            </a:xfrm>
            <a:prstGeom prst="ellipse">
              <a:avLst/>
            </a:prstGeom>
            <a:solidFill>
              <a:schemeClr val="bg1"/>
            </a:solidFill>
            <a:ln w="28575">
              <a:solidFill>
                <a:schemeClr val="bg1">
                  <a:lumMod val="85000"/>
                </a:schemeClr>
              </a:solidFill>
            </a:ln>
            <a:effectLst>
              <a:outerShdw blurRad="190500" dist="38100" dir="2700000" algn="tl" rotWithShape="0">
                <a:prstClr val="black">
                  <a:alpha val="25000"/>
                </a:prstClr>
              </a:outerShdw>
            </a:effectLst>
          </p:spPr>
          <p:txBody>
            <a:bodyPr vert="horz" wrap="square" lIns="87834" tIns="43917" rIns="87834" bIns="43917" numCol="1" anchor="t" anchorCtr="0" compatLnSpc="1">
              <a:prstTxWarp prst="textNoShape">
                <a:avLst/>
              </a:prstTxWarp>
            </a:bodyPr>
            <a:lstStyle/>
            <a:p>
              <a:pPr marL="0" marR="0" lvl="0" indent="0" algn="l" defTabSz="89583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FFFFFF"/>
                </a:solidFill>
                <a:effectLst/>
                <a:uLnTx/>
                <a:uFillTx/>
                <a:latin typeface="Segoe UI Semilight"/>
                <a:ea typeface="+mn-ea"/>
                <a:cs typeface="+mn-cs"/>
              </a:endParaRPr>
            </a:p>
          </p:txBody>
        </p:sp>
        <p:sp>
          <p:nvSpPr>
            <p:cNvPr id="54" name="Oval 53">
              <a:extLst>
                <a:ext uri="{FF2B5EF4-FFF2-40B4-BE49-F238E27FC236}">
                  <a16:creationId xmlns:a16="http://schemas.microsoft.com/office/drawing/2014/main" id="{DA854CA6-156E-4FB2-9564-4EBBEC851A6B}"/>
                </a:ext>
              </a:extLst>
            </p:cNvPr>
            <p:cNvSpPr/>
            <p:nvPr/>
          </p:nvSpPr>
          <p:spPr bwMode="auto">
            <a:xfrm>
              <a:off x="10393607" y="5344169"/>
              <a:ext cx="953761" cy="953761"/>
            </a:xfrm>
            <a:prstGeom prst="ellipse">
              <a:avLst/>
            </a:prstGeom>
            <a:solidFill>
              <a:schemeClr val="bg1"/>
            </a:solidFill>
            <a:ln w="28575">
              <a:solidFill>
                <a:schemeClr val="bg1">
                  <a:lumMod val="85000"/>
                </a:schemeClr>
              </a:solidFill>
            </a:ln>
            <a:effectLst>
              <a:outerShdw blurRad="190500" dist="38100" dir="2700000" algn="tl" rotWithShape="0">
                <a:prstClr val="black">
                  <a:alpha val="25000"/>
                </a:prstClr>
              </a:outerShdw>
            </a:effectLst>
          </p:spPr>
          <p:txBody>
            <a:bodyPr vert="horz" wrap="square" lIns="87834" tIns="43917" rIns="87834" bIns="43917" numCol="1" anchor="t" anchorCtr="0" compatLnSpc="1">
              <a:prstTxWarp prst="textNoShape">
                <a:avLst/>
              </a:prstTxWarp>
            </a:bodyPr>
            <a:lstStyle/>
            <a:p>
              <a:pPr marL="0" marR="0" lvl="0" indent="0" algn="l" defTabSz="895831"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FFFFFF"/>
                </a:solidFill>
                <a:effectLst/>
                <a:uLnTx/>
                <a:uFillTx/>
                <a:latin typeface="Segoe UI Semilight"/>
                <a:ea typeface="+mn-ea"/>
                <a:cs typeface="+mn-cs"/>
              </a:endParaRPr>
            </a:p>
          </p:txBody>
        </p:sp>
        <p:sp>
          <p:nvSpPr>
            <p:cNvPr id="55" name="CellPhone_E8EA" title="Icon of a cellphone">
              <a:extLst>
                <a:ext uri="{FF2B5EF4-FFF2-40B4-BE49-F238E27FC236}">
                  <a16:creationId xmlns:a16="http://schemas.microsoft.com/office/drawing/2014/main" id="{AD0FCB6C-08DD-439D-B954-AA636F735265}"/>
                </a:ext>
              </a:extLst>
            </p:cNvPr>
            <p:cNvSpPr>
              <a:spLocks noChangeAspect="1" noEditPoints="1"/>
            </p:cNvSpPr>
            <p:nvPr/>
          </p:nvSpPr>
          <p:spPr bwMode="auto">
            <a:xfrm>
              <a:off x="7038180" y="5607769"/>
              <a:ext cx="238647" cy="39768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593" tIns="44798" rIns="89593" bIns="44798" numCol="1" anchor="t" anchorCtr="0" compatLnSpc="1">
              <a:prstTxWarp prst="textNoShape">
                <a:avLst/>
              </a:prstTxWarp>
            </a:bodyPr>
            <a:lstStyle/>
            <a:p>
              <a:pPr marL="0" marR="0" lvl="0" indent="0" algn="ctr" defTabSz="895858"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Laptop_E770" title="Icon of a laptop">
              <a:extLst>
                <a:ext uri="{FF2B5EF4-FFF2-40B4-BE49-F238E27FC236}">
                  <a16:creationId xmlns:a16="http://schemas.microsoft.com/office/drawing/2014/main" id="{9E6D5FE9-D489-4A84-B889-DB637019DB9F}"/>
                </a:ext>
              </a:extLst>
            </p:cNvPr>
            <p:cNvSpPr>
              <a:spLocks noChangeAspect="1" noEditPoints="1"/>
            </p:cNvSpPr>
            <p:nvPr/>
          </p:nvSpPr>
          <p:spPr bwMode="auto">
            <a:xfrm>
              <a:off x="10621937" y="5673746"/>
              <a:ext cx="497101" cy="331702"/>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593" tIns="44798" rIns="89593" bIns="44798" numCol="1" anchor="t" anchorCtr="0" compatLnSpc="1">
              <a:prstTxWarp prst="textNoShape">
                <a:avLst/>
              </a:prstTxWarp>
            </a:bodyPr>
            <a:lstStyle/>
            <a:p>
              <a:pPr marL="0" marR="0" lvl="0" indent="0" algn="ctr" defTabSz="895858"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 name="Tablet_E70A" title="Icon of a tablet">
              <a:extLst>
                <a:ext uri="{FF2B5EF4-FFF2-40B4-BE49-F238E27FC236}">
                  <a16:creationId xmlns:a16="http://schemas.microsoft.com/office/drawing/2014/main" id="{87FE3E45-594F-49A9-9FC1-F9453E2DA675}"/>
                </a:ext>
              </a:extLst>
            </p:cNvPr>
            <p:cNvSpPr>
              <a:spLocks noChangeAspect="1" noEditPoints="1"/>
            </p:cNvSpPr>
            <p:nvPr/>
          </p:nvSpPr>
          <p:spPr bwMode="auto">
            <a:xfrm>
              <a:off x="8790298" y="5695991"/>
              <a:ext cx="447391" cy="328427"/>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593" tIns="44798" rIns="89593" bIns="44798" numCol="1" anchor="t" anchorCtr="0" compatLnSpc="1">
              <a:prstTxWarp prst="textNoShape">
                <a:avLst/>
              </a:prstTxWarp>
            </a:bodyPr>
            <a:lstStyle/>
            <a:p>
              <a:pPr marL="0" marR="0" lvl="0" indent="0" algn="ctr" defTabSz="895858"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58" name="Group 57">
              <a:extLst>
                <a:ext uri="{FF2B5EF4-FFF2-40B4-BE49-F238E27FC236}">
                  <a16:creationId xmlns:a16="http://schemas.microsoft.com/office/drawing/2014/main" id="{EE1D0020-1F67-47B9-A14F-FE59C3713E9B}"/>
                </a:ext>
              </a:extLst>
            </p:cNvPr>
            <p:cNvGrpSpPr/>
            <p:nvPr/>
          </p:nvGrpSpPr>
          <p:grpSpPr>
            <a:xfrm>
              <a:off x="9099475" y="2556054"/>
              <a:ext cx="1650828" cy="1124082"/>
              <a:chOff x="8214359" y="1981199"/>
              <a:chExt cx="2522221" cy="1752601"/>
            </a:xfrm>
          </p:grpSpPr>
          <p:pic>
            <p:nvPicPr>
              <p:cNvPr id="59" name="Picture 58">
                <a:extLst>
                  <a:ext uri="{FF2B5EF4-FFF2-40B4-BE49-F238E27FC236}">
                    <a16:creationId xmlns:a16="http://schemas.microsoft.com/office/drawing/2014/main" id="{8A8C4929-1D65-4ADD-B593-0A8900A148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36" t="15990" r="16166" b="19698"/>
              <a:stretch/>
            </p:blipFill>
            <p:spPr>
              <a:xfrm>
                <a:off x="8214359" y="1981199"/>
                <a:ext cx="2522221" cy="1752601"/>
              </a:xfrm>
              <a:prstGeom prst="roundRect">
                <a:avLst>
                  <a:gd name="adj" fmla="val 4928"/>
                </a:avLst>
              </a:prstGeom>
            </p:spPr>
          </p:pic>
          <p:sp>
            <p:nvSpPr>
              <p:cNvPr id="60" name="TextBox 59">
                <a:extLst>
                  <a:ext uri="{FF2B5EF4-FFF2-40B4-BE49-F238E27FC236}">
                    <a16:creationId xmlns:a16="http://schemas.microsoft.com/office/drawing/2014/main" id="{4203F758-3A26-4FF9-AD5C-04476C9DEF9B}"/>
                  </a:ext>
                </a:extLst>
              </p:cNvPr>
              <p:cNvSpPr txBox="1"/>
              <p:nvPr/>
            </p:nvSpPr>
            <p:spPr>
              <a:xfrm>
                <a:off x="8375120" y="2167243"/>
                <a:ext cx="2186815" cy="1385122"/>
              </a:xfrm>
              <a:prstGeom prst="rect">
                <a:avLst/>
              </a:prstGeom>
              <a:noFill/>
            </p:spPr>
            <p:txBody>
              <a:bodyPr wrap="none" lIns="182828" tIns="146263" rIns="182828" bIns="146263" rtlCol="0" anchor="ctr">
                <a:spAutoFit/>
              </a:bodyPr>
              <a:lstStyle/>
              <a:p>
                <a:pPr marL="0" marR="0" lvl="0" indent="0" algn="ctr" defTabSz="914049"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Windows </a:t>
                </a:r>
              </a:p>
              <a:p>
                <a:pPr marL="0" marR="0" lvl="0" indent="0" algn="ctr" defTabSz="914049"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Server</a:t>
                </a:r>
              </a:p>
            </p:txBody>
          </p:sp>
        </p:grpSp>
      </p:grpSp>
      <p:grpSp>
        <p:nvGrpSpPr>
          <p:cNvPr id="2" name="Group 1">
            <a:extLst>
              <a:ext uri="{FF2B5EF4-FFF2-40B4-BE49-F238E27FC236}">
                <a16:creationId xmlns:a16="http://schemas.microsoft.com/office/drawing/2014/main" id="{86D8B58C-7A31-4295-B274-BF2ACBE2864E}"/>
              </a:ext>
            </a:extLst>
          </p:cNvPr>
          <p:cNvGrpSpPr/>
          <p:nvPr/>
        </p:nvGrpSpPr>
        <p:grpSpPr>
          <a:xfrm>
            <a:off x="550282" y="1218686"/>
            <a:ext cx="7668341" cy="3784662"/>
            <a:chOff x="761657" y="1621541"/>
            <a:chExt cx="7669444" cy="4174509"/>
          </a:xfrm>
        </p:grpSpPr>
        <p:sp>
          <p:nvSpPr>
            <p:cNvPr id="31" name="Oval 30">
              <a:extLst>
                <a:ext uri="{FF2B5EF4-FFF2-40B4-BE49-F238E27FC236}">
                  <a16:creationId xmlns:a16="http://schemas.microsoft.com/office/drawing/2014/main" id="{0CDEF004-E4DF-4215-8A91-8F3E51421BE5}"/>
                </a:ext>
              </a:extLst>
            </p:cNvPr>
            <p:cNvSpPr/>
            <p:nvPr/>
          </p:nvSpPr>
          <p:spPr bwMode="auto">
            <a:xfrm>
              <a:off x="765323" y="2829958"/>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32" name="Oval 31">
              <a:extLst>
                <a:ext uri="{FF2B5EF4-FFF2-40B4-BE49-F238E27FC236}">
                  <a16:creationId xmlns:a16="http://schemas.microsoft.com/office/drawing/2014/main" id="{57CD56DC-315B-45B6-8E09-16999487C92A}"/>
                </a:ext>
              </a:extLst>
            </p:cNvPr>
            <p:cNvSpPr/>
            <p:nvPr/>
          </p:nvSpPr>
          <p:spPr bwMode="auto">
            <a:xfrm>
              <a:off x="785068" y="4604062"/>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34" name="Oval 33">
              <a:extLst>
                <a:ext uri="{FF2B5EF4-FFF2-40B4-BE49-F238E27FC236}">
                  <a16:creationId xmlns:a16="http://schemas.microsoft.com/office/drawing/2014/main" id="{832A1C40-81A9-4334-A4FB-9924661D94E9}"/>
                </a:ext>
              </a:extLst>
            </p:cNvPr>
            <p:cNvSpPr/>
            <p:nvPr/>
          </p:nvSpPr>
          <p:spPr bwMode="auto">
            <a:xfrm>
              <a:off x="761657" y="3662255"/>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42" name="Text Placeholder 2">
              <a:extLst>
                <a:ext uri="{FF2B5EF4-FFF2-40B4-BE49-F238E27FC236}">
                  <a16:creationId xmlns:a16="http://schemas.microsoft.com/office/drawing/2014/main" id="{135E9C46-A556-4B3F-B295-27B27E4B7A30}"/>
                </a:ext>
              </a:extLst>
            </p:cNvPr>
            <p:cNvSpPr txBox="1">
              <a:spLocks/>
            </p:cNvSpPr>
            <p:nvPr/>
          </p:nvSpPr>
          <p:spPr>
            <a:xfrm>
              <a:off x="788681" y="1621541"/>
              <a:ext cx="7642420" cy="322506"/>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40" kern="1200" spc="0" baseline="0">
                  <a:solidFill>
                    <a:srgbClr val="000000"/>
                  </a:solidFill>
                  <a:latin typeface="+mn-lt"/>
                  <a:ea typeface="+mn-ea"/>
                  <a:cs typeface="+mn-cs"/>
                </a:defRPr>
              </a:lvl1pPr>
              <a:lvl2pPr marL="233149"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66298"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5162"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72691"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Text Placeholder 2">
              <a:extLst>
                <a:ext uri="{FF2B5EF4-FFF2-40B4-BE49-F238E27FC236}">
                  <a16:creationId xmlns:a16="http://schemas.microsoft.com/office/drawing/2014/main" id="{847591EE-95AA-46F2-8EF9-3A6F7E013951}"/>
                </a:ext>
              </a:extLst>
            </p:cNvPr>
            <p:cNvSpPr txBox="1">
              <a:spLocks/>
            </p:cNvSpPr>
            <p:nvPr/>
          </p:nvSpPr>
          <p:spPr>
            <a:xfrm>
              <a:off x="1216589" y="3511215"/>
              <a:ext cx="4624071" cy="648814"/>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Enable optimizations for Office 365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ProPlus</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6" name="Text Placeholder 2">
              <a:extLst>
                <a:ext uri="{FF2B5EF4-FFF2-40B4-BE49-F238E27FC236}">
                  <a16:creationId xmlns:a16="http://schemas.microsoft.com/office/drawing/2014/main" id="{A2904221-1365-4DCF-90C9-DFE2FE585F9F}"/>
                </a:ext>
              </a:extLst>
            </p:cNvPr>
            <p:cNvSpPr txBox="1">
              <a:spLocks/>
            </p:cNvSpPr>
            <p:nvPr/>
          </p:nvSpPr>
          <p:spPr>
            <a:xfrm>
              <a:off x="1226354" y="4532383"/>
              <a:ext cx="5466841" cy="47880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Migrate Windows Server (RDS) desktops and apps</a:t>
              </a:r>
            </a:p>
          </p:txBody>
        </p:sp>
        <p:sp>
          <p:nvSpPr>
            <p:cNvPr id="47" name="Text Placeholder 2">
              <a:extLst>
                <a:ext uri="{FF2B5EF4-FFF2-40B4-BE49-F238E27FC236}">
                  <a16:creationId xmlns:a16="http://schemas.microsoft.com/office/drawing/2014/main" id="{2E383424-9715-4997-8E1E-24F09B6ED6BE}"/>
                </a:ext>
              </a:extLst>
            </p:cNvPr>
            <p:cNvSpPr txBox="1">
              <a:spLocks/>
            </p:cNvSpPr>
            <p:nvPr/>
          </p:nvSpPr>
          <p:spPr>
            <a:xfrm>
              <a:off x="1222630" y="2654184"/>
              <a:ext cx="4333444" cy="708640"/>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the only multi-session Win10 experience</a:t>
              </a:r>
            </a:p>
          </p:txBody>
        </p:sp>
        <p:sp>
          <p:nvSpPr>
            <p:cNvPr id="49" name="Title 1">
              <a:extLst>
                <a:ext uri="{FF2B5EF4-FFF2-40B4-BE49-F238E27FC236}">
                  <a16:creationId xmlns:a16="http://schemas.microsoft.com/office/drawing/2014/main" id="{CBEE54C4-02FD-4525-8F6E-942D649C655F}"/>
                </a:ext>
              </a:extLst>
            </p:cNvPr>
            <p:cNvSpPr txBox="1">
              <a:spLocks/>
            </p:cNvSpPr>
            <p:nvPr/>
          </p:nvSpPr>
          <p:spPr>
            <a:xfrm>
              <a:off x="888625" y="1656686"/>
              <a:ext cx="4427622" cy="758022"/>
            </a:xfrm>
            <a:prstGeom prst="rect">
              <a:avLst/>
            </a:prstGeom>
          </p:spPr>
          <p:txBody>
            <a:bodyPr vert="horz" wrap="square" lIns="0" tIns="164569"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3136" b="0" i="0" u="none" strike="noStrike" kern="1200" cap="none" spc="-147" normalizeH="0" baseline="0" noProof="0">
                <a:ln w="3175">
                  <a:noFill/>
                </a:ln>
                <a:solidFill>
                  <a:srgbClr val="000000"/>
                </a:solidFill>
                <a:effectLst/>
                <a:uLnTx/>
                <a:uFillTx/>
                <a:latin typeface="Segoe UI Semibold"/>
                <a:ea typeface="+mn-ea"/>
                <a:cs typeface="Segoe UI" pitchFamily="34" charset="0"/>
              </a:endParaRPr>
            </a:p>
          </p:txBody>
        </p:sp>
        <p:sp>
          <p:nvSpPr>
            <p:cNvPr id="17" name="Oval 16">
              <a:extLst>
                <a:ext uri="{FF2B5EF4-FFF2-40B4-BE49-F238E27FC236}">
                  <a16:creationId xmlns:a16="http://schemas.microsoft.com/office/drawing/2014/main" id="{EBCF793F-DDA1-4C2A-B65C-BEB834C113C9}"/>
                </a:ext>
              </a:extLst>
            </p:cNvPr>
            <p:cNvSpPr/>
            <p:nvPr/>
          </p:nvSpPr>
          <p:spPr bwMode="auto">
            <a:xfrm>
              <a:off x="806871" y="5452909"/>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18" name="Text Placeholder 2">
              <a:extLst>
                <a:ext uri="{FF2B5EF4-FFF2-40B4-BE49-F238E27FC236}">
                  <a16:creationId xmlns:a16="http://schemas.microsoft.com/office/drawing/2014/main" id="{3ED0D7CD-A148-45BC-8FD9-B8C4A8115A11}"/>
                </a:ext>
              </a:extLst>
            </p:cNvPr>
            <p:cNvSpPr txBox="1">
              <a:spLocks/>
            </p:cNvSpPr>
            <p:nvPr/>
          </p:nvSpPr>
          <p:spPr>
            <a:xfrm>
              <a:off x="1226354" y="5434029"/>
              <a:ext cx="4080146"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Deploy and scale in minutes</a:t>
              </a:r>
            </a:p>
          </p:txBody>
        </p:sp>
      </p:grpSp>
      <p:sp>
        <p:nvSpPr>
          <p:cNvPr id="4" name="Title 3">
            <a:extLst>
              <a:ext uri="{FF2B5EF4-FFF2-40B4-BE49-F238E27FC236}">
                <a16:creationId xmlns:a16="http://schemas.microsoft.com/office/drawing/2014/main" id="{4B07EAED-5EC2-452E-8DEB-A3722C210D14}"/>
              </a:ext>
            </a:extLst>
          </p:cNvPr>
          <p:cNvSpPr>
            <a:spLocks noGrp="1"/>
          </p:cNvSpPr>
          <p:nvPr>
            <p:ph type="title"/>
          </p:nvPr>
        </p:nvSpPr>
        <p:spPr>
          <a:xfrm>
            <a:off x="588263" y="457200"/>
            <a:ext cx="11018520" cy="984885"/>
          </a:xfrm>
        </p:spPr>
        <p:txBody>
          <a:bodyPr/>
          <a:lstStyle/>
          <a:p>
            <a:r>
              <a:rPr lang="en-US" sz="4400"/>
              <a:t>What is Windows Virtual Desktop</a:t>
            </a:r>
            <a:br>
              <a:rPr lang="en-US" sz="4400"/>
            </a:br>
            <a:r>
              <a:rPr lang="en-US" sz="2000" spc="0">
                <a:latin typeface="+mn-lt"/>
              </a:rPr>
              <a:t>The best virtual desktop experience, delivered on Azure</a:t>
            </a:r>
            <a:endParaRPr lang="en-SG" sz="4400" spc="0">
              <a:latin typeface="+mn-lt"/>
            </a:endParaRPr>
          </a:p>
        </p:txBody>
      </p:sp>
    </p:spTree>
    <p:extLst>
      <p:ext uri="{BB962C8B-B14F-4D97-AF65-F5344CB8AC3E}">
        <p14:creationId xmlns:p14="http://schemas.microsoft.com/office/powerpoint/2010/main" val="30974643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479" name="Rectangle 70">
            <a:extLst>
              <a:ext uri="{FF2B5EF4-FFF2-40B4-BE49-F238E27FC236}">
                <a16:creationId xmlns:a16="http://schemas.microsoft.com/office/drawing/2014/main" id="{D6B40EE1-545B-44B1-AC7B-86667387D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1749"/>
            <a:ext cx="12192000" cy="2586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EAF7EEE-54D5-4D27-86A4-EF346BF0A65E}"/>
              </a:ext>
            </a:extLst>
          </p:cNvPr>
          <p:cNvSpPr txBox="1"/>
          <p:nvPr/>
        </p:nvSpPr>
        <p:spPr>
          <a:xfrm>
            <a:off x="368487" y="5198498"/>
            <a:ext cx="11041283" cy="893156"/>
          </a:xfrm>
          <a:prstGeom prst="rect">
            <a:avLst/>
          </a:prstGeom>
          <a:noFill/>
        </p:spPr>
        <p:txBody>
          <a:bodyPr wrap="square" lIns="179285" tIns="143428" rIns="179285" bIns="1434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prstClr val="white"/>
                </a:solidFill>
                <a:effectLst/>
                <a:uLnTx/>
                <a:uFillTx/>
                <a:latin typeface="Segoe UI" panose="020B0502040204020203" pitchFamily="34" charset="0"/>
                <a:ea typeface="+mn-ea"/>
                <a:cs typeface="+mn-cs"/>
              </a:rPr>
              <a:t>Windows Virtual Desktop (WVD) is a </a:t>
            </a:r>
            <a:r>
              <a:rPr kumimoji="0" lang="en-US" sz="1961" b="0" i="0" u="none" strike="noStrike" kern="1200" cap="none" spc="0" normalizeH="0" baseline="0" noProof="0">
                <a:ln>
                  <a:noFill/>
                </a:ln>
                <a:solidFill>
                  <a:srgbClr val="FFC000"/>
                </a:solidFill>
                <a:effectLst/>
                <a:uLnTx/>
                <a:uFillTx/>
                <a:latin typeface="Segoe UI" panose="020B0502040204020203" pitchFamily="34" charset="0"/>
                <a:ea typeface="+mn-ea"/>
                <a:cs typeface="+mn-cs"/>
              </a:rPr>
              <a:t>service built on Azure </a:t>
            </a:r>
            <a:r>
              <a:rPr kumimoji="0" lang="en-US" sz="1961" b="0" i="0" u="none" strike="noStrike" kern="1200" cap="none" spc="0" normalizeH="0" baseline="0" noProof="0">
                <a:ln>
                  <a:noFill/>
                </a:ln>
                <a:solidFill>
                  <a:prstClr val="white"/>
                </a:solidFill>
                <a:effectLst/>
                <a:uLnTx/>
                <a:uFillTx/>
                <a:latin typeface="Segoe UI" panose="020B0502040204020203" pitchFamily="34" charset="0"/>
                <a:ea typeface="+mn-ea"/>
                <a:cs typeface="+mn-cs"/>
              </a:rPr>
              <a:t>that allows you to </a:t>
            </a:r>
            <a:r>
              <a:rPr kumimoji="0" lang="en-US" sz="1961" b="0" i="0" u="none" strike="noStrike" kern="1200" cap="none" spc="0" normalizeH="0" baseline="0" noProof="0">
                <a:ln>
                  <a:noFill/>
                </a:ln>
                <a:solidFill>
                  <a:srgbClr val="FFC000"/>
                </a:solidFill>
                <a:effectLst/>
                <a:uLnTx/>
                <a:uFillTx/>
                <a:latin typeface="Segoe UI" panose="020B0502040204020203" pitchFamily="34" charset="0"/>
                <a:ea typeface="+mn-ea"/>
                <a:cs typeface="+mn-cs"/>
              </a:rPr>
              <a:t>virtualize both desktop and applications </a:t>
            </a:r>
            <a:r>
              <a:rPr kumimoji="0" lang="en-US" sz="1961" b="0" i="0" u="none" strike="noStrike" kern="1200" cap="none" spc="0" normalizeH="0" baseline="0" noProof="0">
                <a:ln>
                  <a:noFill/>
                </a:ln>
                <a:solidFill>
                  <a:prstClr val="white"/>
                </a:solidFill>
                <a:effectLst/>
                <a:uLnTx/>
                <a:uFillTx/>
                <a:latin typeface="Segoe UI" panose="020B0502040204020203" pitchFamily="34" charset="0"/>
                <a:ea typeface="+mn-ea"/>
                <a:cs typeface="+mn-cs"/>
              </a:rPr>
              <a:t>then deliver those resources seamlessly to your end users.</a:t>
            </a:r>
          </a:p>
        </p:txBody>
      </p:sp>
      <p:sp>
        <p:nvSpPr>
          <p:cNvPr id="16" name="Title 3">
            <a:extLst>
              <a:ext uri="{FF2B5EF4-FFF2-40B4-BE49-F238E27FC236}">
                <a16:creationId xmlns:a16="http://schemas.microsoft.com/office/drawing/2014/main" id="{F124AF1F-5E7A-4530-A3D9-024D443B92AF}"/>
              </a:ext>
            </a:extLst>
          </p:cNvPr>
          <p:cNvSpPr txBox="1">
            <a:spLocks/>
          </p:cNvSpPr>
          <p:nvPr/>
        </p:nvSpPr>
        <p:spPr>
          <a:xfrm>
            <a:off x="461376" y="4340055"/>
            <a:ext cx="6258524" cy="757806"/>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j-ea"/>
                <a:cs typeface="Segoe UI Semibold" panose="020B0702040204020203" pitchFamily="34" charset="0"/>
              </a:rPr>
              <a:t>Windows Virtual Desktop</a:t>
            </a:r>
          </a:p>
        </p:txBody>
      </p:sp>
      <p:grpSp>
        <p:nvGrpSpPr>
          <p:cNvPr id="38" name="Group 37">
            <a:extLst>
              <a:ext uri="{FF2B5EF4-FFF2-40B4-BE49-F238E27FC236}">
                <a16:creationId xmlns:a16="http://schemas.microsoft.com/office/drawing/2014/main" id="{5ADA70A8-FB5E-4FDC-A788-158D65201DBB}"/>
              </a:ext>
            </a:extLst>
          </p:cNvPr>
          <p:cNvGrpSpPr/>
          <p:nvPr/>
        </p:nvGrpSpPr>
        <p:grpSpPr>
          <a:xfrm>
            <a:off x="368487" y="363730"/>
            <a:ext cx="5584420" cy="3615241"/>
            <a:chOff x="3303790" y="1621379"/>
            <a:chExt cx="5584420" cy="3615241"/>
          </a:xfrm>
        </p:grpSpPr>
        <p:pic>
          <p:nvPicPr>
            <p:cNvPr id="39" name="Picture 38">
              <a:extLst>
                <a:ext uri="{FF2B5EF4-FFF2-40B4-BE49-F238E27FC236}">
                  <a16:creationId xmlns:a16="http://schemas.microsoft.com/office/drawing/2014/main" id="{A6105320-2046-4BE2-A0D6-6B2D149BE3E3}"/>
                </a:ext>
              </a:extLst>
            </p:cNvPr>
            <p:cNvPicPr>
              <a:picLocks noChangeAspect="1"/>
            </p:cNvPicPr>
            <p:nvPr/>
          </p:nvPicPr>
          <p:blipFill>
            <a:blip r:embed="rId3"/>
            <a:stretch>
              <a:fillRect/>
            </a:stretch>
          </p:blipFill>
          <p:spPr>
            <a:xfrm>
              <a:off x="3303790" y="1621379"/>
              <a:ext cx="5584420" cy="3615241"/>
            </a:xfrm>
            <a:prstGeom prst="rect">
              <a:avLst/>
            </a:prstGeom>
          </p:spPr>
        </p:pic>
        <p:sp>
          <p:nvSpPr>
            <p:cNvPr id="40" name="Rectangle 39">
              <a:extLst>
                <a:ext uri="{FF2B5EF4-FFF2-40B4-BE49-F238E27FC236}">
                  <a16:creationId xmlns:a16="http://schemas.microsoft.com/office/drawing/2014/main" id="{58E57A8D-50B5-4370-9713-69F7041FDEE2}"/>
                </a:ext>
              </a:extLst>
            </p:cNvPr>
            <p:cNvSpPr/>
            <p:nvPr/>
          </p:nvSpPr>
          <p:spPr>
            <a:xfrm>
              <a:off x="3765811" y="1621379"/>
              <a:ext cx="4774769"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300" b="0" i="0" u="none" strike="noStrike" kern="1200" cap="none" spc="-5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From fixed VDI endpoints</a:t>
              </a: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12" name="Group 11">
            <a:extLst>
              <a:ext uri="{FF2B5EF4-FFF2-40B4-BE49-F238E27FC236}">
                <a16:creationId xmlns:a16="http://schemas.microsoft.com/office/drawing/2014/main" id="{147986E9-247E-4BCF-8303-B43A965B349C}"/>
              </a:ext>
            </a:extLst>
          </p:cNvPr>
          <p:cNvGrpSpPr/>
          <p:nvPr/>
        </p:nvGrpSpPr>
        <p:grpSpPr>
          <a:xfrm>
            <a:off x="6345519" y="-162980"/>
            <a:ext cx="7668341" cy="3784662"/>
            <a:chOff x="761657" y="1621541"/>
            <a:chExt cx="7669444" cy="4174509"/>
          </a:xfrm>
        </p:grpSpPr>
        <p:sp>
          <p:nvSpPr>
            <p:cNvPr id="13" name="Oval 12">
              <a:extLst>
                <a:ext uri="{FF2B5EF4-FFF2-40B4-BE49-F238E27FC236}">
                  <a16:creationId xmlns:a16="http://schemas.microsoft.com/office/drawing/2014/main" id="{411547D6-E03E-4C2E-A0B6-2DE0013CD9BE}"/>
                </a:ext>
              </a:extLst>
            </p:cNvPr>
            <p:cNvSpPr/>
            <p:nvPr/>
          </p:nvSpPr>
          <p:spPr bwMode="auto">
            <a:xfrm>
              <a:off x="765323" y="2829958"/>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18" name="Oval 17">
              <a:extLst>
                <a:ext uri="{FF2B5EF4-FFF2-40B4-BE49-F238E27FC236}">
                  <a16:creationId xmlns:a16="http://schemas.microsoft.com/office/drawing/2014/main" id="{E913169C-8F9A-424E-8391-FC2AA08DAD06}"/>
                </a:ext>
              </a:extLst>
            </p:cNvPr>
            <p:cNvSpPr/>
            <p:nvPr/>
          </p:nvSpPr>
          <p:spPr bwMode="auto">
            <a:xfrm>
              <a:off x="785068" y="4604062"/>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19" name="Oval 18">
              <a:extLst>
                <a:ext uri="{FF2B5EF4-FFF2-40B4-BE49-F238E27FC236}">
                  <a16:creationId xmlns:a16="http://schemas.microsoft.com/office/drawing/2014/main" id="{AC8B3534-D53F-483D-90B7-AA36C9050099}"/>
                </a:ext>
              </a:extLst>
            </p:cNvPr>
            <p:cNvSpPr/>
            <p:nvPr/>
          </p:nvSpPr>
          <p:spPr bwMode="auto">
            <a:xfrm>
              <a:off x="761657" y="3662255"/>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20" name="Text Placeholder 2">
              <a:extLst>
                <a:ext uri="{FF2B5EF4-FFF2-40B4-BE49-F238E27FC236}">
                  <a16:creationId xmlns:a16="http://schemas.microsoft.com/office/drawing/2014/main" id="{B6E21006-8F60-4FDF-A041-892EC30B3F80}"/>
                </a:ext>
              </a:extLst>
            </p:cNvPr>
            <p:cNvSpPr txBox="1">
              <a:spLocks/>
            </p:cNvSpPr>
            <p:nvPr/>
          </p:nvSpPr>
          <p:spPr>
            <a:xfrm>
              <a:off x="788681" y="1621541"/>
              <a:ext cx="7642420" cy="322506"/>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40" kern="1200" spc="0" baseline="0">
                  <a:solidFill>
                    <a:srgbClr val="000000"/>
                  </a:solidFill>
                  <a:latin typeface="+mn-lt"/>
                  <a:ea typeface="+mn-ea"/>
                  <a:cs typeface="+mn-cs"/>
                </a:defRPr>
              </a:lvl1pPr>
              <a:lvl2pPr marL="233149"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66298"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5162"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72691"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Text Placeholder 2">
              <a:extLst>
                <a:ext uri="{FF2B5EF4-FFF2-40B4-BE49-F238E27FC236}">
                  <a16:creationId xmlns:a16="http://schemas.microsoft.com/office/drawing/2014/main" id="{CDEE5209-11CB-43BD-9207-49880D862B3A}"/>
                </a:ext>
              </a:extLst>
            </p:cNvPr>
            <p:cNvSpPr txBox="1">
              <a:spLocks/>
            </p:cNvSpPr>
            <p:nvPr/>
          </p:nvSpPr>
          <p:spPr>
            <a:xfrm>
              <a:off x="1216589" y="3511215"/>
              <a:ext cx="4624071" cy="648814"/>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Enable optimizations for Office 365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ProPlus</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2" name="Text Placeholder 2">
              <a:extLst>
                <a:ext uri="{FF2B5EF4-FFF2-40B4-BE49-F238E27FC236}">
                  <a16:creationId xmlns:a16="http://schemas.microsoft.com/office/drawing/2014/main" id="{DBF89CC9-BD66-4072-B198-13D1824F544F}"/>
                </a:ext>
              </a:extLst>
            </p:cNvPr>
            <p:cNvSpPr txBox="1">
              <a:spLocks/>
            </p:cNvSpPr>
            <p:nvPr/>
          </p:nvSpPr>
          <p:spPr>
            <a:xfrm>
              <a:off x="1226354" y="4532383"/>
              <a:ext cx="5466841" cy="47880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Migrate Windows Server (RDS) desktops and apps</a:t>
              </a:r>
            </a:p>
          </p:txBody>
        </p:sp>
        <p:sp>
          <p:nvSpPr>
            <p:cNvPr id="23" name="Text Placeholder 2">
              <a:extLst>
                <a:ext uri="{FF2B5EF4-FFF2-40B4-BE49-F238E27FC236}">
                  <a16:creationId xmlns:a16="http://schemas.microsoft.com/office/drawing/2014/main" id="{E7F14092-67B1-4F15-8197-DC6FC701B1F8}"/>
                </a:ext>
              </a:extLst>
            </p:cNvPr>
            <p:cNvSpPr txBox="1">
              <a:spLocks/>
            </p:cNvSpPr>
            <p:nvPr/>
          </p:nvSpPr>
          <p:spPr>
            <a:xfrm>
              <a:off x="1222630" y="2654184"/>
              <a:ext cx="4333444" cy="708640"/>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the only multi-session Win10 experience</a:t>
              </a:r>
            </a:p>
          </p:txBody>
        </p:sp>
        <p:sp>
          <p:nvSpPr>
            <p:cNvPr id="24" name="Title 1">
              <a:extLst>
                <a:ext uri="{FF2B5EF4-FFF2-40B4-BE49-F238E27FC236}">
                  <a16:creationId xmlns:a16="http://schemas.microsoft.com/office/drawing/2014/main" id="{70077812-F59E-447D-977C-B0C8D4FF5AF4}"/>
                </a:ext>
              </a:extLst>
            </p:cNvPr>
            <p:cNvSpPr txBox="1">
              <a:spLocks/>
            </p:cNvSpPr>
            <p:nvPr/>
          </p:nvSpPr>
          <p:spPr>
            <a:xfrm>
              <a:off x="888625" y="1656686"/>
              <a:ext cx="4427622" cy="758022"/>
            </a:xfrm>
            <a:prstGeom prst="rect">
              <a:avLst/>
            </a:prstGeom>
          </p:spPr>
          <p:txBody>
            <a:bodyPr vert="horz" wrap="square" lIns="0" tIns="164569"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3136" b="0" i="0" u="none" strike="noStrike" kern="1200" cap="none" spc="-147" normalizeH="0" baseline="0" noProof="0">
                <a:ln w="3175">
                  <a:noFill/>
                </a:ln>
                <a:solidFill>
                  <a:srgbClr val="000000"/>
                </a:solidFill>
                <a:effectLst/>
                <a:uLnTx/>
                <a:uFillTx/>
                <a:latin typeface="Segoe UI Semibold"/>
                <a:ea typeface="+mn-ea"/>
                <a:cs typeface="Segoe UI" pitchFamily="34" charset="0"/>
              </a:endParaRPr>
            </a:p>
          </p:txBody>
        </p:sp>
        <p:sp>
          <p:nvSpPr>
            <p:cNvPr id="25" name="Oval 24">
              <a:extLst>
                <a:ext uri="{FF2B5EF4-FFF2-40B4-BE49-F238E27FC236}">
                  <a16:creationId xmlns:a16="http://schemas.microsoft.com/office/drawing/2014/main" id="{F7CC9C06-A0A7-4B66-8FFF-C45480C0F929}"/>
                </a:ext>
              </a:extLst>
            </p:cNvPr>
            <p:cNvSpPr/>
            <p:nvPr/>
          </p:nvSpPr>
          <p:spPr bwMode="auto">
            <a:xfrm>
              <a:off x="806871" y="5452909"/>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a:ea typeface="Segoe UI" pitchFamily="34" charset="0"/>
                  <a:cs typeface="Segoe UI" pitchFamily="34" charset="0"/>
                </a:rPr>
                <a:t>+</a:t>
              </a:r>
            </a:p>
          </p:txBody>
        </p:sp>
        <p:sp>
          <p:nvSpPr>
            <p:cNvPr id="26" name="Text Placeholder 2">
              <a:extLst>
                <a:ext uri="{FF2B5EF4-FFF2-40B4-BE49-F238E27FC236}">
                  <a16:creationId xmlns:a16="http://schemas.microsoft.com/office/drawing/2014/main" id="{CCD76371-29DE-4CB7-862C-AE4B4AEAE0CD}"/>
                </a:ext>
              </a:extLst>
            </p:cNvPr>
            <p:cNvSpPr txBox="1">
              <a:spLocks/>
            </p:cNvSpPr>
            <p:nvPr/>
          </p:nvSpPr>
          <p:spPr>
            <a:xfrm>
              <a:off x="1226354" y="5434029"/>
              <a:ext cx="4080146"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Deploy and scale in minutes</a:t>
              </a:r>
            </a:p>
          </p:txBody>
        </p:sp>
      </p:grpSp>
    </p:spTree>
    <p:extLst>
      <p:ext uri="{BB962C8B-B14F-4D97-AF65-F5344CB8AC3E}">
        <p14:creationId xmlns:p14="http://schemas.microsoft.com/office/powerpoint/2010/main" val="10451449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479" name="Rectangle 70">
            <a:extLst>
              <a:ext uri="{FF2B5EF4-FFF2-40B4-BE49-F238E27FC236}">
                <a16:creationId xmlns:a16="http://schemas.microsoft.com/office/drawing/2014/main" id="{D6B40EE1-545B-44B1-AC7B-86667387D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1749"/>
            <a:ext cx="12192000" cy="2586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9FD046F-02A7-416A-9076-96F351728711}"/>
              </a:ext>
            </a:extLst>
          </p:cNvPr>
          <p:cNvGrpSpPr/>
          <p:nvPr/>
        </p:nvGrpSpPr>
        <p:grpSpPr>
          <a:xfrm>
            <a:off x="6217484" y="363731"/>
            <a:ext cx="5693290" cy="3613314"/>
            <a:chOff x="6244617" y="350074"/>
            <a:chExt cx="5693290" cy="3613314"/>
          </a:xfrm>
        </p:grpSpPr>
        <p:pic>
          <p:nvPicPr>
            <p:cNvPr id="14" name="Picture 13">
              <a:extLst>
                <a:ext uri="{FF2B5EF4-FFF2-40B4-BE49-F238E27FC236}">
                  <a16:creationId xmlns:a16="http://schemas.microsoft.com/office/drawing/2014/main" id="{A2C09192-0705-4A74-BFD3-08A791D38643}"/>
                </a:ext>
              </a:extLst>
            </p:cNvPr>
            <p:cNvPicPr>
              <a:picLocks noChangeAspect="1"/>
            </p:cNvPicPr>
            <p:nvPr/>
          </p:nvPicPr>
          <p:blipFill rotWithShape="1">
            <a:blip r:embed="rId3"/>
            <a:srcRect t="290" r="1" b="2729"/>
            <a:stretch/>
          </p:blipFill>
          <p:spPr>
            <a:xfrm>
              <a:off x="6244617" y="351866"/>
              <a:ext cx="5578893" cy="3611522"/>
            </a:xfrm>
            <a:prstGeom prst="rect">
              <a:avLst/>
            </a:prstGeom>
            <a:noFill/>
          </p:spPr>
        </p:pic>
        <p:sp>
          <p:nvSpPr>
            <p:cNvPr id="17" name="Rectangle 16">
              <a:extLst>
                <a:ext uri="{FF2B5EF4-FFF2-40B4-BE49-F238E27FC236}">
                  <a16:creationId xmlns:a16="http://schemas.microsoft.com/office/drawing/2014/main" id="{E4EF0CBC-CDB5-439E-ABFA-BE099E724FDF}"/>
                </a:ext>
              </a:extLst>
            </p:cNvPr>
            <p:cNvSpPr/>
            <p:nvPr/>
          </p:nvSpPr>
          <p:spPr>
            <a:xfrm rot="10800000">
              <a:off x="6244617" y="350074"/>
              <a:ext cx="5578893" cy="1189910"/>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B9003E9-EA1D-4104-A6EF-48B799D2361E}"/>
                </a:ext>
              </a:extLst>
            </p:cNvPr>
            <p:cNvSpPr/>
            <p:nvPr/>
          </p:nvSpPr>
          <p:spPr>
            <a:xfrm>
              <a:off x="6244617" y="351866"/>
              <a:ext cx="5693290"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300" b="0" i="0" u="none" strike="noStrike" kern="1200" cap="none" spc="-5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…to modern ones with Surface</a:t>
              </a: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5" name="TextBox 14">
            <a:extLst>
              <a:ext uri="{FF2B5EF4-FFF2-40B4-BE49-F238E27FC236}">
                <a16:creationId xmlns:a16="http://schemas.microsoft.com/office/drawing/2014/main" id="{3EAF7EEE-54D5-4D27-86A4-EF346BF0A65E}"/>
              </a:ext>
            </a:extLst>
          </p:cNvPr>
          <p:cNvSpPr txBox="1"/>
          <p:nvPr/>
        </p:nvSpPr>
        <p:spPr>
          <a:xfrm>
            <a:off x="368487" y="5198498"/>
            <a:ext cx="11041283" cy="1212987"/>
          </a:xfrm>
          <a:prstGeom prst="rect">
            <a:avLst/>
          </a:prstGeom>
          <a:noFill/>
        </p:spPr>
        <p:txBody>
          <a:bodyPr wrap="square" lIns="179285" tIns="143428" rIns="179285" bIns="143428" rtlCol="0">
            <a:spAutoFit/>
          </a:bodyPr>
          <a:lstStyle/>
          <a:p>
            <a:pPr lvl="0">
              <a:defRPr/>
            </a:pPr>
            <a:r>
              <a:rPr lang="en-US" sz="2000">
                <a:solidFill>
                  <a:schemeClr val="bg1"/>
                </a:solidFill>
                <a:latin typeface="Segoe UI" panose="020B0502040204020203" pitchFamily="34" charset="0"/>
                <a:ea typeface="Calibri" panose="020F0502020204030204" pitchFamily="34" charset="0"/>
              </a:rPr>
              <a:t>This </a:t>
            </a:r>
            <a:r>
              <a:rPr lang="en-US" sz="2000">
                <a:solidFill>
                  <a:schemeClr val="accent4"/>
                </a:solidFill>
                <a:latin typeface="Segoe UI" panose="020B0502040204020203" pitchFamily="34" charset="0"/>
                <a:ea typeface="Calibri" panose="020F0502020204030204" pitchFamily="34" charset="0"/>
              </a:rPr>
              <a:t>fusion of the premium Surface form factor and Windows Virtual Desktop </a:t>
            </a:r>
            <a:r>
              <a:rPr lang="en-US" sz="2000">
                <a:solidFill>
                  <a:schemeClr val="bg1"/>
                </a:solidFill>
                <a:latin typeface="Segoe UI" panose="020B0502040204020203" pitchFamily="34" charset="0"/>
                <a:ea typeface="Calibri" panose="020F0502020204030204" pitchFamily="34" charset="0"/>
              </a:rPr>
              <a:t>in Azure provides exceptional customer value that spans user experiences, portability, security, business continuity, and modern management. </a:t>
            </a:r>
            <a:endParaRPr kumimoji="0" lang="en-US" sz="1961" b="0" i="0" u="none" strike="noStrike" kern="1200" cap="none" spc="0" normalizeH="0" baseline="0" noProof="0">
              <a:ln>
                <a:noFill/>
              </a:ln>
              <a:solidFill>
                <a:schemeClr val="bg1"/>
              </a:solidFill>
              <a:effectLst/>
              <a:uLnTx/>
              <a:uFillTx/>
              <a:latin typeface="Segoe UI" panose="020B0502040204020203" pitchFamily="34" charset="0"/>
            </a:endParaRPr>
          </a:p>
        </p:txBody>
      </p:sp>
      <p:sp>
        <p:nvSpPr>
          <p:cNvPr id="16" name="Title 3">
            <a:extLst>
              <a:ext uri="{FF2B5EF4-FFF2-40B4-BE49-F238E27FC236}">
                <a16:creationId xmlns:a16="http://schemas.microsoft.com/office/drawing/2014/main" id="{F124AF1F-5E7A-4530-A3D9-024D443B92AF}"/>
              </a:ext>
            </a:extLst>
          </p:cNvPr>
          <p:cNvSpPr txBox="1">
            <a:spLocks/>
          </p:cNvSpPr>
          <p:nvPr/>
        </p:nvSpPr>
        <p:spPr>
          <a:xfrm>
            <a:off x="461375" y="4340055"/>
            <a:ext cx="10639704" cy="757806"/>
          </a:xfrm>
          <a:prstGeom prst="rect">
            <a:avLst/>
          </a:prstGeom>
        </p:spPr>
        <p:txBody>
          <a:bodyPr vert="horz" wrap="square" lIns="0" tIns="164592" rIns="0" bIns="0" rtlCol="0" anchor="t">
            <a:noAutofit/>
          </a:bodyPr>
          <a:lstStyle>
            <a:lvl1pPr algn="l" defTabSz="914400" rtl="0" eaLnBrk="1" latinLnBrk="0" hangingPunct="1">
              <a:lnSpc>
                <a:spcPct val="90000"/>
              </a:lnSpc>
              <a:spcBef>
                <a:spcPct val="0"/>
              </a:spcBef>
              <a:buNone/>
              <a:defRPr sz="44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j-ea"/>
                <a:cs typeface="Segoe UI Semibold" panose="020B0702040204020203" pitchFamily="34" charset="0"/>
              </a:rPr>
              <a:t>Azure Cloud Desktop on Surface</a:t>
            </a:r>
          </a:p>
        </p:txBody>
      </p:sp>
      <p:grpSp>
        <p:nvGrpSpPr>
          <p:cNvPr id="12" name="Group 11">
            <a:extLst>
              <a:ext uri="{FF2B5EF4-FFF2-40B4-BE49-F238E27FC236}">
                <a16:creationId xmlns:a16="http://schemas.microsoft.com/office/drawing/2014/main" id="{B71E9708-0BAF-4580-AA92-962FFFFA7C4E}"/>
              </a:ext>
            </a:extLst>
          </p:cNvPr>
          <p:cNvGrpSpPr/>
          <p:nvPr/>
        </p:nvGrpSpPr>
        <p:grpSpPr>
          <a:xfrm>
            <a:off x="351061" y="7235"/>
            <a:ext cx="7668343" cy="3488776"/>
            <a:chOff x="761655" y="1621541"/>
            <a:chExt cx="7669446" cy="3848145"/>
          </a:xfrm>
        </p:grpSpPr>
        <p:sp>
          <p:nvSpPr>
            <p:cNvPr id="13" name="Oval 12">
              <a:extLst>
                <a:ext uri="{FF2B5EF4-FFF2-40B4-BE49-F238E27FC236}">
                  <a16:creationId xmlns:a16="http://schemas.microsoft.com/office/drawing/2014/main" id="{F94C1017-A85E-4156-A49D-89BC77B2D2AB}"/>
                </a:ext>
              </a:extLst>
            </p:cNvPr>
            <p:cNvSpPr/>
            <p:nvPr/>
          </p:nvSpPr>
          <p:spPr bwMode="auto">
            <a:xfrm>
              <a:off x="761656" y="2656065"/>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18" name="Oval 17">
              <a:extLst>
                <a:ext uri="{FF2B5EF4-FFF2-40B4-BE49-F238E27FC236}">
                  <a16:creationId xmlns:a16="http://schemas.microsoft.com/office/drawing/2014/main" id="{0D5B9F54-42E1-4668-BF9D-5D896ECE5288}"/>
                </a:ext>
              </a:extLst>
            </p:cNvPr>
            <p:cNvSpPr/>
            <p:nvPr/>
          </p:nvSpPr>
          <p:spPr bwMode="auto">
            <a:xfrm>
              <a:off x="764713" y="4428550"/>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19" name="Oval 18">
              <a:extLst>
                <a:ext uri="{FF2B5EF4-FFF2-40B4-BE49-F238E27FC236}">
                  <a16:creationId xmlns:a16="http://schemas.microsoft.com/office/drawing/2014/main" id="{46BD6462-9498-4C1A-9409-C55BBF5FE591}"/>
                </a:ext>
              </a:extLst>
            </p:cNvPr>
            <p:cNvSpPr/>
            <p:nvPr/>
          </p:nvSpPr>
          <p:spPr bwMode="auto">
            <a:xfrm>
              <a:off x="761656" y="3669016"/>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20" name="Text Placeholder 2">
              <a:extLst>
                <a:ext uri="{FF2B5EF4-FFF2-40B4-BE49-F238E27FC236}">
                  <a16:creationId xmlns:a16="http://schemas.microsoft.com/office/drawing/2014/main" id="{930B124F-1855-4D05-8B41-C791C7D43819}"/>
                </a:ext>
              </a:extLst>
            </p:cNvPr>
            <p:cNvSpPr txBox="1">
              <a:spLocks/>
            </p:cNvSpPr>
            <p:nvPr/>
          </p:nvSpPr>
          <p:spPr>
            <a:xfrm>
              <a:off x="788681" y="1621541"/>
              <a:ext cx="7642420" cy="290255"/>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40" kern="1200" spc="0" baseline="0">
                  <a:solidFill>
                    <a:srgbClr val="000000"/>
                  </a:solidFill>
                  <a:latin typeface="+mn-lt"/>
                  <a:ea typeface="+mn-ea"/>
                  <a:cs typeface="+mn-cs"/>
                </a:defRPr>
              </a:lvl1pPr>
              <a:lvl2pPr marL="233149"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66298"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75162"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72691"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16" rtl="0" eaLnBrk="1" fontAlgn="auto" latinLnBrk="0" hangingPunct="1">
                <a:lnSpc>
                  <a:spcPct val="95000"/>
                </a:lnSpc>
                <a:spcBef>
                  <a:spcPts val="0"/>
                </a:spcBef>
                <a:spcAft>
                  <a:spcPts val="0"/>
                </a:spcAft>
                <a:buClrTx/>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21" name="Text Placeholder 2">
              <a:extLst>
                <a:ext uri="{FF2B5EF4-FFF2-40B4-BE49-F238E27FC236}">
                  <a16:creationId xmlns:a16="http://schemas.microsoft.com/office/drawing/2014/main" id="{5A2A8DB7-3D77-4E16-B1D2-B758ED260F30}"/>
                </a:ext>
              </a:extLst>
            </p:cNvPr>
            <p:cNvSpPr txBox="1">
              <a:spLocks/>
            </p:cNvSpPr>
            <p:nvPr/>
          </p:nvSpPr>
          <p:spPr>
            <a:xfrm>
              <a:off x="1216589" y="3511215"/>
              <a:ext cx="4624071" cy="648814"/>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800"/>
                </a:spcBef>
              </a:pPr>
              <a:r>
                <a:rPr lang="en-US" sz="1800">
                  <a:latin typeface="Segoe UI" panose="020B0502040204020203" pitchFamily="34" charset="0"/>
                  <a:cs typeface="Segoe UI" panose="020B0502040204020203" pitchFamily="34" charset="0"/>
                </a:rPr>
                <a:t>Offline and on-device for productive experiences</a:t>
              </a:r>
            </a:p>
          </p:txBody>
        </p:sp>
        <p:sp>
          <p:nvSpPr>
            <p:cNvPr id="22" name="Text Placeholder 2">
              <a:extLst>
                <a:ext uri="{FF2B5EF4-FFF2-40B4-BE49-F238E27FC236}">
                  <a16:creationId xmlns:a16="http://schemas.microsoft.com/office/drawing/2014/main" id="{4F662674-BD70-46CD-A0D9-2B854F54662A}"/>
                </a:ext>
              </a:extLst>
            </p:cNvPr>
            <p:cNvSpPr txBox="1">
              <a:spLocks/>
            </p:cNvSpPr>
            <p:nvPr/>
          </p:nvSpPr>
          <p:spPr>
            <a:xfrm>
              <a:off x="1226354" y="4351281"/>
              <a:ext cx="5466841" cy="47880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896010">
                <a:lnSpc>
                  <a:spcPct val="90000"/>
                </a:lnSpc>
                <a:spcBef>
                  <a:spcPts val="0"/>
                </a:spcBef>
                <a:defRPr/>
              </a:pPr>
              <a:r>
                <a:rPr lang="en-US" sz="1800">
                  <a:latin typeface="Segoe UI" panose="020B0502040204020203" pitchFamily="34" charset="0"/>
                  <a:cs typeface="Segoe UI" panose="020B0502040204020203" pitchFamily="34" charset="0"/>
                </a:rPr>
                <a:t>Surface modern device security and manageability </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23" name="Text Placeholder 2">
              <a:extLst>
                <a:ext uri="{FF2B5EF4-FFF2-40B4-BE49-F238E27FC236}">
                  <a16:creationId xmlns:a16="http://schemas.microsoft.com/office/drawing/2014/main" id="{ACE5A039-1789-4B02-9CA5-E91EB837356A}"/>
                </a:ext>
              </a:extLst>
            </p:cNvPr>
            <p:cNvSpPr txBox="1">
              <a:spLocks/>
            </p:cNvSpPr>
            <p:nvPr/>
          </p:nvSpPr>
          <p:spPr>
            <a:xfrm>
              <a:off x="1222630" y="2654184"/>
              <a:ext cx="4333444" cy="708640"/>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1800">
                  <a:latin typeface="Segoe UI" panose="020B0502040204020203" pitchFamily="34" charset="0"/>
                  <a:cs typeface="Segoe UI" panose="020B0502040204020203" pitchFamily="34" charset="0"/>
                </a:rPr>
                <a:t>Flexible form factors - to support persistent, </a:t>
              </a:r>
            </a:p>
            <a:p>
              <a:pPr lvl="0"/>
              <a:r>
                <a:rPr lang="en-US" sz="1800">
                  <a:latin typeface="Segoe UI" panose="020B0502040204020203" pitchFamily="34" charset="0"/>
                  <a:cs typeface="Segoe UI" panose="020B0502040204020203" pitchFamily="34" charset="0"/>
                </a:rPr>
                <a:t>on-demand and JIT scenarios</a:t>
              </a:r>
            </a:p>
          </p:txBody>
        </p:sp>
        <p:sp>
          <p:nvSpPr>
            <p:cNvPr id="24" name="Title 1">
              <a:extLst>
                <a:ext uri="{FF2B5EF4-FFF2-40B4-BE49-F238E27FC236}">
                  <a16:creationId xmlns:a16="http://schemas.microsoft.com/office/drawing/2014/main" id="{DEE68A2A-B7E5-4172-BDF8-9B5168AD8610}"/>
                </a:ext>
              </a:extLst>
            </p:cNvPr>
            <p:cNvSpPr txBox="1">
              <a:spLocks/>
            </p:cNvSpPr>
            <p:nvPr/>
          </p:nvSpPr>
          <p:spPr>
            <a:xfrm>
              <a:off x="888625" y="1656686"/>
              <a:ext cx="4427622" cy="758022"/>
            </a:xfrm>
            <a:prstGeom prst="rect">
              <a:avLst/>
            </a:prstGeom>
          </p:spPr>
          <p:txBody>
            <a:bodyPr vert="horz" wrap="square" lIns="0" tIns="164569"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147" normalizeH="0" baseline="0" noProof="0">
                <a:ln w="3175">
                  <a:noFill/>
                </a:ln>
                <a:solidFill>
                  <a:srgbClr val="000000"/>
                </a:solidFill>
                <a:effectLst/>
                <a:uLnTx/>
                <a:uFillTx/>
                <a:latin typeface="Segoe UI" panose="020B0502040204020203" pitchFamily="34" charset="0"/>
              </a:endParaRPr>
            </a:p>
          </p:txBody>
        </p:sp>
        <p:sp>
          <p:nvSpPr>
            <p:cNvPr id="25" name="Oval 24">
              <a:extLst>
                <a:ext uri="{FF2B5EF4-FFF2-40B4-BE49-F238E27FC236}">
                  <a16:creationId xmlns:a16="http://schemas.microsoft.com/office/drawing/2014/main" id="{55318E32-0B53-43A2-B0CD-5C0D9E3C554D}"/>
                </a:ext>
              </a:extLst>
            </p:cNvPr>
            <p:cNvSpPr/>
            <p:nvPr/>
          </p:nvSpPr>
          <p:spPr bwMode="auto">
            <a:xfrm>
              <a:off x="761655" y="5126434"/>
              <a:ext cx="324262" cy="324262"/>
            </a:xfrm>
            <a:prstGeom prst="ellipse">
              <a:avLst/>
            </a:prstGeom>
            <a:solidFill>
              <a:schemeClr val="bg1"/>
            </a:solidFill>
            <a:ln>
              <a:noFill/>
              <a:headEnd type="none" w="med" len="med"/>
              <a:tailEnd type="none" w="med" len="med"/>
            </a:ln>
            <a:effectLst>
              <a:outerShdw blurRad="63500" dist="127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0"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sp>
          <p:nvSpPr>
            <p:cNvPr id="26" name="Text Placeholder 2">
              <a:extLst>
                <a:ext uri="{FF2B5EF4-FFF2-40B4-BE49-F238E27FC236}">
                  <a16:creationId xmlns:a16="http://schemas.microsoft.com/office/drawing/2014/main" id="{3FD82BB7-17F1-4260-844C-E1ABB5865628}"/>
                </a:ext>
              </a:extLst>
            </p:cNvPr>
            <p:cNvSpPr txBox="1">
              <a:spLocks/>
            </p:cNvSpPr>
            <p:nvPr/>
          </p:nvSpPr>
          <p:spPr>
            <a:xfrm>
              <a:off x="1216589" y="5107665"/>
              <a:ext cx="4080146"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14016">
                <a:defRPr/>
              </a:pPr>
              <a:r>
                <a:rPr lang="en-US" sz="1800">
                  <a:latin typeface="Segoe UI" panose="020B0502040204020203" pitchFamily="34" charset="0"/>
                  <a:cs typeface="Segoe UI" panose="020B0502040204020203" pitchFamily="34" charset="0"/>
                </a:rPr>
                <a:t>Reduce your carbon footprint </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525259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6269-7ECC-4469-9A8E-B68C97067A5B}"/>
              </a:ext>
            </a:extLst>
          </p:cNvPr>
          <p:cNvSpPr>
            <a:spLocks noGrp="1"/>
          </p:cNvSpPr>
          <p:nvPr>
            <p:ph type="title"/>
          </p:nvPr>
        </p:nvSpPr>
        <p:spPr>
          <a:xfrm>
            <a:off x="588936" y="365125"/>
            <a:ext cx="8283844" cy="1692794"/>
          </a:xfrm>
        </p:spPr>
        <p:txBody>
          <a:bodyPr>
            <a:normAutofit/>
          </a:bodyPr>
          <a:lstStyle/>
          <a:p>
            <a:pPr lvl="0">
              <a:spcBef>
                <a:spcPts val="1800"/>
              </a:spcBef>
            </a:pPr>
            <a:r>
              <a:rPr lang="en-US" sz="3600">
                <a:latin typeface="Segoe UI Semibold" panose="020B0702040204020203" pitchFamily="34" charset="0"/>
                <a:cs typeface="Segoe UI Semibold" panose="020B0702040204020203" pitchFamily="34" charset="0"/>
              </a:rPr>
              <a:t>Azure Cloud Desktop on Surface</a:t>
            </a:r>
            <a:br>
              <a:rPr lang="en-US" sz="4000">
                <a:latin typeface="Segoe UI Semibold" panose="020B0702040204020203" pitchFamily="34" charset="0"/>
                <a:cs typeface="Segoe UI Semibold" panose="020B0702040204020203" pitchFamily="34" charset="0"/>
              </a:rPr>
            </a:br>
            <a:r>
              <a:rPr lang="en-US" sz="2000">
                <a:latin typeface="Segoe UI" panose="020B0502040204020203" pitchFamily="34" charset="0"/>
                <a:ea typeface="+mn-ea"/>
                <a:cs typeface="Segoe UI" panose="020B0502040204020203" pitchFamily="34" charset="0"/>
              </a:rPr>
              <a:t>Customer Value Proposition</a:t>
            </a:r>
            <a:endParaRPr lang="en-US" sz="3600">
              <a:latin typeface="Segoe UI Semibold" panose="020B0702040204020203" pitchFamily="34" charset="0"/>
              <a:cs typeface="Segoe UI Semibold" panose="020B0702040204020203" pitchFamily="34" charset="0"/>
            </a:endParaRPr>
          </a:p>
        </p:txBody>
      </p:sp>
      <p:pic>
        <p:nvPicPr>
          <p:cNvPr id="6" name="Picture 5" descr="A picture containing table, indoor, sitting, window&#10;&#10;Description automatically generated">
            <a:extLst>
              <a:ext uri="{FF2B5EF4-FFF2-40B4-BE49-F238E27FC236}">
                <a16:creationId xmlns:a16="http://schemas.microsoft.com/office/drawing/2014/main" id="{761EB0EB-1A21-4B56-84F1-364477322489}"/>
              </a:ext>
            </a:extLst>
          </p:cNvPr>
          <p:cNvPicPr>
            <a:picLocks noChangeAspect="1"/>
          </p:cNvPicPr>
          <p:nvPr/>
        </p:nvPicPr>
        <p:blipFill rotWithShape="1">
          <a:blip r:embed="rId2">
            <a:extLst>
              <a:ext uri="{28A0092B-C50C-407E-A947-70E740481C1C}">
                <a14:useLocalDpi xmlns:a14="http://schemas.microsoft.com/office/drawing/2010/main" val="0"/>
              </a:ext>
            </a:extLst>
          </a:blip>
          <a:srcRect l="29739" r="8813" b="-1"/>
          <a:stretch/>
        </p:blipFill>
        <p:spPr>
          <a:xfrm>
            <a:off x="8271353" y="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ectangle 6">
            <a:extLst>
              <a:ext uri="{FF2B5EF4-FFF2-40B4-BE49-F238E27FC236}">
                <a16:creationId xmlns:a16="http://schemas.microsoft.com/office/drawing/2014/main" id="{77860C65-4BFC-4B5E-A9EC-43F69AC5212E}"/>
              </a:ext>
            </a:extLst>
          </p:cNvPr>
          <p:cNvSpPr/>
          <p:nvPr/>
        </p:nvSpPr>
        <p:spPr>
          <a:xfrm>
            <a:off x="588936" y="2177512"/>
            <a:ext cx="4796725" cy="245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80F757-50E5-4974-9585-F3E3A2AC6433}"/>
              </a:ext>
            </a:extLst>
          </p:cNvPr>
          <p:cNvSpPr>
            <a:spLocks noGrp="1"/>
          </p:cNvSpPr>
          <p:nvPr>
            <p:ph idx="1"/>
          </p:nvPr>
        </p:nvSpPr>
        <p:spPr>
          <a:xfrm>
            <a:off x="482465" y="2010696"/>
            <a:ext cx="8912055" cy="4091239"/>
          </a:xfrm>
          <a:noFill/>
        </p:spPr>
        <p:txBody>
          <a:bodyPr vert="horz" lIns="91440" tIns="45720" rIns="91440" bIns="45720" rtlCol="0" anchor="t">
            <a:noAutofit/>
          </a:bodyPr>
          <a:lstStyle/>
          <a:p>
            <a:pPr lvl="0">
              <a:lnSpc>
                <a:spcPct val="100000"/>
              </a:lnSpc>
              <a:spcBef>
                <a:spcPts val="1200"/>
              </a:spcBef>
            </a:pPr>
            <a:r>
              <a:rPr lang="en-US" sz="1600">
                <a:latin typeface="Segoe UI Semibold"/>
                <a:cs typeface="Segoe UI Semibold"/>
              </a:rPr>
              <a:t>Blurring the lines </a:t>
            </a:r>
            <a:r>
              <a:rPr lang="en-US" sz="1600">
                <a:latin typeface="Segoe UI"/>
                <a:cs typeface="Segoe UI"/>
              </a:rPr>
              <a:t>between physical and virtual experiences so seamless to user</a:t>
            </a:r>
          </a:p>
          <a:p>
            <a:pPr lvl="0">
              <a:lnSpc>
                <a:spcPct val="100000"/>
              </a:lnSpc>
              <a:spcBef>
                <a:spcPts val="1800"/>
              </a:spcBef>
            </a:pPr>
            <a:r>
              <a:rPr lang="en-US" sz="1600">
                <a:latin typeface="Segoe UI"/>
                <a:cs typeface="Segoe UI"/>
              </a:rPr>
              <a:t>Flexible form factors with pen, touch and detachable keyboard</a:t>
            </a:r>
          </a:p>
          <a:p>
            <a:pPr lvl="1">
              <a:lnSpc>
                <a:spcPct val="100000"/>
              </a:lnSpc>
              <a:spcBef>
                <a:spcPts val="600"/>
              </a:spcBef>
            </a:pPr>
            <a:r>
              <a:rPr lang="en-US" sz="1400">
                <a:latin typeface="Segoe UI"/>
                <a:cs typeface="Segoe UI"/>
              </a:rPr>
              <a:t>Fully realized with broad </a:t>
            </a:r>
            <a:r>
              <a:rPr lang="en-US" sz="1400" b="1">
                <a:latin typeface="Segoe UI"/>
                <a:cs typeface="Segoe UI"/>
              </a:rPr>
              <a:t>Device Redirection </a:t>
            </a:r>
            <a:r>
              <a:rPr lang="en-US" sz="1400">
                <a:latin typeface="Segoe UI"/>
                <a:cs typeface="Segoe UI"/>
              </a:rPr>
              <a:t>support</a:t>
            </a:r>
          </a:p>
          <a:p>
            <a:pPr lvl="0">
              <a:lnSpc>
                <a:spcPct val="100000"/>
              </a:lnSpc>
              <a:spcBef>
                <a:spcPts val="1800"/>
              </a:spcBef>
            </a:pPr>
            <a:r>
              <a:rPr lang="en-US" sz="1600">
                <a:latin typeface="Segoe UI"/>
                <a:cs typeface="Segoe UI"/>
              </a:rPr>
              <a:t>Persistent, on-demand and just-in-time work scenarios</a:t>
            </a:r>
          </a:p>
          <a:p>
            <a:pPr lvl="1">
              <a:lnSpc>
                <a:spcPct val="100000"/>
              </a:lnSpc>
              <a:spcBef>
                <a:spcPts val="600"/>
              </a:spcBef>
            </a:pPr>
            <a:r>
              <a:rPr lang="en-US" sz="1400" b="1">
                <a:latin typeface="Segoe UI"/>
                <a:cs typeface="Segoe UI"/>
              </a:rPr>
              <a:t>Business Continuity </a:t>
            </a:r>
            <a:r>
              <a:rPr lang="en-US" sz="1400">
                <a:latin typeface="Segoe UI"/>
                <a:cs typeface="Segoe UI"/>
              </a:rPr>
              <a:t>readiness and support for evolving work scenarios</a:t>
            </a:r>
          </a:p>
          <a:p>
            <a:pPr lvl="0">
              <a:lnSpc>
                <a:spcPct val="100000"/>
              </a:lnSpc>
              <a:spcBef>
                <a:spcPts val="1800"/>
              </a:spcBef>
            </a:pPr>
            <a:r>
              <a:rPr lang="en-US" sz="1600">
                <a:latin typeface="Segoe UI"/>
                <a:cs typeface="Segoe UI"/>
              </a:rPr>
              <a:t>Windows 10 modern device security and manageability</a:t>
            </a:r>
          </a:p>
          <a:p>
            <a:pPr lvl="1">
              <a:lnSpc>
                <a:spcPct val="100000"/>
              </a:lnSpc>
              <a:spcBef>
                <a:spcPts val="600"/>
              </a:spcBef>
            </a:pPr>
            <a:r>
              <a:rPr lang="en-US" sz="1400" b="1">
                <a:latin typeface="Segoe UI"/>
                <a:cs typeface="Segoe UI"/>
              </a:rPr>
              <a:t>Secured chip-to-cloud </a:t>
            </a:r>
            <a:r>
              <a:rPr lang="en-US" sz="1400">
                <a:latin typeface="Segoe UI"/>
                <a:cs typeface="Segoe UI"/>
              </a:rPr>
              <a:t>and agile deployment with Autopilot</a:t>
            </a:r>
          </a:p>
          <a:p>
            <a:pPr lvl="0">
              <a:lnSpc>
                <a:spcPct val="100000"/>
              </a:lnSpc>
              <a:spcBef>
                <a:spcPts val="1800"/>
              </a:spcBef>
            </a:pPr>
            <a:r>
              <a:rPr lang="en-US" sz="1600">
                <a:latin typeface="Segoe UI"/>
                <a:cs typeface="Segoe UI"/>
              </a:rPr>
              <a:t>Offline and on-device access for more productive experiences</a:t>
            </a:r>
          </a:p>
          <a:p>
            <a:pPr lvl="1">
              <a:lnSpc>
                <a:spcPct val="100000"/>
              </a:lnSpc>
              <a:spcBef>
                <a:spcPts val="600"/>
              </a:spcBef>
            </a:pPr>
            <a:r>
              <a:rPr lang="en-US" sz="1400">
                <a:latin typeface="Segoe UI"/>
                <a:cs typeface="Segoe UI"/>
              </a:rPr>
              <a:t>Get the best of both worlds without compromising the “</a:t>
            </a:r>
            <a:r>
              <a:rPr lang="en-US" sz="1400" b="1">
                <a:latin typeface="Segoe UI"/>
                <a:cs typeface="Segoe UI"/>
              </a:rPr>
              <a:t>Zero Trust</a:t>
            </a:r>
            <a:r>
              <a:rPr lang="en-US" sz="1400">
                <a:latin typeface="Segoe UI"/>
                <a:cs typeface="Segoe UI"/>
              </a:rPr>
              <a:t>” security model</a:t>
            </a:r>
          </a:p>
          <a:p>
            <a:pPr lvl="0">
              <a:lnSpc>
                <a:spcPct val="100000"/>
              </a:lnSpc>
              <a:spcBef>
                <a:spcPts val="1800"/>
              </a:spcBef>
            </a:pPr>
            <a:r>
              <a:rPr lang="en-US" sz="1600">
                <a:latin typeface="Segoe UI"/>
                <a:cs typeface="Segoe UI"/>
              </a:rPr>
              <a:t>Supporting environmental sustainability – PCF &amp; TEC</a:t>
            </a:r>
          </a:p>
          <a:p>
            <a:pPr lvl="1">
              <a:lnSpc>
                <a:spcPct val="100000"/>
              </a:lnSpc>
              <a:spcBef>
                <a:spcPts val="600"/>
              </a:spcBef>
            </a:pPr>
            <a:r>
              <a:rPr lang="en-US" sz="1400" b="1">
                <a:latin typeface="Segoe UI"/>
                <a:cs typeface="Segoe UI"/>
              </a:rPr>
              <a:t>Extending Surface value </a:t>
            </a:r>
            <a:r>
              <a:rPr lang="en-US" sz="1400">
                <a:latin typeface="Segoe UI"/>
                <a:cs typeface="Segoe UI"/>
              </a:rPr>
              <a:t>to reduce Product Carbon Footprint (PCF) and                                                 lower Typical Electricity Consumed (TEC)</a:t>
            </a:r>
          </a:p>
          <a:p>
            <a:pPr lvl="0">
              <a:lnSpc>
                <a:spcPct val="100000"/>
              </a:lnSpc>
              <a:spcBef>
                <a:spcPts val="1800"/>
              </a:spcBef>
            </a:pPr>
            <a:endParaRPr lang="en-US" sz="16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5543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315614A0-5B38-41C8-B3EA-C0B642610730}"/>
              </a:ext>
            </a:extLst>
          </p:cNvPr>
          <p:cNvSpPr txBox="1">
            <a:spLocks/>
          </p:cNvSpPr>
          <p:nvPr/>
        </p:nvSpPr>
        <p:spPr>
          <a:xfrm>
            <a:off x="462653" y="3567434"/>
            <a:ext cx="1645920" cy="1772216"/>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Surface Go 10”</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Portable power</a:t>
            </a:r>
          </a:p>
          <a:p>
            <a:pPr marL="0" marR="0" lvl="0" indent="0" algn="l" defTabSz="914400" rtl="0" eaLnBrk="1" fontAlgn="auto" latinLnBrk="0" hangingPunct="1">
              <a:lnSpc>
                <a:spcPct val="11000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For those who want to bring </a:t>
            </a:r>
            <a:r>
              <a:rPr kumimoji="0" lang="en-US" sz="12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the best of Microsoft to life </a:t>
            </a: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on our smallest, lightest Surface yet</a:t>
            </a:r>
          </a:p>
        </p:txBody>
      </p:sp>
      <p:pic>
        <p:nvPicPr>
          <p:cNvPr id="22" name="Picture 21" descr="A screen shot of a computer&#10;&#10;Description generated with high confidence">
            <a:extLst>
              <a:ext uri="{FF2B5EF4-FFF2-40B4-BE49-F238E27FC236}">
                <a16:creationId xmlns:a16="http://schemas.microsoft.com/office/drawing/2014/main" id="{1C649AC5-9B0C-4545-AC29-530D230B4AD3}"/>
              </a:ext>
            </a:extLst>
          </p:cNvPr>
          <p:cNvPicPr>
            <a:picLocks noChangeAspect="1"/>
          </p:cNvPicPr>
          <p:nvPr/>
        </p:nvPicPr>
        <p:blipFill rotWithShape="1">
          <a:blip r:embed="rId3"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4789" t="13680" r="11206" b="1120"/>
          <a:stretch/>
        </p:blipFill>
        <p:spPr>
          <a:xfrm>
            <a:off x="700255" y="2251427"/>
            <a:ext cx="1109520" cy="914398"/>
          </a:xfrm>
          <a:prstGeom prst="rect">
            <a:avLst/>
          </a:prstGeom>
        </p:spPr>
      </p:pic>
      <p:pic>
        <p:nvPicPr>
          <p:cNvPr id="4" name="Picture 3" descr="A computer sitting on a table&#10;&#10;Description generated with high confidence">
            <a:extLst>
              <a:ext uri="{FF2B5EF4-FFF2-40B4-BE49-F238E27FC236}">
                <a16:creationId xmlns:a16="http://schemas.microsoft.com/office/drawing/2014/main" id="{D669E16A-472D-4639-BAA0-2F7737DC86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811" r="5811"/>
          <a:stretch/>
        </p:blipFill>
        <p:spPr>
          <a:xfrm>
            <a:off x="2051722" y="1963057"/>
            <a:ext cx="2199144" cy="1399699"/>
          </a:xfrm>
          <a:prstGeom prst="rect">
            <a:avLst/>
          </a:prstGeom>
        </p:spPr>
      </p:pic>
      <p:sp>
        <p:nvSpPr>
          <p:cNvPr id="45" name="Title 3">
            <a:extLst>
              <a:ext uri="{FF2B5EF4-FFF2-40B4-BE49-F238E27FC236}">
                <a16:creationId xmlns:a16="http://schemas.microsoft.com/office/drawing/2014/main" id="{4D00B8C1-C301-43F5-A2CB-7842602852C8}"/>
              </a:ext>
            </a:extLst>
          </p:cNvPr>
          <p:cNvSpPr txBox="1">
            <a:spLocks/>
          </p:cNvSpPr>
          <p:nvPr/>
        </p:nvSpPr>
        <p:spPr>
          <a:xfrm>
            <a:off x="2388889" y="3567434"/>
            <a:ext cx="1767528" cy="1806072"/>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Surface Pro 12”</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Ultra-light and versatile</a:t>
            </a:r>
          </a:p>
          <a:p>
            <a:pPr marL="0" marR="0" lvl="0" indent="0" algn="l" defTabSz="914400" rtl="0" eaLnBrk="1" fontAlgn="auto" latinLnBrk="0" hangingPunct="1">
              <a:lnSpc>
                <a:spcPct val="11000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For those who want the </a:t>
            </a:r>
            <a:r>
              <a:rPr kumimoji="0" lang="en-US" sz="12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ultimate in versatility and mobility </a:t>
            </a: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without sacrificing performance</a:t>
            </a:r>
          </a:p>
        </p:txBody>
      </p:sp>
      <p:sp>
        <p:nvSpPr>
          <p:cNvPr id="19" name="Title 3">
            <a:extLst>
              <a:ext uri="{FF2B5EF4-FFF2-40B4-BE49-F238E27FC236}">
                <a16:creationId xmlns:a16="http://schemas.microsoft.com/office/drawing/2014/main" id="{B59B8C06-FDB3-499A-B2B5-0DD8F3EB645B}"/>
              </a:ext>
            </a:extLst>
          </p:cNvPr>
          <p:cNvSpPr txBox="1">
            <a:spLocks/>
          </p:cNvSpPr>
          <p:nvPr/>
        </p:nvSpPr>
        <p:spPr>
          <a:xfrm>
            <a:off x="4491920" y="3567434"/>
            <a:ext cx="1976573" cy="1806072"/>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Surface Pro X 13”</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Ultra-light and always connected</a:t>
            </a:r>
          </a:p>
          <a:p>
            <a:pPr marL="0" marR="0" lvl="0" indent="0" algn="l" defTabSz="914400" rtl="0" eaLnBrk="1" fontAlgn="auto" latinLnBrk="0" hangingPunct="1">
              <a:lnSpc>
                <a:spcPct val="11000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For those who want the </a:t>
            </a:r>
            <a:r>
              <a:rPr kumimoji="0" lang="en-US" sz="12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ultimate in versatility and mobility </a:t>
            </a:r>
            <a:r>
              <a:rPr kumimoji="0" lang="en-US" sz="1200" b="0" i="0" u="none" strike="noStrike" kern="1200" cap="none" spc="0" normalizeH="0" baseline="0" noProof="0">
                <a:ln>
                  <a:noFill/>
                </a:ln>
                <a:solidFill>
                  <a:srgbClr val="505050"/>
                </a:solidFill>
                <a:effectLst/>
                <a:uLnTx/>
                <a:uFillTx/>
                <a:latin typeface="Segoe UI Semilight"/>
                <a:ea typeface="+mn-ea"/>
                <a:cs typeface="Segoe UI Light" panose="020B0502040204020203" pitchFamily="34" charset="0"/>
              </a:rPr>
              <a:t>with a next gen architecture</a:t>
            </a:r>
          </a:p>
        </p:txBody>
      </p:sp>
      <p:sp>
        <p:nvSpPr>
          <p:cNvPr id="16" name="Rectangle 15">
            <a:extLst>
              <a:ext uri="{FF2B5EF4-FFF2-40B4-BE49-F238E27FC236}">
                <a16:creationId xmlns:a16="http://schemas.microsoft.com/office/drawing/2014/main" id="{77E90991-1398-45C2-ABD5-57CAC9D1296C}"/>
              </a:ext>
            </a:extLst>
          </p:cNvPr>
          <p:cNvSpPr/>
          <p:nvPr/>
        </p:nvSpPr>
        <p:spPr>
          <a:xfrm>
            <a:off x="6595314" y="0"/>
            <a:ext cx="5596686"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3E48004-39B2-4C67-B88F-01A59A5DB619}"/>
              </a:ext>
            </a:extLst>
          </p:cNvPr>
          <p:cNvSpPr>
            <a:spLocks noGrp="1"/>
          </p:cNvSpPr>
          <p:nvPr>
            <p:ph type="body" sz="quarter" idx="10"/>
          </p:nvPr>
        </p:nvSpPr>
        <p:spPr/>
        <p:txBody>
          <a:bodyPr>
            <a:normAutofit/>
          </a:bodyPr>
          <a:lstStyle/>
          <a:p>
            <a:r>
              <a:rPr lang="en-US" sz="2800">
                <a:solidFill>
                  <a:srgbClr val="000000"/>
                </a:solidFill>
              </a:rPr>
              <a:t>Azure Cloud Desktop Hero Devices</a:t>
            </a:r>
          </a:p>
        </p:txBody>
      </p:sp>
      <p:sp>
        <p:nvSpPr>
          <p:cNvPr id="17" name="Rectangle 16">
            <a:extLst>
              <a:ext uri="{FF2B5EF4-FFF2-40B4-BE49-F238E27FC236}">
                <a16:creationId xmlns:a16="http://schemas.microsoft.com/office/drawing/2014/main" id="{36C8F64C-E1CD-4122-82EC-C00EDC318C24}"/>
              </a:ext>
            </a:extLst>
          </p:cNvPr>
          <p:cNvSpPr/>
          <p:nvPr/>
        </p:nvSpPr>
        <p:spPr>
          <a:xfrm>
            <a:off x="6841385" y="1986420"/>
            <a:ext cx="4315574"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Thin and light</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 at 10”, 12” and 13” for different user personas</a:t>
            </a:r>
          </a:p>
        </p:txBody>
      </p:sp>
      <p:sp>
        <p:nvSpPr>
          <p:cNvPr id="20" name="Rectangle 19">
            <a:extLst>
              <a:ext uri="{FF2B5EF4-FFF2-40B4-BE49-F238E27FC236}">
                <a16:creationId xmlns:a16="http://schemas.microsoft.com/office/drawing/2014/main" id="{140BAABC-FC1F-4987-9076-C2ED36C0F791}"/>
              </a:ext>
            </a:extLst>
          </p:cNvPr>
          <p:cNvSpPr/>
          <p:nvPr/>
        </p:nvSpPr>
        <p:spPr>
          <a:xfrm>
            <a:off x="6841384" y="2476988"/>
            <a:ext cx="4853094"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Sleek, modern design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with tablet-to-laptop flexibility and built in kickstand</a:t>
            </a:r>
          </a:p>
        </p:txBody>
      </p:sp>
      <p:sp>
        <p:nvSpPr>
          <p:cNvPr id="24" name="Rectangle 23">
            <a:extLst>
              <a:ext uri="{FF2B5EF4-FFF2-40B4-BE49-F238E27FC236}">
                <a16:creationId xmlns:a16="http://schemas.microsoft.com/office/drawing/2014/main" id="{9B596531-B0B8-4E7E-ADB7-D213DE1533C6}"/>
              </a:ext>
            </a:extLst>
          </p:cNvPr>
          <p:cNvSpPr/>
          <p:nvPr/>
        </p:nvSpPr>
        <p:spPr>
          <a:xfrm>
            <a:off x="6840032" y="2951788"/>
            <a:ext cx="5338415"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Optional LTE Advanced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options for on-the-go productivity (Go and Pro X)</a:t>
            </a:r>
          </a:p>
        </p:txBody>
      </p:sp>
      <p:sp>
        <p:nvSpPr>
          <p:cNvPr id="25" name="Rectangle 24">
            <a:extLst>
              <a:ext uri="{FF2B5EF4-FFF2-40B4-BE49-F238E27FC236}">
                <a16:creationId xmlns:a16="http://schemas.microsoft.com/office/drawing/2014/main" id="{D478E972-5AE4-4A4D-9012-0BC3359CA4F7}"/>
              </a:ext>
            </a:extLst>
          </p:cNvPr>
          <p:cNvSpPr/>
          <p:nvPr/>
        </p:nvSpPr>
        <p:spPr>
          <a:xfrm>
            <a:off x="6840034" y="3519007"/>
            <a:ext cx="4801603"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All Day Battery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with Fast Charging</a:t>
            </a:r>
          </a:p>
        </p:txBody>
      </p:sp>
      <p:sp>
        <p:nvSpPr>
          <p:cNvPr id="26" name="Rectangle 25">
            <a:extLst>
              <a:ext uri="{FF2B5EF4-FFF2-40B4-BE49-F238E27FC236}">
                <a16:creationId xmlns:a16="http://schemas.microsoft.com/office/drawing/2014/main" id="{A80FD34B-C586-433D-84CC-87ED5B0DB053}"/>
              </a:ext>
            </a:extLst>
          </p:cNvPr>
          <p:cNvSpPr/>
          <p:nvPr/>
        </p:nvSpPr>
        <p:spPr>
          <a:xfrm>
            <a:off x="6842571" y="1471064"/>
            <a:ext cx="2368068" cy="307777"/>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
                <a:prstClr val="black">
                  <a:lumMod val="50000"/>
                  <a:lumOff val="50000"/>
                </a:prstClr>
              </a:buClr>
              <a:buSzTx/>
              <a:buFontTx/>
              <a:buNone/>
              <a:tabLst/>
              <a:defRPr/>
            </a:pPr>
            <a:r>
              <a:rPr kumimoji="0" lang="en-US" sz="140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FEATURING:</a:t>
            </a:r>
          </a:p>
        </p:txBody>
      </p:sp>
      <p:sp>
        <p:nvSpPr>
          <p:cNvPr id="27" name="Rectangle 26">
            <a:extLst>
              <a:ext uri="{FF2B5EF4-FFF2-40B4-BE49-F238E27FC236}">
                <a16:creationId xmlns:a16="http://schemas.microsoft.com/office/drawing/2014/main" id="{5E2A91E2-11E0-4AC1-9BE1-5D0768B73CB7}"/>
              </a:ext>
            </a:extLst>
          </p:cNvPr>
          <p:cNvSpPr/>
          <p:nvPr/>
        </p:nvSpPr>
        <p:spPr>
          <a:xfrm>
            <a:off x="6840033" y="5157832"/>
            <a:ext cx="5225147"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 Dual far-field Studio Mics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for great Teams calls (replace terminal and VoIP phone)</a:t>
            </a:r>
          </a:p>
        </p:txBody>
      </p:sp>
      <p:sp>
        <p:nvSpPr>
          <p:cNvPr id="28" name="Rectangle 27">
            <a:extLst>
              <a:ext uri="{FF2B5EF4-FFF2-40B4-BE49-F238E27FC236}">
                <a16:creationId xmlns:a16="http://schemas.microsoft.com/office/drawing/2014/main" id="{D1FA7F1D-9C8C-4249-822F-72DADA78113F}"/>
              </a:ext>
            </a:extLst>
          </p:cNvPr>
          <p:cNvSpPr/>
          <p:nvPr/>
        </p:nvSpPr>
        <p:spPr>
          <a:xfrm>
            <a:off x="6840033" y="5591278"/>
            <a:ext cx="5225147"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 USB-C (+USB-A on Pro) ports and Surface Connect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for modern connectivity </a:t>
            </a:r>
          </a:p>
        </p:txBody>
      </p:sp>
      <p:pic>
        <p:nvPicPr>
          <p:cNvPr id="33" name="Picture 32">
            <a:extLst>
              <a:ext uri="{FF2B5EF4-FFF2-40B4-BE49-F238E27FC236}">
                <a16:creationId xmlns:a16="http://schemas.microsoft.com/office/drawing/2014/main" id="{883D18D5-BE7F-4CC6-B9F6-15EDD9FB1C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6417" y="2067253"/>
            <a:ext cx="2164931" cy="1217413"/>
          </a:xfrm>
          <a:prstGeom prst="rect">
            <a:avLst/>
          </a:prstGeom>
        </p:spPr>
      </p:pic>
      <p:sp>
        <p:nvSpPr>
          <p:cNvPr id="29" name="Rectangle 28">
            <a:extLst>
              <a:ext uri="{FF2B5EF4-FFF2-40B4-BE49-F238E27FC236}">
                <a16:creationId xmlns:a16="http://schemas.microsoft.com/office/drawing/2014/main" id="{91069920-4AD1-420F-AD57-F8B668AE6121}"/>
              </a:ext>
            </a:extLst>
          </p:cNvPr>
          <p:cNvSpPr/>
          <p:nvPr/>
        </p:nvSpPr>
        <p:spPr>
          <a:xfrm>
            <a:off x="6840033" y="4631905"/>
            <a:ext cx="4638160" cy="415498"/>
          </a:xfrm>
          <a:prstGeom prst="rect">
            <a:avLst/>
          </a:prstGeom>
        </p:spPr>
        <p:txBody>
          <a:bodyPr wrap="square" anchor="t">
            <a:spAutoFit/>
          </a:bodyPr>
          <a:lstStyle/>
          <a:p>
            <a:pPr marL="117475" marR="0" lvl="0" indent="-117475"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a:ea typeface="+mn-ea"/>
                <a:cs typeface="Segoe UI"/>
              </a:rPr>
              <a:t>* Pen and Multi Point Touch </a:t>
            </a:r>
            <a:r>
              <a:rPr kumimoji="0" lang="en-US" sz="1050" b="0" i="0" u="none" strike="noStrike" kern="1200" cap="none" spc="0" normalizeH="0" baseline="0" noProof="0">
                <a:ln>
                  <a:noFill/>
                </a:ln>
                <a:solidFill>
                  <a:srgbClr val="737373"/>
                </a:solidFill>
                <a:effectLst/>
                <a:uLnTx/>
                <a:uFillTx/>
                <a:latin typeface="Segoe UI"/>
                <a:ea typeface="+mn-ea"/>
                <a:cs typeface="Segoe UI"/>
              </a:rPr>
              <a:t>to power more natural interactions across a variety of work environments</a:t>
            </a:r>
          </a:p>
        </p:txBody>
      </p:sp>
      <p:sp>
        <p:nvSpPr>
          <p:cNvPr id="31" name="Rectangle 30">
            <a:extLst>
              <a:ext uri="{FF2B5EF4-FFF2-40B4-BE49-F238E27FC236}">
                <a16:creationId xmlns:a16="http://schemas.microsoft.com/office/drawing/2014/main" id="{343C611F-6CA9-431C-814F-9DB06691CFF9}"/>
              </a:ext>
            </a:extLst>
          </p:cNvPr>
          <p:cNvSpPr/>
          <p:nvPr/>
        </p:nvSpPr>
        <p:spPr>
          <a:xfrm>
            <a:off x="6840032" y="4072366"/>
            <a:ext cx="5225147"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Modern Management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for simplified and secure IT control </a:t>
            </a:r>
          </a:p>
        </p:txBody>
      </p:sp>
      <p:sp>
        <p:nvSpPr>
          <p:cNvPr id="32" name="Rectangle 31">
            <a:extLst>
              <a:ext uri="{FF2B5EF4-FFF2-40B4-BE49-F238E27FC236}">
                <a16:creationId xmlns:a16="http://schemas.microsoft.com/office/drawing/2014/main" id="{0551ADEA-4FBC-469B-8C7F-7E30FE78960B}"/>
              </a:ext>
            </a:extLst>
          </p:cNvPr>
          <p:cNvSpPr/>
          <p:nvPr/>
        </p:nvSpPr>
        <p:spPr>
          <a:xfrm>
            <a:off x="6840033" y="6003057"/>
            <a:ext cx="5225147"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 Biometric Authentication </a:t>
            </a:r>
            <a:r>
              <a:rPr kumimoji="0" lang="en-US" sz="1050" b="0" i="0"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for modern security </a:t>
            </a:r>
          </a:p>
        </p:txBody>
      </p:sp>
      <p:sp>
        <p:nvSpPr>
          <p:cNvPr id="30" name="Rectangle 29">
            <a:extLst>
              <a:ext uri="{FF2B5EF4-FFF2-40B4-BE49-F238E27FC236}">
                <a16:creationId xmlns:a16="http://schemas.microsoft.com/office/drawing/2014/main" id="{CAE0B61B-C2DA-4029-B06A-F33E63DC538A}"/>
              </a:ext>
            </a:extLst>
          </p:cNvPr>
          <p:cNvSpPr/>
          <p:nvPr/>
        </p:nvSpPr>
        <p:spPr>
          <a:xfrm>
            <a:off x="6733861" y="4517499"/>
            <a:ext cx="5338416" cy="2240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6693CD2-75C9-4E12-8232-EA8A2803EBCA}"/>
              </a:ext>
            </a:extLst>
          </p:cNvPr>
          <p:cNvSpPr/>
          <p:nvPr/>
        </p:nvSpPr>
        <p:spPr>
          <a:xfrm>
            <a:off x="6840032" y="6453022"/>
            <a:ext cx="5225147" cy="253916"/>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 </a:t>
            </a:r>
            <a:r>
              <a:rPr kumimoji="0" lang="en-US" sz="1050" i="1"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Driven by broad support for </a:t>
            </a:r>
            <a:r>
              <a:rPr kumimoji="0" lang="en-US" sz="1050" b="1" i="1"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Device Redirection </a:t>
            </a:r>
            <a:r>
              <a:rPr kumimoji="0" lang="en-US" sz="1050" i="1" u="none" strike="noStrike" kern="1200" cap="none" spc="0" normalizeH="0" baseline="0" noProof="0">
                <a:ln>
                  <a:noFill/>
                </a:ln>
                <a:solidFill>
                  <a:srgbClr val="737373"/>
                </a:solidFill>
                <a:effectLst/>
                <a:uLnTx/>
                <a:uFillTx/>
                <a:latin typeface="Segoe UI" panose="020B0502040204020203" pitchFamily="34" charset="0"/>
                <a:ea typeface="+mn-ea"/>
                <a:cs typeface="Segoe UI" panose="020B0502040204020203" pitchFamily="34" charset="0"/>
              </a:rPr>
              <a:t>with WVD</a:t>
            </a:r>
          </a:p>
        </p:txBody>
      </p:sp>
    </p:spTree>
    <p:extLst>
      <p:ext uri="{BB962C8B-B14F-4D97-AF65-F5344CB8AC3E}">
        <p14:creationId xmlns:p14="http://schemas.microsoft.com/office/powerpoint/2010/main" val="325110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51052_Microsoft_Ready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Breakout_16x9_Template.potx" id="{7A738DDF-EF2E-41FA-9228-B2E944E70D9C}" vid="{C5A588B5-CA04-40F0-8170-DE3B1CFBB902}"/>
    </a:ext>
  </a:extLst>
</a:theme>
</file>

<file path=ppt/theme/theme3.xml><?xml version="1.0" encoding="utf-8"?>
<a:theme xmlns:a="http://schemas.openxmlformats.org/drawingml/2006/main" name="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279C24F1-F1E8-4F77-9029-0DEB168EC412}" vid="{815577B2-6876-4A6D-ADAE-56F00142163D}"/>
    </a:ext>
  </a:extLst>
</a:theme>
</file>

<file path=ppt/theme/theme4.xml><?xml version="1.0" encoding="utf-8"?>
<a:theme xmlns:a="http://schemas.openxmlformats.org/drawingml/2006/main" name="4_WHITE TEMPLATE">
  <a:themeElements>
    <a:clrScheme name="CELA">
      <a:dk1>
        <a:srgbClr val="353535"/>
      </a:dk1>
      <a:lt1>
        <a:srgbClr val="FFFFFF"/>
      </a:lt1>
      <a:dk2>
        <a:srgbClr val="0078D5"/>
      </a:dk2>
      <a:lt2>
        <a:srgbClr val="01BCF3"/>
      </a:lt2>
      <a:accent1>
        <a:srgbClr val="00B093"/>
      </a:accent1>
      <a:accent2>
        <a:srgbClr val="004A4F"/>
      </a:accent2>
      <a:accent3>
        <a:srgbClr val="FFB900"/>
      </a:accent3>
      <a:accent4>
        <a:srgbClr val="FEF102"/>
      </a:accent4>
      <a:accent5>
        <a:srgbClr val="602D8A"/>
      </a:accent5>
      <a:accent6>
        <a:srgbClr val="00168E"/>
      </a:accent6>
      <a:hlink>
        <a:srgbClr val="0070C0"/>
      </a:hlink>
      <a:folHlink>
        <a:srgbClr val="954F7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26262"/>
        </a:solidFill>
        <a:ln>
          <a:noFill/>
        </a:ln>
      </a:spPr>
      <a:bodyPr vert="horz" wrap="square" lIns="91440" tIns="45720" rIns="91440" bIns="45720" numCol="1" anchor="t" anchorCtr="0" compatLnSpc="1">
        <a:prstTxWarp prst="textNoShape">
          <a:avLst/>
        </a:prstTxWarp>
      </a:bodyPr>
      <a:lstStyle>
        <a:defPPr algn="l">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GREEN_2017_05.potx" id="{2BB8B9B8-675E-44AF-9F46-312A6647BFD4}" vid="{4D6F6517-CB61-4A3A-AEE0-94878794CFB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EFB53CDA775347B431FB8AC1818A74" ma:contentTypeVersion="16" ma:contentTypeDescription="Create a new document." ma:contentTypeScope="" ma:versionID="d9c0c5396ee63f8b0160dde7a6ca3de5">
  <xsd:schema xmlns:xsd="http://www.w3.org/2001/XMLSchema" xmlns:xs="http://www.w3.org/2001/XMLSchema" xmlns:p="http://schemas.microsoft.com/office/2006/metadata/properties" xmlns:ns3="50a55a7c-30cc-41a6-aad7-ee5fa082462e" xmlns:ns4="c68e55e0-e9eb-422b-a56c-f27a9df1dd26" targetNamespace="http://schemas.microsoft.com/office/2006/metadata/properties" ma:root="true" ma:fieldsID="cf206a565b22b2d507d2ad435f0812b9" ns3:_="" ns4:_="">
    <xsd:import namespace="50a55a7c-30cc-41a6-aad7-ee5fa082462e"/>
    <xsd:import namespace="c68e55e0-e9eb-422b-a56c-f27a9df1dd26"/>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Transcrip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55a7c-30cc-41a6-aad7-ee5fa082462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68e55e0-e9eb-422b-a56c-f27a9df1dd2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element name="MediaServiceTranscript" ma:index="23" nillable="true" ma:displayName="MediaServiceTranscript" ma:hidden="true" ma:internalName="MediaServiceTranscrip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Transcript xmlns="c68e55e0-e9eb-422b-a56c-f27a9df1dd26" xsi:nil="true"/>
    <MediaServiceKeyPoints xmlns="c68e55e0-e9eb-422b-a56c-f27a9df1dd26" xsi:nil="true"/>
  </documentManagement>
</p:properties>
</file>

<file path=customXml/itemProps1.xml><?xml version="1.0" encoding="utf-8"?>
<ds:datastoreItem xmlns:ds="http://schemas.openxmlformats.org/officeDocument/2006/customXml" ds:itemID="{F5858294-7935-499B-BCC3-4DCAB9944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55a7c-30cc-41a6-aad7-ee5fa082462e"/>
    <ds:schemaRef ds:uri="c68e55e0-e9eb-422b-a56c-f27a9df1dd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28B831-BD1F-40AA-8945-D17E4D320A1D}">
  <ds:schemaRefs>
    <ds:schemaRef ds:uri="http://schemas.microsoft.com/sharepoint/v3/contenttype/forms"/>
  </ds:schemaRefs>
</ds:datastoreItem>
</file>

<file path=customXml/itemProps3.xml><?xml version="1.0" encoding="utf-8"?>
<ds:datastoreItem xmlns:ds="http://schemas.openxmlformats.org/officeDocument/2006/customXml" ds:itemID="{B9EB8705-34B6-42E9-86E5-F017873DC5EC}">
  <ds:schemaRefs>
    <ds:schemaRef ds:uri="http://schemas.microsoft.com/office/2006/metadata/properties"/>
    <ds:schemaRef ds:uri="http://schemas.microsoft.com/office/infopath/2007/PartnerControls"/>
    <ds:schemaRef ds:uri="c68e55e0-e9eb-422b-a56c-f27a9df1dd26"/>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10</Notes>
  <HiddenSlides>0</HiddenSlides>
  <ScaleCrop>false</ScaleCrop>
  <HeadingPairs>
    <vt:vector size="4" baseType="variant">
      <vt:variant>
        <vt:lpstr>Theme</vt:lpstr>
      </vt:variant>
      <vt:variant>
        <vt:i4>5</vt:i4>
      </vt:variant>
      <vt:variant>
        <vt:lpstr>Slide Titles</vt:lpstr>
      </vt:variant>
      <vt:variant>
        <vt:i4>16</vt:i4>
      </vt:variant>
    </vt:vector>
  </HeadingPairs>
  <TitlesOfParts>
    <vt:vector size="21" baseType="lpstr">
      <vt:lpstr>Office Theme</vt:lpstr>
      <vt:lpstr>9-51052_Microsoft_Ready_Template_Light</vt:lpstr>
      <vt:lpstr>DYNAMICS 2018</vt:lpstr>
      <vt:lpstr>4_WHITE TEMPLATE</vt:lpstr>
      <vt:lpstr>1_Office Theme</vt:lpstr>
      <vt:lpstr>Azure Cloud Desktop on Surface</vt:lpstr>
      <vt:lpstr>Why Virtualization Virtual Desktop Infrastructure (VDI) helps address specific business and security needs</vt:lpstr>
      <vt:lpstr>How does VDI work. . . </vt:lpstr>
      <vt:lpstr>Ways to access a Virtual Desktop</vt:lpstr>
      <vt:lpstr>What is Windows Virtual Desktop The best virtual desktop experience, delivered on Azure</vt:lpstr>
      <vt:lpstr>PowerPoint Presentation</vt:lpstr>
      <vt:lpstr>PowerPoint Presentation</vt:lpstr>
      <vt:lpstr>Azure Cloud Desktop on Surface Customer Value Proposition</vt:lpstr>
      <vt:lpstr>PowerPoint Presentation</vt:lpstr>
      <vt:lpstr>Online, Offline and On-Device</vt:lpstr>
      <vt:lpstr>Secure from Chip to Cloud</vt:lpstr>
      <vt:lpstr>PowerPoint Presentation</vt:lpstr>
      <vt:lpstr>PowerPoint Presentation</vt:lpstr>
      <vt:lpstr>Fixed VDI Endpoints – Eco Profiles</vt:lpstr>
      <vt:lpstr>Mobile devices – Eco Profiles</vt:lpstr>
      <vt:lpstr>Benefits of Azure Cloud Desktop on Surface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Cloud Desktop</dc:title>
  <dc:creator>Rob Henry</dc:creator>
  <cp:revision>3</cp:revision>
  <dcterms:created xsi:type="dcterms:W3CDTF">2020-03-26T21:01:33Z</dcterms:created>
  <dcterms:modified xsi:type="dcterms:W3CDTF">2020-06-16T17:39:47Z</dcterms:modified>
</cp:coreProperties>
</file>