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F0F0EF"/>
    <a:srgbClr val="EFF1F0"/>
    <a:srgbClr val="C3BABD"/>
    <a:srgbClr val="EDEDED"/>
    <a:srgbClr val="4C628E"/>
    <a:srgbClr val="7186AE"/>
    <a:srgbClr val="D8DAE5"/>
    <a:srgbClr val="536C9D"/>
    <a:srgbClr val="A5AE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BCA02E-767E-4D26-9518-0A4D77DE37F0}" v="9" dt="2024-03-08T15:14:27.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6220" autoAdjust="0"/>
  </p:normalViewPr>
  <p:slideViewPr>
    <p:cSldViewPr snapToGrid="0">
      <p:cViewPr>
        <p:scale>
          <a:sx n="70" d="100"/>
          <a:sy n="70" d="100"/>
        </p:scale>
        <p:origin x="2176" y="2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5E2458-DA17-463D-B9BB-DF795943929A}"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6C0D1-5463-4B23-8F3B-C5B5DF8F7B25}" type="slidenum">
              <a:rPr lang="en-US" smtClean="0"/>
              <a:t>‹#›</a:t>
            </a:fld>
            <a:endParaRPr lang="en-US"/>
          </a:p>
        </p:txBody>
      </p:sp>
    </p:spTree>
    <p:extLst>
      <p:ext uri="{BB962C8B-B14F-4D97-AF65-F5344CB8AC3E}">
        <p14:creationId xmlns:p14="http://schemas.microsoft.com/office/powerpoint/2010/main" val="12499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5E2458-DA17-463D-B9BB-DF795943929A}"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6C0D1-5463-4B23-8F3B-C5B5DF8F7B25}" type="slidenum">
              <a:rPr lang="en-US" smtClean="0"/>
              <a:t>‹#›</a:t>
            </a:fld>
            <a:endParaRPr lang="en-US"/>
          </a:p>
        </p:txBody>
      </p:sp>
    </p:spTree>
    <p:extLst>
      <p:ext uri="{BB962C8B-B14F-4D97-AF65-F5344CB8AC3E}">
        <p14:creationId xmlns:p14="http://schemas.microsoft.com/office/powerpoint/2010/main" val="1378413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5E2458-DA17-463D-B9BB-DF795943929A}"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6C0D1-5463-4B23-8F3B-C5B5DF8F7B25}" type="slidenum">
              <a:rPr lang="en-US" smtClean="0"/>
              <a:t>‹#›</a:t>
            </a:fld>
            <a:endParaRPr lang="en-US"/>
          </a:p>
        </p:txBody>
      </p:sp>
    </p:spTree>
    <p:extLst>
      <p:ext uri="{BB962C8B-B14F-4D97-AF65-F5344CB8AC3E}">
        <p14:creationId xmlns:p14="http://schemas.microsoft.com/office/powerpoint/2010/main" val="1697820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5E2458-DA17-463D-B9BB-DF795943929A}"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6C0D1-5463-4B23-8F3B-C5B5DF8F7B25}" type="slidenum">
              <a:rPr lang="en-US" smtClean="0"/>
              <a:t>‹#›</a:t>
            </a:fld>
            <a:endParaRPr lang="en-US"/>
          </a:p>
        </p:txBody>
      </p:sp>
    </p:spTree>
    <p:extLst>
      <p:ext uri="{BB962C8B-B14F-4D97-AF65-F5344CB8AC3E}">
        <p14:creationId xmlns:p14="http://schemas.microsoft.com/office/powerpoint/2010/main" val="109779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5E2458-DA17-463D-B9BB-DF795943929A}"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6C0D1-5463-4B23-8F3B-C5B5DF8F7B25}" type="slidenum">
              <a:rPr lang="en-US" smtClean="0"/>
              <a:t>‹#›</a:t>
            </a:fld>
            <a:endParaRPr lang="en-US"/>
          </a:p>
        </p:txBody>
      </p:sp>
    </p:spTree>
    <p:extLst>
      <p:ext uri="{BB962C8B-B14F-4D97-AF65-F5344CB8AC3E}">
        <p14:creationId xmlns:p14="http://schemas.microsoft.com/office/powerpoint/2010/main" val="2712451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5E2458-DA17-463D-B9BB-DF795943929A}"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6C0D1-5463-4B23-8F3B-C5B5DF8F7B25}" type="slidenum">
              <a:rPr lang="en-US" smtClean="0"/>
              <a:t>‹#›</a:t>
            </a:fld>
            <a:endParaRPr lang="en-US"/>
          </a:p>
        </p:txBody>
      </p:sp>
    </p:spTree>
    <p:extLst>
      <p:ext uri="{BB962C8B-B14F-4D97-AF65-F5344CB8AC3E}">
        <p14:creationId xmlns:p14="http://schemas.microsoft.com/office/powerpoint/2010/main" val="1675470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5E2458-DA17-463D-B9BB-DF795943929A}" type="datetimeFigureOut">
              <a:rPr lang="en-US" smtClean="0"/>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6C0D1-5463-4B23-8F3B-C5B5DF8F7B25}" type="slidenum">
              <a:rPr lang="en-US" smtClean="0"/>
              <a:t>‹#›</a:t>
            </a:fld>
            <a:endParaRPr lang="en-US"/>
          </a:p>
        </p:txBody>
      </p:sp>
    </p:spTree>
    <p:extLst>
      <p:ext uri="{BB962C8B-B14F-4D97-AF65-F5344CB8AC3E}">
        <p14:creationId xmlns:p14="http://schemas.microsoft.com/office/powerpoint/2010/main" val="710805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5E2458-DA17-463D-B9BB-DF795943929A}" type="datetimeFigureOut">
              <a:rPr lang="en-US" smtClean="0"/>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6C0D1-5463-4B23-8F3B-C5B5DF8F7B25}" type="slidenum">
              <a:rPr lang="en-US" smtClean="0"/>
              <a:t>‹#›</a:t>
            </a:fld>
            <a:endParaRPr lang="en-US"/>
          </a:p>
        </p:txBody>
      </p:sp>
    </p:spTree>
    <p:extLst>
      <p:ext uri="{BB962C8B-B14F-4D97-AF65-F5344CB8AC3E}">
        <p14:creationId xmlns:p14="http://schemas.microsoft.com/office/powerpoint/2010/main" val="412171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E2458-DA17-463D-B9BB-DF795943929A}" type="datetimeFigureOut">
              <a:rPr lang="en-US" smtClean="0"/>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6C0D1-5463-4B23-8F3B-C5B5DF8F7B25}" type="slidenum">
              <a:rPr lang="en-US" smtClean="0"/>
              <a:t>‹#›</a:t>
            </a:fld>
            <a:endParaRPr lang="en-US"/>
          </a:p>
        </p:txBody>
      </p:sp>
    </p:spTree>
    <p:extLst>
      <p:ext uri="{BB962C8B-B14F-4D97-AF65-F5344CB8AC3E}">
        <p14:creationId xmlns:p14="http://schemas.microsoft.com/office/powerpoint/2010/main" val="420088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705E2458-DA17-463D-B9BB-DF795943929A}"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6C0D1-5463-4B23-8F3B-C5B5DF8F7B25}" type="slidenum">
              <a:rPr lang="en-US" smtClean="0"/>
              <a:t>‹#›</a:t>
            </a:fld>
            <a:endParaRPr lang="en-US"/>
          </a:p>
        </p:txBody>
      </p:sp>
    </p:spTree>
    <p:extLst>
      <p:ext uri="{BB962C8B-B14F-4D97-AF65-F5344CB8AC3E}">
        <p14:creationId xmlns:p14="http://schemas.microsoft.com/office/powerpoint/2010/main" val="334987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705E2458-DA17-463D-B9BB-DF795943929A}"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6C0D1-5463-4B23-8F3B-C5B5DF8F7B25}" type="slidenum">
              <a:rPr lang="en-US" smtClean="0"/>
              <a:t>‹#›</a:t>
            </a:fld>
            <a:endParaRPr lang="en-US"/>
          </a:p>
        </p:txBody>
      </p:sp>
    </p:spTree>
    <p:extLst>
      <p:ext uri="{BB962C8B-B14F-4D97-AF65-F5344CB8AC3E}">
        <p14:creationId xmlns:p14="http://schemas.microsoft.com/office/powerpoint/2010/main" val="263228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705E2458-DA17-463D-B9BB-DF795943929A}" type="datetimeFigureOut">
              <a:rPr lang="en-US" smtClean="0"/>
              <a:t>3/20/2024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9866C0D1-5463-4B23-8F3B-C5B5DF8F7B25}" type="slidenum">
              <a:rPr lang="en-US" smtClean="0"/>
              <a:t>‹#›</a:t>
            </a:fld>
            <a:endParaRPr lang="en-US"/>
          </a:p>
        </p:txBody>
      </p:sp>
    </p:spTree>
    <p:extLst>
      <p:ext uri="{BB962C8B-B14F-4D97-AF65-F5344CB8AC3E}">
        <p14:creationId xmlns:p14="http://schemas.microsoft.com/office/powerpoint/2010/main" val="3130897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pport.microsoft.com/en-us/topic/warranty-and-protection-plan-terms-conditions-eedf7a23-84a7-1a47-480b-0e10503eedf5"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s://www.microsoft.com/surface/business/warranty-protection-plans-and-support"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learn.microsoft.com/en-gb/surface/surface-service-and-repair" TargetMode="External"/><Relationship Id="rId13" Type="http://schemas.openxmlformats.org/officeDocument/2006/relationships/image" Target="../media/image7.png"/><Relationship Id="rId18" Type="http://schemas.openxmlformats.org/officeDocument/2006/relationships/image" Target="../media/image10.svg"/><Relationship Id="rId3" Type="http://schemas.openxmlformats.org/officeDocument/2006/relationships/image" Target="../media/image1.png"/><Relationship Id="rId7" Type="http://schemas.openxmlformats.org/officeDocument/2006/relationships/image" Target="../media/image6.svg"/><Relationship Id="rId12" Type="http://schemas.openxmlformats.org/officeDocument/2006/relationships/hyperlink" Target="https://learn.microsoft.com/en-gb/surface/authorized-service-providers" TargetMode="External"/><Relationship Id="rId17" Type="http://schemas.openxmlformats.org/officeDocument/2006/relationships/image" Target="../media/image9.png"/><Relationship Id="rId2" Type="http://schemas.openxmlformats.org/officeDocument/2006/relationships/image" Target="../media/image4.jpeg"/><Relationship Id="rId16" Type="http://schemas.openxmlformats.org/officeDocument/2006/relationships/hyperlink" Target="https://learn.microsoft.com/en-gb/surface/self-serve-warranty-service" TargetMode="Externa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learn.microsoft.com/en-gb/surface/contact-surface-business-education-support?tabs=online" TargetMode="External"/><Relationship Id="rId5" Type="http://schemas.openxmlformats.org/officeDocument/2006/relationships/hyperlink" Target="https://learn.microsoft.com/en-gb/surface/surface-portals" TargetMode="External"/><Relationship Id="rId15" Type="http://schemas.openxmlformats.org/officeDocument/2006/relationships/hyperlink" Target="https://www.microsoft.com/en-gb/surface/business/warranty-protection-plans-and-support?activetab=pivot:surfacelaptopand2-in-1stab" TargetMode="External"/><Relationship Id="rId10" Type="http://schemas.openxmlformats.org/officeDocument/2006/relationships/hyperlink" Target="https://learn.microsoft.com/en-gb/surface/support-solutions-surface" TargetMode="External"/><Relationship Id="rId19" Type="http://schemas.openxmlformats.org/officeDocument/2006/relationships/image" Target="../media/image11.jpeg"/><Relationship Id="rId4" Type="http://schemas.openxmlformats.org/officeDocument/2006/relationships/hyperlink" Target="https://www.microsoft.com/en-us/surface/business/microsoft-device-management" TargetMode="External"/><Relationship Id="rId9" Type="http://schemas.openxmlformats.org/officeDocument/2006/relationships/hyperlink" Target="https://www.youtube.com/watch?v=-TOjHqVYfAw&amp;list=RDCMUCGS474QoP8SCnSo6hOCaayA&amp;start_radio=1&amp;rv=-TOjHqVYfAw&amp;t=0" TargetMode="External"/><Relationship Id="rId1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C1759C4-F79F-E747-EA1A-F65F6164CB05}"/>
              </a:ext>
            </a:extLst>
          </p:cNvPr>
          <p:cNvSpPr/>
          <p:nvPr/>
        </p:nvSpPr>
        <p:spPr bwMode="auto">
          <a:xfrm>
            <a:off x="432392" y="4792760"/>
            <a:ext cx="1975612" cy="3996357"/>
          </a:xfrm>
          <a:prstGeom prst="rect">
            <a:avLst/>
          </a:prstGeom>
          <a:solidFill>
            <a:srgbClr val="F2F2F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Rectangle 21">
            <a:extLst>
              <a:ext uri="{FF2B5EF4-FFF2-40B4-BE49-F238E27FC236}">
                <a16:creationId xmlns:a16="http://schemas.microsoft.com/office/drawing/2014/main" id="{2518DA89-7B6D-D23D-11C2-9B30F072C4D3}"/>
              </a:ext>
            </a:extLst>
          </p:cNvPr>
          <p:cNvSpPr/>
          <p:nvPr/>
        </p:nvSpPr>
        <p:spPr bwMode="auto">
          <a:xfrm>
            <a:off x="6685305" y="9047592"/>
            <a:ext cx="815789" cy="774704"/>
          </a:xfrm>
          <a:prstGeom prst="rect">
            <a:avLst/>
          </a:prstGeom>
          <a:solidFill>
            <a:schemeClr val="bg1">
              <a:lumMod val="95000"/>
            </a:scheme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 name="TextBox 22">
            <a:extLst>
              <a:ext uri="{FF2B5EF4-FFF2-40B4-BE49-F238E27FC236}">
                <a16:creationId xmlns:a16="http://schemas.microsoft.com/office/drawing/2014/main" id="{6E01D912-973B-1385-043E-67586C7121D7}"/>
              </a:ext>
            </a:extLst>
          </p:cNvPr>
          <p:cNvSpPr txBox="1"/>
          <p:nvPr/>
        </p:nvSpPr>
        <p:spPr>
          <a:xfrm>
            <a:off x="324506" y="3658547"/>
            <a:ext cx="7104869" cy="830997"/>
          </a:xfrm>
          <a:prstGeom prst="rect">
            <a:avLst/>
          </a:prstGeom>
          <a:noFill/>
        </p:spPr>
        <p:txBody>
          <a:bodyPr wrap="square" lIns="91440" tIns="45720" rIns="91440" bIns="45720" rtlCol="0" anchor="t">
            <a:spAutoFit/>
          </a:bodyPr>
          <a:lstStyle/>
          <a:p>
            <a:r>
              <a:rPr lang="en-US" sz="1600" dirty="0">
                <a:solidFill>
                  <a:srgbClr val="000000"/>
                </a:solidFill>
                <a:latin typeface="Segoe Sans Display Light" pitchFamily="2" charset="0"/>
                <a:cs typeface="Segoe Sans Display Light" pitchFamily="2" charset="0"/>
              </a:rPr>
              <a:t>Business moves quickly making it essential to have a fully functioning fleet of devices. Surface for Business Essentials provides the resources and options to assist in maintaining productivity and lowering IT cost so customers can achieve more</a:t>
            </a:r>
            <a:r>
              <a:rPr lang="en-US" sz="1600" dirty="0">
                <a:solidFill>
                  <a:srgbClr val="505050"/>
                </a:solidFill>
                <a:latin typeface="Segoe Sans Display Light" pitchFamily="2" charset="0"/>
                <a:cs typeface="Segoe Sans Display Light" pitchFamily="2" charset="0"/>
              </a:rPr>
              <a:t>. </a:t>
            </a:r>
          </a:p>
        </p:txBody>
      </p:sp>
      <p:sp>
        <p:nvSpPr>
          <p:cNvPr id="24" name="Rectangle 23">
            <a:extLst>
              <a:ext uri="{FF2B5EF4-FFF2-40B4-BE49-F238E27FC236}">
                <a16:creationId xmlns:a16="http://schemas.microsoft.com/office/drawing/2014/main" id="{96514FDE-206E-C1CC-BEA1-B41997D17FF0}"/>
              </a:ext>
            </a:extLst>
          </p:cNvPr>
          <p:cNvSpPr/>
          <p:nvPr/>
        </p:nvSpPr>
        <p:spPr bwMode="auto">
          <a:xfrm>
            <a:off x="-5281" y="0"/>
            <a:ext cx="7777681" cy="3432301"/>
          </a:xfrm>
          <a:prstGeom prst="rect">
            <a:avLst/>
          </a:prstGeom>
          <a:solidFill>
            <a:srgbClr val="EDEDED"/>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5" name="Picture 24">
            <a:extLst>
              <a:ext uri="{FF2B5EF4-FFF2-40B4-BE49-F238E27FC236}">
                <a16:creationId xmlns:a16="http://schemas.microsoft.com/office/drawing/2014/main" id="{61BE77CA-CA2B-9885-8678-47920AA0963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7961" y="197580"/>
            <a:ext cx="1832000" cy="571012"/>
          </a:xfrm>
          <a:prstGeom prst="rect">
            <a:avLst/>
          </a:prstGeom>
        </p:spPr>
      </p:pic>
      <p:sp>
        <p:nvSpPr>
          <p:cNvPr id="29" name="TextBox 28">
            <a:extLst>
              <a:ext uri="{FF2B5EF4-FFF2-40B4-BE49-F238E27FC236}">
                <a16:creationId xmlns:a16="http://schemas.microsoft.com/office/drawing/2014/main" id="{D77D6EE6-D0B7-33E8-24A7-006F2C9B6E4C}"/>
              </a:ext>
            </a:extLst>
          </p:cNvPr>
          <p:cNvSpPr txBox="1"/>
          <p:nvPr/>
        </p:nvSpPr>
        <p:spPr>
          <a:xfrm>
            <a:off x="2763730" y="4682977"/>
            <a:ext cx="4525919" cy="1015663"/>
          </a:xfrm>
          <a:prstGeom prst="rect">
            <a:avLst/>
          </a:prstGeom>
          <a:noFill/>
        </p:spPr>
        <p:txBody>
          <a:bodyPr wrap="square">
            <a:spAutoFit/>
          </a:bodyPr>
          <a:lstStyle/>
          <a:p>
            <a:pPr defTabSz="914400">
              <a:defRPr/>
            </a:pPr>
            <a:r>
              <a:rPr lang="en-US" sz="1600" dirty="0">
                <a:solidFill>
                  <a:srgbClr val="737373"/>
                </a:solidFill>
                <a:latin typeface="Segoe Sans Display" pitchFamily="2" charset="0"/>
                <a:cs typeface="Segoe Sans Display" pitchFamily="2" charset="0"/>
              </a:rPr>
              <a:t>Investment Protection</a:t>
            </a:r>
          </a:p>
          <a:p>
            <a:pPr defTabSz="914400">
              <a:defRPr/>
            </a:pPr>
            <a:r>
              <a:rPr lang="en-US" sz="1100" dirty="0">
                <a:solidFill>
                  <a:srgbClr val="737373"/>
                </a:solidFill>
                <a:latin typeface="Segoe Sans Display Semilight" pitchFamily="2" charset="0"/>
                <a:cs typeface="Segoe Sans Display Semilight" pitchFamily="2" charset="0"/>
              </a:rPr>
              <a:t>Each Surface device comes with a one-year Microsoft Limited Hardware Warranty</a:t>
            </a:r>
            <a:r>
              <a:rPr lang="en-US" sz="1000" baseline="30000" dirty="0">
                <a:solidFill>
                  <a:srgbClr val="737373"/>
                </a:solidFill>
                <a:latin typeface="Segoe Sans Display Semilight" pitchFamily="2" charset="0"/>
                <a:cs typeface="Segoe Sans Display Semilight" pitchFamily="2" charset="0"/>
              </a:rPr>
              <a:t>1</a:t>
            </a:r>
            <a:r>
              <a:rPr lang="en-US" sz="1100" dirty="0">
                <a:solidFill>
                  <a:srgbClr val="737373"/>
                </a:solidFill>
                <a:latin typeface="Segoe Sans Display Semilight" pitchFamily="2" charset="0"/>
                <a:cs typeface="Segoe Sans Display Semilight" pitchFamily="2" charset="0"/>
              </a:rPr>
              <a:t>. For customers looking to extend protection coverage beyond the one-year warranty they can purchase one of the Microsoft Protection Plans</a:t>
            </a:r>
            <a:r>
              <a:rPr lang="en-US" sz="1100" baseline="30000" dirty="0">
                <a:solidFill>
                  <a:srgbClr val="737373"/>
                </a:solidFill>
                <a:latin typeface="Segoe Sans Display Semilight" pitchFamily="2" charset="0"/>
                <a:cs typeface="Segoe Sans Display Semilight" pitchFamily="2" charset="0"/>
              </a:rPr>
              <a:t>2</a:t>
            </a:r>
            <a:r>
              <a:rPr lang="en-US" sz="1100" dirty="0">
                <a:solidFill>
                  <a:srgbClr val="737373"/>
                </a:solidFill>
                <a:latin typeface="Segoe Sans Display Semilight" pitchFamily="2" charset="0"/>
                <a:cs typeface="Segoe Sans Display Semilight" pitchFamily="2" charset="0"/>
              </a:rPr>
              <a:t> to protect their investment and extend the use of their device.</a:t>
            </a:r>
          </a:p>
        </p:txBody>
      </p:sp>
      <p:sp>
        <p:nvSpPr>
          <p:cNvPr id="30" name="TextBox 29">
            <a:extLst>
              <a:ext uri="{FF2B5EF4-FFF2-40B4-BE49-F238E27FC236}">
                <a16:creationId xmlns:a16="http://schemas.microsoft.com/office/drawing/2014/main" id="{E6B69C1D-6B27-3AF0-26A5-98AD432E926F}"/>
              </a:ext>
            </a:extLst>
          </p:cNvPr>
          <p:cNvSpPr txBox="1"/>
          <p:nvPr/>
        </p:nvSpPr>
        <p:spPr>
          <a:xfrm>
            <a:off x="2770263" y="5769562"/>
            <a:ext cx="4490861" cy="1015663"/>
          </a:xfrm>
          <a:prstGeom prst="rect">
            <a:avLst/>
          </a:prstGeom>
          <a:noFill/>
        </p:spPr>
        <p:txBody>
          <a:bodyPr wrap="square">
            <a:spAutoFit/>
          </a:bodyPr>
          <a:lstStyle/>
          <a:p>
            <a:r>
              <a:rPr lang="en-US" sz="1600" dirty="0">
                <a:solidFill>
                  <a:srgbClr val="737373"/>
                </a:solidFill>
                <a:latin typeface="Segoe Sans Display" pitchFamily="2" charset="0"/>
                <a:cs typeface="Segoe Sans Display" pitchFamily="2" charset="0"/>
              </a:rPr>
              <a:t>Streamlined Management</a:t>
            </a:r>
          </a:p>
          <a:p>
            <a:r>
              <a:rPr lang="en-US" sz="1100" kern="100" dirty="0">
                <a:solidFill>
                  <a:srgbClr val="737373"/>
                </a:solidFill>
                <a:latin typeface="Segoe Sans Display Semilight" pitchFamily="2" charset="0"/>
                <a:ea typeface="Aptos" panose="020B0004020202020204" pitchFamily="34" charset="0"/>
                <a:cs typeface="Segoe Sans Display Semilight" pitchFamily="2" charset="0"/>
              </a:rPr>
              <a:t>Surface delivers powerful tools and centralized management solutions that help businesses easily and efficiently control the health, apps, and functionality of their organization’s devices and streamline lifecycle management.</a:t>
            </a:r>
            <a:endParaRPr lang="en-US" sz="1400" kern="100" dirty="0">
              <a:solidFill>
                <a:srgbClr val="737373"/>
              </a:solidFill>
              <a:latin typeface="Segoe Sans Display Semilight" pitchFamily="2" charset="0"/>
              <a:ea typeface="Aptos" panose="020B0004020202020204" pitchFamily="34" charset="0"/>
              <a:cs typeface="Segoe Sans Display Semilight" pitchFamily="2" charset="0"/>
            </a:endParaRPr>
          </a:p>
        </p:txBody>
      </p:sp>
      <p:sp>
        <p:nvSpPr>
          <p:cNvPr id="31" name="TextBox 30">
            <a:extLst>
              <a:ext uri="{FF2B5EF4-FFF2-40B4-BE49-F238E27FC236}">
                <a16:creationId xmlns:a16="http://schemas.microsoft.com/office/drawing/2014/main" id="{61BF5B9F-0113-8AB4-AC65-C17E78AEF2B7}"/>
              </a:ext>
            </a:extLst>
          </p:cNvPr>
          <p:cNvSpPr txBox="1"/>
          <p:nvPr/>
        </p:nvSpPr>
        <p:spPr>
          <a:xfrm>
            <a:off x="2763731" y="6856147"/>
            <a:ext cx="4665644" cy="846386"/>
          </a:xfrm>
          <a:prstGeom prst="rect">
            <a:avLst/>
          </a:prstGeom>
          <a:noFill/>
        </p:spPr>
        <p:txBody>
          <a:bodyPr wrap="square">
            <a:spAutoFit/>
          </a:bodyPr>
          <a:lstStyle/>
          <a:p>
            <a:r>
              <a:rPr lang="en-US" sz="1600" kern="100" dirty="0">
                <a:solidFill>
                  <a:srgbClr val="737373"/>
                </a:solidFill>
                <a:latin typeface="Segoe Sans Display" pitchFamily="2" charset="0"/>
                <a:ea typeface="Aptos" panose="020B0004020202020204" pitchFamily="34" charset="0"/>
                <a:cs typeface="Segoe Sans Display" pitchFamily="2" charset="0"/>
              </a:rPr>
              <a:t>Optimized Support</a:t>
            </a:r>
          </a:p>
          <a:p>
            <a:r>
              <a:rPr lang="en-US" sz="1100" dirty="0">
                <a:solidFill>
                  <a:srgbClr val="737373"/>
                </a:solidFill>
                <a:latin typeface="Segoe Sans Display Semilight" pitchFamily="2" charset="0"/>
                <a:cs typeface="Segoe Sans Display Semilight" pitchFamily="2" charset="0"/>
              </a:rPr>
              <a:t>Surface provides several comprehensive resources and options to support customers. For more customized support, businesses can utilize a Surface Authorized Service Provider (ASP) to meet their needs.</a:t>
            </a:r>
            <a:endParaRPr lang="en-US" sz="1400" kern="100" dirty="0">
              <a:solidFill>
                <a:srgbClr val="737373"/>
              </a:solidFill>
              <a:latin typeface="Segoe Sans Display Semilight" pitchFamily="2" charset="0"/>
              <a:ea typeface="Aptos" panose="020B0004020202020204" pitchFamily="34" charset="0"/>
              <a:cs typeface="Segoe Sans Display Semilight" pitchFamily="2" charset="0"/>
            </a:endParaRPr>
          </a:p>
        </p:txBody>
      </p:sp>
      <p:sp>
        <p:nvSpPr>
          <p:cNvPr id="32" name="TextBox 31">
            <a:extLst>
              <a:ext uri="{FF2B5EF4-FFF2-40B4-BE49-F238E27FC236}">
                <a16:creationId xmlns:a16="http://schemas.microsoft.com/office/drawing/2014/main" id="{1245C48D-D4A6-AF21-61FF-16906094A888}"/>
              </a:ext>
            </a:extLst>
          </p:cNvPr>
          <p:cNvSpPr txBox="1"/>
          <p:nvPr/>
        </p:nvSpPr>
        <p:spPr>
          <a:xfrm>
            <a:off x="2770264" y="7773454"/>
            <a:ext cx="4490864" cy="1015663"/>
          </a:xfrm>
          <a:prstGeom prst="rect">
            <a:avLst/>
          </a:prstGeom>
          <a:noFill/>
        </p:spPr>
        <p:txBody>
          <a:bodyPr wrap="square">
            <a:spAutoFit/>
          </a:bodyPr>
          <a:lstStyle/>
          <a:p>
            <a:r>
              <a:rPr lang="en-US" sz="1600" kern="100" dirty="0">
                <a:solidFill>
                  <a:srgbClr val="737373"/>
                </a:solidFill>
                <a:latin typeface="Segoe Sans Display" pitchFamily="2" charset="0"/>
                <a:ea typeface="Aptos" panose="020B0004020202020204" pitchFamily="34" charset="0"/>
                <a:cs typeface="Segoe Sans Display" pitchFamily="2" charset="0"/>
              </a:rPr>
              <a:t>Simplified Repair</a:t>
            </a:r>
          </a:p>
          <a:p>
            <a:r>
              <a:rPr lang="en-US" sz="1100" kern="100" dirty="0">
                <a:solidFill>
                  <a:srgbClr val="737373"/>
                </a:solidFill>
                <a:latin typeface="Segoe Sans Display Semilight" pitchFamily="2" charset="0"/>
                <a:ea typeface="Aptos" panose="020B0004020202020204" pitchFamily="34" charset="0"/>
                <a:cs typeface="Segoe Sans Display Semilight" pitchFamily="2" charset="0"/>
              </a:rPr>
              <a:t>Repairable Surface devices provide businesses with more control and more options. Microsoft designed a self-repair model that simplifies the process so when an incident happens, </a:t>
            </a:r>
            <a:r>
              <a:rPr lang="en-US" sz="1100" dirty="0">
                <a:solidFill>
                  <a:srgbClr val="737373"/>
                </a:solidFill>
                <a:latin typeface="Segoe Sans Display Semilight" pitchFamily="2" charset="0"/>
                <a:cs typeface="Segoe Sans Display Semilight" pitchFamily="2" charset="0"/>
              </a:rPr>
              <a:t>customers can bring a</a:t>
            </a:r>
            <a:r>
              <a:rPr lang="en-US" sz="1100" strike="sngStrike" dirty="0">
                <a:solidFill>
                  <a:srgbClr val="737373"/>
                </a:solidFill>
                <a:latin typeface="Segoe Sans Display Semilight" pitchFamily="2" charset="0"/>
                <a:cs typeface="Segoe Sans Display Semilight" pitchFamily="2" charset="0"/>
              </a:rPr>
              <a:t> </a:t>
            </a:r>
            <a:r>
              <a:rPr lang="en-US" sz="1100" dirty="0">
                <a:solidFill>
                  <a:srgbClr val="737373"/>
                </a:solidFill>
                <a:latin typeface="Segoe Sans Display Semilight" pitchFamily="2" charset="0"/>
                <a:cs typeface="Segoe Sans Display Semilight" pitchFamily="2" charset="0"/>
              </a:rPr>
              <a:t>device back online quickly.</a:t>
            </a:r>
            <a:endParaRPr lang="en-US" sz="1400" kern="100" dirty="0">
              <a:solidFill>
                <a:srgbClr val="737373"/>
              </a:solidFill>
              <a:latin typeface="Segoe Sans Display Semilight" pitchFamily="2" charset="0"/>
              <a:ea typeface="Aptos" panose="020B0004020202020204" pitchFamily="34" charset="0"/>
              <a:cs typeface="Segoe Sans Display Semilight" pitchFamily="2" charset="0"/>
            </a:endParaRPr>
          </a:p>
        </p:txBody>
      </p:sp>
      <p:sp>
        <p:nvSpPr>
          <p:cNvPr id="33" name="TextBox 32">
            <a:extLst>
              <a:ext uri="{FF2B5EF4-FFF2-40B4-BE49-F238E27FC236}">
                <a16:creationId xmlns:a16="http://schemas.microsoft.com/office/drawing/2014/main" id="{47F909BA-5833-2E89-55FF-F4E8719DF29F}"/>
              </a:ext>
            </a:extLst>
          </p:cNvPr>
          <p:cNvSpPr txBox="1"/>
          <p:nvPr/>
        </p:nvSpPr>
        <p:spPr>
          <a:xfrm>
            <a:off x="432392" y="9163269"/>
            <a:ext cx="5945372" cy="699359"/>
          </a:xfrm>
          <a:prstGeom prst="rect">
            <a:avLst/>
          </a:prstGeom>
          <a:noFill/>
        </p:spPr>
        <p:txBody>
          <a:bodyPr wrap="square">
            <a:spAutoFit/>
          </a:bodyPr>
          <a:lstStyle/>
          <a:p>
            <a:pPr>
              <a:lnSpc>
                <a:spcPct val="107000"/>
              </a:lnSpc>
            </a:pPr>
            <a:r>
              <a:rPr lang="en-US" sz="750" kern="100" baseline="30000" dirty="0">
                <a:solidFill>
                  <a:srgbClr val="000000">
                    <a:lumMod val="50000"/>
                    <a:lumOff val="50000"/>
                  </a:srgbClr>
                </a:solidFill>
                <a:latin typeface="Segoe Sans Display" pitchFamily="2" charset="0"/>
                <a:ea typeface="Aptos" panose="020B0004020202020204" pitchFamily="34" charset="0"/>
                <a:cs typeface="Segoe Sans Display" pitchFamily="2" charset="0"/>
              </a:rPr>
              <a:t>1 </a:t>
            </a:r>
            <a:r>
              <a:rPr lang="en-US" sz="750" kern="100" dirty="0">
                <a:solidFill>
                  <a:srgbClr val="000000">
                    <a:lumMod val="50000"/>
                    <a:lumOff val="50000"/>
                  </a:srgbClr>
                </a:solidFill>
                <a:latin typeface="Segoe Sans Display" pitchFamily="2" charset="0"/>
                <a:ea typeface="Aptos" panose="020B0004020202020204" pitchFamily="34" charset="0"/>
                <a:cs typeface="Segoe Sans Display" pitchFamily="2" charset="0"/>
              </a:rPr>
              <a:t>Without prejudice to any legal (statutory) rights to which you may be entitled under your local law, Microsoft Limited Hardware Warranty covers your device or replacement component from the date of original purchase from Microsoft or an authorized reseller. Exclusions and limitations apply. Please refer to </a:t>
            </a:r>
            <a:r>
              <a:rPr lang="en-US" sz="750" b="1" u="sng" kern="100" dirty="0">
                <a:solidFill>
                  <a:srgbClr val="000000">
                    <a:lumMod val="50000"/>
                    <a:lumOff val="50000"/>
                  </a:srgbClr>
                </a:solidFill>
                <a:latin typeface="Segoe Sans Display" pitchFamily="2" charset="0"/>
                <a:ea typeface="Aptos" panose="020B0004020202020204" pitchFamily="34" charset="0"/>
                <a:cs typeface="Segoe Sans Display" pitchFamily="2" charset="0"/>
                <a:hlinkClick r:id="rId3">
                  <a:extLst>
                    <a:ext uri="{A12FA001-AC4F-418D-AE19-62706E023703}">
                      <ahyp:hlinkClr xmlns:ahyp="http://schemas.microsoft.com/office/drawing/2018/hyperlinkcolor" val="tx"/>
                    </a:ext>
                  </a:extLst>
                </a:hlinkClick>
              </a:rPr>
              <a:t>Microsoft Limited Hardware Warranty &amp; Agreement</a:t>
            </a:r>
            <a:r>
              <a:rPr lang="en-US" sz="750" kern="100" dirty="0">
                <a:solidFill>
                  <a:srgbClr val="000000">
                    <a:lumMod val="50000"/>
                    <a:lumOff val="50000"/>
                  </a:srgbClr>
                </a:solidFill>
                <a:latin typeface="Segoe Sans Display" pitchFamily="2" charset="0"/>
                <a:ea typeface="Aptos" panose="020B0004020202020204" pitchFamily="34" charset="0"/>
                <a:cs typeface="Segoe Sans Display" pitchFamily="2" charset="0"/>
              </a:rPr>
              <a:t>.</a:t>
            </a:r>
          </a:p>
          <a:p>
            <a:pPr>
              <a:lnSpc>
                <a:spcPct val="107000"/>
              </a:lnSpc>
            </a:pPr>
            <a:r>
              <a:rPr lang="en-US" sz="750" kern="100" baseline="30000" dirty="0">
                <a:solidFill>
                  <a:srgbClr val="000000">
                    <a:lumMod val="50000"/>
                    <a:lumOff val="50000"/>
                  </a:srgbClr>
                </a:solidFill>
                <a:latin typeface="Segoe Sans Display" pitchFamily="2" charset="0"/>
                <a:ea typeface="Aptos" panose="020B0004020202020204" pitchFamily="34" charset="0"/>
                <a:cs typeface="Segoe Sans Display" pitchFamily="2" charset="0"/>
              </a:rPr>
              <a:t>2 </a:t>
            </a:r>
            <a:r>
              <a:rPr lang="en-US" sz="750" kern="100" dirty="0">
                <a:solidFill>
                  <a:srgbClr val="000000">
                    <a:lumMod val="50000"/>
                    <a:lumOff val="50000"/>
                  </a:srgbClr>
                </a:solidFill>
                <a:latin typeface="Segoe Sans Display" pitchFamily="2" charset="0"/>
                <a:ea typeface="Aptos" panose="020B0004020202020204" pitchFamily="34" charset="0"/>
                <a:cs typeface="Segoe Sans Display" pitchFamily="2" charset="0"/>
              </a:rPr>
              <a:t>Warranty and Protection Plans vary by market. </a:t>
            </a:r>
            <a:r>
              <a:rPr lang="en-IN" sz="750" kern="100" dirty="0">
                <a:solidFill>
                  <a:srgbClr val="000000">
                    <a:lumMod val="50000"/>
                    <a:lumOff val="50000"/>
                  </a:srgbClr>
                </a:solidFill>
                <a:latin typeface="Segoe Sans Display" pitchFamily="2" charset="0"/>
                <a:ea typeface="Aptos" panose="020B0004020202020204" pitchFamily="34" charset="0"/>
                <a:cs typeface="Segoe Sans Display" pitchFamily="2" charset="0"/>
              </a:rPr>
              <a:t>Please visit the </a:t>
            </a:r>
            <a:r>
              <a:rPr lang="en-IN" sz="750" u="sng" kern="100" dirty="0">
                <a:solidFill>
                  <a:srgbClr val="000000">
                    <a:lumMod val="50000"/>
                    <a:lumOff val="50000"/>
                  </a:srgbClr>
                </a:solidFill>
                <a:latin typeface="Segoe Sans Display" pitchFamily="2" charset="0"/>
                <a:ea typeface="Aptos" panose="020B0004020202020204" pitchFamily="34" charset="0"/>
                <a:cs typeface="Segoe Sans Display" pitchFamily="2" charset="0"/>
                <a:hlinkClick r:id="rId4">
                  <a:extLst>
                    <a:ext uri="{A12FA001-AC4F-418D-AE19-62706E023703}">
                      <ahyp:hlinkClr xmlns:ahyp="http://schemas.microsoft.com/office/drawing/2018/hyperlinkcolor" val="tx"/>
                    </a:ext>
                  </a:extLst>
                </a:hlinkClick>
              </a:rPr>
              <a:t>Surface Warranty and Protection Plan</a:t>
            </a:r>
            <a:r>
              <a:rPr lang="en-IN" sz="750" kern="100" dirty="0">
                <a:solidFill>
                  <a:srgbClr val="000000">
                    <a:lumMod val="50000"/>
                    <a:lumOff val="50000"/>
                  </a:srgbClr>
                </a:solidFill>
                <a:latin typeface="Segoe Sans Display" pitchFamily="2" charset="0"/>
                <a:ea typeface="Aptos" panose="020B0004020202020204" pitchFamily="34" charset="0"/>
                <a:cs typeface="Segoe Sans Display" pitchFamily="2" charset="0"/>
              </a:rPr>
              <a:t> page to see availability.</a:t>
            </a:r>
            <a:endParaRPr lang="en-US" sz="750" kern="100" dirty="0">
              <a:solidFill>
                <a:srgbClr val="000000">
                  <a:lumMod val="50000"/>
                  <a:lumOff val="50000"/>
                </a:srgbClr>
              </a:solidFill>
              <a:latin typeface="Segoe Sans Display" pitchFamily="2" charset="0"/>
              <a:ea typeface="Aptos" panose="020B0004020202020204" pitchFamily="34" charset="0"/>
              <a:cs typeface="Segoe Sans Display" pitchFamily="2" charset="0"/>
            </a:endParaRPr>
          </a:p>
          <a:p>
            <a:pPr>
              <a:lnSpc>
                <a:spcPct val="107000"/>
              </a:lnSpc>
            </a:pPr>
            <a:r>
              <a:rPr lang="en-US" sz="750" kern="100" dirty="0">
                <a:solidFill>
                  <a:srgbClr val="000000">
                    <a:lumMod val="50000"/>
                    <a:lumOff val="50000"/>
                  </a:srgbClr>
                </a:solidFill>
                <a:latin typeface="Segoe Sans Display" pitchFamily="2" charset="0"/>
                <a:ea typeface="Aptos" panose="020B0004020202020204" pitchFamily="34" charset="0"/>
                <a:cs typeface="Segoe Sans Display" pitchFamily="2" charset="0"/>
              </a:rPr>
              <a:t> </a:t>
            </a:r>
          </a:p>
        </p:txBody>
      </p:sp>
      <p:sp>
        <p:nvSpPr>
          <p:cNvPr id="35" name="TextBox 34">
            <a:extLst>
              <a:ext uri="{FF2B5EF4-FFF2-40B4-BE49-F238E27FC236}">
                <a16:creationId xmlns:a16="http://schemas.microsoft.com/office/drawing/2014/main" id="{FF37E74F-31F1-89DB-8BDE-95E95541E5AE}"/>
              </a:ext>
            </a:extLst>
          </p:cNvPr>
          <p:cNvSpPr txBox="1"/>
          <p:nvPr/>
        </p:nvSpPr>
        <p:spPr>
          <a:xfrm>
            <a:off x="6806877" y="9280676"/>
            <a:ext cx="554640" cy="307777"/>
          </a:xfrm>
          <a:prstGeom prst="rect">
            <a:avLst/>
          </a:prstGeom>
          <a:noFill/>
        </p:spPr>
        <p:txBody>
          <a:bodyPr wrap="none" lIns="0" tIns="0" rIns="0" bIns="0" rtlCol="0">
            <a:spAutoFit/>
          </a:bodyPr>
          <a:lstStyle/>
          <a:p>
            <a:pPr algn="ctr"/>
            <a:r>
              <a:rPr lang="en-US" sz="1000" dirty="0">
                <a:solidFill>
                  <a:srgbClr val="000000">
                    <a:lumMod val="50000"/>
                    <a:lumOff val="50000"/>
                  </a:srgbClr>
                </a:solidFill>
                <a:latin typeface="Segoe Sans Display Semibold" pitchFamily="2" charset="0"/>
                <a:cs typeface="Segoe Sans Display Semibold" pitchFamily="2" charset="0"/>
              </a:rPr>
              <a:t>PARTNER</a:t>
            </a:r>
          </a:p>
          <a:p>
            <a:pPr algn="ctr"/>
            <a:r>
              <a:rPr lang="en-US" sz="1000" dirty="0">
                <a:solidFill>
                  <a:srgbClr val="000000">
                    <a:lumMod val="50000"/>
                    <a:lumOff val="50000"/>
                  </a:srgbClr>
                </a:solidFill>
                <a:latin typeface="Segoe Sans Display Semibold" pitchFamily="2" charset="0"/>
                <a:cs typeface="Segoe Sans Display Semibold" pitchFamily="2" charset="0"/>
              </a:rPr>
              <a:t>LOGO</a:t>
            </a:r>
          </a:p>
        </p:txBody>
      </p:sp>
      <p:pic>
        <p:nvPicPr>
          <p:cNvPr id="36" name="Picture 35" descr="A computer with a black background&#10;&#10;Description automatically generated">
            <a:extLst>
              <a:ext uri="{FF2B5EF4-FFF2-40B4-BE49-F238E27FC236}">
                <a16:creationId xmlns:a16="http://schemas.microsoft.com/office/drawing/2014/main" id="{088DF867-3DE2-B93B-4078-B08EB9B81742}"/>
              </a:ext>
            </a:extLst>
          </p:cNvPr>
          <p:cNvPicPr>
            <a:picLocks noChangeAspect="1"/>
          </p:cNvPicPr>
          <p:nvPr/>
        </p:nvPicPr>
        <p:blipFill rotWithShape="1">
          <a:blip r:embed="rId5">
            <a:extLst>
              <a:ext uri="{28A0092B-C50C-407E-A947-70E740481C1C}">
                <a14:useLocalDpi xmlns:a14="http://schemas.microsoft.com/office/drawing/2010/main" val="0"/>
              </a:ext>
            </a:extLst>
          </a:blip>
          <a:srcRect l="-2869" r="18014" b="9288"/>
          <a:stretch/>
        </p:blipFill>
        <p:spPr>
          <a:xfrm>
            <a:off x="-440509" y="6770387"/>
            <a:ext cx="3160413" cy="1900447"/>
          </a:xfrm>
          <a:prstGeom prst="rect">
            <a:avLst/>
          </a:prstGeom>
        </p:spPr>
      </p:pic>
      <p:sp>
        <p:nvSpPr>
          <p:cNvPr id="37" name="TextBox 36">
            <a:extLst>
              <a:ext uri="{FF2B5EF4-FFF2-40B4-BE49-F238E27FC236}">
                <a16:creationId xmlns:a16="http://schemas.microsoft.com/office/drawing/2014/main" id="{A8C25769-7783-9BAF-125B-30EE0DE3C994}"/>
              </a:ext>
            </a:extLst>
          </p:cNvPr>
          <p:cNvSpPr txBox="1"/>
          <p:nvPr/>
        </p:nvSpPr>
        <p:spPr>
          <a:xfrm>
            <a:off x="482750" y="4942544"/>
            <a:ext cx="1925253" cy="1427250"/>
          </a:xfrm>
          <a:prstGeom prst="rect">
            <a:avLst/>
          </a:prstGeom>
          <a:noFill/>
          <a:ln>
            <a:noFill/>
          </a:ln>
        </p:spPr>
        <p:txBody>
          <a:bodyPr wrap="square" lIns="91440" tIns="45720" rIns="91440" bIns="45720" anchor="b">
            <a:spAutoFit/>
          </a:bodyPr>
          <a:lstStyle/>
          <a:p>
            <a:pPr>
              <a:lnSpc>
                <a:spcPct val="125000"/>
              </a:lnSpc>
            </a:pPr>
            <a:r>
              <a:rPr lang="en-US" sz="2400" dirty="0">
                <a:solidFill>
                  <a:srgbClr val="505050"/>
                </a:solidFill>
                <a:latin typeface="Segoe Sans Display Light" pitchFamily="2" charset="0"/>
                <a:cs typeface="Segoe Sans Display Light" pitchFamily="2" charset="0"/>
              </a:rPr>
              <a:t>A better business experience.</a:t>
            </a:r>
            <a:endParaRPr lang="en-CA" sz="2400" dirty="0">
              <a:solidFill>
                <a:srgbClr val="505050"/>
              </a:solidFill>
              <a:latin typeface="Segoe Sans Display Light" pitchFamily="2" charset="0"/>
              <a:cs typeface="Segoe Sans Display Light" pitchFamily="2" charset="0"/>
            </a:endParaRPr>
          </a:p>
        </p:txBody>
      </p:sp>
      <p:pic>
        <p:nvPicPr>
          <p:cNvPr id="4" name="Picture 3" descr="A person and person holding laptops&#10;&#10;Description automatically generated">
            <a:extLst>
              <a:ext uri="{FF2B5EF4-FFF2-40B4-BE49-F238E27FC236}">
                <a16:creationId xmlns:a16="http://schemas.microsoft.com/office/drawing/2014/main" id="{C9CC35A1-BF15-69EE-8173-B5E3F2C80A7C}"/>
              </a:ext>
            </a:extLst>
          </p:cNvPr>
          <p:cNvPicPr>
            <a:picLocks noChangeAspect="1"/>
          </p:cNvPicPr>
          <p:nvPr/>
        </p:nvPicPr>
        <p:blipFill rotWithShape="1">
          <a:blip r:embed="rId6">
            <a:extLst>
              <a:ext uri="{28A0092B-C50C-407E-A947-70E740481C1C}">
                <a14:useLocalDpi xmlns:a14="http://schemas.microsoft.com/office/drawing/2010/main" val="0"/>
              </a:ext>
            </a:extLst>
          </a:blip>
          <a:srcRect l="34951" t="6858" r="22080" b="47057"/>
          <a:stretch/>
        </p:blipFill>
        <p:spPr>
          <a:xfrm>
            <a:off x="3506093" y="0"/>
            <a:ext cx="4266307" cy="3432301"/>
          </a:xfrm>
          <a:prstGeom prst="rect">
            <a:avLst/>
          </a:prstGeom>
        </p:spPr>
      </p:pic>
      <p:sp>
        <p:nvSpPr>
          <p:cNvPr id="26" name="TextBox 25">
            <a:extLst>
              <a:ext uri="{FF2B5EF4-FFF2-40B4-BE49-F238E27FC236}">
                <a16:creationId xmlns:a16="http://schemas.microsoft.com/office/drawing/2014/main" id="{B6A39843-ACED-BE23-0CEF-CD9D55561D12}"/>
              </a:ext>
            </a:extLst>
          </p:cNvPr>
          <p:cNvSpPr txBox="1"/>
          <p:nvPr/>
        </p:nvSpPr>
        <p:spPr>
          <a:xfrm>
            <a:off x="324507" y="1269283"/>
            <a:ext cx="3602733" cy="1077218"/>
          </a:xfrm>
          <a:prstGeom prst="rect">
            <a:avLst/>
          </a:prstGeom>
          <a:noFill/>
          <a:ln>
            <a:noFill/>
          </a:ln>
        </p:spPr>
        <p:txBody>
          <a:bodyPr wrap="square" lIns="91440" tIns="45720" rIns="91440" bIns="45720" anchor="b">
            <a:spAutoFit/>
          </a:bodyPr>
          <a:lstStyle/>
          <a:p>
            <a:r>
              <a:rPr lang="en-US" sz="3200" dirty="0">
                <a:solidFill>
                  <a:schemeClr val="tx1">
                    <a:lumMod val="65000"/>
                    <a:lumOff val="35000"/>
                  </a:schemeClr>
                </a:solidFill>
                <a:latin typeface="Segoe Sans Display Light" pitchFamily="2" charset="0"/>
                <a:cs typeface="Segoe Sans Display Light" pitchFamily="2" charset="0"/>
              </a:rPr>
              <a:t>Surface for Business Essentials</a:t>
            </a:r>
            <a:endParaRPr lang="en-CA" sz="3200" dirty="0">
              <a:solidFill>
                <a:schemeClr val="tx1">
                  <a:lumMod val="65000"/>
                  <a:lumOff val="35000"/>
                </a:schemeClr>
              </a:solidFill>
              <a:latin typeface="Segoe Sans Display Light" pitchFamily="2" charset="0"/>
              <a:cs typeface="Segoe Sans Display Light" pitchFamily="2" charset="0"/>
            </a:endParaRPr>
          </a:p>
        </p:txBody>
      </p:sp>
      <p:sp>
        <p:nvSpPr>
          <p:cNvPr id="27" name="Rectangle 26">
            <a:extLst>
              <a:ext uri="{FF2B5EF4-FFF2-40B4-BE49-F238E27FC236}">
                <a16:creationId xmlns:a16="http://schemas.microsoft.com/office/drawing/2014/main" id="{F033AE9E-CAED-5E22-4323-F59A9B9AB28A}"/>
              </a:ext>
            </a:extLst>
          </p:cNvPr>
          <p:cNvSpPr/>
          <p:nvPr/>
        </p:nvSpPr>
        <p:spPr>
          <a:xfrm>
            <a:off x="324506" y="2759597"/>
            <a:ext cx="3701816" cy="369332"/>
          </a:xfrm>
          <a:prstGeom prst="rect">
            <a:avLst/>
          </a:prstGeom>
          <a:ln>
            <a:noFill/>
          </a:ln>
        </p:spPr>
        <p:txBody>
          <a:bodyPr wrap="square" lIns="91440" tIns="45720" rIns="91440" bIns="45720" anchor="t">
            <a:spAutoFit/>
          </a:bodyPr>
          <a:lstStyle/>
          <a:p>
            <a:r>
              <a:rPr lang="en-US" dirty="0">
                <a:solidFill>
                  <a:schemeClr val="tx1">
                    <a:lumMod val="65000"/>
                    <a:lumOff val="35000"/>
                  </a:schemeClr>
                </a:solidFill>
                <a:latin typeface="Segoe Sans Display Semilight" pitchFamily="2" charset="0"/>
                <a:cs typeface="Segoe Sans Display Semilight" pitchFamily="2" charset="0"/>
              </a:rPr>
              <a:t>Protect | Manage | Support | Repair</a:t>
            </a:r>
            <a:endParaRPr lang="en-US" sz="2800" dirty="0">
              <a:solidFill>
                <a:schemeClr val="tx1">
                  <a:lumMod val="65000"/>
                  <a:lumOff val="35000"/>
                </a:schemeClr>
              </a:solidFill>
              <a:latin typeface="Segoe Sans Display Semilight" pitchFamily="2" charset="0"/>
              <a:cs typeface="Segoe Sans Display Semilight" pitchFamily="2" charset="0"/>
            </a:endParaRPr>
          </a:p>
        </p:txBody>
      </p:sp>
    </p:spTree>
    <p:extLst>
      <p:ext uri="{BB962C8B-B14F-4D97-AF65-F5344CB8AC3E}">
        <p14:creationId xmlns:p14="http://schemas.microsoft.com/office/powerpoint/2010/main" val="892172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a clipboard&#10;&#10;Description automatically generated">
            <a:extLst>
              <a:ext uri="{FF2B5EF4-FFF2-40B4-BE49-F238E27FC236}">
                <a16:creationId xmlns:a16="http://schemas.microsoft.com/office/drawing/2014/main" id="{CF593ADD-519C-75B6-443E-780C4F4309C4}"/>
              </a:ext>
            </a:extLst>
          </p:cNvPr>
          <p:cNvPicPr>
            <a:picLocks noChangeAspect="1"/>
          </p:cNvPicPr>
          <p:nvPr/>
        </p:nvPicPr>
        <p:blipFill rotWithShape="1">
          <a:blip r:embed="rId2">
            <a:extLst>
              <a:ext uri="{28A0092B-C50C-407E-A947-70E740481C1C}">
                <a14:useLocalDpi xmlns:a14="http://schemas.microsoft.com/office/drawing/2010/main" val="0"/>
              </a:ext>
            </a:extLst>
          </a:blip>
          <a:srcRect l="98" t="15976" r="-98" b="16002"/>
          <a:stretch/>
        </p:blipFill>
        <p:spPr>
          <a:xfrm>
            <a:off x="3865428" y="8100312"/>
            <a:ext cx="3906972" cy="1771734"/>
          </a:xfrm>
          <a:prstGeom prst="rect">
            <a:avLst/>
          </a:prstGeom>
        </p:spPr>
      </p:pic>
      <p:sp>
        <p:nvSpPr>
          <p:cNvPr id="28" name="Rectangle 27">
            <a:extLst>
              <a:ext uri="{FF2B5EF4-FFF2-40B4-BE49-F238E27FC236}">
                <a16:creationId xmlns:a16="http://schemas.microsoft.com/office/drawing/2014/main" id="{3FB96ACB-236C-AF8F-37D8-466F648CE236}"/>
              </a:ext>
            </a:extLst>
          </p:cNvPr>
          <p:cNvSpPr/>
          <p:nvPr/>
        </p:nvSpPr>
        <p:spPr bwMode="auto">
          <a:xfrm>
            <a:off x="0" y="-1"/>
            <a:ext cx="7772400" cy="2788835"/>
          </a:xfrm>
          <a:prstGeom prst="rect">
            <a:avLst/>
          </a:prstGeom>
          <a:solidFill>
            <a:srgbClr val="F2F2F2"/>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0" name="Picture 29">
            <a:extLst>
              <a:ext uri="{FF2B5EF4-FFF2-40B4-BE49-F238E27FC236}">
                <a16:creationId xmlns:a16="http://schemas.microsoft.com/office/drawing/2014/main" id="{4DF50942-09E3-AD25-6976-9BBE78CA48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7961" y="197580"/>
            <a:ext cx="1832000" cy="571012"/>
          </a:xfrm>
          <a:prstGeom prst="rect">
            <a:avLst/>
          </a:prstGeom>
        </p:spPr>
      </p:pic>
      <p:sp>
        <p:nvSpPr>
          <p:cNvPr id="34" name="TextBox 33">
            <a:extLst>
              <a:ext uri="{FF2B5EF4-FFF2-40B4-BE49-F238E27FC236}">
                <a16:creationId xmlns:a16="http://schemas.microsoft.com/office/drawing/2014/main" id="{184C8211-C368-ACFE-2F1D-D046139ECD44}"/>
              </a:ext>
            </a:extLst>
          </p:cNvPr>
          <p:cNvSpPr txBox="1"/>
          <p:nvPr/>
        </p:nvSpPr>
        <p:spPr>
          <a:xfrm>
            <a:off x="4558058" y="3904414"/>
            <a:ext cx="2478377" cy="1769715"/>
          </a:xfrm>
          <a:prstGeom prst="rect">
            <a:avLst/>
          </a:prstGeom>
          <a:noFill/>
        </p:spPr>
        <p:txBody>
          <a:bodyPr wrap="square">
            <a:spAutoFit/>
          </a:bodyPr>
          <a:lstStyle/>
          <a:p>
            <a:pPr defTabSz="914400">
              <a:defRPr/>
            </a:pPr>
            <a:r>
              <a:rPr lang="en-US" sz="2000" dirty="0">
                <a:solidFill>
                  <a:srgbClr val="000000">
                    <a:lumMod val="65000"/>
                    <a:lumOff val="35000"/>
                  </a:srgbClr>
                </a:solidFill>
                <a:latin typeface="Segoe Sans Display" pitchFamily="2" charset="0"/>
                <a:cs typeface="Segoe Sans Display" pitchFamily="2" charset="0"/>
              </a:rPr>
              <a:t>Manage</a:t>
            </a:r>
          </a:p>
          <a:p>
            <a:pPr defTabSz="914400">
              <a:spcAft>
                <a:spcPts val="600"/>
              </a:spcAft>
              <a:defRPr/>
            </a:pPr>
            <a:r>
              <a:rPr lang="en-US" sz="1200" dirty="0">
                <a:solidFill>
                  <a:srgbClr val="000000">
                    <a:lumMod val="65000"/>
                    <a:lumOff val="35000"/>
                  </a:srgbClr>
                </a:solidFill>
                <a:latin typeface="Segoe Sans Display Semilight" pitchFamily="2" charset="0"/>
                <a:cs typeface="Segoe Sans Display Semilight" pitchFamily="2" charset="0"/>
              </a:rPr>
              <a:t>Discover the </a:t>
            </a:r>
            <a:r>
              <a:rPr lang="en-US" sz="1200" dirty="0">
                <a:solidFill>
                  <a:srgbClr val="000000">
                    <a:lumMod val="65000"/>
                    <a:lumOff val="35000"/>
                  </a:srgbClr>
                </a:solidFill>
                <a:latin typeface="Segoe Sans Display Semilight" pitchFamily="2" charset="0"/>
                <a:cs typeface="Segoe Sans Display Semilight" pitchFamily="2" charset="0"/>
                <a:hlinkClick r:id="rId4"/>
              </a:rPr>
              <a:t>Surface device management resources</a:t>
            </a:r>
            <a:r>
              <a:rPr lang="en-US" sz="1200" dirty="0">
                <a:solidFill>
                  <a:srgbClr val="000000">
                    <a:lumMod val="65000"/>
                    <a:lumOff val="35000"/>
                  </a:srgbClr>
                </a:solidFill>
                <a:latin typeface="Segoe Sans Display Semilight" pitchFamily="2" charset="0"/>
                <a:cs typeface="Segoe Sans Display Semilight" pitchFamily="2" charset="0"/>
              </a:rPr>
              <a:t> to boost your IT efficiency.</a:t>
            </a:r>
          </a:p>
          <a:p>
            <a:pPr defTabSz="914400">
              <a:spcAft>
                <a:spcPts val="600"/>
              </a:spcAft>
              <a:defRPr/>
            </a:pPr>
            <a:r>
              <a:rPr lang="en-US" sz="1200" dirty="0">
                <a:solidFill>
                  <a:srgbClr val="000000">
                    <a:lumMod val="65000"/>
                    <a:lumOff val="35000"/>
                  </a:srgbClr>
                </a:solidFill>
                <a:latin typeface="Segoe Sans Display Semilight" pitchFamily="2" charset="0"/>
                <a:cs typeface="Segoe Sans Display Semilight" pitchFamily="2" charset="0"/>
              </a:rPr>
              <a:t>Robust and easy to use </a:t>
            </a:r>
            <a:r>
              <a:rPr lang="en-US" sz="1200" dirty="0">
                <a:solidFill>
                  <a:srgbClr val="000000">
                    <a:lumMod val="65000"/>
                    <a:lumOff val="35000"/>
                  </a:srgbClr>
                </a:solidFill>
                <a:latin typeface="Segoe Sans Display Semilight" pitchFamily="2" charset="0"/>
                <a:cs typeface="Segoe Sans Display Semilight" pitchFamily="2" charset="0"/>
                <a:hlinkClick r:id="rId5"/>
              </a:rPr>
              <a:t>management portals</a:t>
            </a:r>
            <a:r>
              <a:rPr lang="en-US" sz="1200" dirty="0">
                <a:solidFill>
                  <a:srgbClr val="000000">
                    <a:lumMod val="65000"/>
                    <a:lumOff val="35000"/>
                  </a:srgbClr>
                </a:solidFill>
                <a:latin typeface="Segoe Sans Display Semilight" pitchFamily="2" charset="0"/>
                <a:cs typeface="Segoe Sans Display Semilight" pitchFamily="2" charset="0"/>
              </a:rPr>
              <a:t> for deployment, device health monitoring and tracking.</a:t>
            </a:r>
          </a:p>
        </p:txBody>
      </p:sp>
      <p:grpSp>
        <p:nvGrpSpPr>
          <p:cNvPr id="35" name="Group 34">
            <a:extLst>
              <a:ext uri="{FF2B5EF4-FFF2-40B4-BE49-F238E27FC236}">
                <a16:creationId xmlns:a16="http://schemas.microsoft.com/office/drawing/2014/main" id="{38E35764-2818-947C-8476-7E1C062D4BA4}"/>
              </a:ext>
            </a:extLst>
          </p:cNvPr>
          <p:cNvGrpSpPr/>
          <p:nvPr/>
        </p:nvGrpSpPr>
        <p:grpSpPr>
          <a:xfrm>
            <a:off x="4027287" y="4011995"/>
            <a:ext cx="512996" cy="471702"/>
            <a:chOff x="691469" y="4425241"/>
            <a:chExt cx="779930" cy="727563"/>
          </a:xfrm>
        </p:grpSpPr>
        <p:sp>
          <p:nvSpPr>
            <p:cNvPr id="36" name="Rectangle 35">
              <a:extLst>
                <a:ext uri="{FF2B5EF4-FFF2-40B4-BE49-F238E27FC236}">
                  <a16:creationId xmlns:a16="http://schemas.microsoft.com/office/drawing/2014/main" id="{ECAC7681-5366-80BA-90AF-E23447D14DC5}"/>
                </a:ext>
              </a:extLst>
            </p:cNvPr>
            <p:cNvSpPr/>
            <p:nvPr/>
          </p:nvSpPr>
          <p:spPr bwMode="auto">
            <a:xfrm>
              <a:off x="691469" y="4425241"/>
              <a:ext cx="779930" cy="727563"/>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7" name="Graphic 36" descr="Icon of two circular arrows with a gear in it">
              <a:extLst>
                <a:ext uri="{FF2B5EF4-FFF2-40B4-BE49-F238E27FC236}">
                  <a16:creationId xmlns:a16="http://schemas.microsoft.com/office/drawing/2014/main" id="{F36B2AAF-5E55-5B52-479E-39C81C136B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3719" y="4527295"/>
              <a:ext cx="484289" cy="492639"/>
            </a:xfrm>
            <a:prstGeom prst="rect">
              <a:avLst/>
            </a:prstGeom>
          </p:spPr>
        </p:pic>
      </p:grpSp>
      <p:sp>
        <p:nvSpPr>
          <p:cNvPr id="38" name="TextBox 37">
            <a:extLst>
              <a:ext uri="{FF2B5EF4-FFF2-40B4-BE49-F238E27FC236}">
                <a16:creationId xmlns:a16="http://schemas.microsoft.com/office/drawing/2014/main" id="{16F36157-CABA-74C2-7DE3-8D1CB4B1946E}"/>
              </a:ext>
            </a:extLst>
          </p:cNvPr>
          <p:cNvSpPr txBox="1"/>
          <p:nvPr/>
        </p:nvSpPr>
        <p:spPr>
          <a:xfrm>
            <a:off x="4591901" y="6000809"/>
            <a:ext cx="2399450" cy="1585049"/>
          </a:xfrm>
          <a:prstGeom prst="rect">
            <a:avLst/>
          </a:prstGeom>
          <a:noFill/>
        </p:spPr>
        <p:txBody>
          <a:bodyPr wrap="square">
            <a:spAutoFit/>
          </a:bodyPr>
          <a:lstStyle/>
          <a:p>
            <a:pPr defTabSz="914400">
              <a:defRPr/>
            </a:pPr>
            <a:r>
              <a:rPr lang="en-US" sz="2000" dirty="0">
                <a:solidFill>
                  <a:srgbClr val="000000">
                    <a:lumMod val="65000"/>
                    <a:lumOff val="35000"/>
                  </a:srgbClr>
                </a:solidFill>
                <a:latin typeface="Segoe Sans Display" pitchFamily="2" charset="0"/>
                <a:cs typeface="Segoe Sans Display" pitchFamily="2" charset="0"/>
              </a:rPr>
              <a:t>Repair</a:t>
            </a:r>
          </a:p>
          <a:p>
            <a:pPr defTabSz="914400">
              <a:spcAft>
                <a:spcPts val="600"/>
              </a:spcAft>
              <a:defRPr/>
            </a:pPr>
            <a:r>
              <a:rPr lang="en-US" sz="1200" dirty="0">
                <a:solidFill>
                  <a:srgbClr val="000000">
                    <a:lumMod val="65000"/>
                    <a:lumOff val="35000"/>
                  </a:srgbClr>
                </a:solidFill>
                <a:latin typeface="Segoe Sans Display Semilight" pitchFamily="2" charset="0"/>
                <a:cs typeface="Segoe Sans Display Semilight" pitchFamily="2" charset="0"/>
              </a:rPr>
              <a:t>Visit </a:t>
            </a:r>
            <a:r>
              <a:rPr lang="en-US" sz="1200" dirty="0">
                <a:solidFill>
                  <a:srgbClr val="000000"/>
                </a:solidFill>
                <a:latin typeface="Segoe Sans Display Semilight" pitchFamily="2" charset="0"/>
                <a:cs typeface="Segoe Sans Display Semilight" pitchFamily="2" charset="0"/>
                <a:hlinkClick r:id="rId8"/>
              </a:rPr>
              <a:t>Surface for Business service and repair</a:t>
            </a:r>
            <a:r>
              <a:rPr lang="en-US" sz="1200" dirty="0">
                <a:solidFill>
                  <a:srgbClr val="000000"/>
                </a:solidFill>
                <a:latin typeface="Segoe Sans Display Semilight" pitchFamily="2" charset="0"/>
                <a:cs typeface="Segoe Sans Display Semilight" pitchFamily="2" charset="0"/>
              </a:rPr>
              <a:t> </a:t>
            </a:r>
            <a:r>
              <a:rPr lang="en-US" sz="1200" dirty="0">
                <a:solidFill>
                  <a:srgbClr val="737373"/>
                </a:solidFill>
                <a:latin typeface="Segoe Sans Display Semilight" pitchFamily="2" charset="0"/>
                <a:cs typeface="Segoe Sans Display Semilight" pitchFamily="2" charset="0"/>
              </a:rPr>
              <a:t>for repair resources and replacement components for repairable Surface devices.</a:t>
            </a:r>
          </a:p>
          <a:p>
            <a:pPr defTabSz="914400">
              <a:spcAft>
                <a:spcPts val="600"/>
              </a:spcAft>
              <a:defRPr/>
            </a:pPr>
            <a:r>
              <a:rPr lang="en-US" sz="1200" dirty="0">
                <a:solidFill>
                  <a:srgbClr val="000000">
                    <a:lumMod val="65000"/>
                    <a:lumOff val="35000"/>
                  </a:srgbClr>
                </a:solidFill>
                <a:latin typeface="Segoe Sans Display Semilight" pitchFamily="2" charset="0"/>
                <a:cs typeface="Segoe Sans Display Semilight" pitchFamily="2" charset="0"/>
              </a:rPr>
              <a:t>Watch the ease of repair in the latest </a:t>
            </a:r>
            <a:r>
              <a:rPr lang="en-US" sz="1200" dirty="0">
                <a:solidFill>
                  <a:srgbClr val="000000">
                    <a:lumMod val="65000"/>
                    <a:lumOff val="35000"/>
                  </a:srgbClr>
                </a:solidFill>
                <a:latin typeface="Segoe Sans Display Semilight" pitchFamily="2" charset="0"/>
                <a:cs typeface="Segoe Sans Display Semilight" pitchFamily="2" charset="0"/>
                <a:hlinkClick r:id="rId9"/>
              </a:rPr>
              <a:t>Surface disassembly videos</a:t>
            </a:r>
            <a:r>
              <a:rPr lang="en-US" sz="1200" dirty="0">
                <a:solidFill>
                  <a:srgbClr val="000000">
                    <a:lumMod val="65000"/>
                    <a:lumOff val="35000"/>
                  </a:srgbClr>
                </a:solidFill>
                <a:latin typeface="Segoe Sans Display Semilight" pitchFamily="2" charset="0"/>
                <a:cs typeface="Segoe Sans Display Semilight" pitchFamily="2" charset="0"/>
              </a:rPr>
              <a:t>.</a:t>
            </a:r>
          </a:p>
        </p:txBody>
      </p:sp>
      <p:grpSp>
        <p:nvGrpSpPr>
          <p:cNvPr id="39" name="Group 38">
            <a:extLst>
              <a:ext uri="{FF2B5EF4-FFF2-40B4-BE49-F238E27FC236}">
                <a16:creationId xmlns:a16="http://schemas.microsoft.com/office/drawing/2014/main" id="{BE52C11B-7B0D-3901-E41A-B786F8C33A30}"/>
              </a:ext>
            </a:extLst>
          </p:cNvPr>
          <p:cNvGrpSpPr/>
          <p:nvPr/>
        </p:nvGrpSpPr>
        <p:grpSpPr>
          <a:xfrm>
            <a:off x="4061128" y="6108390"/>
            <a:ext cx="512996" cy="471702"/>
            <a:chOff x="691469" y="6898044"/>
            <a:chExt cx="779930" cy="727563"/>
          </a:xfrm>
        </p:grpSpPr>
        <p:sp>
          <p:nvSpPr>
            <p:cNvPr id="40" name="Rectangle 39">
              <a:extLst>
                <a:ext uri="{FF2B5EF4-FFF2-40B4-BE49-F238E27FC236}">
                  <a16:creationId xmlns:a16="http://schemas.microsoft.com/office/drawing/2014/main" id="{AF09CFC2-7607-83A5-E78C-DF0F2D6A8307}"/>
                </a:ext>
              </a:extLst>
            </p:cNvPr>
            <p:cNvSpPr/>
            <p:nvPr/>
          </p:nvSpPr>
          <p:spPr bwMode="auto">
            <a:xfrm>
              <a:off x="691469" y="6898044"/>
              <a:ext cx="779930" cy="727563"/>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 name="Freeform 96" title="Icon of a gear with a wrench">
              <a:extLst>
                <a:ext uri="{FF2B5EF4-FFF2-40B4-BE49-F238E27FC236}">
                  <a16:creationId xmlns:a16="http://schemas.microsoft.com/office/drawing/2014/main" id="{0FF0F1AF-6763-7017-79FD-118AFD099407}"/>
                </a:ext>
              </a:extLst>
            </p:cNvPr>
            <p:cNvSpPr>
              <a:spLocks noChangeAspect="1" noEditPoints="1"/>
            </p:cNvSpPr>
            <p:nvPr/>
          </p:nvSpPr>
          <p:spPr bwMode="auto">
            <a:xfrm>
              <a:off x="828154" y="7049808"/>
              <a:ext cx="498492" cy="458991"/>
            </a:xfrm>
            <a:custGeom>
              <a:avLst/>
              <a:gdLst>
                <a:gd name="T0" fmla="*/ 224 w 356"/>
                <a:gd name="T1" fmla="*/ 273 h 328"/>
                <a:gd name="T2" fmla="*/ 181 w 356"/>
                <a:gd name="T3" fmla="*/ 295 h 328"/>
                <a:gd name="T4" fmla="*/ 181 w 356"/>
                <a:gd name="T5" fmla="*/ 328 h 328"/>
                <a:gd name="T6" fmla="*/ 121 w 356"/>
                <a:gd name="T7" fmla="*/ 328 h 328"/>
                <a:gd name="T8" fmla="*/ 121 w 356"/>
                <a:gd name="T9" fmla="*/ 291 h 328"/>
                <a:gd name="T10" fmla="*/ 57 w 356"/>
                <a:gd name="T11" fmla="*/ 254 h 328"/>
                <a:gd name="T12" fmla="*/ 28 w 356"/>
                <a:gd name="T13" fmla="*/ 269 h 328"/>
                <a:gd name="T14" fmla="*/ 0 w 356"/>
                <a:gd name="T15" fmla="*/ 214 h 328"/>
                <a:gd name="T16" fmla="*/ 28 w 356"/>
                <a:gd name="T17" fmla="*/ 199 h 328"/>
                <a:gd name="T18" fmla="*/ 21 w 356"/>
                <a:gd name="T19" fmla="*/ 162 h 328"/>
                <a:gd name="T20" fmla="*/ 28 w 356"/>
                <a:gd name="T21" fmla="*/ 125 h 328"/>
                <a:gd name="T22" fmla="*/ 0 w 356"/>
                <a:gd name="T23" fmla="*/ 111 h 328"/>
                <a:gd name="T24" fmla="*/ 28 w 356"/>
                <a:gd name="T25" fmla="*/ 55 h 328"/>
                <a:gd name="T26" fmla="*/ 57 w 356"/>
                <a:gd name="T27" fmla="*/ 70 h 328"/>
                <a:gd name="T28" fmla="*/ 121 w 356"/>
                <a:gd name="T29" fmla="*/ 33 h 328"/>
                <a:gd name="T30" fmla="*/ 121 w 356"/>
                <a:gd name="T31" fmla="*/ 0 h 328"/>
                <a:gd name="T32" fmla="*/ 181 w 356"/>
                <a:gd name="T33" fmla="*/ 0 h 328"/>
                <a:gd name="T34" fmla="*/ 181 w 356"/>
                <a:gd name="T35" fmla="*/ 30 h 328"/>
                <a:gd name="T36" fmla="*/ 249 w 356"/>
                <a:gd name="T37" fmla="*/ 70 h 328"/>
                <a:gd name="T38" fmla="*/ 274 w 356"/>
                <a:gd name="T39" fmla="*/ 55 h 328"/>
                <a:gd name="T40" fmla="*/ 306 w 356"/>
                <a:gd name="T41" fmla="*/ 111 h 328"/>
                <a:gd name="T42" fmla="*/ 277 w 356"/>
                <a:gd name="T43" fmla="*/ 125 h 328"/>
                <a:gd name="T44" fmla="*/ 282 w 356"/>
                <a:gd name="T45" fmla="*/ 162 h 328"/>
                <a:gd name="T46" fmla="*/ 279 w 356"/>
                <a:gd name="T47" fmla="*/ 188 h 328"/>
                <a:gd name="T48" fmla="*/ 186 w 356"/>
                <a:gd name="T49" fmla="*/ 100 h 328"/>
                <a:gd name="T50" fmla="*/ 150 w 356"/>
                <a:gd name="T51" fmla="*/ 89 h 328"/>
                <a:gd name="T52" fmla="*/ 75 w 356"/>
                <a:gd name="T53" fmla="*/ 166 h 328"/>
                <a:gd name="T54" fmla="*/ 107 w 356"/>
                <a:gd name="T55" fmla="*/ 231 h 328"/>
                <a:gd name="T56" fmla="*/ 209 w 356"/>
                <a:gd name="T57" fmla="*/ 238 h 328"/>
                <a:gd name="T58" fmla="*/ 310 w 356"/>
                <a:gd name="T59" fmla="*/ 302 h 328"/>
                <a:gd name="T60" fmla="*/ 348 w 356"/>
                <a:gd name="T61" fmla="*/ 294 h 328"/>
                <a:gd name="T62" fmla="*/ 340 w 356"/>
                <a:gd name="T63" fmla="*/ 256 h 328"/>
                <a:gd name="T64" fmla="*/ 237 w 356"/>
                <a:gd name="T65" fmla="*/ 195 h 328"/>
                <a:gd name="T66" fmla="*/ 235 w 356"/>
                <a:gd name="T67" fmla="*/ 194 h 328"/>
                <a:gd name="T68" fmla="*/ 234 w 356"/>
                <a:gd name="T69" fmla="*/ 179 h 328"/>
                <a:gd name="T70" fmla="*/ 172 w 356"/>
                <a:gd name="T71" fmla="*/ 139 h 328"/>
                <a:gd name="T72" fmla="*/ 145 w 356"/>
                <a:gd name="T73" fmla="*/ 153 h 328"/>
                <a:gd name="T74" fmla="*/ 194 w 356"/>
                <a:gd name="T75" fmla="*/ 183 h 328"/>
                <a:gd name="T76" fmla="*/ 182 w 356"/>
                <a:gd name="T77" fmla="*/ 199 h 328"/>
                <a:gd name="T78" fmla="*/ 135 w 356"/>
                <a:gd name="T79" fmla="*/ 169 h 328"/>
                <a:gd name="T80" fmla="*/ 132 w 356"/>
                <a:gd name="T81" fmla="*/ 201 h 328"/>
                <a:gd name="T82" fmla="*/ 194 w 356"/>
                <a:gd name="T83" fmla="*/ 241 h 328"/>
                <a:gd name="T84" fmla="*/ 207 w 356"/>
                <a:gd name="T85" fmla="*/ 237 h 328"/>
                <a:gd name="T86" fmla="*/ 209 w 356"/>
                <a:gd name="T87" fmla="*/ 23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6" h="328">
                  <a:moveTo>
                    <a:pt x="224" y="273"/>
                  </a:moveTo>
                  <a:cubicBezTo>
                    <a:pt x="213" y="284"/>
                    <a:pt x="195" y="291"/>
                    <a:pt x="181" y="295"/>
                  </a:cubicBezTo>
                  <a:cubicBezTo>
                    <a:pt x="181" y="295"/>
                    <a:pt x="181" y="295"/>
                    <a:pt x="181" y="328"/>
                  </a:cubicBezTo>
                  <a:cubicBezTo>
                    <a:pt x="181" y="328"/>
                    <a:pt x="181" y="328"/>
                    <a:pt x="121" y="328"/>
                  </a:cubicBezTo>
                  <a:cubicBezTo>
                    <a:pt x="121" y="328"/>
                    <a:pt x="121" y="328"/>
                    <a:pt x="121" y="291"/>
                  </a:cubicBezTo>
                  <a:cubicBezTo>
                    <a:pt x="96" y="287"/>
                    <a:pt x="75" y="273"/>
                    <a:pt x="57" y="254"/>
                  </a:cubicBezTo>
                  <a:cubicBezTo>
                    <a:pt x="57" y="254"/>
                    <a:pt x="57" y="254"/>
                    <a:pt x="28" y="269"/>
                  </a:cubicBezTo>
                  <a:cubicBezTo>
                    <a:pt x="28" y="269"/>
                    <a:pt x="28" y="269"/>
                    <a:pt x="0" y="214"/>
                  </a:cubicBezTo>
                  <a:cubicBezTo>
                    <a:pt x="0" y="214"/>
                    <a:pt x="0" y="214"/>
                    <a:pt x="28" y="199"/>
                  </a:cubicBezTo>
                  <a:cubicBezTo>
                    <a:pt x="25" y="188"/>
                    <a:pt x="21" y="177"/>
                    <a:pt x="21" y="162"/>
                  </a:cubicBezTo>
                  <a:cubicBezTo>
                    <a:pt x="21" y="151"/>
                    <a:pt x="25" y="136"/>
                    <a:pt x="28" y="125"/>
                  </a:cubicBezTo>
                  <a:cubicBezTo>
                    <a:pt x="28" y="125"/>
                    <a:pt x="28" y="125"/>
                    <a:pt x="0" y="111"/>
                  </a:cubicBezTo>
                  <a:cubicBezTo>
                    <a:pt x="0" y="111"/>
                    <a:pt x="0" y="111"/>
                    <a:pt x="28" y="55"/>
                  </a:cubicBezTo>
                  <a:cubicBezTo>
                    <a:pt x="28" y="55"/>
                    <a:pt x="28" y="55"/>
                    <a:pt x="57" y="70"/>
                  </a:cubicBezTo>
                  <a:cubicBezTo>
                    <a:pt x="75" y="52"/>
                    <a:pt x="96" y="37"/>
                    <a:pt x="121" y="33"/>
                  </a:cubicBezTo>
                  <a:cubicBezTo>
                    <a:pt x="121" y="33"/>
                    <a:pt x="121" y="33"/>
                    <a:pt x="121" y="0"/>
                  </a:cubicBezTo>
                  <a:cubicBezTo>
                    <a:pt x="121" y="0"/>
                    <a:pt x="121" y="0"/>
                    <a:pt x="181" y="0"/>
                  </a:cubicBezTo>
                  <a:cubicBezTo>
                    <a:pt x="181" y="0"/>
                    <a:pt x="181" y="0"/>
                    <a:pt x="181" y="30"/>
                  </a:cubicBezTo>
                  <a:cubicBezTo>
                    <a:pt x="206" y="37"/>
                    <a:pt x="231" y="52"/>
                    <a:pt x="249" y="70"/>
                  </a:cubicBezTo>
                  <a:cubicBezTo>
                    <a:pt x="249" y="70"/>
                    <a:pt x="249" y="70"/>
                    <a:pt x="274" y="55"/>
                  </a:cubicBezTo>
                  <a:cubicBezTo>
                    <a:pt x="274" y="55"/>
                    <a:pt x="274" y="55"/>
                    <a:pt x="306" y="111"/>
                  </a:cubicBezTo>
                  <a:cubicBezTo>
                    <a:pt x="306" y="111"/>
                    <a:pt x="306" y="111"/>
                    <a:pt x="277" y="125"/>
                  </a:cubicBezTo>
                  <a:cubicBezTo>
                    <a:pt x="281" y="136"/>
                    <a:pt x="282" y="150"/>
                    <a:pt x="282" y="162"/>
                  </a:cubicBezTo>
                  <a:cubicBezTo>
                    <a:pt x="282" y="169"/>
                    <a:pt x="282" y="178"/>
                    <a:pt x="279" y="188"/>
                  </a:cubicBezTo>
                  <a:moveTo>
                    <a:pt x="186" y="100"/>
                  </a:moveTo>
                  <a:cubicBezTo>
                    <a:pt x="176" y="93"/>
                    <a:pt x="165" y="89"/>
                    <a:pt x="150" y="89"/>
                  </a:cubicBezTo>
                  <a:cubicBezTo>
                    <a:pt x="107" y="89"/>
                    <a:pt x="75" y="126"/>
                    <a:pt x="75" y="166"/>
                  </a:cubicBezTo>
                  <a:cubicBezTo>
                    <a:pt x="75" y="195"/>
                    <a:pt x="85" y="217"/>
                    <a:pt x="107" y="231"/>
                  </a:cubicBezTo>
                  <a:moveTo>
                    <a:pt x="209" y="238"/>
                  </a:moveTo>
                  <a:cubicBezTo>
                    <a:pt x="310" y="302"/>
                    <a:pt x="310" y="302"/>
                    <a:pt x="310" y="302"/>
                  </a:cubicBezTo>
                  <a:cubicBezTo>
                    <a:pt x="323" y="310"/>
                    <a:pt x="340" y="307"/>
                    <a:pt x="348" y="294"/>
                  </a:cubicBezTo>
                  <a:cubicBezTo>
                    <a:pt x="356" y="282"/>
                    <a:pt x="353" y="265"/>
                    <a:pt x="340" y="256"/>
                  </a:cubicBezTo>
                  <a:cubicBezTo>
                    <a:pt x="237" y="195"/>
                    <a:pt x="237" y="195"/>
                    <a:pt x="237" y="195"/>
                  </a:cubicBezTo>
                  <a:cubicBezTo>
                    <a:pt x="235" y="194"/>
                    <a:pt x="235" y="194"/>
                    <a:pt x="235" y="194"/>
                  </a:cubicBezTo>
                  <a:cubicBezTo>
                    <a:pt x="236" y="189"/>
                    <a:pt x="235" y="184"/>
                    <a:pt x="234" y="179"/>
                  </a:cubicBezTo>
                  <a:cubicBezTo>
                    <a:pt x="228" y="151"/>
                    <a:pt x="200" y="132"/>
                    <a:pt x="172" y="139"/>
                  </a:cubicBezTo>
                  <a:cubicBezTo>
                    <a:pt x="162" y="141"/>
                    <a:pt x="152" y="146"/>
                    <a:pt x="145" y="153"/>
                  </a:cubicBezTo>
                  <a:cubicBezTo>
                    <a:pt x="194" y="183"/>
                    <a:pt x="194" y="183"/>
                    <a:pt x="194" y="183"/>
                  </a:cubicBezTo>
                  <a:cubicBezTo>
                    <a:pt x="182" y="199"/>
                    <a:pt x="182" y="199"/>
                    <a:pt x="182" y="199"/>
                  </a:cubicBezTo>
                  <a:cubicBezTo>
                    <a:pt x="135" y="169"/>
                    <a:pt x="135" y="169"/>
                    <a:pt x="135" y="169"/>
                  </a:cubicBezTo>
                  <a:cubicBezTo>
                    <a:pt x="131" y="179"/>
                    <a:pt x="129" y="190"/>
                    <a:pt x="132" y="201"/>
                  </a:cubicBezTo>
                  <a:cubicBezTo>
                    <a:pt x="138" y="229"/>
                    <a:pt x="165" y="247"/>
                    <a:pt x="194" y="241"/>
                  </a:cubicBezTo>
                  <a:cubicBezTo>
                    <a:pt x="198" y="240"/>
                    <a:pt x="203" y="239"/>
                    <a:pt x="207" y="237"/>
                  </a:cubicBezTo>
                  <a:lnTo>
                    <a:pt x="209" y="238"/>
                  </a:lnTo>
                  <a:close/>
                </a:path>
              </a:pathLst>
            </a:custGeom>
            <a:noFill/>
            <a:ln w="19050" cap="sq">
              <a:solidFill>
                <a:srgbClr val="536C9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gradFill>
                  <a:gsLst>
                    <a:gs pos="0">
                      <a:srgbClr val="505050"/>
                    </a:gs>
                    <a:gs pos="100000">
                      <a:srgbClr val="505050"/>
                    </a:gs>
                  </a:gsLst>
                </a:gradFill>
                <a:effectLst/>
                <a:uLnTx/>
                <a:uFillTx/>
                <a:latin typeface="Segoe UI"/>
              </a:endParaRPr>
            </a:p>
          </p:txBody>
        </p:sp>
      </p:grpSp>
      <p:sp>
        <p:nvSpPr>
          <p:cNvPr id="42" name="TextBox 41">
            <a:extLst>
              <a:ext uri="{FF2B5EF4-FFF2-40B4-BE49-F238E27FC236}">
                <a16:creationId xmlns:a16="http://schemas.microsoft.com/office/drawing/2014/main" id="{F22D3DCE-B0B9-2608-83BC-21F272B9C9AE}"/>
              </a:ext>
            </a:extLst>
          </p:cNvPr>
          <p:cNvSpPr txBox="1"/>
          <p:nvPr/>
        </p:nvSpPr>
        <p:spPr>
          <a:xfrm>
            <a:off x="1059667" y="6000809"/>
            <a:ext cx="2373815" cy="1769715"/>
          </a:xfrm>
          <a:prstGeom prst="rect">
            <a:avLst/>
          </a:prstGeom>
          <a:noFill/>
        </p:spPr>
        <p:txBody>
          <a:bodyPr wrap="square">
            <a:spAutoFit/>
          </a:bodyPr>
          <a:lstStyle/>
          <a:p>
            <a:pPr defTabSz="914400">
              <a:defRPr/>
            </a:pPr>
            <a:r>
              <a:rPr lang="en-US" sz="2000" dirty="0">
                <a:solidFill>
                  <a:srgbClr val="000000">
                    <a:lumMod val="65000"/>
                    <a:lumOff val="35000"/>
                  </a:srgbClr>
                </a:solidFill>
                <a:latin typeface="Segoe Sans Display" pitchFamily="2" charset="0"/>
                <a:cs typeface="Segoe Sans Display" pitchFamily="2" charset="0"/>
              </a:rPr>
              <a:t>Support</a:t>
            </a:r>
          </a:p>
          <a:p>
            <a:pPr defTabSz="914400">
              <a:spcAft>
                <a:spcPts val="600"/>
              </a:spcAft>
              <a:defRPr/>
            </a:pPr>
            <a:r>
              <a:rPr lang="en-US" sz="1200" dirty="0">
                <a:solidFill>
                  <a:srgbClr val="000000">
                    <a:lumMod val="65000"/>
                    <a:lumOff val="35000"/>
                  </a:srgbClr>
                </a:solidFill>
                <a:latin typeface="Segoe Sans Display Semilight" pitchFamily="2" charset="0"/>
                <a:cs typeface="Segoe Sans Display Semilight" pitchFamily="2" charset="0"/>
              </a:rPr>
              <a:t>Top </a:t>
            </a:r>
            <a:r>
              <a:rPr lang="en-US" sz="1200" dirty="0">
                <a:solidFill>
                  <a:srgbClr val="000000">
                    <a:lumMod val="65000"/>
                    <a:lumOff val="35000"/>
                  </a:srgbClr>
                </a:solidFill>
                <a:latin typeface="Segoe Sans Display Semilight" pitchFamily="2" charset="0"/>
                <a:cs typeface="Segoe Sans Display Semilight" pitchFamily="2" charset="0"/>
                <a:hlinkClick r:id="rId10"/>
              </a:rPr>
              <a:t>support services</a:t>
            </a:r>
            <a:r>
              <a:rPr lang="en-US" sz="1200" dirty="0">
                <a:solidFill>
                  <a:srgbClr val="000000">
                    <a:lumMod val="65000"/>
                    <a:lumOff val="35000"/>
                  </a:srgbClr>
                </a:solidFill>
                <a:latin typeface="Segoe Sans Display Semilight" pitchFamily="2" charset="0"/>
                <a:cs typeface="Segoe Sans Display Semilight" pitchFamily="2" charset="0"/>
              </a:rPr>
              <a:t> for Surface devices and </a:t>
            </a:r>
            <a:r>
              <a:rPr lang="en-US" sz="1200" dirty="0">
                <a:solidFill>
                  <a:srgbClr val="000000">
                    <a:lumMod val="65000"/>
                    <a:lumOff val="35000"/>
                  </a:srgbClr>
                </a:solidFill>
                <a:latin typeface="Segoe Sans Display Semilight" pitchFamily="2" charset="0"/>
                <a:cs typeface="Segoe Sans Display Semilight" pitchFamily="2" charset="0"/>
                <a:hlinkClick r:id="rId11"/>
              </a:rPr>
              <a:t>contact support services</a:t>
            </a:r>
            <a:r>
              <a:rPr lang="en-US" sz="1200" dirty="0">
                <a:solidFill>
                  <a:srgbClr val="000000">
                    <a:lumMod val="65000"/>
                    <a:lumOff val="35000"/>
                  </a:srgbClr>
                </a:solidFill>
                <a:latin typeface="Segoe Sans Display Semilight" pitchFamily="2" charset="0"/>
                <a:cs typeface="Segoe Sans Display Semilight" pitchFamily="2" charset="0"/>
              </a:rPr>
              <a:t> for businesses and education.</a:t>
            </a:r>
          </a:p>
          <a:p>
            <a:pPr defTabSz="914400">
              <a:spcAft>
                <a:spcPts val="600"/>
              </a:spcAft>
              <a:defRPr/>
            </a:pPr>
            <a:r>
              <a:rPr lang="en-US" sz="1200" dirty="0">
                <a:solidFill>
                  <a:srgbClr val="000000">
                    <a:lumMod val="65000"/>
                    <a:lumOff val="35000"/>
                  </a:srgbClr>
                </a:solidFill>
                <a:latin typeface="Segoe Sans Display Semilight" pitchFamily="2" charset="0"/>
                <a:cs typeface="Segoe Sans Display Semilight" pitchFamily="2" charset="0"/>
              </a:rPr>
              <a:t>Locate a </a:t>
            </a:r>
            <a:r>
              <a:rPr lang="en-US" sz="1200" dirty="0">
                <a:solidFill>
                  <a:srgbClr val="000000">
                    <a:lumMod val="65000"/>
                    <a:lumOff val="35000"/>
                  </a:srgbClr>
                </a:solidFill>
                <a:latin typeface="Segoe Sans Display Semilight" pitchFamily="2" charset="0"/>
                <a:cs typeface="Segoe Sans Display Semilight" pitchFamily="2" charset="0"/>
                <a:hlinkClick r:id="rId12"/>
              </a:rPr>
              <a:t>Surface Authorized Service Provider</a:t>
            </a:r>
            <a:r>
              <a:rPr lang="en-US" sz="1200" dirty="0">
                <a:solidFill>
                  <a:srgbClr val="000000">
                    <a:lumMod val="65000"/>
                    <a:lumOff val="35000"/>
                  </a:srgbClr>
                </a:solidFill>
                <a:latin typeface="Segoe Sans Display Semilight" pitchFamily="2" charset="0"/>
                <a:cs typeface="Segoe Sans Display Semilight" pitchFamily="2" charset="0"/>
              </a:rPr>
              <a:t> for commercial support services.</a:t>
            </a:r>
          </a:p>
        </p:txBody>
      </p:sp>
      <p:grpSp>
        <p:nvGrpSpPr>
          <p:cNvPr id="43" name="Group 42">
            <a:extLst>
              <a:ext uri="{FF2B5EF4-FFF2-40B4-BE49-F238E27FC236}">
                <a16:creationId xmlns:a16="http://schemas.microsoft.com/office/drawing/2014/main" id="{550291A0-5FFD-0F8B-7DBF-A8984E80ABBF}"/>
              </a:ext>
            </a:extLst>
          </p:cNvPr>
          <p:cNvGrpSpPr/>
          <p:nvPr/>
        </p:nvGrpSpPr>
        <p:grpSpPr>
          <a:xfrm>
            <a:off x="520816" y="6108390"/>
            <a:ext cx="512996" cy="471702"/>
            <a:chOff x="691469" y="5652317"/>
            <a:chExt cx="779930" cy="727563"/>
          </a:xfrm>
        </p:grpSpPr>
        <p:sp>
          <p:nvSpPr>
            <p:cNvPr id="44" name="Rectangle 43">
              <a:extLst>
                <a:ext uri="{FF2B5EF4-FFF2-40B4-BE49-F238E27FC236}">
                  <a16:creationId xmlns:a16="http://schemas.microsoft.com/office/drawing/2014/main" id="{E7356ED7-3849-82C4-0A57-C18C61385680}"/>
                </a:ext>
              </a:extLst>
            </p:cNvPr>
            <p:cNvSpPr/>
            <p:nvPr/>
          </p:nvSpPr>
          <p:spPr bwMode="auto">
            <a:xfrm>
              <a:off x="691469" y="5652317"/>
              <a:ext cx="779930" cy="727563"/>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5" name="Graphic 44">
              <a:extLst>
                <a:ext uri="{FF2B5EF4-FFF2-40B4-BE49-F238E27FC236}">
                  <a16:creationId xmlns:a16="http://schemas.microsoft.com/office/drawing/2014/main" id="{20B05CAA-7003-3F8D-4692-3F17795E03AF}"/>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8154" y="5744057"/>
              <a:ext cx="506559" cy="544082"/>
            </a:xfrm>
            <a:prstGeom prst="rect">
              <a:avLst/>
            </a:prstGeom>
          </p:spPr>
        </p:pic>
      </p:grpSp>
      <p:sp>
        <p:nvSpPr>
          <p:cNvPr id="46" name="TextBox 45">
            <a:extLst>
              <a:ext uri="{FF2B5EF4-FFF2-40B4-BE49-F238E27FC236}">
                <a16:creationId xmlns:a16="http://schemas.microsoft.com/office/drawing/2014/main" id="{477D06FE-33FF-A058-6D4E-171F2FD2F2BB}"/>
              </a:ext>
            </a:extLst>
          </p:cNvPr>
          <p:cNvSpPr txBox="1"/>
          <p:nvPr/>
        </p:nvSpPr>
        <p:spPr>
          <a:xfrm>
            <a:off x="1102480" y="3904414"/>
            <a:ext cx="2292779" cy="1585049"/>
          </a:xfrm>
          <a:prstGeom prst="rect">
            <a:avLst/>
          </a:prstGeom>
          <a:noFill/>
        </p:spPr>
        <p:txBody>
          <a:bodyPr wrap="square">
            <a:spAutoFit/>
          </a:bodyPr>
          <a:lstStyle/>
          <a:p>
            <a:pPr defTabSz="914400">
              <a:defRPr/>
            </a:pPr>
            <a:r>
              <a:rPr lang="en-US" sz="2000" dirty="0">
                <a:solidFill>
                  <a:srgbClr val="000000">
                    <a:lumMod val="65000"/>
                    <a:lumOff val="35000"/>
                  </a:srgbClr>
                </a:solidFill>
                <a:latin typeface="Segoe Sans Display" pitchFamily="2" charset="0"/>
                <a:cs typeface="Segoe Sans Display" pitchFamily="2" charset="0"/>
              </a:rPr>
              <a:t>Protect</a:t>
            </a:r>
          </a:p>
          <a:p>
            <a:pPr defTabSz="914400">
              <a:spcAft>
                <a:spcPts val="600"/>
              </a:spcAft>
              <a:defRPr/>
            </a:pPr>
            <a:r>
              <a:rPr lang="en-US" sz="1200" dirty="0">
                <a:solidFill>
                  <a:srgbClr val="000000">
                    <a:lumMod val="65000"/>
                    <a:lumOff val="35000"/>
                  </a:srgbClr>
                </a:solidFill>
                <a:latin typeface="Segoe Sans Display Semilight" pitchFamily="2" charset="0"/>
                <a:cs typeface="Segoe Sans Display Semilight" pitchFamily="2" charset="0"/>
              </a:rPr>
              <a:t>Find the right </a:t>
            </a:r>
            <a:r>
              <a:rPr lang="en-US" sz="1200" dirty="0">
                <a:solidFill>
                  <a:srgbClr val="000000">
                    <a:lumMod val="65000"/>
                    <a:lumOff val="35000"/>
                  </a:srgbClr>
                </a:solidFill>
                <a:latin typeface="Segoe Sans Display Semilight" pitchFamily="2" charset="0"/>
                <a:cs typeface="Segoe Sans Display Semilight" pitchFamily="2" charset="0"/>
                <a:hlinkClick r:id="rId15"/>
              </a:rPr>
              <a:t>Microsoft Surface Protection Plan</a:t>
            </a:r>
            <a:r>
              <a:rPr lang="en-US" sz="1200" dirty="0">
                <a:solidFill>
                  <a:srgbClr val="000000">
                    <a:lumMod val="65000"/>
                    <a:lumOff val="35000"/>
                  </a:srgbClr>
                </a:solidFill>
                <a:latin typeface="Segoe Sans Display Semilight" pitchFamily="2" charset="0"/>
                <a:cs typeface="Segoe Sans Display Semilight" pitchFamily="2" charset="0"/>
              </a:rPr>
              <a:t> to protect your investment and meet business needs.</a:t>
            </a:r>
          </a:p>
          <a:p>
            <a:pPr defTabSz="914400">
              <a:spcAft>
                <a:spcPts val="600"/>
              </a:spcAft>
              <a:defRPr/>
            </a:pPr>
            <a:r>
              <a:rPr lang="en-US" sz="1200" dirty="0">
                <a:solidFill>
                  <a:srgbClr val="000000">
                    <a:lumMod val="65000"/>
                    <a:lumOff val="35000"/>
                  </a:srgbClr>
                </a:solidFill>
                <a:latin typeface="Segoe Sans Display Semilight" pitchFamily="2" charset="0"/>
                <a:cs typeface="Segoe Sans Display Semilight" pitchFamily="2" charset="0"/>
              </a:rPr>
              <a:t>Manage your </a:t>
            </a:r>
            <a:r>
              <a:rPr lang="en-US" sz="1200" dirty="0">
                <a:solidFill>
                  <a:srgbClr val="000000">
                    <a:lumMod val="65000"/>
                    <a:lumOff val="35000"/>
                  </a:srgbClr>
                </a:solidFill>
                <a:latin typeface="Segoe Sans Display Semilight" pitchFamily="2" charset="0"/>
                <a:cs typeface="Segoe Sans Display Semilight" pitchFamily="2" charset="0"/>
                <a:hlinkClick r:id="rId16"/>
              </a:rPr>
              <a:t>Surface warranty and services requests</a:t>
            </a:r>
            <a:r>
              <a:rPr lang="en-US" sz="1200" dirty="0">
                <a:solidFill>
                  <a:srgbClr val="000000">
                    <a:lumMod val="65000"/>
                    <a:lumOff val="35000"/>
                  </a:srgbClr>
                </a:solidFill>
                <a:latin typeface="Segoe Sans Display Semilight" pitchFamily="2" charset="0"/>
                <a:cs typeface="Segoe Sans Display Semilight" pitchFamily="2" charset="0"/>
              </a:rPr>
              <a:t>.</a:t>
            </a:r>
          </a:p>
        </p:txBody>
      </p:sp>
      <p:grpSp>
        <p:nvGrpSpPr>
          <p:cNvPr id="47" name="Group 46">
            <a:extLst>
              <a:ext uri="{FF2B5EF4-FFF2-40B4-BE49-F238E27FC236}">
                <a16:creationId xmlns:a16="http://schemas.microsoft.com/office/drawing/2014/main" id="{8A17DEC2-036A-3DA2-375B-764DDBDD84A5}"/>
              </a:ext>
            </a:extLst>
          </p:cNvPr>
          <p:cNvGrpSpPr/>
          <p:nvPr/>
        </p:nvGrpSpPr>
        <p:grpSpPr>
          <a:xfrm>
            <a:off x="576137" y="4011994"/>
            <a:ext cx="512996" cy="494345"/>
            <a:chOff x="695898" y="3122246"/>
            <a:chExt cx="779930" cy="762488"/>
          </a:xfrm>
        </p:grpSpPr>
        <p:sp>
          <p:nvSpPr>
            <p:cNvPr id="48" name="Rectangle 47">
              <a:extLst>
                <a:ext uri="{FF2B5EF4-FFF2-40B4-BE49-F238E27FC236}">
                  <a16:creationId xmlns:a16="http://schemas.microsoft.com/office/drawing/2014/main" id="{B759BD1D-4CE7-C160-4598-AC59A6E766AA}"/>
                </a:ext>
              </a:extLst>
            </p:cNvPr>
            <p:cNvSpPr/>
            <p:nvPr/>
          </p:nvSpPr>
          <p:spPr bwMode="auto">
            <a:xfrm>
              <a:off x="695898" y="3122246"/>
              <a:ext cx="779930" cy="762488"/>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9" name="Graphic 48" descr="Icon of a certificate">
              <a:extLst>
                <a:ext uri="{FF2B5EF4-FFF2-40B4-BE49-F238E27FC236}">
                  <a16:creationId xmlns:a16="http://schemas.microsoft.com/office/drawing/2014/main" id="{ED50877D-79CD-8C07-398D-79D9DE8966F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43719" y="3251660"/>
              <a:ext cx="484289" cy="503660"/>
            </a:xfrm>
            <a:prstGeom prst="rect">
              <a:avLst/>
            </a:prstGeom>
          </p:spPr>
        </p:pic>
      </p:grpSp>
      <p:sp>
        <p:nvSpPr>
          <p:cNvPr id="51" name="TextBox 50">
            <a:extLst>
              <a:ext uri="{FF2B5EF4-FFF2-40B4-BE49-F238E27FC236}">
                <a16:creationId xmlns:a16="http://schemas.microsoft.com/office/drawing/2014/main" id="{79DCDC08-2E67-77B0-7258-FAF0F6A2D402}"/>
              </a:ext>
            </a:extLst>
          </p:cNvPr>
          <p:cNvSpPr txBox="1"/>
          <p:nvPr/>
        </p:nvSpPr>
        <p:spPr>
          <a:xfrm>
            <a:off x="516695" y="2998654"/>
            <a:ext cx="6717823" cy="584775"/>
          </a:xfrm>
          <a:prstGeom prst="rect">
            <a:avLst/>
          </a:prstGeom>
          <a:noFill/>
        </p:spPr>
        <p:txBody>
          <a:bodyPr wrap="square" lIns="91440" tIns="45720" rIns="91440" bIns="45720" rtlCol="0" anchor="t">
            <a:spAutoFit/>
          </a:bodyPr>
          <a:lstStyle/>
          <a:p>
            <a:r>
              <a:rPr lang="en-US" sz="1600" dirty="0">
                <a:solidFill>
                  <a:srgbClr val="000000"/>
                </a:solidFill>
                <a:latin typeface="Segoe Sans Display Light" pitchFamily="2" charset="0"/>
                <a:cs typeface="Segoe Sans Display Light" pitchFamily="2" charset="0"/>
              </a:rPr>
              <a:t>Surface provides businesses with the resources and tools to deliver a more efficient and complete lifecycle management solution.</a:t>
            </a:r>
            <a:endParaRPr lang="en-US" sz="1600" dirty="0">
              <a:solidFill>
                <a:srgbClr val="505050"/>
              </a:solidFill>
              <a:latin typeface="Segoe Sans Display Light" pitchFamily="2" charset="0"/>
              <a:cs typeface="Segoe Sans Display Light" pitchFamily="2" charset="0"/>
            </a:endParaRPr>
          </a:p>
        </p:txBody>
      </p:sp>
      <p:sp>
        <p:nvSpPr>
          <p:cNvPr id="53" name="TextBox 52">
            <a:extLst>
              <a:ext uri="{FF2B5EF4-FFF2-40B4-BE49-F238E27FC236}">
                <a16:creationId xmlns:a16="http://schemas.microsoft.com/office/drawing/2014/main" id="{E458F240-B99B-8499-710C-0E2B0F15EADC}"/>
              </a:ext>
            </a:extLst>
          </p:cNvPr>
          <p:cNvSpPr txBox="1"/>
          <p:nvPr/>
        </p:nvSpPr>
        <p:spPr>
          <a:xfrm>
            <a:off x="516696" y="1456025"/>
            <a:ext cx="3369504" cy="584775"/>
          </a:xfrm>
          <a:prstGeom prst="rect">
            <a:avLst/>
          </a:prstGeom>
          <a:noFill/>
          <a:ln>
            <a:noFill/>
          </a:ln>
        </p:spPr>
        <p:txBody>
          <a:bodyPr wrap="square" lIns="91440" tIns="45720" rIns="91440" bIns="45720" anchor="b">
            <a:spAutoFit/>
          </a:bodyPr>
          <a:lstStyle/>
          <a:p>
            <a:r>
              <a:rPr lang="en-US" sz="3200" dirty="0">
                <a:solidFill>
                  <a:srgbClr val="000000">
                    <a:lumMod val="65000"/>
                    <a:lumOff val="35000"/>
                  </a:srgbClr>
                </a:solidFill>
                <a:latin typeface="Segoe Sans Display Light" pitchFamily="2" charset="0"/>
                <a:cs typeface="Segoe Sans Display Light" pitchFamily="2" charset="0"/>
              </a:rPr>
              <a:t>Resources</a:t>
            </a:r>
            <a:endParaRPr lang="en-CA" sz="3200" dirty="0">
              <a:solidFill>
                <a:srgbClr val="000000">
                  <a:lumMod val="65000"/>
                  <a:lumOff val="35000"/>
                </a:srgbClr>
              </a:solidFill>
              <a:latin typeface="Segoe Sans Display Light" pitchFamily="2" charset="0"/>
              <a:cs typeface="Segoe Sans Display Light" pitchFamily="2" charset="0"/>
            </a:endParaRPr>
          </a:p>
        </p:txBody>
      </p:sp>
      <p:pic>
        <p:nvPicPr>
          <p:cNvPr id="5" name="Picture 4" descr="A laptops with a stylus and a pen&#10;&#10;Description automatically generated">
            <a:extLst>
              <a:ext uri="{FF2B5EF4-FFF2-40B4-BE49-F238E27FC236}">
                <a16:creationId xmlns:a16="http://schemas.microsoft.com/office/drawing/2014/main" id="{72B6A1E9-84A6-2990-51A7-81801E2D2064}"/>
              </a:ext>
            </a:extLst>
          </p:cNvPr>
          <p:cNvPicPr>
            <a:picLocks noChangeAspect="1"/>
          </p:cNvPicPr>
          <p:nvPr/>
        </p:nvPicPr>
        <p:blipFill rotWithShape="1">
          <a:blip r:embed="rId19">
            <a:extLst>
              <a:ext uri="{28A0092B-C50C-407E-A947-70E740481C1C}">
                <a14:useLocalDpi xmlns:a14="http://schemas.microsoft.com/office/drawing/2010/main" val="0"/>
              </a:ext>
            </a:extLst>
          </a:blip>
          <a:srcRect l="8565" r="6122" b="14232"/>
          <a:stretch/>
        </p:blipFill>
        <p:spPr>
          <a:xfrm>
            <a:off x="2840829" y="-7312"/>
            <a:ext cx="4931571" cy="2788835"/>
          </a:xfrm>
          <a:prstGeom prst="rect">
            <a:avLst/>
          </a:prstGeom>
        </p:spPr>
      </p:pic>
      <p:sp>
        <p:nvSpPr>
          <p:cNvPr id="11" name="Rectangle 10">
            <a:extLst>
              <a:ext uri="{FF2B5EF4-FFF2-40B4-BE49-F238E27FC236}">
                <a16:creationId xmlns:a16="http://schemas.microsoft.com/office/drawing/2014/main" id="{6FD53C8C-2338-0F6B-57D0-BE8DEBD6181E}"/>
              </a:ext>
            </a:extLst>
          </p:cNvPr>
          <p:cNvSpPr/>
          <p:nvPr/>
        </p:nvSpPr>
        <p:spPr>
          <a:xfrm>
            <a:off x="3395259" y="9105053"/>
            <a:ext cx="1242332" cy="766443"/>
          </a:xfrm>
          <a:prstGeom prst="rect">
            <a:avLst/>
          </a:prstGeom>
          <a:gradFill flip="none" rotWithShape="1">
            <a:gsLst>
              <a:gs pos="43000">
                <a:srgbClr val="F2F2F2"/>
              </a:gs>
              <a:gs pos="69000">
                <a:srgbClr val="F2F2F2">
                  <a:alpha val="81000"/>
                </a:srgbClr>
              </a:gs>
              <a:gs pos="100000">
                <a:srgbClr val="F2F2F2">
                  <a:alpha val="0"/>
                </a:srgbClr>
              </a:gs>
            </a:gsLst>
            <a:lin ang="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16C712-4D32-6423-05BA-E32332B9CBE9}"/>
              </a:ext>
            </a:extLst>
          </p:cNvPr>
          <p:cNvSpPr/>
          <p:nvPr/>
        </p:nvSpPr>
        <p:spPr bwMode="auto">
          <a:xfrm>
            <a:off x="-1" y="8103614"/>
            <a:ext cx="5510255" cy="1768432"/>
          </a:xfrm>
          <a:prstGeom prst="rect">
            <a:avLst/>
          </a:prstGeom>
          <a:gradFill flip="none" rotWithShape="1">
            <a:gsLst>
              <a:gs pos="66000">
                <a:srgbClr val="F2F2F2"/>
              </a:gs>
              <a:gs pos="83000">
                <a:srgbClr val="F2F2F2">
                  <a:alpha val="81000"/>
                </a:srgbClr>
              </a:gs>
              <a:gs pos="100000">
                <a:srgbClr val="F2F2F2">
                  <a:alpha val="43000"/>
                </a:srgbClr>
              </a:gs>
            </a:gsLst>
            <a:lin ang="2700000" scaled="1"/>
            <a:tileRect/>
          </a:gra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 name="Title 1">
            <a:extLst>
              <a:ext uri="{FF2B5EF4-FFF2-40B4-BE49-F238E27FC236}">
                <a16:creationId xmlns:a16="http://schemas.microsoft.com/office/drawing/2014/main" id="{96662D4D-2E54-2760-FD84-1AB0D051E73A}"/>
              </a:ext>
            </a:extLst>
          </p:cNvPr>
          <p:cNvSpPr txBox="1">
            <a:spLocks/>
          </p:cNvSpPr>
          <p:nvPr/>
        </p:nvSpPr>
        <p:spPr>
          <a:xfrm>
            <a:off x="595892" y="8442603"/>
            <a:ext cx="4710324" cy="1071143"/>
          </a:xfrm>
          <a:prstGeom prst="rect">
            <a:avLst/>
          </a:prstGeom>
        </p:spPr>
        <p:txBody>
          <a:bodyPr vert="horz" wrap="square" lIns="0" tIns="0" rIns="0" bIns="0" rtlCol="0" anchor="t">
            <a:normAutofit/>
          </a:bodyPr>
          <a:lstStyle>
            <a:lvl1pPr marL="0" algn="l" defTabSz="914400" rtl="0" eaLnBrk="1" latinLnBrk="0" hangingPunct="1">
              <a:lnSpc>
                <a:spcPct val="100000"/>
              </a:lnSpc>
              <a:spcBef>
                <a:spcPct val="0"/>
              </a:spcBef>
              <a:buNone/>
              <a:defRPr lang="en-US" sz="3600" b="0" kern="1200" cap="none" spc="0" baseline="0">
                <a:ln>
                  <a:noFill/>
                </a:ln>
                <a:solidFill>
                  <a:schemeClr val="tx1"/>
                </a:solidFill>
                <a:effectLst/>
                <a:latin typeface="Segoe Sans Display Light" pitchFamily="2" charset="0"/>
                <a:ea typeface="+mj-ea"/>
                <a:cs typeface="Segoe Sans Display Light" pitchFamily="2" charset="0"/>
              </a:defRPr>
            </a:lvl1pPr>
          </a:lstStyle>
          <a:p>
            <a:pPr>
              <a:lnSpc>
                <a:spcPct val="120000"/>
              </a:lnSpc>
              <a:defRPr/>
            </a:pPr>
            <a:r>
              <a:rPr sz="1800" dirty="0">
                <a:solidFill>
                  <a:srgbClr val="505050"/>
                </a:solidFill>
                <a:latin typeface="Segoe Sans Display Semilight" pitchFamily="2" charset="0"/>
                <a:cs typeface="Segoe Sans Display Semilight" pitchFamily="2" charset="0"/>
              </a:rPr>
              <a:t>Surface for Business Essentials delivers the complete built for business experience so customers can achieve more.</a:t>
            </a:r>
          </a:p>
        </p:txBody>
      </p:sp>
    </p:spTree>
    <p:extLst>
      <p:ext uri="{BB962C8B-B14F-4D97-AF65-F5344CB8AC3E}">
        <p14:creationId xmlns:p14="http://schemas.microsoft.com/office/powerpoint/2010/main" val="29500101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3A11EBC883A04780F20A57D7B03FB4" ma:contentTypeVersion="20" ma:contentTypeDescription="Create a new document." ma:contentTypeScope="" ma:versionID="e9f21c9364eb9a05f8c2313eb6eaeca9">
  <xsd:schema xmlns:xsd="http://www.w3.org/2001/XMLSchema" xmlns:xs="http://www.w3.org/2001/XMLSchema" xmlns:p="http://schemas.microsoft.com/office/2006/metadata/properties" xmlns:ns1="http://schemas.microsoft.com/sharepoint/v3" xmlns:ns2="a41d4afa-e03f-42b1-ac3a-54861a9e82fa" xmlns:ns3="11e31a66-3d01-4b8f-b89a-1e61ecdea2d2" xmlns:ns4="230e9df3-be65-4c73-a93b-d1236ebd677e" targetNamespace="http://schemas.microsoft.com/office/2006/metadata/properties" ma:root="true" ma:fieldsID="f7d0e5a1a019003b6ef0a2bdf1b33f6d" ns1:_="" ns2:_="" ns3:_="" ns4:_="">
    <xsd:import namespace="http://schemas.microsoft.com/sharepoint/v3"/>
    <xsd:import namespace="a41d4afa-e03f-42b1-ac3a-54861a9e82fa"/>
    <xsd:import namespace="11e31a66-3d01-4b8f-b89a-1e61ecdea2d2"/>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element ref="ns1:_ip_UnifiedCompliancePolicyProperties" minOccurs="0"/>
                <xsd:element ref="ns1:_ip_UnifiedCompliancePolicyUIAc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1d4afa-e03f-42b1-ac3a-54861a9e8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e31a66-3d01-4b8f-b89a-1e61ecdea2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d3e80c6-30f0-4f46-97ff-8c3c7bafd514}" ma:internalName="TaxCatchAll" ma:showField="CatchAllData" ma:web="11e31a66-3d01-4b8f-b89a-1e61ecdea2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30e9df3-be65-4c73-a93b-d1236ebd677e" xsi:nil="true"/>
    <lcf76f155ced4ddcb4097134ff3c332f xmlns="a41d4afa-e03f-42b1-ac3a-54861a9e82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1D8E0AE-C4AA-47FF-AC74-D2A7B81E71A4}">
  <ds:schemaRefs>
    <ds:schemaRef ds:uri="http://schemas.microsoft.com/sharepoint/v3/contenttype/forms"/>
  </ds:schemaRefs>
</ds:datastoreItem>
</file>

<file path=customXml/itemProps2.xml><?xml version="1.0" encoding="utf-8"?>
<ds:datastoreItem xmlns:ds="http://schemas.openxmlformats.org/officeDocument/2006/customXml" ds:itemID="{AA1283CE-2F30-4DFD-B691-9D30422CC2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41d4afa-e03f-42b1-ac3a-54861a9e82fa"/>
    <ds:schemaRef ds:uri="11e31a66-3d01-4b8f-b89a-1e61ecdea2d2"/>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4DEEA3-53F2-4DFE-9EA2-809A7ED7844C}">
  <ds:schemaRefs>
    <ds:schemaRef ds:uri="http://purl.org/dc/elements/1.1/"/>
    <ds:schemaRef ds:uri="http://schemas.microsoft.com/office/2006/documentManagement/types"/>
    <ds:schemaRef ds:uri="http://www.w3.org/XML/1998/namespace"/>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 ds:uri="4d4a3305-1c07-44ae-bc18-cc0de285a941"/>
    <ds:schemaRef ds:uri="74c5353c-5dd8-4676-ac4b-0206ef28bd83"/>
    <ds:schemaRef ds:uri="http://schemas.microsoft.com/sharepoint/v3"/>
    <ds:schemaRef ds:uri="230e9df3-be65-4c73-a93b-d1236ebd677e"/>
    <ds:schemaRef ds:uri="a41d4afa-e03f-42b1-ac3a-54861a9e82fa"/>
  </ds:schemaRefs>
</ds:datastoreItem>
</file>

<file path=docMetadata/LabelInfo.xml><?xml version="1.0" encoding="utf-8"?>
<clbl:labelList xmlns:clbl="http://schemas.microsoft.com/office/2020/mipLabelMetadata">
  <clbl:label id="{1a19d03a-48bc-4359-8038-5b5f6d5847c3}"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Template>
  <TotalTime>9152</TotalTime>
  <Words>439</Words>
  <Application>Microsoft Office PowerPoint</Application>
  <PresentationFormat>Custom</PresentationFormat>
  <Paragraphs>32</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Minahan (ANDERSEN CONSULTANTS LLC)</dc:creator>
  <cp:lastModifiedBy>Katy Minahan (ANDERSEN CONSULTANTS LLC)</cp:lastModifiedBy>
  <cp:revision>4</cp:revision>
  <dcterms:created xsi:type="dcterms:W3CDTF">2024-02-17T05:17:52Z</dcterms:created>
  <dcterms:modified xsi:type="dcterms:W3CDTF">2024-03-20T20:01:56Z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0x010100383A11EBC883A04780F20A57D7B03FB4</vt:lpwstr>
  </property>
  <property fmtid="{D5CDD505-2E9C-101B-9397-08002B2CF9AE}" pid="3" name="MediaServiceImageTags">
    <vt:lpwstr/>
  </property>
</Properties>
</file>