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2" r:id="rId6"/>
    <p:sldId id="259" r:id="rId7"/>
    <p:sldId id="263" r:id="rId8"/>
    <p:sldId id="285" r:id="rId9"/>
    <p:sldId id="274" r:id="rId10"/>
    <p:sldId id="275" r:id="rId11"/>
    <p:sldId id="276" r:id="rId12"/>
    <p:sldId id="277" r:id="rId13"/>
    <p:sldId id="278" r:id="rId14"/>
    <p:sldId id="261" r:id="rId15"/>
    <p:sldId id="260" r:id="rId16"/>
    <p:sldId id="283" r:id="rId17"/>
    <p:sldId id="284" r:id="rId18"/>
    <p:sldId id="269" r:id="rId19"/>
    <p:sldId id="270" r:id="rId20"/>
    <p:sldId id="262" r:id="rId21"/>
    <p:sldId id="264" r:id="rId22"/>
    <p:sldId id="265" r:id="rId23"/>
    <p:sldId id="267" r:id="rId24"/>
    <p:sldId id="272" r:id="rId25"/>
    <p:sldId id="271" r:id="rId26"/>
    <p:sldId id="279" r:id="rId27"/>
    <p:sldId id="280" r:id="rId28"/>
    <p:sldId id="281" r:id="rId29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CA7E1-6796-1732-B201-55DE5F1ADEF5}" name="William Abdallah" initials="WA" userId="S::wabdallah@microsoft.com::4b85fd48-58a6-476d-bd3c-96544de4c6ef" providerId="AD"/>
  <p188:author id="{CB4B0EFE-27BB-A6ED-731A-AA529E799148}" name="Katy Minahan (ANDERSEN CONSULTANTS LLC)" initials="KM(CL" userId="S::v-katminahan@microsoft.com::18f8ef59-8e9a-4955-b1bc-11f5d86375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4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6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7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0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rosoft Surface logo">
            <a:extLst>
              <a:ext uri="{FF2B5EF4-FFF2-40B4-BE49-F238E27FC236}">
                <a16:creationId xmlns:a16="http://schemas.microsoft.com/office/drawing/2014/main" id="{46885C1C-BADE-0753-4E1F-1C0F9E8A866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" y="9683"/>
            <a:ext cx="1984478" cy="6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1804C-CE48-4747-8742-0301C54DF66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BDD9-A5FF-43D4-B88B-27344B385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2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A-j_cL4mUQwwmGjeRqqGdRXsUVOAvVs" TargetMode="External"/><Relationship Id="rId7" Type="http://schemas.openxmlformats.org/officeDocument/2006/relationships/hyperlink" Target="https://learn.microsoft.com/en-us/surface/surface-diagnostic-toolkit-business?source=recommendations#installing-surface-diagnostic-toolkit-for-business" TargetMode="External"/><Relationship Id="rId2" Type="http://schemas.openxmlformats.org/officeDocument/2006/relationships/hyperlink" Target="https://www.microsoft.com/en-us/download/details.aspx?id=10044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.microsoft.com/en-us/surface/surface-diagnostic-toolkit-business?source=recommendations" TargetMode="External"/><Relationship Id="rId5" Type="http://schemas.openxmlformats.org/officeDocument/2006/relationships/hyperlink" Target="https://www.ifixit.com/collaborations/microsoft" TargetMode="External"/><Relationship Id="rId4" Type="http://schemas.openxmlformats.org/officeDocument/2006/relationships/hyperlink" Target="https://learn.microsoft.com/en-us/surface/surface-customer-self-repair-surfac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surface/surface-customer-self-repair-surfac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6BA5D-64D5-F724-B177-8269D19DA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0" t="749" r="27565" b="654"/>
          <a:stretch/>
        </p:blipFill>
        <p:spPr>
          <a:xfrm>
            <a:off x="1" y="9683"/>
            <a:ext cx="7772400" cy="10048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5AC06-A1DF-25EB-536A-EB29078D99D3}"/>
              </a:ext>
            </a:extLst>
          </p:cNvPr>
          <p:cNvSpPr/>
          <p:nvPr/>
        </p:nvSpPr>
        <p:spPr>
          <a:xfrm>
            <a:off x="510988" y="5029199"/>
            <a:ext cx="3099391" cy="5019517"/>
          </a:xfrm>
          <a:prstGeom prst="rect">
            <a:avLst/>
          </a:prstGeom>
          <a:gradFill>
            <a:gsLst>
              <a:gs pos="42000">
                <a:srgbClr val="F8F9FD">
                  <a:alpha val="88000"/>
                </a:srgbClr>
              </a:gs>
              <a:gs pos="0">
                <a:schemeClr val="accent1">
                  <a:lumMod val="5000"/>
                  <a:lumOff val="95000"/>
                  <a:alpha val="97000"/>
                </a:schemeClr>
              </a:gs>
              <a:gs pos="74000">
                <a:schemeClr val="bg1">
                  <a:alpha val="56000"/>
                </a:schemeClr>
              </a:gs>
              <a:gs pos="100000">
                <a:schemeClr val="bg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38519-09CB-F8BE-248A-869FEB6F0DE1}"/>
              </a:ext>
            </a:extLst>
          </p:cNvPr>
          <p:cNvSpPr txBox="1"/>
          <p:nvPr/>
        </p:nvSpPr>
        <p:spPr>
          <a:xfrm>
            <a:off x="630969" y="5130303"/>
            <a:ext cx="30993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US" sz="36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Replacement Components</a:t>
            </a:r>
          </a:p>
          <a:p>
            <a:pPr defTabSz="914400"/>
            <a:r>
              <a:rPr lang="en-US" sz="28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SKU Guide (UK)</a:t>
            </a:r>
          </a:p>
          <a:p>
            <a:pPr defTabSz="914400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9A3B2B-C3AC-C579-E358-0CD28F90B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270" y="288922"/>
            <a:ext cx="2034461" cy="2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1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53733"/>
              </p:ext>
            </p:extLst>
          </p:nvPr>
        </p:nvGraphicFramePr>
        <p:xfrm>
          <a:off x="534988" y="1630625"/>
          <a:ext cx="6702423" cy="557999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9872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 Model 1866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547469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88591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1876-SQ1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467430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86258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1876-SQ2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90603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904851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97849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48789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333078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£285.00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26704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91174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858746"/>
                  </a:ext>
                </a:extLst>
              </a:tr>
              <a:tr h="235837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X Model 2010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64106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I5C-00003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109066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I5D-00002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955098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£285.00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screen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850333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67140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86169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3433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1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7 and Pro 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E5C98-B36C-C7C2-62EF-E89A185E2AA0}"/>
              </a:ext>
            </a:extLst>
          </p:cNvPr>
          <p:cNvSpPr txBox="1"/>
          <p:nvPr/>
        </p:nvSpPr>
        <p:spPr>
          <a:xfrm>
            <a:off x="530507" y="129575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7333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615127"/>
              </p:ext>
            </p:extLst>
          </p:nvPr>
        </p:nvGraphicFramePr>
        <p:xfrm>
          <a:off x="606707" y="1945102"/>
          <a:ext cx="6702423" cy="5543244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2647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043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N1W-00004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AB Cover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Feet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81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28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SrfcLptp Go2 Surflink CRU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N3I-00001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(FPR – Fingerprint Reader)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N1X-00044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 /Ireland Platinum No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£99.00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 /Ireland Ice Blue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Sage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N1X-00060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Sandstone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£129.00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841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Go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44422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90286-9447-3E91-BBEE-EA261FF5580C}"/>
              </a:ext>
            </a:extLst>
          </p:cNvPr>
          <p:cNvSpPr txBox="1"/>
          <p:nvPr/>
        </p:nvSpPr>
        <p:spPr>
          <a:xfrm>
            <a:off x="530507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074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317638"/>
              </p:ext>
            </p:extLst>
          </p:nvPr>
        </p:nvGraphicFramePr>
        <p:xfrm>
          <a:off x="606707" y="1945102"/>
          <a:ext cx="6702423" cy="6592586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thermal module, TIM, Protective components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XT9-00004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protective components,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04780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81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28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ZNH-00004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 Surflink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TIM,  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 RAM, NUV NVMe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XT5-00002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 RAM, NUV UFS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£769.00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XT7-00001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16GB RAM, NUV NVMe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£1,009.00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3774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(FPR – Fingerprint Reader)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ZTV-00026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 No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Ice Blue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ZNG-00008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Same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ZNG-00041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Sandstone FPR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£129.00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screws, TIM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84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Go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44422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0C3FA3-A752-2E3B-F8AE-7218C0F7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60" y="741212"/>
            <a:ext cx="1818323" cy="941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29E66-7FE1-D94B-FA56-83640D2C89D7}"/>
              </a:ext>
            </a:extLst>
          </p:cNvPr>
          <p:cNvSpPr txBox="1"/>
          <p:nvPr/>
        </p:nvSpPr>
        <p:spPr>
          <a:xfrm>
            <a:off x="530507" y="1608497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9938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905997"/>
              </p:ext>
            </p:extLst>
          </p:nvPr>
        </p:nvGraphicFramePr>
        <p:xfrm>
          <a:off x="606707" y="1800616"/>
          <a:ext cx="6702423" cy="6471785"/>
        </p:xfrm>
        <a:graphic>
          <a:graphicData uri="http://schemas.openxmlformats.org/drawingml/2006/table">
            <a:tbl>
              <a:tblPr/>
              <a:tblGrid>
                <a:gridCol w="119351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67998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D0I-00001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£442.99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D0I-00002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£442.99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B0Y-00001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£177.99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28086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E0R-00001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E0Q-00001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£210.99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E0P-00001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9153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512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D0S-00001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audio jack,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51297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D0W-00001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Port, 4 black and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8109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£146.99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£146.99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D0X-00001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£58.99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D0Y-00001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£43.99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speaker,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762201"/>
                  </a:ext>
                </a:extLst>
              </a:tr>
              <a:tr h="2991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C0I-00001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£2,044.99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C0D-00001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£865.99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C0F-00001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£1,342.99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C0C-00001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£636.99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C0G-00001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£1,099.99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5077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C0H-00001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£1,579.99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051787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UK/Ireland Black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£166.99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D0M-00021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UK/Ireland Platinum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£166.99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6 For Business – Intel 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312735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718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7422"/>
              </p:ext>
            </p:extLst>
          </p:nvPr>
        </p:nvGraphicFramePr>
        <p:xfrm>
          <a:off x="606707" y="1800616"/>
          <a:ext cx="6702423" cy="6172635"/>
        </p:xfrm>
        <a:graphic>
          <a:graphicData uri="http://schemas.openxmlformats.org/drawingml/2006/table">
            <a:tbl>
              <a:tblPr/>
              <a:tblGrid>
                <a:gridCol w="119351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67998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D0J-00001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£478.99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D0J-00002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£478.99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assembly,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B0Z-00001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£177.99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28086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E0R-00002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E0Q-00002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£210.99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E0P-00002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9153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D0V-00002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512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D0W-00002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Port, 4 black and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51297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D0U-00001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audio jack,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8109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C0W-00001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£146.99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C0W-00003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£146.99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D0X-00002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£58.99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D0Y-00002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£43.99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speaker, 4 black, 4silver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762201"/>
                  </a:ext>
                </a:extLst>
              </a:tr>
              <a:tr h="29915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C0K-00001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£865.99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C0J-00001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£636.99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C0L-00001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£1,099.99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C0M-00001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£1,579.99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C0N-00001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£2,044.99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5077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UK/Ireland Black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£166.99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D0N-00022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UK/Ireland Platinum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£166.99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keyboard, 4 black, 4 silver feet,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6 For Business – Intel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312735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689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03809"/>
              </p:ext>
            </p:extLst>
          </p:nvPr>
        </p:nvGraphicFramePr>
        <p:xfrm>
          <a:off x="606707" y="1945102"/>
          <a:ext cx="6702423" cy="5994387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£415.00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U2I-00004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U1Y-00001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51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3518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25678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U1V-00004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192261"/>
                  </a:ext>
                </a:extLst>
              </a:tr>
              <a:tr h="299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U1X-00001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£725.00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£932.00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£1,035.00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U1W-00020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£1,245.00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79062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 (British)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U3B-00009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 (British)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69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5 – Intel 13”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80964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1950/1951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DF297-A108-F1B5-2E43-C3BC12F0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11" y="753115"/>
            <a:ext cx="1724682" cy="97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50C02-7F48-B044-9A7D-13ED9162B7EA}"/>
              </a:ext>
            </a:extLst>
          </p:cNvPr>
          <p:cNvSpPr txBox="1"/>
          <p:nvPr/>
        </p:nvSpPr>
        <p:spPr>
          <a:xfrm>
            <a:off x="606707" y="162129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4323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809630"/>
              </p:ext>
            </p:extLst>
          </p:nvPr>
        </p:nvGraphicFramePr>
        <p:xfrm>
          <a:off x="606707" y="1945102"/>
          <a:ext cx="6702423" cy="490947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28539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£479.00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£479.00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671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U1Y-00001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U1Z-00001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U7B-00001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509046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31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 and enclosure, 4 Feet, TIM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557522"/>
                  </a:ext>
                </a:extLst>
              </a:tr>
              <a:tr h="2671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U1X-00002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4 feet, TIM,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123568"/>
                  </a:ext>
                </a:extLst>
              </a:tr>
              <a:tr h="315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£879.00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315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£1,035.00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315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U6I-00010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i7,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£1,245.00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4 feet, TIM, thermal module,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67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U83-00027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 (British)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67155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U83-00009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 (British)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TIM 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69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5 – Intel 15”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144422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1979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DF297-A108-F1B5-2E43-C3BC12F0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11" y="753115"/>
            <a:ext cx="1724682" cy="97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77FCE-4E39-4258-2E81-3B409855C230}"/>
              </a:ext>
            </a:extLst>
          </p:cNvPr>
          <p:cNvSpPr txBox="1"/>
          <p:nvPr/>
        </p:nvSpPr>
        <p:spPr>
          <a:xfrm>
            <a:off x="606707" y="1606087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1396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54013"/>
              </p:ext>
            </p:extLst>
          </p:nvPr>
        </p:nvGraphicFramePr>
        <p:xfrm>
          <a:off x="600919" y="1505265"/>
          <a:ext cx="6702423" cy="483730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RPN-00001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89619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400483"/>
                  </a:ext>
                </a:extLst>
              </a:tr>
              <a:tr h="2351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328951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47605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3639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6666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6327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57481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665805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IDX-00009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126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IDX-00023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0853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IDW-00023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Cobalt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IDW-00010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3045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3 – 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CFDDF-70CF-CEAB-23BD-8CCFE80E19BF}"/>
              </a:ext>
            </a:extLst>
          </p:cNvPr>
          <p:cNvSpPr txBox="1"/>
          <p:nvPr/>
        </p:nvSpPr>
        <p:spPr>
          <a:xfrm>
            <a:off x="600919" y="1186344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5718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09410"/>
              </p:ext>
            </p:extLst>
          </p:nvPr>
        </p:nvGraphicFramePr>
        <p:xfrm>
          <a:off x="606708" y="1508537"/>
          <a:ext cx="6702423" cy="2577351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1872 and 1873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51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IDY-00027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45061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IDY-00009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674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3 –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AFE075-C417-3BDE-E997-8785F5017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6767"/>
              </p:ext>
            </p:extLst>
          </p:nvPr>
        </p:nvGraphicFramePr>
        <p:xfrm>
          <a:off x="606707" y="5295929"/>
          <a:ext cx="6702423" cy="107378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349783959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524903283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5952781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645697985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769847088"/>
                    </a:ext>
                  </a:extLst>
                </a:gridCol>
              </a:tblGrid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550719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172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326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1906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BCF749-4ECB-2849-12D6-41B945965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106759"/>
              </p:ext>
            </p:extLst>
          </p:nvPr>
        </p:nvGraphicFramePr>
        <p:xfrm>
          <a:off x="606707" y="4369538"/>
          <a:ext cx="6702423" cy="92232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82183125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544938878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4048919917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55206040"/>
                    </a:ext>
                  </a:extLst>
                </a:gridCol>
              </a:tblGrid>
              <a:tr h="3057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8281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93676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1872 – Intel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00BE88-2F85-1570-E46E-27464A775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82195"/>
              </p:ext>
            </p:extLst>
          </p:nvPr>
        </p:nvGraphicFramePr>
        <p:xfrm>
          <a:off x="606707" y="6604905"/>
          <a:ext cx="6702423" cy="1073788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349783959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524903283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5952781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645697985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769847088"/>
                    </a:ext>
                  </a:extLst>
                </a:gridCol>
              </a:tblGrid>
              <a:tr h="29915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550719"/>
                  </a:ext>
                </a:extLst>
              </a:tr>
              <a:tr h="299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172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326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190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8F7A9-DB51-0DD8-FAE0-26B9021A8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18417"/>
              </p:ext>
            </p:extLst>
          </p:nvPr>
        </p:nvGraphicFramePr>
        <p:xfrm>
          <a:off x="606707" y="6369717"/>
          <a:ext cx="6702423" cy="235188"/>
        </p:xfrm>
        <a:graphic>
          <a:graphicData uri="http://schemas.openxmlformats.org/drawingml/2006/table">
            <a:tbl>
              <a:tblPr/>
              <a:tblGrid>
                <a:gridCol w="6702423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</a:tblGrid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1873 – AMD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D0CB95-2F55-68BD-76EE-248E54EC4549}"/>
              </a:ext>
            </a:extLst>
          </p:cNvPr>
          <p:cNvSpPr txBox="1"/>
          <p:nvPr/>
        </p:nvSpPr>
        <p:spPr>
          <a:xfrm>
            <a:off x="606707" y="118798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856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877571"/>
              </p:ext>
            </p:extLst>
          </p:nvPr>
        </p:nvGraphicFramePr>
        <p:xfrm>
          <a:off x="530506" y="1512707"/>
          <a:ext cx="6702423" cy="3899433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All Models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RPN-00001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13690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CIB-00004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4821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CIB-00003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CIB-00002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Display, 4 feet,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0797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CIG-00004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Sandstone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32373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CIG-00003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Ice Blue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05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feet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screw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24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75069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CID-00023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Ice Blue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0757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CID-00009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£109.99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3045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I3P-00009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5246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I3P-00023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Sandstone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2816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995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4 –13”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4D57F2-4887-8F0A-92BC-760ED0ED0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537992"/>
              </p:ext>
            </p:extLst>
          </p:nvPr>
        </p:nvGraphicFramePr>
        <p:xfrm>
          <a:off x="530506" y="6942113"/>
          <a:ext cx="6702423" cy="71323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459238721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622173526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769105699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2479823841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1698156727"/>
                    </a:ext>
                  </a:extLst>
                </a:gridCol>
              </a:tblGrid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72192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3980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8LX-00002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rSSD and screws</a:t>
                      </a:r>
                    </a:p>
                  </a:txBody>
                  <a:tcPr marL="3961" marR="3961" marT="3961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9113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DB321A-7CE2-C300-E9B8-4579EF4D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845253"/>
              </p:ext>
            </p:extLst>
          </p:nvPr>
        </p:nvGraphicFramePr>
        <p:xfrm>
          <a:off x="530507" y="6072333"/>
          <a:ext cx="6702423" cy="86978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82183125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544938878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4048919917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55206040"/>
                    </a:ext>
                  </a:extLst>
                </a:gridCol>
              </a:tblGrid>
              <a:tr h="2532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8281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93676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1950/1951 – Intel 13”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470124-D3F5-6DEC-7023-BEC3A3B61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815071"/>
              </p:ext>
            </p:extLst>
          </p:nvPr>
        </p:nvGraphicFramePr>
        <p:xfrm>
          <a:off x="530506" y="7655345"/>
          <a:ext cx="6702423" cy="235188"/>
        </p:xfrm>
        <a:graphic>
          <a:graphicData uri="http://schemas.openxmlformats.org/drawingml/2006/table">
            <a:tbl>
              <a:tblPr/>
              <a:tblGrid>
                <a:gridCol w="6702423">
                  <a:extLst>
                    <a:ext uri="{9D8B030D-6E8A-4147-A177-3AD203B41FA5}">
                      <a16:colId xmlns:a16="http://schemas.microsoft.com/office/drawing/2014/main" val="1457978175"/>
                    </a:ext>
                  </a:extLst>
                </a:gridCol>
              </a:tblGrid>
              <a:tr h="23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1958/1959 – AMD 13”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316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B58367-72F6-1A20-B77F-CD9F19134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498232"/>
              </p:ext>
            </p:extLst>
          </p:nvPr>
        </p:nvGraphicFramePr>
        <p:xfrm>
          <a:off x="530506" y="7890533"/>
          <a:ext cx="6702423" cy="71323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28012808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327215741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2099078447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1244247572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217284618"/>
                    </a:ext>
                  </a:extLst>
                </a:gridCol>
              </a:tblGrid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97408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0622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4787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54D2E55-20DC-7417-7374-29A4698BE3FD}"/>
              </a:ext>
            </a:extLst>
          </p:cNvPr>
          <p:cNvSpPr txBox="1"/>
          <p:nvPr/>
        </p:nvSpPr>
        <p:spPr>
          <a:xfrm>
            <a:off x="530506" y="1224038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5148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24234E-2C22-0F47-7F84-B83BCB487F24}"/>
              </a:ext>
            </a:extLst>
          </p:cNvPr>
          <p:cNvSpPr txBox="1">
            <a:spLocks/>
          </p:cNvSpPr>
          <p:nvPr/>
        </p:nvSpPr>
        <p:spPr>
          <a:xfrm>
            <a:off x="717618" y="7055186"/>
            <a:ext cx="6337163" cy="5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Device repair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5212-7312-7DE9-24A8-82BFE20CFF0E}"/>
              </a:ext>
            </a:extLst>
          </p:cNvPr>
          <p:cNvSpPr txBox="1"/>
          <p:nvPr/>
        </p:nvSpPr>
        <p:spPr>
          <a:xfrm>
            <a:off x="717618" y="7502723"/>
            <a:ext cx="6425468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2"/>
              </a:rPr>
              <a:t>Service Guides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for each repairable Surface devic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e.</a:t>
            </a: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Follow expert guidance with device specific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3"/>
              </a:rPr>
              <a:t>disassembly and repair videos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</a:t>
            </a:r>
          </a:p>
          <a:p>
            <a:pPr marL="354330" lvl="1" indent="-171450" defTabSz="9144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Useful self-repair information and resources 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4"/>
              </a:rPr>
              <a:t>Microsoft Learn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</a:t>
            </a:r>
          </a:p>
          <a:p>
            <a:pPr marL="354330" lvl="1" indent="-171450" defTabSz="9144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repair tools are available through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5"/>
              </a:rPr>
              <a:t>iFixit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. </a:t>
            </a: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6"/>
              </a:rPr>
              <a:t>Surface Diagnostic Toolkit for Business.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marL="354330" marR="0" lvl="1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  <a:hlinkClick r:id="rId7"/>
              </a:rPr>
              <a:t>Install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Surface Diagnostic Toolkit for Busines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93908E-CA7A-AAD2-AEB8-EF2104E93314}"/>
              </a:ext>
            </a:extLst>
          </p:cNvPr>
          <p:cNvSpPr txBox="1">
            <a:spLocks/>
          </p:cNvSpPr>
          <p:nvPr/>
        </p:nvSpPr>
        <p:spPr>
          <a:xfrm>
            <a:off x="585658" y="1606577"/>
            <a:ext cx="6337163" cy="57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Contents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CE697D-198D-58E0-9A69-329B1A09689F}"/>
              </a:ext>
            </a:extLst>
          </p:cNvPr>
          <p:cNvSpPr txBox="1"/>
          <p:nvPr/>
        </p:nvSpPr>
        <p:spPr>
          <a:xfrm>
            <a:off x="585658" y="2208994"/>
            <a:ext cx="6230009" cy="49654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Replacement component SKUs and pricing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……..…………. 3 –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 pitchFamily="2" charset="0"/>
                <a:cs typeface="Segoe Sans Display Semilight" pitchFamily="2" charset="0"/>
              </a:rPr>
              <a:t>22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Studio devices ……..…………. 3 – 4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PRO devices ……..…………. 5 – 10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Go devices .…..…………. 11 – 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 pitchFamily="2" charset="0"/>
                <a:cs typeface="Segoe Sans Display Semilight" pitchFamily="2" charset="0"/>
              </a:rPr>
              <a:t>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Laptop devices …..…………. 13 –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 pitchFamily="2" charset="0"/>
                <a:cs typeface="Segoe Sans Display Semilight" pitchFamily="2" charset="0"/>
              </a:rPr>
              <a:t>20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Surface Go and other models …..………….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 pitchFamily="2" charset="0"/>
                <a:cs typeface="Segoe Sans Display Semilight" pitchFamily="2" charset="0"/>
              </a:rPr>
              <a:t>21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–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 pitchFamily="2" charset="0"/>
                <a:cs typeface="Segoe Sans Display Semilight" pitchFamily="2" charset="0"/>
              </a:rPr>
              <a:t>22</a:t>
            </a:r>
          </a:p>
          <a:p>
            <a:pPr algn="r" defTabSz="914400">
              <a:lnSpc>
                <a:spcPct val="200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"/>
                <a:cs typeface="Segoe Sans Display"/>
              </a:rPr>
              <a:t>Estimated lead times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/>
                <a:cs typeface="Segoe Sans Display Semilight"/>
              </a:rPr>
              <a:t>…………………………………………………. 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/>
                <a:cs typeface="Segoe Sans Display Semilight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Sans Display Semilight"/>
                <a:cs typeface="Segoe Sans Display Semilight"/>
              </a:rPr>
              <a:t> – 25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Sans Display Semilight"/>
                <a:cs typeface="Segoe Sans Display Semilight"/>
              </a:rPr>
              <a:t> 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  <a:p>
            <a:pPr algn="r" defTabSz="914400">
              <a:spcAft>
                <a:spcPts val="800"/>
              </a:spcAft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45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298802"/>
              </p:ext>
            </p:extLst>
          </p:nvPr>
        </p:nvGraphicFramePr>
        <p:xfrm>
          <a:off x="530507" y="1521769"/>
          <a:ext cx="6702423" cy="2518501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All Models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74338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907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CIC-00002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Display, 4 feet,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1484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7413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CIG-00002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612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screw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73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C-Cover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£0.95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75069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CIF-00009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413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CIF-00027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UK/Ireland 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keyboard, 4 feet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6040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4 – 15”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4BC508-671A-E7AD-63B0-91CCB53F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79158"/>
              </p:ext>
            </p:extLst>
          </p:nvPr>
        </p:nvGraphicFramePr>
        <p:xfrm>
          <a:off x="530506" y="6133156"/>
          <a:ext cx="6702423" cy="950976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464440020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3174183487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1837277206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841520599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2651586601"/>
                    </a:ext>
                  </a:extLst>
                </a:gridCol>
              </a:tblGrid>
              <a:tr h="23774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1953 – AMD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697304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0528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79316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69968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D25D15-6A5F-E12F-87F2-FCCB0EF55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202606"/>
              </p:ext>
            </p:extLst>
          </p:nvPr>
        </p:nvGraphicFramePr>
        <p:xfrm>
          <a:off x="530506" y="4422014"/>
          <a:ext cx="6702423" cy="171114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127164937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835108195"/>
                    </a:ext>
                  </a:extLst>
                </a:gridCol>
                <a:gridCol w="1112348">
                  <a:extLst>
                    <a:ext uri="{9D8B030D-6E8A-4147-A177-3AD203B41FA5}">
                      <a16:colId xmlns:a16="http://schemas.microsoft.com/office/drawing/2014/main" val="3965947684"/>
                    </a:ext>
                  </a:extLst>
                </a:gridCol>
                <a:gridCol w="956734">
                  <a:extLst>
                    <a:ext uri="{9D8B030D-6E8A-4147-A177-3AD203B41FA5}">
                      <a16:colId xmlns:a16="http://schemas.microsoft.com/office/drawing/2014/main" val="1724474506"/>
                    </a:ext>
                  </a:extLst>
                </a:gridCol>
                <a:gridCol w="2398463">
                  <a:extLst>
                    <a:ext uri="{9D8B030D-6E8A-4147-A177-3AD203B41FA5}">
                      <a16:colId xmlns:a16="http://schemas.microsoft.com/office/drawing/2014/main" val="4112630363"/>
                    </a:ext>
                  </a:extLst>
                </a:gridCol>
              </a:tblGrid>
              <a:tr h="381361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rSSD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Dependent on Model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54867"/>
                  </a:ext>
                </a:extLst>
              </a:tr>
              <a:tr h="381361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67871"/>
                  </a:ext>
                </a:extLst>
              </a:tr>
              <a:tr h="23518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Model 1979 – Intel 15”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499900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6213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3364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10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1513BD-2AA1-B2CE-E8D4-BEC4924082C5}"/>
              </a:ext>
            </a:extLst>
          </p:cNvPr>
          <p:cNvSpPr txBox="1"/>
          <p:nvPr/>
        </p:nvSpPr>
        <p:spPr>
          <a:xfrm>
            <a:off x="530506" y="1204411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619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114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Go 3 and Go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5143C4-955C-CD9C-E463-DA0FEC36A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558402"/>
              </p:ext>
            </p:extLst>
          </p:nvPr>
        </p:nvGraphicFramePr>
        <p:xfrm>
          <a:off x="530507" y="1441115"/>
          <a:ext cx="6702421" cy="1339179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80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62177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92334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3 Model 1926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92334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92334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9647AF-4A85-2724-7F17-DEA2AC1C4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31566"/>
              </p:ext>
            </p:extLst>
          </p:nvPr>
        </p:nvGraphicFramePr>
        <p:xfrm>
          <a:off x="530507" y="2780294"/>
          <a:ext cx="6702421" cy="877002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80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292334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3 Model 2022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92334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92334">
                <a:tc vMerge="1">
                  <a:txBody>
                    <a:bodyPr/>
                    <a:lstStyle/>
                    <a:p>
                      <a:pPr marL="91440"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I64-00003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FE63BE-11A2-7B85-83CF-B3CAA60FB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49246"/>
              </p:ext>
            </p:extLst>
          </p:nvPr>
        </p:nvGraphicFramePr>
        <p:xfrm>
          <a:off x="530507" y="3837338"/>
          <a:ext cx="6702420" cy="4509244"/>
        </p:xfrm>
        <a:graphic>
          <a:graphicData uri="http://schemas.openxmlformats.org/drawingml/2006/table">
            <a:tbl>
              <a:tblPr/>
              <a:tblGrid>
                <a:gridCol w="133597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57014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31779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69088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08560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41253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79099">
                <a:tc gridSpan="5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Go 4 Model 2067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XSK-00001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SD Slot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SD Slot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SD Slot, Connector cable,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Dispay, antenna deck,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Rear camera,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XSF-00001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Front camera,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Windows hello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</a:t>
                      </a: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Windows hello Camera, antenna deck, screws, and adhesive</a:t>
                      </a: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5948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&amp; 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£739.00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attached Enclosure,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73745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XSJ-00001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Hinges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£989.00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Hinges,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92649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and Right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attached Speakers,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175282"/>
                  </a:ext>
                </a:extLst>
              </a:tr>
              <a:tr h="279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Type cover Connector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Connector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£239.00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Type cover Connector,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42946"/>
                  </a:ext>
                </a:extLst>
              </a:tr>
              <a:tr h="329492">
                <a:tc rowSpan="3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421600"/>
                  </a:ext>
                </a:extLst>
              </a:tr>
              <a:tr h="329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58179"/>
                  </a:ext>
                </a:extLst>
              </a:tr>
              <a:tr h="329492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XS7-00001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N200 / 8GB / 64GB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antenna deck, screws,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5346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2E2DCD-E9B3-EB70-993E-C7249CDE69A6}"/>
              </a:ext>
            </a:extLst>
          </p:cNvPr>
          <p:cNvSpPr txBox="1"/>
          <p:nvPr/>
        </p:nvSpPr>
        <p:spPr>
          <a:xfrm>
            <a:off x="530507" y="1154269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079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732910"/>
              </p:ext>
            </p:extLst>
          </p:nvPr>
        </p:nvGraphicFramePr>
        <p:xfrm>
          <a:off x="606707" y="1500562"/>
          <a:ext cx="6702424" cy="352864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0309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47061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169874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  <a:gridCol w="2347516">
                  <a:extLst>
                    <a:ext uri="{9D8B030D-6E8A-4147-A177-3AD203B41FA5}">
                      <a16:colId xmlns:a16="http://schemas.microsoft.com/office/drawing/2014/main" val="3937129847"/>
                    </a:ext>
                  </a:extLst>
                </a:gridCol>
              </a:tblGrid>
              <a:tr h="43105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72648">
                <a:tc gridSpan="6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 Model 2016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1440"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IL1-00001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IL8-00001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£12.69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4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TBM-00001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Power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power connector module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72648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IL3-00001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72648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IL7-00001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Enclosure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72648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IL6-00001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Wi-Fi Module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wifi module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72648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IL5-00001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speaker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038" marR="3038" marT="3038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277690"/>
                  </a:ext>
                </a:extLst>
              </a:tr>
              <a:tr h="27264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IL2-00004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637566"/>
                  </a:ext>
                </a:extLst>
              </a:tr>
              <a:tr h="321877">
                <a:tc rowSpan="2"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IL4-00003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 core CPU / 4GB RAM / 64GB Storage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421600"/>
                  </a:ext>
                </a:extLst>
              </a:tr>
              <a:tr h="321877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IL4-00004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core CPU / 8GB RAM / 128GB Storage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£209.00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5346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0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Other Surface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69AD3A-D367-8AAE-D7EF-1DCCBAB5F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344176"/>
              </p:ext>
            </p:extLst>
          </p:nvPr>
        </p:nvGraphicFramePr>
        <p:xfrm>
          <a:off x="606708" y="5730211"/>
          <a:ext cx="6702422" cy="2124253"/>
        </p:xfrm>
        <a:graphic>
          <a:graphicData uri="http://schemas.openxmlformats.org/drawingml/2006/table">
            <a:tbl>
              <a:tblPr/>
              <a:tblGrid>
                <a:gridCol w="119028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946776230"/>
                    </a:ext>
                  </a:extLst>
                </a:gridCol>
                <a:gridCol w="1049573">
                  <a:extLst>
                    <a:ext uri="{9D8B030D-6E8A-4147-A177-3AD203B41FA5}">
                      <a16:colId xmlns:a16="http://schemas.microsoft.com/office/drawing/2014/main" val="1658260186"/>
                    </a:ext>
                  </a:extLst>
                </a:gridCol>
                <a:gridCol w="3349379">
                  <a:extLst>
                    <a:ext uri="{9D8B030D-6E8A-4147-A177-3AD203B41FA5}">
                      <a16:colId xmlns:a16="http://schemas.microsoft.com/office/drawing/2014/main" val="3901391945"/>
                    </a:ext>
                  </a:extLst>
                </a:gridCol>
              </a:tblGrid>
              <a:tr h="389779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1"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46541">
                <a:tc gridSpan="4">
                  <a:txBody>
                    <a:bodyPr/>
                    <a:lstStyle/>
                    <a:p>
                      <a:pPr marL="91440"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Studio 2+ Model 2028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0658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VDB-00001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 feet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VEB-00001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£249.00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VE1-00001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£1,805.00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5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Power Supply Unit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VNB-00001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Power Supply Unit (PSU)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VF1-00001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thermal module, 1 fan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21785"/>
                  </a:ext>
                </a:extLst>
              </a:tr>
              <a:tr h="246541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VFB-00001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£1,345.00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cables, feet,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6375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AD87AB3-6785-B655-79E2-AE586FAB5174}"/>
              </a:ext>
            </a:extLst>
          </p:cNvPr>
          <p:cNvSpPr txBox="1"/>
          <p:nvPr/>
        </p:nvSpPr>
        <p:spPr>
          <a:xfrm>
            <a:off x="530507" y="118399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7930B-4A8E-FA25-5D74-02C369061BC6}"/>
              </a:ext>
            </a:extLst>
          </p:cNvPr>
          <p:cNvSpPr txBox="1"/>
          <p:nvPr/>
        </p:nvSpPr>
        <p:spPr>
          <a:xfrm>
            <a:off x="589930" y="5410147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93954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1BBD77-A3EA-3BBA-5A78-9CBA4071EE71}"/>
              </a:ext>
            </a:extLst>
          </p:cNvPr>
          <p:cNvGraphicFramePr>
            <a:graphicFrameLocks noGrp="1"/>
          </p:cNvGraphicFramePr>
          <p:nvPr/>
        </p:nvGraphicFramePr>
        <p:xfrm>
          <a:off x="558799" y="1518177"/>
          <a:ext cx="6654801" cy="7670238"/>
        </p:xfrm>
        <a:graphic>
          <a:graphicData uri="http://schemas.openxmlformats.org/drawingml/2006/table">
            <a:tbl>
              <a:tblPr/>
              <a:tblGrid>
                <a:gridCol w="127846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1173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03119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12350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6933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3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52919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96974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81698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86007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6810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Laptop 4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01790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87943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11316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428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55213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01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26362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5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97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TBD MS inform ETA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42019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2480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Go 2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246259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TBD MS inform ETA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5591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26844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4357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31643"/>
                  </a:ext>
                </a:extLst>
              </a:tr>
              <a:tr h="7090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409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Audio Jack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0510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068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19243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Feet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300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5611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Keyset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2183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10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Laptop Studio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1187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CB2E0AE-56D8-A750-0B09-293CC7951B80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latin typeface="Segoe Sans Display Semilight"/>
                <a:ea typeface="Segoe UI Historic"/>
                <a:cs typeface="Segoe Sans Display Semilight"/>
              </a:rPr>
              <a:t>Replacement components estimated lead times</a:t>
            </a:r>
          </a:p>
        </p:txBody>
      </p:sp>
    </p:spTree>
    <p:extLst>
      <p:ext uri="{BB962C8B-B14F-4D97-AF65-F5344CB8AC3E}">
        <p14:creationId xmlns:p14="http://schemas.microsoft.com/office/powerpoint/2010/main" val="210525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00CBA2-6E02-790C-5B36-A687CE82D1ED}"/>
              </a:ext>
            </a:extLst>
          </p:cNvPr>
          <p:cNvGraphicFramePr>
            <a:graphicFrameLocks noGrp="1"/>
          </p:cNvGraphicFramePr>
          <p:nvPr/>
        </p:nvGraphicFramePr>
        <p:xfrm>
          <a:off x="530507" y="1569213"/>
          <a:ext cx="6654801" cy="7115392"/>
        </p:xfrm>
        <a:graphic>
          <a:graphicData uri="http://schemas.openxmlformats.org/drawingml/2006/table">
            <a:tbl>
              <a:tblPr/>
              <a:tblGrid>
                <a:gridCol w="121683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15383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N/A (Contact for Bulk Order Solution)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887943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611316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 Semilight" pitchFamily="2" charset="0"/>
                        <a:cs typeface="Segoe Sans Display Semiligh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1042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42019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248035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24625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657965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42128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Misc.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99956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5155917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6885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5531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36994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98942"/>
                  </a:ext>
                </a:extLst>
              </a:tr>
              <a:tr h="7090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4096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0510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63906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32045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51932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31127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Misc.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83063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3529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90783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98836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8985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9 5G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3694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B65E67-6EC2-7C0C-4190-75A207DC31E0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latin typeface="Segoe Sans Display Semilight"/>
                <a:ea typeface="Segoe UI Historic"/>
                <a:cs typeface="Segoe Sans Display Semilight"/>
              </a:rPr>
              <a:t>Replacement components estimated lead times</a:t>
            </a:r>
          </a:p>
        </p:txBody>
      </p:sp>
    </p:spTree>
    <p:extLst>
      <p:ext uri="{BB962C8B-B14F-4D97-AF65-F5344CB8AC3E}">
        <p14:creationId xmlns:p14="http://schemas.microsoft.com/office/powerpoint/2010/main" val="396777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00CBA2-6E02-790C-5B36-A687CE82D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11688"/>
              </p:ext>
            </p:extLst>
          </p:nvPr>
        </p:nvGraphicFramePr>
        <p:xfrm>
          <a:off x="530507" y="1569213"/>
          <a:ext cx="6654801" cy="7967207"/>
        </p:xfrm>
        <a:graphic>
          <a:graphicData uri="http://schemas.openxmlformats.org/drawingml/2006/table">
            <a:tbl>
              <a:tblPr/>
              <a:tblGrid>
                <a:gridCol w="1216838">
                  <a:extLst>
                    <a:ext uri="{9D8B030D-6E8A-4147-A177-3AD203B41FA5}">
                      <a16:colId xmlns:a16="http://schemas.microsoft.com/office/drawing/2014/main" val="4067657086"/>
                    </a:ext>
                  </a:extLst>
                </a:gridCol>
                <a:gridCol w="1153830">
                  <a:extLst>
                    <a:ext uri="{9D8B030D-6E8A-4147-A177-3AD203B41FA5}">
                      <a16:colId xmlns:a16="http://schemas.microsoft.com/office/drawing/2014/main" val="9258559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30064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59081058"/>
                    </a:ext>
                  </a:extLst>
                </a:gridCol>
                <a:gridCol w="829733">
                  <a:extLst>
                    <a:ext uri="{9D8B030D-6E8A-4147-A177-3AD203B41FA5}">
                      <a16:colId xmlns:a16="http://schemas.microsoft.com/office/drawing/2014/main" val="2305371100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2171054248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1134187268"/>
                    </a:ext>
                  </a:extLst>
                </a:gridCol>
              </a:tblGrid>
              <a:tr h="471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Device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Replacement Components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Current Supply Status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Lead Time for Small Orders (&lt;5 Units)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Bulk Order LT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Outside of Bulk Order Range</a:t>
                      </a: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4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4583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874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040118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712532"/>
                  </a:ext>
                </a:extLst>
              </a:tr>
              <a:tr h="8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706754"/>
                  </a:ext>
                </a:extLst>
              </a:tr>
              <a:tr h="8067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5758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571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039140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9451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LTE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179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4765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DC and Channel Inventory Only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N/A (Contact for Bulk Order Solution)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94806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43417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X SQ2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416624"/>
                  </a:ext>
                </a:extLst>
              </a:tr>
              <a:tr h="78640"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2436" marR="2436" marT="2436" marB="17537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3732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02726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Feet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300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744884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50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81679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98040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421289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Studio 2+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PSU</a:t>
                      </a: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999568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120622"/>
                  </a:ext>
                </a:extLst>
              </a:tr>
              <a:tr h="171826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Laptop 6 for Business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4275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702062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Feet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11420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Keyset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832957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096984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9605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403955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639973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053753"/>
                  </a:ext>
                </a:extLst>
              </a:tr>
              <a:tr h="171826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926162"/>
                  </a:ext>
                </a:extLst>
              </a:tr>
              <a:tr h="171826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Pro 10 for Business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Base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No Constraint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&lt;3 weeks if stock available WW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4-6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6-8 weeks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369213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Battery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872741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Display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491157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Kickstand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389551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Memory Door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578302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Misc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962905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PCBA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634542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Speakers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144058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Storage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909044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Surflink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04799"/>
                  </a:ext>
                </a:extLst>
              </a:tr>
              <a:tr h="171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Surface Camera Parts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 to 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7623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748FF1-CB67-FCA4-056F-E82CA8E668DE}"/>
              </a:ext>
            </a:extLst>
          </p:cNvPr>
          <p:cNvSpPr txBox="1"/>
          <p:nvPr/>
        </p:nvSpPr>
        <p:spPr>
          <a:xfrm>
            <a:off x="530507" y="682757"/>
            <a:ext cx="63375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latin typeface="Segoe Sans Display Semilight"/>
                <a:ea typeface="Segoe UI Historic"/>
                <a:cs typeface="Segoe Sans Display Semilight"/>
              </a:rPr>
              <a:t>Replacement components estimated lead times</a:t>
            </a:r>
          </a:p>
        </p:txBody>
      </p:sp>
    </p:spTree>
    <p:extLst>
      <p:ext uri="{BB962C8B-B14F-4D97-AF65-F5344CB8AC3E}">
        <p14:creationId xmlns:p14="http://schemas.microsoft.com/office/powerpoint/2010/main" val="302136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07756"/>
              </p:ext>
            </p:extLst>
          </p:nvPr>
        </p:nvGraphicFramePr>
        <p:xfrm>
          <a:off x="606707" y="1921983"/>
          <a:ext cx="6702423" cy="6086739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69043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81112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51739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88793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337611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Z6B-00001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Display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£ 568.99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display, TIM, cosmetic plate, adhesive, foam,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337611">
                <a:tc rowSpan="3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Z8F-00001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£ 281.99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337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Z8H-00001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2TB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£ 538.99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337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Z7N-00001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£ 147.99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rSSD,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Z6F-00001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£ 13.99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2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337611">
                <a:tc rowSpan="4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ZNM-00002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USB-A and USB-C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£ 39.99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USB-A/USB-C module,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337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ZNM-00001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USB-C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£ 39.99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USB-C module, TIM, vanity shim,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337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Z7D-00001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£ 39.99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surface connect charging port,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337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Z6S-00001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£ 26.99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audio jack,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04780"/>
                  </a:ext>
                </a:extLst>
              </a:tr>
              <a:tr h="337611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Bucket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ZNL-00002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£ 257.99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1 back cover with battery, TIM, cosmetic plate, adhesive, and screws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Z6J-00019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English British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£ 225.99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keyset, Cosmetic plate, TIM,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87419">
                <a:tc rowSpan="6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ZML-00002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i7/16/4050 dGPU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cosmetic plate, TIM, adhesive,  and screws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49836"/>
                  </a:ext>
                </a:extLst>
              </a:tr>
              <a:tr h="179972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ZTP-00002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i7/16/iGPU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£ 1,114.99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524660"/>
                  </a:ext>
                </a:extLst>
              </a:tr>
              <a:tr h="287419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ZMN-00002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i7/32/2000 dGPU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£ 1,351.99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63108"/>
                  </a:ext>
                </a:extLst>
              </a:tr>
              <a:tr h="287419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ZMM-00002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i7/32/4050 dGPU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£ 1,351.99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364328"/>
                  </a:ext>
                </a:extLst>
              </a:tr>
              <a:tr h="287419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ZCL-00002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i7/64/2000 dGPU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£ 1,590.99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4157"/>
                  </a:ext>
                </a:extLst>
              </a:tr>
              <a:tr h="287419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ZCJ-00002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SrfLS2 i7/64/4060 dGPU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3546" marR="3546" marT="354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£ 1,590.99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91440"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789501"/>
                  </a:ext>
                </a:extLst>
              </a:tr>
              <a:tr h="299131">
                <a:tc rowSpan="2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ZNJ-00001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mSD Reader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£ 53.99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SD card reader, TIM, cosmetic plate,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394189"/>
                  </a:ext>
                </a:extLst>
              </a:tr>
              <a:tr h="309278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Z6H-00001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£ 26.99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3428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8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Studio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6707" y="1286122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7221C-6FC9-65C9-CDB5-AF8E43E1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04" y="439681"/>
            <a:ext cx="1905878" cy="127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2A8-0EAA-3989-AF1C-03E74A1C101D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176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78018"/>
              </p:ext>
            </p:extLst>
          </p:nvPr>
        </p:nvGraphicFramePr>
        <p:xfrm>
          <a:off x="606707" y="1921983"/>
          <a:ext cx="6702423" cy="3321870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932759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69043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781112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51739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282155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Assembly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I85-00001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£ 519.00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Display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65597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£ 85.00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7401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£ 130.00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88793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£ 249.00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5628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91440"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I89-00001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             479.00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08398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CK1-00001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£ 12.69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Includes 2 feet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526633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&amp; Connectors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£ 37.00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surface connect charging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996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 25.00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audio jack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6676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USB-C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£ 37.00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USB-C port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07994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 and Enclosure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I8K-00001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battery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017557"/>
                  </a:ext>
                </a:extLst>
              </a:tr>
              <a:tr h="22692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Keyboard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I87-00016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English British WW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£ 205.00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Keyboard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1216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Cosmetic Plate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I8I-00001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Cosmetic Plate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£ 12.69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 Cosmetic Plate.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2776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12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Laptop Studio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0418" y="1194648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428741" y="8884666"/>
            <a:ext cx="664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B6FBC-C68E-7221-23CC-DD737D416BAF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682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214776"/>
              </p:ext>
            </p:extLst>
          </p:nvPr>
        </p:nvGraphicFramePr>
        <p:xfrm>
          <a:off x="530507" y="1750966"/>
          <a:ext cx="6702423" cy="6991016"/>
        </p:xfrm>
        <a:graphic>
          <a:graphicData uri="http://schemas.openxmlformats.org/drawingml/2006/table">
            <a:tbl>
              <a:tblPr/>
              <a:tblGrid>
                <a:gridCol w="1174468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1328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40V-00002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40V-00001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51339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40G-00002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5889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40G-00001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door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605669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30M-00001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468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30L-00001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£210.99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807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30K-00001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</a:t>
                      </a:r>
                      <a:r>
                        <a:rPr lang="en-US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15686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40U-00002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display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78071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40X-00001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Front Facing Camera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front facing camera,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5547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40Y-00001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Rear Facing Camera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rear facing camera,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060669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(Power&amp;Volume)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F2O-00002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£51.99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set of power and volume buttons, button PCB, foam, screws, and adhesive.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47587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F2O-00001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£51.99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set of power and volume buttons, foam, screws, and adhesive.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4809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50B-00001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Surface Connect Charge 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surface connect charge port,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01864"/>
                  </a:ext>
                </a:extLst>
              </a:tr>
              <a:tr h="23774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50F-00001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i5/16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£865.99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01495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50G-00001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i5/32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£1,342.99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50442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50D-00001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i5/8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£636.99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2861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50H-00001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i7/16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£1,099.99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02794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50I-00001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i7/32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£1,579.99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8504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50J-00001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i7/64 GB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£2,044.99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motherboard,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80343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50C-00001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£210.99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battery,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8127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50A-00002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97874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50A-00001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£269.00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enclosure,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21308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30S-00001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£38.99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right and one left speaker,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32663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GOH-00001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Device Entry Kit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£44.99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All foam, adhesive and screws needed to gain entry into the device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94751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40Z-00001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Microphone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£64.99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Microphone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6075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50K-00001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 £62.99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7724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ea typeface="+mn-ea"/>
                          <a:cs typeface="Segoe Sans Display" pitchFamily="2" charset="0"/>
                        </a:rPr>
                        <a:t>1 thermal module, foam, screws, and adhesive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8656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64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10 for Business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054D7-53F5-A414-61B0-4DC1B49B778A}"/>
              </a:ext>
            </a:extLst>
          </p:cNvPr>
          <p:cNvSpPr txBox="1"/>
          <p:nvPr/>
        </p:nvSpPr>
        <p:spPr>
          <a:xfrm>
            <a:off x="530507" y="1224130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56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88128"/>
              </p:ext>
            </p:extLst>
          </p:nvPr>
        </p:nvGraphicFramePr>
        <p:xfrm>
          <a:off x="606707" y="2084352"/>
          <a:ext cx="6702423" cy="5496226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51339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6173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TIB-00004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27141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£34.00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58898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£34.00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60566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63444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TIH-00004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254573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TIC-00001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468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265GB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807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TIF-00001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15686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TIG-00001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9737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 and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780710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WGR-00001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rear camera, 1 thermal module,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5547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WGQ-00001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 Camera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front camera, 1 thermal module, adhesive,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060669"/>
                  </a:ext>
                </a:extLst>
              </a:tr>
              <a:tr h="2377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(Power&amp;Volume)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47587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4809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02529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TIM-00004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set of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56324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TI7-00001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Connect Charging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£67.00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Surface Connect Charging Port,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018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19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530507" y="1210771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A computer with a keyboard&#10;&#10;Description automatically generated">
            <a:extLst>
              <a:ext uri="{FF2B5EF4-FFF2-40B4-BE49-F238E27FC236}">
                <a16:creationId xmlns:a16="http://schemas.microsoft.com/office/drawing/2014/main" id="{5CD6D05C-6354-D112-D3DC-09A244B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471" y="780821"/>
            <a:ext cx="2007928" cy="112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054D7-53F5-A414-61B0-4DC1B49B778A}"/>
              </a:ext>
            </a:extLst>
          </p:cNvPr>
          <p:cNvSpPr txBox="1"/>
          <p:nvPr/>
        </p:nvSpPr>
        <p:spPr>
          <a:xfrm>
            <a:off x="595001" y="1741004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4004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48151"/>
              </p:ext>
            </p:extLst>
          </p:nvPr>
        </p:nvGraphicFramePr>
        <p:xfrm>
          <a:off x="606707" y="1904840"/>
          <a:ext cx="6702423" cy="4360794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16148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3107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£415.00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735625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£415.00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10331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Sapphire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590914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WGU-00004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Forest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enclosure, 1 thermal module, 1 battery,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444554"/>
                  </a:ext>
                </a:extLst>
              </a:tr>
              <a:tr h="310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WGN-00001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£249.00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battery, 1 thermal module, adhesive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935454"/>
                  </a:ext>
                </a:extLst>
              </a:tr>
              <a:tr h="263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TIL-00001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Speaker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left speaker,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71254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WGT-00001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Left and Right Speaer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£105.00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right speaker and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974067"/>
                  </a:ext>
                </a:extLst>
              </a:tr>
              <a:tr h="263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TIA-00001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Module+Fan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342795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WGS-00001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Wi-Fi and Camera Deck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£155.00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 Wi-Fi and camera deck module, thermal module,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03845"/>
                  </a:ext>
                </a:extLst>
              </a:tr>
              <a:tr h="3107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 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£725.00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33180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£935.00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65829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 32GB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£1,239.00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927682"/>
                  </a:ext>
                </a:extLst>
              </a:tr>
              <a:tr h="310746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WGP-00012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i7 16GB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£1,035.00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1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250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21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 </a:t>
            </a:r>
            <a:r>
              <a:rPr lang="en-US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(continued)</a:t>
            </a:r>
            <a:endParaRPr lang="en-US" sz="2400">
              <a:latin typeface="Segoe Sans Display Semilight" pitchFamily="2" charset="0"/>
              <a:ea typeface="Segoe UI Historic" panose="020B0502040204020203" pitchFamily="34" charset="0"/>
              <a:cs typeface="Segoe Sans Display Semi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600418" y="1121257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2038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A computer with a keyboard&#10;&#10;Description automatically generated">
            <a:extLst>
              <a:ext uri="{FF2B5EF4-FFF2-40B4-BE49-F238E27FC236}">
                <a16:creationId xmlns:a16="http://schemas.microsoft.com/office/drawing/2014/main" id="{5CD6D05C-6354-D112-D3DC-09A244B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202" y="725804"/>
            <a:ext cx="2007928" cy="1129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E2501-1D13-310D-F75E-4FD6BBB9FE61}"/>
              </a:ext>
            </a:extLst>
          </p:cNvPr>
          <p:cNvSpPr txBox="1"/>
          <p:nvPr/>
        </p:nvSpPr>
        <p:spPr>
          <a:xfrm>
            <a:off x="600418" y="1624676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8931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438928"/>
              </p:ext>
            </p:extLst>
          </p:nvPr>
        </p:nvGraphicFramePr>
        <p:xfrm>
          <a:off x="606707" y="2084352"/>
          <a:ext cx="6702423" cy="469714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44086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£92.00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4062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£34.00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88591"/>
                  </a:ext>
                </a:extLst>
              </a:tr>
              <a:tr h="2377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£85.00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78024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62638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TM6-00001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£130.00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7387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TK8-00001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£379.00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951542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Rear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rear camera,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31165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Front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front camera,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1715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Buttons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TN8-00001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set Power and volume buttons,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46743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Ports and Connectors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TKB-00001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Surflink 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Surflink Assembly, screws,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WID-00001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Enclosure, thermal module, battery,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WIA-00001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Battery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£249.00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battery, 1 thermal module, adhesive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TN1-00001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Speakers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left and 1 right speaker, screws and adhesive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Other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TL8-00001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Thermal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£53.00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thermal module, 1 fan,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04004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TMM-00001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Camera Deck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£92.00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camera deck, adhesive,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363714"/>
                  </a:ext>
                </a:extLst>
              </a:tr>
              <a:tr h="23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Motherboard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WIC-00003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SQ3, 16GB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£365.00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8444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WIC-00004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SQ3, 8GB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£289.00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 Motherboard, thermal module, adhesive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4909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2355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9 5G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BAB79-C32C-6B64-D90D-C82753DFB0FA}"/>
              </a:ext>
            </a:extLst>
          </p:cNvPr>
          <p:cNvSpPr txBox="1"/>
          <p:nvPr/>
        </p:nvSpPr>
        <p:spPr>
          <a:xfrm>
            <a:off x="530507" y="1106556"/>
            <a:ext cx="3113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Segoe Sans Display Light" pitchFamily="2" charset="0"/>
                <a:ea typeface="Segoe UI Historic" panose="020B0502040204020203" pitchFamily="34" charset="0"/>
                <a:cs typeface="Segoe Sans Display Light" pitchFamily="2" charset="0"/>
              </a:rPr>
              <a:t>Model 1996 (Sub6), 1997 (mmWave)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01906-41D2-EE80-E0D0-B08FAD3C0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8" t="9072" r="11069" b="15554"/>
          <a:stretch/>
        </p:blipFill>
        <p:spPr>
          <a:xfrm>
            <a:off x="5756745" y="913589"/>
            <a:ext cx="1552386" cy="976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12E9-BBFE-8692-10B8-948BE0BB9D6C}"/>
              </a:ext>
            </a:extLst>
          </p:cNvPr>
          <p:cNvSpPr txBox="1"/>
          <p:nvPr/>
        </p:nvSpPr>
        <p:spPr>
          <a:xfrm>
            <a:off x="606707" y="1730409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6078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ED08-E93F-9E99-8266-2F5F352C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8DF5D-5245-AC8B-847C-B1AFAE2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759869"/>
              </p:ext>
            </p:extLst>
          </p:nvPr>
        </p:nvGraphicFramePr>
        <p:xfrm>
          <a:off x="530507" y="1538027"/>
          <a:ext cx="6702423" cy="2877065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223600468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2723735270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95750971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810933170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390814201"/>
                    </a:ext>
                  </a:extLst>
                </a:gridCol>
              </a:tblGrid>
              <a:tr h="398724">
                <a:tc>
                  <a:txBody>
                    <a:bodyPr/>
                    <a:lstStyle/>
                    <a:p>
                      <a:pPr marL="91440" lvl="1" algn="l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Replacement Component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SKU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Description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Price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Box contents</a:t>
                      </a:r>
                    </a:p>
                  </a:txBody>
                  <a:tcPr marL="4950" marR="4950" marT="4950" marB="35641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227072"/>
                  </a:ext>
                </a:extLst>
              </a:tr>
              <a:tr h="19684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8 Model 1982 – LTE and Model 1983 - Wi-Fi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547469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75625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1983-Wifi)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86258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I61-00003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1982-LTE)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701445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DCI-00002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Graphine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95838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DCI-00001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91062"/>
                  </a:ext>
                </a:extLst>
              </a:tr>
              <a:tr h="21501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DFB-00001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372093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DFI-00001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040046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DGB-00001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363714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DGI-00001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84442"/>
                  </a:ext>
                </a:extLst>
              </a:tr>
              <a:tr h="215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 Module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I62-00001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Display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£285.00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Display, FPC Cable, and adhesive.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4909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E2871-DA29-13C9-AADD-345C736D117B}"/>
              </a:ext>
            </a:extLst>
          </p:cNvPr>
          <p:cNvSpPr txBox="1"/>
          <p:nvPr/>
        </p:nvSpPr>
        <p:spPr>
          <a:xfrm>
            <a:off x="530507" y="682757"/>
            <a:ext cx="341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Segoe Sans Display Semilight" pitchFamily="2" charset="0"/>
                <a:ea typeface="Segoe UI Historic" panose="020B0502040204020203" pitchFamily="34" charset="0"/>
                <a:cs typeface="Segoe Sans Display Semilight" pitchFamily="2" charset="0"/>
              </a:rPr>
              <a:t>Surface Pro 8 and Pro 7+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D05C-81CD-32ED-F59C-DC7E77198A27}"/>
              </a:ext>
            </a:extLst>
          </p:cNvPr>
          <p:cNvSpPr txBox="1"/>
          <p:nvPr/>
        </p:nvSpPr>
        <p:spPr>
          <a:xfrm>
            <a:off x="530507" y="9178398"/>
            <a:ext cx="664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Device damage caused during a repair will not be covered under Microsoft’s Limited Hardware Warranty or extended protection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Replacement components have a 90-day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limited warranty unless the accompanying written warranty gives a longer time. Replacement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components are currently only available for purchase separately, independent of the warranty status of your device. To order, see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self-serve repair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 Replacement components may be refurbished.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7E3520-2AA6-186F-A482-AB6AE4E1D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529225"/>
              </p:ext>
            </p:extLst>
          </p:nvPr>
        </p:nvGraphicFramePr>
        <p:xfrm>
          <a:off x="530507" y="4433262"/>
          <a:ext cx="6702423" cy="2281492"/>
        </p:xfrm>
        <a:graphic>
          <a:graphicData uri="http://schemas.openxmlformats.org/drawingml/2006/table">
            <a:tbl>
              <a:tblPr/>
              <a:tblGrid>
                <a:gridCol w="1302119">
                  <a:extLst>
                    <a:ext uri="{9D8B030D-6E8A-4147-A177-3AD203B41FA5}">
                      <a16:colId xmlns:a16="http://schemas.microsoft.com/office/drawing/2014/main" val="3918197362"/>
                    </a:ext>
                  </a:extLst>
                </a:gridCol>
                <a:gridCol w="868241">
                  <a:extLst>
                    <a:ext uri="{9D8B030D-6E8A-4147-A177-3AD203B41FA5}">
                      <a16:colId xmlns:a16="http://schemas.microsoft.com/office/drawing/2014/main" val="1388044493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val="175427629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1512242182"/>
                    </a:ext>
                  </a:extLst>
                </a:gridCol>
                <a:gridCol w="2483130">
                  <a:extLst>
                    <a:ext uri="{9D8B030D-6E8A-4147-A177-3AD203B41FA5}">
                      <a16:colId xmlns:a16="http://schemas.microsoft.com/office/drawing/2014/main" val="2750687109"/>
                    </a:ext>
                  </a:extLst>
                </a:gridCol>
              </a:tblGrid>
              <a:tr h="215019">
                <a:tc gridSpan="5"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Surface Pro 7+ Model 1960 - Wi-Fi and Model 1961 - LTE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31811"/>
                  </a:ext>
                </a:extLst>
              </a:tr>
              <a:tr h="2150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Kickstand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80080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1960-Wi-Fi)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82754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Segoe Sans Display" pitchFamily="2" charset="0"/>
                        <a:cs typeface="Segoe Sans Display" pitchFamily="2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I5A-00003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2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 (Model 1961-LTE)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£46.99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Kickstand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245297"/>
                  </a:ext>
                </a:extLst>
              </a:tr>
              <a:tr h="21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8LS-00002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Black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510198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8LS-00001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Platinum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£14.99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SSD Door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943219"/>
                  </a:ext>
                </a:extLst>
              </a:tr>
              <a:tr h="21501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8LT-00001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128GB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71657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8LV-00001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256GB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£71.00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975832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8LX-00001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512GB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</a:t>
                      </a:r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rSSD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109293"/>
                  </a:ext>
                </a:extLst>
              </a:tr>
              <a:tr h="215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8LU-00001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1TB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£219.00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 1 rSSD and Screws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023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C0EFE1-014B-76FB-9890-F0D5E521F7FD}"/>
              </a:ext>
            </a:extLst>
          </p:cNvPr>
          <p:cNvSpPr txBox="1"/>
          <p:nvPr/>
        </p:nvSpPr>
        <p:spPr>
          <a:xfrm>
            <a:off x="530507" y="1257092"/>
            <a:ext cx="4955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lt"/>
                <a:cs typeface="Segoe UI"/>
              </a:rPr>
              <a:t>Please read service guides to identify all parts needed for the repair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7668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4f161e6-b36f-445c-b9e2-66207e8a4801">
      <Terms xmlns="http://schemas.microsoft.com/office/infopath/2007/PartnerControls"/>
    </lcf76f155ced4ddcb4097134ff3c332f>
    <TaxCatchAll xmlns="230e9df3-be65-4c73-a93b-d1236ebd677e" xsi:nil="true"/>
    <Path xmlns="44f161e6-b36f-445c-b9e2-66207e8a4801">
      <Url xsi:nil="true"/>
      <Description xsi:nil="true"/>
    </Path>
    <SharedWithUsers xmlns="1ba6fa9a-922f-4946-9b13-3afdd712965c">
      <UserInfo>
        <DisplayName>Katy Minahan (ANDERSEN CONSULTANTS LLC)</DisplayName>
        <AccountId>589</AccountId>
        <AccountType/>
      </UserInfo>
      <UserInfo>
        <DisplayName>Lourdes Pita (ANDERSEN CONSULTANTS LLC)</DisplayName>
        <AccountId>629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75E1F74D10844A9FA80F66FD0822A" ma:contentTypeVersion="23" ma:contentTypeDescription="Create a new document." ma:contentTypeScope="" ma:versionID="6cd6b6c7ce41437c1c3e99017d964ec8">
  <xsd:schema xmlns:xsd="http://www.w3.org/2001/XMLSchema" xmlns:xs="http://www.w3.org/2001/XMLSchema" xmlns:p="http://schemas.microsoft.com/office/2006/metadata/properties" xmlns:ns1="http://schemas.microsoft.com/sharepoint/v3" xmlns:ns2="44f161e6-b36f-445c-b9e2-66207e8a4801" xmlns:ns3="1ba6fa9a-922f-4946-9b13-3afdd712965c" xmlns:ns4="230e9df3-be65-4c73-a93b-d1236ebd677e" targetNamespace="http://schemas.microsoft.com/office/2006/metadata/properties" ma:root="true" ma:fieldsID="0e161293030552dfdf1da9e828981851" ns1:_="" ns2:_="" ns3:_="" ns4:_="">
    <xsd:import namespace="http://schemas.microsoft.com/sharepoint/v3"/>
    <xsd:import namespace="44f161e6-b36f-445c-b9e2-66207e8a4801"/>
    <xsd:import namespace="1ba6fa9a-922f-4946-9b13-3afdd712965c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ocTags" minOccurs="0"/>
                <xsd:element ref="ns2:Path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f161e6-b36f-445c-b9e2-66207e8a4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6" nillable="true" ma:displayName="MediaServiceDocTags" ma:hidden="true" ma:internalName="MediaServiceDocTags" ma:readOnly="true">
      <xsd:simpleType>
        <xsd:restriction base="dms:Note"/>
      </xsd:simpleType>
    </xsd:element>
    <xsd:element name="Path" ma:index="27" nillable="true" ma:displayName="Path" ma:format="Hyperlink" ma:internalName="Path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6fa9a-922f-4946-9b13-3afdd712965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90c6c70-48a0-45bc-8659-f8b3ed82984e}" ma:internalName="TaxCatchAll" ma:showField="CatchAllData" ma:web="1ba6fa9a-922f-4946-9b13-3afdd71296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F2368D-F17A-49B1-84A1-E99FC5BE4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3BE30A-B524-4AB9-AF54-401FAC8661EA}">
  <ds:schemaRefs>
    <ds:schemaRef ds:uri="http://purl.org/dc/elements/1.1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c2440c29-2061-46f6-a324-f78127ce4c14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f36e14a-cae0-4ac1-a4e8-b8d6491fa9c1"/>
    <ds:schemaRef ds:uri="http://www.w3.org/XML/1998/namespace"/>
    <ds:schemaRef ds:uri="44f161e6-b36f-445c-b9e2-66207e8a4801"/>
    <ds:schemaRef ds:uri="230e9df3-be65-4c73-a93b-d1236ebd677e"/>
    <ds:schemaRef ds:uri="1ba6fa9a-922f-4946-9b13-3afdd712965c"/>
  </ds:schemaRefs>
</ds:datastoreItem>
</file>

<file path=customXml/itemProps3.xml><?xml version="1.0" encoding="utf-8"?>
<ds:datastoreItem xmlns:ds="http://schemas.openxmlformats.org/officeDocument/2006/customXml" ds:itemID="{DF1A094E-2A34-456F-A284-C2F6140DF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4f161e6-b36f-445c-b9e2-66207e8a4801"/>
    <ds:schemaRef ds:uri="1ba6fa9a-922f-4946-9b13-3afdd712965c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</TotalTime>
  <Words>8582</Words>
  <Application>Microsoft Office PowerPoint</Application>
  <PresentationFormat>Custom</PresentationFormat>
  <Paragraphs>2297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Minahan (ANDERSEN CONSULTANTS LLC)</dc:creator>
  <cp:lastModifiedBy>Katy Minahan (ANDERSEN CONSULTANTS LLC)</cp:lastModifiedBy>
  <cp:revision>16</cp:revision>
  <dcterms:created xsi:type="dcterms:W3CDTF">2024-01-25T15:34:00Z</dcterms:created>
  <dcterms:modified xsi:type="dcterms:W3CDTF">2024-04-15T17:58:56Z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0x01010096375E1F74D10844A9FA80F66FD0822A</vt:lpwstr>
  </property>
</Properties>
</file>