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93" r:id="rId6"/>
    <p:sldMasterId id="2147483807" r:id="rId7"/>
    <p:sldMasterId id="2147483819" r:id="rId8"/>
    <p:sldMasterId id="2147483828" r:id="rId9"/>
    <p:sldMasterId id="2147483834" r:id="rId10"/>
    <p:sldMasterId id="2147483855" r:id="rId11"/>
  </p:sldMasterIdLst>
  <p:notesMasterIdLst>
    <p:notesMasterId r:id="rId21"/>
  </p:notesMasterIdLst>
  <p:sldIdLst>
    <p:sldId id="2147470575" r:id="rId12"/>
    <p:sldId id="2147470576" r:id="rId13"/>
    <p:sldId id="2147470574" r:id="rId14"/>
    <p:sldId id="256" r:id="rId15"/>
    <p:sldId id="2147470570" r:id="rId16"/>
    <p:sldId id="2147477458" r:id="rId17"/>
    <p:sldId id="2147480332" r:id="rId18"/>
    <p:sldId id="2141411733" r:id="rId19"/>
    <p:sldId id="21474803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98EC7D-06E4-946B-F71F-FE64D92A59D4}" name="Andrew Johnson" initials="AJ" userId="S::anjoh@microsoft.com::509b3e5b-305e-4807-b4f0-9ead645e9d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243A5E"/>
    <a:srgbClr val="003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0A3AA-3E4A-443A-9A72-A492C5BE5951}" v="1483" dt="2023-07-08T19:00:56.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EFEC3-FD32-484E-BF6B-527C056E3160}"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7DAF6-8F1F-41D1-884B-A085B179B180}" type="slidenum">
              <a:rPr lang="en-US" smtClean="0"/>
              <a:t>‹#›</a:t>
            </a:fld>
            <a:endParaRPr lang="en-US"/>
          </a:p>
        </p:txBody>
      </p:sp>
    </p:spTree>
    <p:extLst>
      <p:ext uri="{BB962C8B-B14F-4D97-AF65-F5344CB8AC3E}">
        <p14:creationId xmlns:p14="http://schemas.microsoft.com/office/powerpoint/2010/main" val="181695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t>
            </a:r>
          </a:p>
          <a:p>
            <a:r>
              <a:rPr lang="en-US"/>
              <a:t>Why</a:t>
            </a:r>
          </a:p>
          <a:p>
            <a:r>
              <a:rPr lang="en-US"/>
              <a:t>How filters</a:t>
            </a:r>
          </a:p>
        </p:txBody>
      </p:sp>
      <p:sp>
        <p:nvSpPr>
          <p:cNvPr id="4" name="Slide Number Placeholder 3"/>
          <p:cNvSpPr>
            <a:spLocks noGrp="1"/>
          </p:cNvSpPr>
          <p:nvPr>
            <p:ph type="sldNum" sz="quarter" idx="5"/>
          </p:nvPr>
        </p:nvSpPr>
        <p:spPr/>
        <p:txBody>
          <a:bodyPr/>
          <a:lstStyle/>
          <a:p>
            <a:fld id="{F6A7DAF6-8F1F-41D1-884B-A085B179B180}" type="slidenum">
              <a:rPr lang="en-US" smtClean="0"/>
              <a:t>2</a:t>
            </a:fld>
            <a:endParaRPr lang="en-US"/>
          </a:p>
        </p:txBody>
      </p:sp>
    </p:spTree>
    <p:extLst>
      <p:ext uri="{BB962C8B-B14F-4D97-AF65-F5344CB8AC3E}">
        <p14:creationId xmlns:p14="http://schemas.microsoft.com/office/powerpoint/2010/main" val="63037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Call out selling the full stack</a:t>
            </a:r>
            <a:br>
              <a:rPr lang="en-US"/>
            </a:br>
            <a:r>
              <a:rPr lang="en-US"/>
              <a:t>Split into two slides</a:t>
            </a:r>
          </a:p>
          <a:p>
            <a:endParaRPr lang="en-US"/>
          </a:p>
          <a:p>
            <a:endParaRPr lang="en-US"/>
          </a:p>
          <a:p>
            <a:r>
              <a:rPr lang="en-US"/>
              <a:t>Make More Money: </a:t>
            </a:r>
            <a:r>
              <a:rPr lang="en-US" sz="1200" b="1">
                <a:latin typeface="+mj-lt"/>
                <a:ea typeface="Calibri" panose="020F0502020204030204" pitchFamily="34" charset="0"/>
                <a:cs typeface="Times New Roman" panose="02020603050405020304" pitchFamily="18" charset="0"/>
              </a:rPr>
              <a:t>AEs: </a:t>
            </a:r>
            <a:r>
              <a:rPr lang="en-US" sz="1200">
                <a:latin typeface="+mj-lt"/>
                <a:ea typeface="Calibri" panose="020F0502020204030204" pitchFamily="34" charset="0"/>
                <a:cs typeface="Times New Roman" panose="02020603050405020304" pitchFamily="18" charset="0"/>
              </a:rPr>
              <a:t>Surface is included in your </a:t>
            </a:r>
            <a:r>
              <a:rPr lang="en-US" sz="1200" b="1">
                <a:latin typeface="+mj-lt"/>
                <a:ea typeface="Calibri" panose="020F0502020204030204" pitchFamily="34" charset="0"/>
                <a:cs typeface="Times New Roman" panose="02020603050405020304" pitchFamily="18" charset="0"/>
              </a:rPr>
              <a:t>billed revenue bucket </a:t>
            </a:r>
            <a:r>
              <a:rPr lang="en-US" sz="1200">
                <a:latin typeface="+mj-lt"/>
                <a:ea typeface="Calibri" panose="020F0502020204030204" pitchFamily="34" charset="0"/>
                <a:cs typeface="Times New Roman" panose="02020603050405020304" pitchFamily="18" charset="0"/>
              </a:rPr>
              <a:t>and helps retire your quota</a:t>
            </a:r>
            <a:br>
              <a:rPr lang="en-US" sz="1200">
                <a:latin typeface="+mj-lt"/>
                <a:ea typeface="Calibri" panose="020F0502020204030204" pitchFamily="34" charset="0"/>
                <a:cs typeface="Times New Roman" panose="02020603050405020304" pitchFamily="18" charset="0"/>
              </a:rPr>
            </a:br>
            <a:r>
              <a:rPr lang="en-US" sz="1200" b="1">
                <a:latin typeface="+mj-lt"/>
                <a:ea typeface="Calibri" panose="020F0502020204030204" pitchFamily="34" charset="0"/>
                <a:cs typeface="Times New Roman" panose="02020603050405020304" pitchFamily="18" charset="0"/>
              </a:rPr>
              <a:t>MW SSPs: </a:t>
            </a:r>
            <a:r>
              <a:rPr lang="en-US" sz="1200">
                <a:latin typeface="+mj-lt"/>
                <a:ea typeface="Calibri" panose="020F0502020204030204" pitchFamily="34" charset="0"/>
                <a:cs typeface="Times New Roman" panose="02020603050405020304" pitchFamily="18" charset="0"/>
              </a:rPr>
              <a:t>Surface is included in your </a:t>
            </a:r>
            <a:r>
              <a:rPr lang="en-US" sz="1200" b="1">
                <a:latin typeface="+mj-lt"/>
                <a:ea typeface="Calibri" panose="020F0502020204030204" pitchFamily="34" charset="0"/>
                <a:cs typeface="Times New Roman" panose="02020603050405020304" pitchFamily="18" charset="0"/>
              </a:rPr>
              <a:t>billed revenue bucket at a higher percent in FY23 </a:t>
            </a:r>
            <a:r>
              <a:rPr lang="en-US" sz="1200">
                <a:latin typeface="+mj-lt"/>
                <a:ea typeface="Calibri" panose="020F0502020204030204" pitchFamily="34" charset="0"/>
                <a:cs typeface="Times New Roman" panose="02020603050405020304" pitchFamily="18" charset="0"/>
              </a:rPr>
              <a:t>and helps retire your quota</a:t>
            </a:r>
          </a:p>
          <a:p>
            <a:endParaRPr lang="en-US" sz="1200">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j-lt"/>
                <a:ea typeface="Calibri" panose="020F0502020204030204" pitchFamily="34" charset="0"/>
                <a:cs typeface="Times New Roman" panose="02020603050405020304" pitchFamily="18" charset="0"/>
              </a:rPr>
              <a:t>Increase Cloud </a:t>
            </a:r>
            <a:r>
              <a:rPr lang="en-US" sz="1200" err="1">
                <a:latin typeface="+mj-lt"/>
                <a:ea typeface="Calibri" panose="020F0502020204030204" pitchFamily="34" charset="0"/>
                <a:cs typeface="Times New Roman" panose="02020603050405020304" pitchFamily="18" charset="0"/>
              </a:rPr>
              <a:t>Consuption</a:t>
            </a:r>
            <a:r>
              <a:rPr lang="en-US" sz="1200">
                <a:latin typeface="+mj-lt"/>
                <a:ea typeface="Calibri" panose="020F0502020204030204" pitchFamily="34" charset="0"/>
                <a:cs typeface="Times New Roman" panose="02020603050405020304" pitchFamily="18" charset="0"/>
              </a:rPr>
              <a:t> and Customer Sat: </a:t>
            </a:r>
            <a:r>
              <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rPr>
              <a:t>Microsoft customers using Surface have a higher propensity to use the full Microsoft stack.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rPr>
              <a:t>H2 Contest: </a:t>
            </a:r>
            <a:r>
              <a:rPr lang="en-US" sz="1200">
                <a:latin typeface="+mj-lt"/>
                <a:ea typeface="Calibri" panose="020F0502020204030204" pitchFamily="34" charset="0"/>
                <a:cs typeface="Times New Roman" panose="02020603050405020304" pitchFamily="18" charset="0"/>
              </a:rPr>
              <a:t>Watch for details landing in February connecting Do More with Less with your chance to win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rPr>
              <a:t>Block the Competition: </a:t>
            </a:r>
            <a:r>
              <a:rPr lang="en-US" sz="1200">
                <a:latin typeface="+mj-lt"/>
                <a:ea typeface="Calibri" panose="020F0502020204030204" pitchFamily="34" charset="0"/>
                <a:cs typeface="Times New Roman" panose="02020603050405020304" pitchFamily="18" charset="0"/>
              </a:rPr>
              <a:t>Selling Surface secures the device and protects the full stack for Microsoft.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j-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A13CD-D279-4F18-9E8E-4B660A8E5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A6450-B218-43B1-A582-8E7278403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52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Microsoft Surface is bought in to help partners increase their share of wallet within existing M365 accounts! To help with this, we wanted to share all of the incentives and investments we are making to partners on these accounts that we are targeting:</a:t>
            </a:r>
          </a:p>
          <a:p>
            <a:pPr marL="0" marR="0">
              <a:spcBef>
                <a:spcPts val="0"/>
              </a:spcBef>
              <a:spcAft>
                <a:spcPts val="0"/>
              </a:spcAft>
            </a:pPr>
            <a:r>
              <a:rPr lang="en-US" sz="1800">
                <a:effectLst/>
                <a:latin typeface="Calibri" panose="020F0502020204030204" pitchFamily="34" charset="0"/>
                <a:ea typeface="Calibri" panose="020F0502020204030204" pitchFamily="34" charset="0"/>
              </a:rPr>
              <a:t>Programmatic – We are thrilled to be scaling a new co-sell tool across some of our top ADRs. This tool will help to automate the co-sell process to streamline target targeting, email communications and more</a:t>
            </a:r>
          </a:p>
          <a:p>
            <a:pPr marL="0" marR="0">
              <a:spcBef>
                <a:spcPts val="0"/>
              </a:spcBef>
              <a:spcAft>
                <a:spcPts val="0"/>
              </a:spcAft>
            </a:pPr>
            <a:r>
              <a:rPr lang="en-US" sz="1800">
                <a:effectLst/>
                <a:latin typeface="Calibri" panose="020F0502020204030204" pitchFamily="34" charset="0"/>
                <a:ea typeface="Calibri" panose="020F0502020204030204" pitchFamily="34" charset="0"/>
              </a:rPr>
              <a:t>Partner Incentive – All of these accounts we are targeting have a 2% rebate if you sell more than 50u. This rebate stacks with our other programmatic rebates (AGI and performance booster). This will really help to drive </a:t>
            </a:r>
            <a:r>
              <a:rPr lang="en-US" sz="1800" err="1">
                <a:effectLst/>
                <a:latin typeface="Calibri" panose="020F0502020204030204" pitchFamily="34" charset="0"/>
                <a:ea typeface="Calibri" panose="020F0502020204030204" pitchFamily="34" charset="0"/>
              </a:rPr>
              <a:t>profitaibilty</a:t>
            </a: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Seller Incentive – Given the nature of this x-sell effort, we know it is critical to drive mindshare with cloud sellers to include devices in the account plan. To help with that, at our top ADRs we have a $15/unit SPIFF for all of H1 for accounts where a partner is the cloud partner of record and sells in Surface</a:t>
            </a:r>
          </a:p>
          <a:p>
            <a:pPr marL="0" marR="0">
              <a:spcBef>
                <a:spcPts val="0"/>
              </a:spcBef>
              <a:spcAft>
                <a:spcPts val="0"/>
              </a:spcAft>
            </a:pPr>
            <a:r>
              <a:rPr lang="en-US" sz="1800">
                <a:effectLst/>
                <a:latin typeface="Calibri" panose="020F0502020204030204" pitchFamily="34" charset="0"/>
                <a:ea typeface="Calibri" panose="020F0502020204030204" pitchFamily="34" charset="0"/>
              </a:rPr>
              <a:t>Last but not least-</a:t>
            </a:r>
          </a:p>
          <a:p>
            <a:pPr marL="0" marR="0">
              <a:spcBef>
                <a:spcPts val="0"/>
              </a:spcBef>
              <a:spcAft>
                <a:spcPts val="0"/>
              </a:spcAft>
            </a:pPr>
            <a:r>
              <a:rPr lang="en-US" sz="1800">
                <a:effectLst/>
                <a:latin typeface="Calibri" panose="020F0502020204030204" pitchFamily="34" charset="0"/>
                <a:ea typeface="Calibri" panose="020F0502020204030204" pitchFamily="34" charset="0"/>
              </a:rPr>
              <a:t>Customer offer – we know how critical pricing consistency is for customers. We have expanded the list of accounts that are eligible for this signature savings offer in FY24 to help with pitching this to more customers on the MAL list. Customers can take advantage of 15% off on Surface devices through H1.</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In FY24, we have made changes to the offers to help streamline operations and reduce confusion in the market. We now have ONE hero offer for these accounts to help target existing M365 accounts. The discount is now 15% vs. 20% last year, which is still our best offer in market.</a:t>
            </a:r>
          </a:p>
          <a:p>
            <a:pPr marL="0" marR="0">
              <a:spcBef>
                <a:spcPts val="0"/>
              </a:spcBef>
              <a:spcAft>
                <a:spcPts val="0"/>
              </a:spcAft>
            </a:pPr>
            <a:r>
              <a:rPr lang="en-US" sz="1800">
                <a:effectLst/>
                <a:latin typeface="Calibri" panose="020F0502020204030204" pitchFamily="34" charset="0"/>
                <a:ea typeface="Calibri" panose="020F0502020204030204" pitchFamily="34" charset="0"/>
              </a:rPr>
              <a:t>In addition to these incentives and investments, we will continue to support marketing materials, demand generation, and support along the buying journey.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55DB9-FE91-4310-97A5-A72DDF669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53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D93F6-0079-4129-BBCF-AB65FDE53E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81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2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26.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6.emf"/><Relationship Id="rId4" Type="http://schemas.openxmlformats.org/officeDocument/2006/relationships/oleObject" Target="../embeddings/oleObject5.bin"/></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4.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3624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97B7D9-1352-4A38-BB40-64099766779B}"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2858061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5642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67834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346796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473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1178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9967301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8722054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58015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75597301"/>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32511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97B7D9-1352-4A38-BB40-64099766779B}"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3183972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564303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80182626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2546527664"/>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48226717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8084888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7194460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9479508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51089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223169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577380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1BB2C-E050-410C-AAF1-8D16DBC0ABCE}"/>
              </a:ext>
            </a:extLst>
          </p:cNvPr>
          <p:cNvSpPr/>
          <p:nvPr userDrawn="1"/>
        </p:nvSpPr>
        <p:spPr>
          <a:xfrm>
            <a:off x="0" y="0"/>
            <a:ext cx="12192000" cy="1752600"/>
          </a:xfrm>
          <a:prstGeom prst="rect">
            <a:avLst/>
          </a:prstGeom>
          <a:gradFill flip="none" rotWithShape="1">
            <a:gsLst>
              <a:gs pos="0">
                <a:srgbClr val="BEBBB8"/>
              </a:gs>
              <a:gs pos="100000">
                <a:schemeClr val="accent1">
                  <a:lumMod val="5000"/>
                  <a:lumOff val="95000"/>
                </a:schemeClr>
              </a:gs>
              <a:gs pos="65000">
                <a:srgbClr val="E6E6E6"/>
              </a:gs>
              <a:gs pos="32000">
                <a:srgbClr val="B5B6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A0EF3247-16FC-4D7C-9CE3-DDC9808589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2784" y="19878"/>
            <a:ext cx="3332101" cy="438150"/>
          </a:xfrm>
          <a:prstGeom prst="rect">
            <a:avLst/>
          </a:prstGeom>
        </p:spPr>
      </p:pic>
      <p:sp>
        <p:nvSpPr>
          <p:cNvPr id="12" name="Rectangle 11">
            <a:extLst>
              <a:ext uri="{FF2B5EF4-FFF2-40B4-BE49-F238E27FC236}">
                <a16:creationId xmlns:a16="http://schemas.microsoft.com/office/drawing/2014/main" id="{2CB9E68F-161E-4068-91FE-3FC352803C66}"/>
              </a:ext>
            </a:extLst>
          </p:cNvPr>
          <p:cNvSpPr/>
          <p:nvPr userDrawn="1"/>
        </p:nvSpPr>
        <p:spPr>
          <a:xfrm>
            <a:off x="0" y="1682016"/>
            <a:ext cx="12192000" cy="7549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811926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69605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39240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30320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062943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079323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92822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486136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220427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763128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86547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1BB2C-E050-410C-AAF1-8D16DBC0ABCE}"/>
              </a:ext>
            </a:extLst>
          </p:cNvPr>
          <p:cNvSpPr/>
          <p:nvPr userDrawn="1"/>
        </p:nvSpPr>
        <p:spPr>
          <a:xfrm>
            <a:off x="0" y="0"/>
            <a:ext cx="12192000" cy="1752600"/>
          </a:xfrm>
          <a:prstGeom prst="rect">
            <a:avLst/>
          </a:prstGeom>
          <a:gradFill flip="none" rotWithShape="1">
            <a:gsLst>
              <a:gs pos="0">
                <a:srgbClr val="BEBBB8"/>
              </a:gs>
              <a:gs pos="100000">
                <a:schemeClr val="accent1">
                  <a:lumMod val="5000"/>
                  <a:lumOff val="95000"/>
                </a:schemeClr>
              </a:gs>
              <a:gs pos="65000">
                <a:srgbClr val="E6E6E6"/>
              </a:gs>
              <a:gs pos="32000">
                <a:srgbClr val="B5B6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A0EF3247-16FC-4D7C-9CE3-DDC9808589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3332101" cy="438150"/>
          </a:xfrm>
          <a:prstGeom prst="rect">
            <a:avLst/>
          </a:prstGeom>
        </p:spPr>
      </p:pic>
      <p:sp>
        <p:nvSpPr>
          <p:cNvPr id="12" name="Rectangle 11">
            <a:extLst>
              <a:ext uri="{FF2B5EF4-FFF2-40B4-BE49-F238E27FC236}">
                <a16:creationId xmlns:a16="http://schemas.microsoft.com/office/drawing/2014/main" id="{2CB9E68F-161E-4068-91FE-3FC352803C66}"/>
              </a:ext>
            </a:extLst>
          </p:cNvPr>
          <p:cNvSpPr/>
          <p:nvPr userDrawn="1"/>
        </p:nvSpPr>
        <p:spPr>
          <a:xfrm>
            <a:off x="0" y="1682016"/>
            <a:ext cx="12192000" cy="7549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565BC20-AAB2-49CE-927E-2A5060B15569}"/>
              </a:ext>
            </a:extLst>
          </p:cNvPr>
          <p:cNvSpPr/>
          <p:nvPr userDrawn="1"/>
        </p:nvSpPr>
        <p:spPr>
          <a:xfrm>
            <a:off x="0" y="0"/>
            <a:ext cx="12192000" cy="381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139375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386084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29714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6954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28023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630263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649045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643989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834676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35748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603976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F1B18A-60D4-4D84-AFD6-27BCC21EDF8C}"/>
              </a:ext>
            </a:extLst>
          </p:cNvPr>
          <p:cNvSpPr/>
          <p:nvPr userDrawn="1"/>
        </p:nvSpPr>
        <p:spPr>
          <a:xfrm>
            <a:off x="0" y="0"/>
            <a:ext cx="12192000" cy="1752600"/>
          </a:xfrm>
          <a:prstGeom prst="rect">
            <a:avLst/>
          </a:prstGeom>
          <a:gradFill flip="none" rotWithShape="1">
            <a:gsLst>
              <a:gs pos="0">
                <a:schemeClr val="accent1"/>
              </a:gs>
              <a:gs pos="100000">
                <a:schemeClr val="accent5">
                  <a:lumMod val="75000"/>
                </a:schemeClr>
              </a:gs>
              <a:gs pos="65000">
                <a:srgbClr val="E6E6E6"/>
              </a:gs>
              <a:gs pos="32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a:gsLst>
                  <a:gs pos="0">
                    <a:schemeClr val="accent1">
                      <a:lumMod val="5000"/>
                      <a:lumOff val="95000"/>
                    </a:schemeClr>
                  </a:gs>
                  <a:gs pos="74000">
                    <a:schemeClr val="accent2">
                      <a:lumMod val="40000"/>
                      <a:lumOff val="60000"/>
                    </a:schemeClr>
                  </a:gs>
                  <a:gs pos="83000">
                    <a:schemeClr val="accent2"/>
                  </a:gs>
                  <a:gs pos="100000">
                    <a:schemeClr val="accent1">
                      <a:lumMod val="30000"/>
                      <a:lumOff val="70000"/>
                    </a:schemeClr>
                  </a:gs>
                </a:gsLst>
                <a:lin ang="5400000" scaled="1"/>
              </a:gradFill>
            </a:endParaRPr>
          </a:p>
        </p:txBody>
      </p:sp>
      <p:pic>
        <p:nvPicPr>
          <p:cNvPr id="10" name="Picture 9" descr="A close up of a logo&#10;&#10;Description automatically generated">
            <a:extLst>
              <a:ext uri="{FF2B5EF4-FFF2-40B4-BE49-F238E27FC236}">
                <a16:creationId xmlns:a16="http://schemas.microsoft.com/office/drawing/2014/main" id="{090B369B-1A87-4BF9-8FCF-424FC31E0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2784" y="19878"/>
            <a:ext cx="3332101" cy="438150"/>
          </a:xfrm>
          <a:prstGeom prst="rect">
            <a:avLst/>
          </a:prstGeom>
        </p:spPr>
      </p:pic>
      <p:sp>
        <p:nvSpPr>
          <p:cNvPr id="12" name="Rectangle 11">
            <a:extLst>
              <a:ext uri="{FF2B5EF4-FFF2-40B4-BE49-F238E27FC236}">
                <a16:creationId xmlns:a16="http://schemas.microsoft.com/office/drawing/2014/main" id="{CF9C29BE-D404-4C67-8DFB-3BCDB7AEE8C1}"/>
              </a:ext>
            </a:extLst>
          </p:cNvPr>
          <p:cNvSpPr/>
          <p:nvPr userDrawn="1"/>
        </p:nvSpPr>
        <p:spPr>
          <a:xfrm>
            <a:off x="0" y="1682016"/>
            <a:ext cx="12192000" cy="75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BA67E8E1-0D2C-44BB-A703-0CFE2114AC81}"/>
              </a:ext>
            </a:extLst>
          </p:cNvPr>
          <p:cNvSpPr/>
          <p:nvPr userDrawn="1"/>
        </p:nvSpPr>
        <p:spPr>
          <a:xfrm>
            <a:off x="0" y="5800726"/>
            <a:ext cx="12192000" cy="1057275"/>
          </a:xfrm>
          <a:prstGeom prst="rect">
            <a:avLst/>
          </a:prstGeom>
          <a:gradFill flip="none" rotWithShape="1">
            <a:gsLst>
              <a:gs pos="0">
                <a:srgbClr val="BEBBB8"/>
              </a:gs>
              <a:gs pos="100000">
                <a:schemeClr val="accent1">
                  <a:lumMod val="5000"/>
                  <a:lumOff val="95000"/>
                </a:schemeClr>
              </a:gs>
              <a:gs pos="65000">
                <a:srgbClr val="E6E6E6"/>
              </a:gs>
              <a:gs pos="32000">
                <a:srgbClr val="B5B6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858152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837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18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4462396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19096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327916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35C1-3349-7414-5DCF-19A7496DF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971582-2DB9-F6FB-BD44-90B3B8E61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19220-423A-42B6-FD0B-7FC7D0D01C87}"/>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06EC8597-9AC6-D838-6F07-4D92AB9A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74434-4F72-D1CB-F604-3CF29AC9D93A}"/>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2374826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8A36-2F20-432B-BAA3-FD3DFA920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A13B7-CB74-E130-878A-6EFFC9ADB2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7466F-C9B4-2C6C-E525-11532E174E43}"/>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E76A9DD8-D350-113D-2173-CCCECA537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A1095-5A79-3292-E24D-582F30954723}"/>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41719613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E7F3-2332-BE16-607B-BC83B69116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E43FCF-344E-B103-6281-17FB1F9FD8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B0A9B6-DB70-4C33-F7E6-5EED55B696EC}"/>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60E27580-BE2C-DC15-1EC8-F618EE01E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A138A-A95A-79B1-6458-D59335B05E31}"/>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25226784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228A-2211-8E53-E3AA-0210E798F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F5AE6-EFD1-8EF8-8927-BF90B81715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43D74-8AF5-7950-315B-F084951DD7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1D0C9-1E8E-B97D-0C59-FC0471C9CD88}"/>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6" name="Footer Placeholder 5">
            <a:extLst>
              <a:ext uri="{FF2B5EF4-FFF2-40B4-BE49-F238E27FC236}">
                <a16:creationId xmlns:a16="http://schemas.microsoft.com/office/drawing/2014/main" id="{D8C55DAA-718C-E183-C716-06F11C887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008DB-E62D-D290-4308-ACD94ABE17F1}"/>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20257642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8172-F145-D6DB-4E23-417299FFBF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DEB9C0-10A8-5AFD-DA6A-AD39FB61CC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6A7618-365C-679C-1FC6-22CFE38498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394E1-D523-ABF8-D16A-6A5B0D392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72D56-D4D4-099A-AB1E-970434BED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1CB7EC-7F0C-0E7D-F7C1-D79DB06E7238}"/>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8" name="Footer Placeholder 7">
            <a:extLst>
              <a:ext uri="{FF2B5EF4-FFF2-40B4-BE49-F238E27FC236}">
                <a16:creationId xmlns:a16="http://schemas.microsoft.com/office/drawing/2014/main" id="{95D0D388-0C58-B560-6B7B-54C191AFDB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489A94-B477-73BE-B565-77D20A5E4A57}"/>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296586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F1B18A-60D4-4D84-AFD6-27BCC21EDF8C}"/>
              </a:ext>
            </a:extLst>
          </p:cNvPr>
          <p:cNvSpPr/>
          <p:nvPr userDrawn="1"/>
        </p:nvSpPr>
        <p:spPr>
          <a:xfrm>
            <a:off x="0" y="0"/>
            <a:ext cx="12192000" cy="175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a:gsLst>
                  <a:gs pos="0">
                    <a:schemeClr val="accent1">
                      <a:lumMod val="5000"/>
                      <a:lumOff val="95000"/>
                    </a:schemeClr>
                  </a:gs>
                  <a:gs pos="74000">
                    <a:schemeClr val="accent2">
                      <a:lumMod val="40000"/>
                      <a:lumOff val="60000"/>
                    </a:schemeClr>
                  </a:gs>
                  <a:gs pos="83000">
                    <a:schemeClr val="accent2"/>
                  </a:gs>
                  <a:gs pos="100000">
                    <a:schemeClr val="accent1">
                      <a:lumMod val="30000"/>
                      <a:lumOff val="70000"/>
                    </a:schemeClr>
                  </a:gs>
                </a:gsLst>
                <a:lin ang="5400000" scaled="1"/>
              </a:gradFill>
            </a:endParaRPr>
          </a:p>
        </p:txBody>
      </p:sp>
      <p:pic>
        <p:nvPicPr>
          <p:cNvPr id="1026" name="Picture 2" descr="See the source image">
            <a:extLst>
              <a:ext uri="{FF2B5EF4-FFF2-40B4-BE49-F238E27FC236}">
                <a16:creationId xmlns:a16="http://schemas.microsoft.com/office/drawing/2014/main" id="{7FF6B036-3CE1-4E51-9FE0-4F99F05CAEF4}"/>
              </a:ext>
            </a:extLst>
          </p:cNvPr>
          <p:cNvPicPr>
            <a:picLocks noChangeAspect="1" noChangeArrowheads="1"/>
          </p:cNvPicPr>
          <p:nvPr userDrawn="1"/>
        </p:nvPicPr>
        <p:blipFill>
          <a:blip r:embed="rId2">
            <a:alphaModFix amt="50000"/>
            <a:extLst>
              <a:ext uri="{28A0092B-C50C-407E-A947-70E740481C1C}">
                <a14:useLocalDpi xmlns:a14="http://schemas.microsoft.com/office/drawing/2010/main" val="0"/>
              </a:ext>
            </a:extLst>
          </a:blip>
          <a:srcRect/>
          <a:stretch>
            <a:fillRect/>
          </a:stretch>
        </p:blipFill>
        <p:spPr bwMode="auto">
          <a:xfrm>
            <a:off x="0" y="2"/>
            <a:ext cx="12192000" cy="1338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F9C29BE-D404-4C67-8DFB-3BCDB7AEE8C1}"/>
              </a:ext>
            </a:extLst>
          </p:cNvPr>
          <p:cNvSpPr/>
          <p:nvPr userDrawn="1"/>
        </p:nvSpPr>
        <p:spPr>
          <a:xfrm>
            <a:off x="0" y="1682016"/>
            <a:ext cx="12192000" cy="75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BA67E8E1-0D2C-44BB-A703-0CFE2114AC81}"/>
              </a:ext>
            </a:extLst>
          </p:cNvPr>
          <p:cNvSpPr/>
          <p:nvPr userDrawn="1"/>
        </p:nvSpPr>
        <p:spPr>
          <a:xfrm>
            <a:off x="0" y="5800726"/>
            <a:ext cx="12192000" cy="1057275"/>
          </a:xfrm>
          <a:prstGeom prst="rect">
            <a:avLst/>
          </a:prstGeom>
          <a:gradFill flip="none" rotWithShape="1">
            <a:gsLst>
              <a:gs pos="0">
                <a:srgbClr val="BEBBB8"/>
              </a:gs>
              <a:gs pos="100000">
                <a:schemeClr val="accent1">
                  <a:lumMod val="5000"/>
                  <a:lumOff val="95000"/>
                </a:schemeClr>
              </a:gs>
              <a:gs pos="65000">
                <a:srgbClr val="E6E6E6"/>
              </a:gs>
              <a:gs pos="32000">
                <a:srgbClr val="B5B6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335609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AE94-DF2C-C5E0-87EE-F4F98341C4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0D912-7A99-CD19-0EE9-E414AD757EB3}"/>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4" name="Footer Placeholder 3">
            <a:extLst>
              <a:ext uri="{FF2B5EF4-FFF2-40B4-BE49-F238E27FC236}">
                <a16:creationId xmlns:a16="http://schemas.microsoft.com/office/drawing/2014/main" id="{E006EC2C-3878-5A13-1B03-EF72A19D29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EEC71-C6E7-D85D-DC19-E33C29CDF742}"/>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827824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00F06-EA70-0916-D9A5-9C603AFE45CF}"/>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3" name="Footer Placeholder 2">
            <a:extLst>
              <a:ext uri="{FF2B5EF4-FFF2-40B4-BE49-F238E27FC236}">
                <a16:creationId xmlns:a16="http://schemas.microsoft.com/office/drawing/2014/main" id="{B5D4BABB-74C4-75B4-3131-F8BC8F628A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06A4A0-7463-9F71-6528-DB93B3A0A36C}"/>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3785291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FCC7-80FC-9989-CDA5-5AFC5F578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764473-CA01-71D9-662E-C3B240188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94183-5CB8-B91A-78DB-FA5D51ADC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69C61-4A86-07F4-9BFA-EE1D9F7B0872}"/>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6" name="Footer Placeholder 5">
            <a:extLst>
              <a:ext uri="{FF2B5EF4-FFF2-40B4-BE49-F238E27FC236}">
                <a16:creationId xmlns:a16="http://schemas.microsoft.com/office/drawing/2014/main" id="{3084C9A8-E6E5-8439-68C1-7E44B09A5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A2E05-E0FE-9BA8-A4A3-7BBFE081C6B2}"/>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371692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46B2-3439-949B-9B87-772FBB9BB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954C7-89B7-8865-4A2B-0288411D6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26FB7-DE5A-B378-6F8C-EBB261A02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AB339-7A74-CDF8-DEE7-2D07DC56FB22}"/>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6" name="Footer Placeholder 5">
            <a:extLst>
              <a:ext uri="{FF2B5EF4-FFF2-40B4-BE49-F238E27FC236}">
                <a16:creationId xmlns:a16="http://schemas.microsoft.com/office/drawing/2014/main" id="{2D41146B-11E0-2F40-C514-D93EB6716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ACD379-1047-DC9E-8488-9523A1EFB7B0}"/>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1285258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21A5-BA97-42C8-CAD0-6A74E458E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2B4A1C-61B1-FAD9-91A1-AA03810A3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D59FF-E139-9183-EF1F-9964E6BA19F4}"/>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B4E130CE-B6DF-0140-8ED6-8165AB116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41E72-30AD-F361-4A5D-52999A3C7581}"/>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42076979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F3551-CEB3-533C-F1ED-D0DC8EBE97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13E4E-8107-EF1F-49B7-1417A6327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C1CB5-D48A-7EDF-17FA-6E2F63A51973}"/>
              </a:ext>
            </a:extLst>
          </p:cNvPr>
          <p:cNvSpPr>
            <a:spLocks noGrp="1"/>
          </p:cNvSpPr>
          <p:nvPr>
            <p:ph type="dt" sz="half" idx="10"/>
          </p:nvPr>
        </p:nvSpPr>
        <p:spPr/>
        <p:txBody>
          <a:body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5D8C05E4-5370-1BDF-9A31-8DCDB3817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04068-6841-BFD8-68F7-A5E686F59988}"/>
              </a:ext>
            </a:extLst>
          </p:cNvPr>
          <p:cNvSpPr>
            <a:spLocks noGrp="1"/>
          </p:cNvSpPr>
          <p:nvPr>
            <p:ph type="sldNum" sz="quarter" idx="12"/>
          </p:nvPr>
        </p:nvSpPr>
        <p:spPr/>
        <p:txBody>
          <a:bodyPr/>
          <a:lstStyle/>
          <a:p>
            <a:fld id="{345EB63A-1F04-410D-9366-9044D461402A}" type="slidenum">
              <a:rPr lang="en-US" smtClean="0"/>
              <a:t>‹#›</a:t>
            </a:fld>
            <a:endParaRPr lang="en-US"/>
          </a:p>
        </p:txBody>
      </p:sp>
    </p:spTree>
    <p:extLst>
      <p:ext uri="{BB962C8B-B14F-4D97-AF65-F5344CB8AC3E}">
        <p14:creationId xmlns:p14="http://schemas.microsoft.com/office/powerpoint/2010/main" val="300090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0">
              <a:schemeClr val="bg1">
                <a:lumMod val="75000"/>
                <a:lumOff val="25000"/>
              </a:schemeClr>
            </a:gs>
            <a:gs pos="46000">
              <a:schemeClr val="bg1">
                <a:lumMod val="75000"/>
                <a:lumOff val="25000"/>
              </a:schemeClr>
            </a:gs>
            <a:gs pos="100000">
              <a:schemeClr val="bg1">
                <a:lumMod val="85000"/>
                <a:lumOff val="1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descr="Sphere with blue, yellow, and red interconnected ">
            <a:extLst>
              <a:ext uri="{FF2B5EF4-FFF2-40B4-BE49-F238E27FC236}">
                <a16:creationId xmlns:a16="http://schemas.microsoft.com/office/drawing/2014/main" id="{1630A60D-189D-4C68-B2B8-CC45334F9C2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642" y="-3540"/>
            <a:ext cx="12193642" cy="694362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a:xfrm>
            <a:off x="869950" y="2446378"/>
            <a:ext cx="6679485" cy="553998"/>
          </a:xfrm>
          <a:noFill/>
        </p:spPr>
        <p:txBody>
          <a:bodyPr wrap="square" lIns="0" tIns="0" rIns="0" bIns="0" anchor="b" anchorCtr="0">
            <a:spAutoFit/>
          </a:bodyPr>
          <a:lstStyle>
            <a:lvl1pPr>
              <a:defRPr sz="3600" spc="-50" baseline="0">
                <a:solidFill>
                  <a:schemeClr val="bg2"/>
                </a:solidFill>
                <a:latin typeface="+mj-lt"/>
                <a:cs typeface="Segoe UI" panose="020B0502040204020203" pitchFamily="34" charset="0"/>
              </a:defRPr>
            </a:lvl1pPr>
          </a:lstStyle>
          <a:p>
            <a:r>
              <a:rPr lang="en-US"/>
              <a:t>Section title</a:t>
            </a:r>
          </a:p>
        </p:txBody>
      </p:sp>
      <p:sp>
        <p:nvSpPr>
          <p:cNvPr id="5" name="Text Placeholder 4"/>
          <p:cNvSpPr>
            <a:spLocks noGrp="1"/>
          </p:cNvSpPr>
          <p:nvPr>
            <p:ph type="body" sz="quarter" idx="12" hasCustomPrompt="1"/>
          </p:nvPr>
        </p:nvSpPr>
        <p:spPr>
          <a:xfrm>
            <a:off x="869950" y="3429000"/>
            <a:ext cx="6679485" cy="677108"/>
          </a:xfrm>
          <a:noFill/>
        </p:spPr>
        <p:txBody>
          <a:bodyPr wrap="square" lIns="0" tIns="0" rIns="0" bIns="0">
            <a:spAutoFit/>
          </a:bodyPr>
          <a:lstStyle>
            <a:lvl1pPr marL="342900" indent="-342900">
              <a:spcBef>
                <a:spcPts val="0"/>
              </a:spcBef>
              <a:buFont typeface="Arial" panose="020B0604020202020204" pitchFamily="34" charset="0"/>
              <a:buChar char="•"/>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Subsection list</a:t>
            </a:r>
          </a:p>
          <a:p>
            <a:pPr lvl="0"/>
            <a:r>
              <a:rPr lang="en-US"/>
              <a:t>Subsection list</a:t>
            </a:r>
          </a:p>
        </p:txBody>
      </p:sp>
      <p:grpSp>
        <p:nvGrpSpPr>
          <p:cNvPr id="2" name="Group 1">
            <a:extLst>
              <a:ext uri="{FF2B5EF4-FFF2-40B4-BE49-F238E27FC236}">
                <a16:creationId xmlns:a16="http://schemas.microsoft.com/office/drawing/2014/main" id="{EB509D68-949B-4727-B7F3-50D94D928F8C}"/>
              </a:ext>
            </a:extLst>
          </p:cNvPr>
          <p:cNvGrpSpPr/>
          <p:nvPr userDrawn="1"/>
        </p:nvGrpSpPr>
        <p:grpSpPr>
          <a:xfrm>
            <a:off x="10497302" y="312982"/>
            <a:ext cx="1164831" cy="248523"/>
            <a:chOff x="9130762" y="6319428"/>
            <a:chExt cx="1164831" cy="248523"/>
          </a:xfrm>
        </p:grpSpPr>
        <p:sp>
          <p:nvSpPr>
            <p:cNvPr id="8" name="Freeform: Shape 7">
              <a:extLst>
                <a:ext uri="{FF2B5EF4-FFF2-40B4-BE49-F238E27FC236}">
                  <a16:creationId xmlns:a16="http://schemas.microsoft.com/office/drawing/2014/main" id="{DB10E9AA-3EF9-40CD-BB2E-F30CF392A522}"/>
                </a:ext>
              </a:extLst>
            </p:cNvPr>
            <p:cNvSpPr/>
            <p:nvPr/>
          </p:nvSpPr>
          <p:spPr>
            <a:xfrm>
              <a:off x="9453940" y="6358280"/>
              <a:ext cx="841653" cy="162397"/>
            </a:xfrm>
            <a:custGeom>
              <a:avLst/>
              <a:gdLst>
                <a:gd name="connsiteX0" fmla="*/ 841653 w 841653"/>
                <a:gd name="connsiteY0" fmla="*/ 73575 h 162397"/>
                <a:gd name="connsiteX1" fmla="*/ 841653 w 841653"/>
                <a:gd name="connsiteY1" fmla="*/ 53102 h 162397"/>
                <a:gd name="connsiteX2" fmla="*/ 816210 w 841653"/>
                <a:gd name="connsiteY2" fmla="*/ 53102 h 162397"/>
                <a:gd name="connsiteX3" fmla="*/ 816210 w 841653"/>
                <a:gd name="connsiteY3" fmla="*/ 21275 h 162397"/>
                <a:gd name="connsiteX4" fmla="*/ 815354 w 841653"/>
                <a:gd name="connsiteY4" fmla="*/ 21539 h 162397"/>
                <a:gd name="connsiteX5" fmla="*/ 791460 w 841653"/>
                <a:gd name="connsiteY5" fmla="*/ 28845 h 162397"/>
                <a:gd name="connsiteX6" fmla="*/ 790989 w 841653"/>
                <a:gd name="connsiteY6" fmla="*/ 28988 h 162397"/>
                <a:gd name="connsiteX7" fmla="*/ 790989 w 841653"/>
                <a:gd name="connsiteY7" fmla="*/ 53103 h 162397"/>
                <a:gd name="connsiteX8" fmla="*/ 753276 w 841653"/>
                <a:gd name="connsiteY8" fmla="*/ 53103 h 162397"/>
                <a:gd name="connsiteX9" fmla="*/ 753276 w 841653"/>
                <a:gd name="connsiteY9" fmla="*/ 39669 h 162397"/>
                <a:gd name="connsiteX10" fmla="*/ 757434 w 841653"/>
                <a:gd name="connsiteY10" fmla="*/ 25434 h 162397"/>
                <a:gd name="connsiteX11" fmla="*/ 769088 w 841653"/>
                <a:gd name="connsiteY11" fmla="*/ 20676 h 162397"/>
                <a:gd name="connsiteX12" fmla="*/ 780143 w 841653"/>
                <a:gd name="connsiteY12" fmla="*/ 23190 h 162397"/>
                <a:gd name="connsiteX13" fmla="*/ 781082 w 841653"/>
                <a:gd name="connsiteY13" fmla="*/ 23609 h 162397"/>
                <a:gd name="connsiteX14" fmla="*/ 781082 w 841653"/>
                <a:gd name="connsiteY14" fmla="*/ 2048 h 162397"/>
                <a:gd name="connsiteX15" fmla="*/ 780640 w 841653"/>
                <a:gd name="connsiteY15" fmla="*/ 1886 h 162397"/>
                <a:gd name="connsiteX16" fmla="*/ 766511 w 841653"/>
                <a:gd name="connsiteY16" fmla="*/ 0 h 162397"/>
                <a:gd name="connsiteX17" fmla="*/ 746470 w 841653"/>
                <a:gd name="connsiteY17" fmla="*/ 4812 h 162397"/>
                <a:gd name="connsiteX18" fmla="*/ 732718 w 841653"/>
                <a:gd name="connsiteY18" fmla="*/ 18399 h 162397"/>
                <a:gd name="connsiteX19" fmla="*/ 727847 w 841653"/>
                <a:gd name="connsiteY19" fmla="*/ 38332 h 162397"/>
                <a:gd name="connsiteX20" fmla="*/ 727847 w 841653"/>
                <a:gd name="connsiteY20" fmla="*/ 53102 h 162397"/>
                <a:gd name="connsiteX21" fmla="*/ 710134 w 841653"/>
                <a:gd name="connsiteY21" fmla="*/ 53102 h 162397"/>
                <a:gd name="connsiteX22" fmla="*/ 710134 w 841653"/>
                <a:gd name="connsiteY22" fmla="*/ 73575 h 162397"/>
                <a:gd name="connsiteX23" fmla="*/ 727847 w 841653"/>
                <a:gd name="connsiteY23" fmla="*/ 73575 h 162397"/>
                <a:gd name="connsiteX24" fmla="*/ 727847 w 841653"/>
                <a:gd name="connsiteY24" fmla="*/ 159822 h 162397"/>
                <a:gd name="connsiteX25" fmla="*/ 753276 w 841653"/>
                <a:gd name="connsiteY25" fmla="*/ 159822 h 162397"/>
                <a:gd name="connsiteX26" fmla="*/ 753276 w 841653"/>
                <a:gd name="connsiteY26" fmla="*/ 73575 h 162397"/>
                <a:gd name="connsiteX27" fmla="*/ 790989 w 841653"/>
                <a:gd name="connsiteY27" fmla="*/ 73575 h 162397"/>
                <a:gd name="connsiteX28" fmla="*/ 790989 w 841653"/>
                <a:gd name="connsiteY28" fmla="*/ 128383 h 162397"/>
                <a:gd name="connsiteX29" fmla="*/ 822655 w 841653"/>
                <a:gd name="connsiteY29" fmla="*/ 162395 h 162397"/>
                <a:gd name="connsiteX30" fmla="*/ 833450 w 841653"/>
                <a:gd name="connsiteY30" fmla="*/ 161199 h 162397"/>
                <a:gd name="connsiteX31" fmla="*/ 841315 w 841653"/>
                <a:gd name="connsiteY31" fmla="*/ 158707 h 162397"/>
                <a:gd name="connsiteX32" fmla="*/ 841653 w 841653"/>
                <a:gd name="connsiteY32" fmla="*/ 158509 h 162397"/>
                <a:gd name="connsiteX33" fmla="*/ 841653 w 841653"/>
                <a:gd name="connsiteY33" fmla="*/ 137847 h 162397"/>
                <a:gd name="connsiteX34" fmla="*/ 840617 w 841653"/>
                <a:gd name="connsiteY34" fmla="*/ 138531 h 162397"/>
                <a:gd name="connsiteX35" fmla="*/ 835501 w 841653"/>
                <a:gd name="connsiteY35" fmla="*/ 140759 h 162397"/>
                <a:gd name="connsiteX36" fmla="*/ 830475 w 841653"/>
                <a:gd name="connsiteY36" fmla="*/ 141613 h 162397"/>
                <a:gd name="connsiteX37" fmla="*/ 819658 w 841653"/>
                <a:gd name="connsiteY37" fmla="*/ 137671 h 162397"/>
                <a:gd name="connsiteX38" fmla="*/ 816210 w 841653"/>
                <a:gd name="connsiteY38" fmla="*/ 123959 h 162397"/>
                <a:gd name="connsiteX39" fmla="*/ 816210 w 841653"/>
                <a:gd name="connsiteY39" fmla="*/ 73575 h 162397"/>
                <a:gd name="connsiteX40" fmla="*/ 841653 w 841653"/>
                <a:gd name="connsiteY40" fmla="*/ 73575 h 162397"/>
                <a:gd name="connsiteX41" fmla="*/ 653348 w 841653"/>
                <a:gd name="connsiteY41" fmla="*/ 141616 h 162397"/>
                <a:gd name="connsiteX42" fmla="*/ 631713 w 841653"/>
                <a:gd name="connsiteY42" fmla="*/ 132533 h 162397"/>
                <a:gd name="connsiteX43" fmla="*/ 623939 w 841653"/>
                <a:gd name="connsiteY43" fmla="*/ 106877 h 162397"/>
                <a:gd name="connsiteX44" fmla="*/ 631716 w 841653"/>
                <a:gd name="connsiteY44" fmla="*/ 80542 h 162397"/>
                <a:gd name="connsiteX45" fmla="*/ 653141 w 841653"/>
                <a:gd name="connsiteY45" fmla="*/ 71314 h 162397"/>
                <a:gd name="connsiteX46" fmla="*/ 674004 w 841653"/>
                <a:gd name="connsiteY46" fmla="*/ 80138 h 162397"/>
                <a:gd name="connsiteX47" fmla="*/ 681622 w 841653"/>
                <a:gd name="connsiteY47" fmla="*/ 106259 h 162397"/>
                <a:gd name="connsiteX48" fmla="*/ 674455 w 841653"/>
                <a:gd name="connsiteY48" fmla="*/ 132704 h 162397"/>
                <a:gd name="connsiteX49" fmla="*/ 653348 w 841653"/>
                <a:gd name="connsiteY49" fmla="*/ 141616 h 162397"/>
                <a:gd name="connsiteX50" fmla="*/ 654478 w 841653"/>
                <a:gd name="connsiteY50" fmla="*/ 50531 h 162397"/>
                <a:gd name="connsiteX51" fmla="*/ 612911 w 841653"/>
                <a:gd name="connsiteY51" fmla="*/ 65858 h 162397"/>
                <a:gd name="connsiteX52" fmla="*/ 597893 w 841653"/>
                <a:gd name="connsiteY52" fmla="*/ 107696 h 162397"/>
                <a:gd name="connsiteX53" fmla="*/ 612554 w 841653"/>
                <a:gd name="connsiteY53" fmla="*/ 147636 h 162397"/>
                <a:gd name="connsiteX54" fmla="*/ 651903 w 841653"/>
                <a:gd name="connsiteY54" fmla="*/ 162393 h 162397"/>
                <a:gd name="connsiteX55" fmla="*/ 692647 w 841653"/>
                <a:gd name="connsiteY55" fmla="*/ 146854 h 162397"/>
                <a:gd name="connsiteX56" fmla="*/ 707663 w 841653"/>
                <a:gd name="connsiteY56" fmla="*/ 105431 h 162397"/>
                <a:gd name="connsiteX57" fmla="*/ 693576 w 841653"/>
                <a:gd name="connsiteY57" fmla="*/ 65194 h 162397"/>
                <a:gd name="connsiteX58" fmla="*/ 654478 w 841653"/>
                <a:gd name="connsiteY58" fmla="*/ 50531 h 162397"/>
                <a:gd name="connsiteX59" fmla="*/ 556895 w 841653"/>
                <a:gd name="connsiteY59" fmla="*/ 50531 h 162397"/>
                <a:gd name="connsiteX60" fmla="*/ 527440 w 841653"/>
                <a:gd name="connsiteY60" fmla="*/ 59630 h 162397"/>
                <a:gd name="connsiteX61" fmla="*/ 515963 w 841653"/>
                <a:gd name="connsiteY61" fmla="*/ 83307 h 162397"/>
                <a:gd name="connsiteX62" fmla="*/ 518437 w 841653"/>
                <a:gd name="connsiteY62" fmla="*/ 96542 h 162397"/>
                <a:gd name="connsiteX63" fmla="*/ 526036 w 841653"/>
                <a:gd name="connsiteY63" fmla="*/ 106461 h 162397"/>
                <a:gd name="connsiteX64" fmla="*/ 541493 w 841653"/>
                <a:gd name="connsiteY64" fmla="*/ 115103 h 162397"/>
                <a:gd name="connsiteX65" fmla="*/ 554347 w 841653"/>
                <a:gd name="connsiteY65" fmla="*/ 121087 h 162397"/>
                <a:gd name="connsiteX66" fmla="*/ 560007 w 841653"/>
                <a:gd name="connsiteY66" fmla="*/ 125731 h 162397"/>
                <a:gd name="connsiteX67" fmla="*/ 561581 w 841653"/>
                <a:gd name="connsiteY67" fmla="*/ 131781 h 162397"/>
                <a:gd name="connsiteX68" fmla="*/ 545154 w 841653"/>
                <a:gd name="connsiteY68" fmla="*/ 142439 h 162397"/>
                <a:gd name="connsiteX69" fmla="*/ 531252 w 841653"/>
                <a:gd name="connsiteY69" fmla="*/ 139896 h 162397"/>
                <a:gd name="connsiteX70" fmla="*/ 517016 w 841653"/>
                <a:gd name="connsiteY70" fmla="*/ 132683 h 162397"/>
                <a:gd name="connsiteX71" fmla="*/ 515960 w 841653"/>
                <a:gd name="connsiteY71" fmla="*/ 131926 h 162397"/>
                <a:gd name="connsiteX72" fmla="*/ 515960 w 841653"/>
                <a:gd name="connsiteY72" fmla="*/ 156393 h 162397"/>
                <a:gd name="connsiteX73" fmla="*/ 516348 w 841653"/>
                <a:gd name="connsiteY73" fmla="*/ 156573 h 162397"/>
                <a:gd name="connsiteX74" fmla="*/ 529829 w 841653"/>
                <a:gd name="connsiteY74" fmla="*/ 160734 h 162397"/>
                <a:gd name="connsiteX75" fmla="*/ 544226 w 841653"/>
                <a:gd name="connsiteY75" fmla="*/ 162397 h 162397"/>
                <a:gd name="connsiteX76" fmla="*/ 575328 w 841653"/>
                <a:gd name="connsiteY76" fmla="*/ 153248 h 162397"/>
                <a:gd name="connsiteX77" fmla="*/ 586909 w 841653"/>
                <a:gd name="connsiteY77" fmla="*/ 129008 h 162397"/>
                <a:gd name="connsiteX78" fmla="*/ 580679 w 841653"/>
                <a:gd name="connsiteY78" fmla="*/ 110671 h 162397"/>
                <a:gd name="connsiteX79" fmla="*/ 559512 w 841653"/>
                <a:gd name="connsiteY79" fmla="*/ 97202 h 162397"/>
                <a:gd name="connsiteX80" fmla="*/ 544431 w 841653"/>
                <a:gd name="connsiteY80" fmla="*/ 89366 h 162397"/>
                <a:gd name="connsiteX81" fmla="*/ 541390 w 841653"/>
                <a:gd name="connsiteY81" fmla="*/ 81146 h 162397"/>
                <a:gd name="connsiteX82" fmla="*/ 545249 w 841653"/>
                <a:gd name="connsiteY82" fmla="*/ 73542 h 162397"/>
                <a:gd name="connsiteX83" fmla="*/ 556071 w 841653"/>
                <a:gd name="connsiteY83" fmla="*/ 70489 h 162397"/>
                <a:gd name="connsiteX84" fmla="*/ 568954 w 841653"/>
                <a:gd name="connsiteY84" fmla="*/ 72469 h 162397"/>
                <a:gd name="connsiteX85" fmla="*/ 580204 w 841653"/>
                <a:gd name="connsiteY85" fmla="*/ 77683 h 162397"/>
                <a:gd name="connsiteX86" fmla="*/ 581243 w 841653"/>
                <a:gd name="connsiteY86" fmla="*/ 78392 h 162397"/>
                <a:gd name="connsiteX87" fmla="*/ 581243 w 841653"/>
                <a:gd name="connsiteY87" fmla="*/ 55183 h 162397"/>
                <a:gd name="connsiteX88" fmla="*/ 580844 w 841653"/>
                <a:gd name="connsiteY88" fmla="*/ 55012 h 162397"/>
                <a:gd name="connsiteX89" fmla="*/ 569420 w 841653"/>
                <a:gd name="connsiteY89" fmla="*/ 51828 h 162397"/>
                <a:gd name="connsiteX90" fmla="*/ 556895 w 841653"/>
                <a:gd name="connsiteY90" fmla="*/ 50531 h 162397"/>
                <a:gd name="connsiteX91" fmla="*/ 449672 w 841653"/>
                <a:gd name="connsiteY91" fmla="*/ 141616 h 162397"/>
                <a:gd name="connsiteX92" fmla="*/ 428038 w 841653"/>
                <a:gd name="connsiteY92" fmla="*/ 132533 h 162397"/>
                <a:gd name="connsiteX93" fmla="*/ 420268 w 841653"/>
                <a:gd name="connsiteY93" fmla="*/ 106877 h 162397"/>
                <a:gd name="connsiteX94" fmla="*/ 428044 w 841653"/>
                <a:gd name="connsiteY94" fmla="*/ 80542 h 162397"/>
                <a:gd name="connsiteX95" fmla="*/ 449468 w 841653"/>
                <a:gd name="connsiteY95" fmla="*/ 71314 h 162397"/>
                <a:gd name="connsiteX96" fmla="*/ 470329 w 841653"/>
                <a:gd name="connsiteY96" fmla="*/ 80138 h 162397"/>
                <a:gd name="connsiteX97" fmla="*/ 477946 w 841653"/>
                <a:gd name="connsiteY97" fmla="*/ 106259 h 162397"/>
                <a:gd name="connsiteX98" fmla="*/ 470779 w 841653"/>
                <a:gd name="connsiteY98" fmla="*/ 132704 h 162397"/>
                <a:gd name="connsiteX99" fmla="*/ 449672 w 841653"/>
                <a:gd name="connsiteY99" fmla="*/ 141616 h 162397"/>
                <a:gd name="connsiteX100" fmla="*/ 450805 w 841653"/>
                <a:gd name="connsiteY100" fmla="*/ 50531 h 162397"/>
                <a:gd name="connsiteX101" fmla="*/ 409239 w 841653"/>
                <a:gd name="connsiteY101" fmla="*/ 65858 h 162397"/>
                <a:gd name="connsiteX102" fmla="*/ 394217 w 841653"/>
                <a:gd name="connsiteY102" fmla="*/ 107696 h 162397"/>
                <a:gd name="connsiteX103" fmla="*/ 408881 w 841653"/>
                <a:gd name="connsiteY103" fmla="*/ 147636 h 162397"/>
                <a:gd name="connsiteX104" fmla="*/ 448229 w 841653"/>
                <a:gd name="connsiteY104" fmla="*/ 162393 h 162397"/>
                <a:gd name="connsiteX105" fmla="*/ 488974 w 841653"/>
                <a:gd name="connsiteY105" fmla="*/ 146854 h 162397"/>
                <a:gd name="connsiteX106" fmla="*/ 503990 w 841653"/>
                <a:gd name="connsiteY106" fmla="*/ 105431 h 162397"/>
                <a:gd name="connsiteX107" fmla="*/ 489900 w 841653"/>
                <a:gd name="connsiteY107" fmla="*/ 65194 h 162397"/>
                <a:gd name="connsiteX108" fmla="*/ 450805 w 841653"/>
                <a:gd name="connsiteY108" fmla="*/ 50531 h 162397"/>
                <a:gd name="connsiteX109" fmla="*/ 355618 w 841653"/>
                <a:gd name="connsiteY109" fmla="*/ 71584 h 162397"/>
                <a:gd name="connsiteX110" fmla="*/ 355618 w 841653"/>
                <a:gd name="connsiteY110" fmla="*/ 53102 h 162397"/>
                <a:gd name="connsiteX111" fmla="*/ 330499 w 841653"/>
                <a:gd name="connsiteY111" fmla="*/ 53102 h 162397"/>
                <a:gd name="connsiteX112" fmla="*/ 330499 w 841653"/>
                <a:gd name="connsiteY112" fmla="*/ 159819 h 162397"/>
                <a:gd name="connsiteX113" fmla="*/ 355618 w 841653"/>
                <a:gd name="connsiteY113" fmla="*/ 159819 h 162397"/>
                <a:gd name="connsiteX114" fmla="*/ 355618 w 841653"/>
                <a:gd name="connsiteY114" fmla="*/ 105230 h 162397"/>
                <a:gd name="connsiteX115" fmla="*/ 361879 w 841653"/>
                <a:gd name="connsiteY115" fmla="*/ 82561 h 162397"/>
                <a:gd name="connsiteX116" fmla="*/ 378124 w 841653"/>
                <a:gd name="connsiteY116" fmla="*/ 73986 h 162397"/>
                <a:gd name="connsiteX117" fmla="*/ 385677 w 841653"/>
                <a:gd name="connsiteY117" fmla="*/ 75096 h 162397"/>
                <a:gd name="connsiteX118" fmla="*/ 391534 w 841653"/>
                <a:gd name="connsiteY118" fmla="*/ 77463 h 162397"/>
                <a:gd name="connsiteX119" fmla="*/ 392590 w 841653"/>
                <a:gd name="connsiteY119" fmla="*/ 78228 h 162397"/>
                <a:gd name="connsiteX120" fmla="*/ 392590 w 841653"/>
                <a:gd name="connsiteY120" fmla="*/ 52920 h 162397"/>
                <a:gd name="connsiteX121" fmla="*/ 392183 w 841653"/>
                <a:gd name="connsiteY121" fmla="*/ 52745 h 162397"/>
                <a:gd name="connsiteX122" fmla="*/ 382347 w 841653"/>
                <a:gd name="connsiteY122" fmla="*/ 51251 h 162397"/>
                <a:gd name="connsiteX123" fmla="*/ 365548 w 841653"/>
                <a:gd name="connsiteY123" fmla="*/ 57269 h 162397"/>
                <a:gd name="connsiteX124" fmla="*/ 355885 w 841653"/>
                <a:gd name="connsiteY124" fmla="*/ 71584 h 162397"/>
                <a:gd name="connsiteX125" fmla="*/ 355618 w 841653"/>
                <a:gd name="connsiteY125" fmla="*/ 71584 h 162397"/>
                <a:gd name="connsiteX126" fmla="*/ 285516 w 841653"/>
                <a:gd name="connsiteY126" fmla="*/ 50531 h 162397"/>
                <a:gd name="connsiteX127" fmla="*/ 254970 w 841653"/>
                <a:gd name="connsiteY127" fmla="*/ 57869 h 162397"/>
                <a:gd name="connsiteX128" fmla="*/ 234824 w 841653"/>
                <a:gd name="connsiteY128" fmla="*/ 78572 h 162397"/>
                <a:gd name="connsiteX129" fmla="*/ 227905 w 841653"/>
                <a:gd name="connsiteY129" fmla="*/ 109242 h 162397"/>
                <a:gd name="connsiteX130" fmla="*/ 234629 w 841653"/>
                <a:gd name="connsiteY130" fmla="*/ 136733 h 162397"/>
                <a:gd name="connsiteX131" fmla="*/ 253426 w 841653"/>
                <a:gd name="connsiteY131" fmla="*/ 155725 h 162397"/>
                <a:gd name="connsiteX132" fmla="*/ 280887 w 841653"/>
                <a:gd name="connsiteY132" fmla="*/ 162396 h 162397"/>
                <a:gd name="connsiteX133" fmla="*/ 311188 w 841653"/>
                <a:gd name="connsiteY133" fmla="*/ 155307 h 162397"/>
                <a:gd name="connsiteX134" fmla="*/ 311518 w 841653"/>
                <a:gd name="connsiteY134" fmla="*/ 155118 h 162397"/>
                <a:gd name="connsiteX135" fmla="*/ 311518 w 841653"/>
                <a:gd name="connsiteY135" fmla="*/ 132120 h 162397"/>
                <a:gd name="connsiteX136" fmla="*/ 310462 w 841653"/>
                <a:gd name="connsiteY136" fmla="*/ 132890 h 162397"/>
                <a:gd name="connsiteX137" fmla="*/ 298173 w 841653"/>
                <a:gd name="connsiteY137" fmla="*/ 139285 h 162397"/>
                <a:gd name="connsiteX138" fmla="*/ 286137 w 841653"/>
                <a:gd name="connsiteY138" fmla="*/ 141616 h 162397"/>
                <a:gd name="connsiteX139" fmla="*/ 262625 w 841653"/>
                <a:gd name="connsiteY139" fmla="*/ 132457 h 162397"/>
                <a:gd name="connsiteX140" fmla="*/ 253951 w 841653"/>
                <a:gd name="connsiteY140" fmla="*/ 107079 h 162397"/>
                <a:gd name="connsiteX141" fmla="*/ 262992 w 841653"/>
                <a:gd name="connsiteY141" fmla="*/ 81031 h 162397"/>
                <a:gd name="connsiteX142" fmla="*/ 286551 w 841653"/>
                <a:gd name="connsiteY142" fmla="*/ 71314 h 162397"/>
                <a:gd name="connsiteX143" fmla="*/ 310464 w 841653"/>
                <a:gd name="connsiteY143" fmla="*/ 79625 h 162397"/>
                <a:gd name="connsiteX144" fmla="*/ 311518 w 841653"/>
                <a:gd name="connsiteY144" fmla="*/ 80390 h 162397"/>
                <a:gd name="connsiteX145" fmla="*/ 311518 w 841653"/>
                <a:gd name="connsiteY145" fmla="*/ 56157 h 162397"/>
                <a:gd name="connsiteX146" fmla="*/ 311178 w 841653"/>
                <a:gd name="connsiteY146" fmla="*/ 55966 h 162397"/>
                <a:gd name="connsiteX147" fmla="*/ 299557 w 841653"/>
                <a:gd name="connsiteY147" fmla="*/ 52037 h 162397"/>
                <a:gd name="connsiteX148" fmla="*/ 285516 w 841653"/>
                <a:gd name="connsiteY148" fmla="*/ 50531 h 162397"/>
                <a:gd name="connsiteX149" fmla="*/ 210605 w 841653"/>
                <a:gd name="connsiteY149" fmla="*/ 53103 h 162397"/>
                <a:gd name="connsiteX150" fmla="*/ 185486 w 841653"/>
                <a:gd name="connsiteY150" fmla="*/ 53103 h 162397"/>
                <a:gd name="connsiteX151" fmla="*/ 185486 w 841653"/>
                <a:gd name="connsiteY151" fmla="*/ 159819 h 162397"/>
                <a:gd name="connsiteX152" fmla="*/ 210605 w 841653"/>
                <a:gd name="connsiteY152" fmla="*/ 159819 h 162397"/>
                <a:gd name="connsiteX153" fmla="*/ 210605 w 841653"/>
                <a:gd name="connsiteY153" fmla="*/ 53103 h 162397"/>
                <a:gd name="connsiteX154" fmla="*/ 198302 w 841653"/>
                <a:gd name="connsiteY154" fmla="*/ 7642 h 162397"/>
                <a:gd name="connsiteX155" fmla="*/ 187600 w 841653"/>
                <a:gd name="connsiteY155" fmla="*/ 11835 h 162397"/>
                <a:gd name="connsiteX156" fmla="*/ 183117 w 841653"/>
                <a:gd name="connsiteY156" fmla="*/ 22302 h 162397"/>
                <a:gd name="connsiteX157" fmla="*/ 187554 w 841653"/>
                <a:gd name="connsiteY157" fmla="*/ 32566 h 162397"/>
                <a:gd name="connsiteX158" fmla="*/ 198304 w 841653"/>
                <a:gd name="connsiteY158" fmla="*/ 36653 h 162397"/>
                <a:gd name="connsiteX159" fmla="*/ 209101 w 841653"/>
                <a:gd name="connsiteY159" fmla="*/ 32570 h 162397"/>
                <a:gd name="connsiteX160" fmla="*/ 213594 w 841653"/>
                <a:gd name="connsiteY160" fmla="*/ 22302 h 162397"/>
                <a:gd name="connsiteX161" fmla="*/ 209223 w 841653"/>
                <a:gd name="connsiteY161" fmla="*/ 11948 h 162397"/>
                <a:gd name="connsiteX162" fmla="*/ 198302 w 841653"/>
                <a:gd name="connsiteY162" fmla="*/ 7642 h 162397"/>
                <a:gd name="connsiteX163" fmla="*/ 135630 w 841653"/>
                <a:gd name="connsiteY163" fmla="*/ 45230 h 162397"/>
                <a:gd name="connsiteX164" fmla="*/ 135630 w 841653"/>
                <a:gd name="connsiteY164" fmla="*/ 159819 h 162397"/>
                <a:gd name="connsiteX165" fmla="*/ 161264 w 841653"/>
                <a:gd name="connsiteY165" fmla="*/ 159819 h 162397"/>
                <a:gd name="connsiteX166" fmla="*/ 161264 w 841653"/>
                <a:gd name="connsiteY166" fmla="*/ 10909 h 162397"/>
                <a:gd name="connsiteX167" fmla="*/ 125785 w 841653"/>
                <a:gd name="connsiteY167" fmla="*/ 10909 h 162397"/>
                <a:gd name="connsiteX168" fmla="*/ 80688 w 841653"/>
                <a:gd name="connsiteY168" fmla="*/ 121515 h 162397"/>
                <a:gd name="connsiteX169" fmla="*/ 36924 w 841653"/>
                <a:gd name="connsiteY169" fmla="*/ 10909 h 162397"/>
                <a:gd name="connsiteX170" fmla="*/ 0 w 841653"/>
                <a:gd name="connsiteY170" fmla="*/ 10909 h 162397"/>
                <a:gd name="connsiteX171" fmla="*/ 0 w 841653"/>
                <a:gd name="connsiteY171" fmla="*/ 159818 h 162397"/>
                <a:gd name="connsiteX172" fmla="*/ 24090 w 841653"/>
                <a:gd name="connsiteY172" fmla="*/ 159818 h 162397"/>
                <a:gd name="connsiteX173" fmla="*/ 24090 w 841653"/>
                <a:gd name="connsiteY173" fmla="*/ 45219 h 162397"/>
                <a:gd name="connsiteX174" fmla="*/ 24917 w 841653"/>
                <a:gd name="connsiteY174" fmla="*/ 45219 h 162397"/>
                <a:gd name="connsiteX175" fmla="*/ 71130 w 841653"/>
                <a:gd name="connsiteY175" fmla="*/ 159819 h 162397"/>
                <a:gd name="connsiteX176" fmla="*/ 89310 w 841653"/>
                <a:gd name="connsiteY176" fmla="*/ 159819 h 162397"/>
                <a:gd name="connsiteX177" fmla="*/ 134803 w 841653"/>
                <a:gd name="connsiteY177" fmla="*/ 45230 h 162397"/>
                <a:gd name="connsiteX178" fmla="*/ 135630 w 841653"/>
                <a:gd name="connsiteY178" fmla="*/ 45230 h 16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41653" h="162397">
                  <a:moveTo>
                    <a:pt x="841653" y="73575"/>
                  </a:moveTo>
                  <a:lnTo>
                    <a:pt x="841653" y="53102"/>
                  </a:lnTo>
                  <a:lnTo>
                    <a:pt x="816210" y="53102"/>
                  </a:lnTo>
                  <a:lnTo>
                    <a:pt x="816210" y="21275"/>
                  </a:lnTo>
                  <a:lnTo>
                    <a:pt x="815354" y="21539"/>
                  </a:lnTo>
                  <a:lnTo>
                    <a:pt x="791460" y="28845"/>
                  </a:lnTo>
                  <a:lnTo>
                    <a:pt x="790989" y="28988"/>
                  </a:lnTo>
                  <a:lnTo>
                    <a:pt x="790989" y="53103"/>
                  </a:lnTo>
                  <a:lnTo>
                    <a:pt x="753276" y="53103"/>
                  </a:lnTo>
                  <a:lnTo>
                    <a:pt x="753276" y="39669"/>
                  </a:lnTo>
                  <a:cubicBezTo>
                    <a:pt x="753276" y="33414"/>
                    <a:pt x="754675" y="28627"/>
                    <a:pt x="757434" y="25434"/>
                  </a:cubicBezTo>
                  <a:cubicBezTo>
                    <a:pt x="760173" y="22280"/>
                    <a:pt x="764091" y="20676"/>
                    <a:pt x="769088" y="20676"/>
                  </a:cubicBezTo>
                  <a:cubicBezTo>
                    <a:pt x="772681" y="20676"/>
                    <a:pt x="776400" y="21522"/>
                    <a:pt x="780143" y="23190"/>
                  </a:cubicBezTo>
                  <a:lnTo>
                    <a:pt x="781082" y="23609"/>
                  </a:lnTo>
                  <a:lnTo>
                    <a:pt x="781082" y="2048"/>
                  </a:lnTo>
                  <a:lnTo>
                    <a:pt x="780640" y="1886"/>
                  </a:lnTo>
                  <a:cubicBezTo>
                    <a:pt x="777148" y="632"/>
                    <a:pt x="772399" y="0"/>
                    <a:pt x="766511" y="0"/>
                  </a:cubicBezTo>
                  <a:cubicBezTo>
                    <a:pt x="759091" y="0"/>
                    <a:pt x="752350" y="1614"/>
                    <a:pt x="746470" y="4812"/>
                  </a:cubicBezTo>
                  <a:cubicBezTo>
                    <a:pt x="740587" y="8014"/>
                    <a:pt x="735959" y="12586"/>
                    <a:pt x="732718" y="18399"/>
                  </a:cubicBezTo>
                  <a:cubicBezTo>
                    <a:pt x="729487" y="24206"/>
                    <a:pt x="727847" y="30911"/>
                    <a:pt x="727847" y="38332"/>
                  </a:cubicBezTo>
                  <a:lnTo>
                    <a:pt x="727847" y="53102"/>
                  </a:lnTo>
                  <a:lnTo>
                    <a:pt x="710134" y="53102"/>
                  </a:lnTo>
                  <a:lnTo>
                    <a:pt x="710134" y="73575"/>
                  </a:lnTo>
                  <a:lnTo>
                    <a:pt x="727847" y="73575"/>
                  </a:lnTo>
                  <a:lnTo>
                    <a:pt x="727847" y="159822"/>
                  </a:lnTo>
                  <a:lnTo>
                    <a:pt x="753276" y="159822"/>
                  </a:lnTo>
                  <a:lnTo>
                    <a:pt x="753276" y="73575"/>
                  </a:lnTo>
                  <a:lnTo>
                    <a:pt x="790989" y="73575"/>
                  </a:lnTo>
                  <a:lnTo>
                    <a:pt x="790989" y="128383"/>
                  </a:lnTo>
                  <a:cubicBezTo>
                    <a:pt x="790989" y="150956"/>
                    <a:pt x="801643" y="162395"/>
                    <a:pt x="822655" y="162395"/>
                  </a:cubicBezTo>
                  <a:cubicBezTo>
                    <a:pt x="826103" y="162395"/>
                    <a:pt x="829743" y="161991"/>
                    <a:pt x="833450" y="161199"/>
                  </a:cubicBezTo>
                  <a:cubicBezTo>
                    <a:pt x="837225" y="160386"/>
                    <a:pt x="839805" y="159574"/>
                    <a:pt x="841315" y="158707"/>
                  </a:cubicBezTo>
                  <a:lnTo>
                    <a:pt x="841653" y="158509"/>
                  </a:lnTo>
                  <a:lnTo>
                    <a:pt x="841653" y="137847"/>
                  </a:lnTo>
                  <a:lnTo>
                    <a:pt x="840617" y="138531"/>
                  </a:lnTo>
                  <a:cubicBezTo>
                    <a:pt x="839231" y="139449"/>
                    <a:pt x="837518" y="140201"/>
                    <a:pt x="835501" y="140759"/>
                  </a:cubicBezTo>
                  <a:cubicBezTo>
                    <a:pt x="833473" y="141328"/>
                    <a:pt x="831783" y="141613"/>
                    <a:pt x="830475" y="141613"/>
                  </a:cubicBezTo>
                  <a:cubicBezTo>
                    <a:pt x="825563" y="141613"/>
                    <a:pt x="821912" y="140287"/>
                    <a:pt x="819658" y="137671"/>
                  </a:cubicBezTo>
                  <a:cubicBezTo>
                    <a:pt x="817371" y="135032"/>
                    <a:pt x="816210" y="130416"/>
                    <a:pt x="816210" y="123959"/>
                  </a:cubicBezTo>
                  <a:lnTo>
                    <a:pt x="816210" y="73575"/>
                  </a:lnTo>
                  <a:lnTo>
                    <a:pt x="841653" y="73575"/>
                  </a:lnTo>
                  <a:close/>
                  <a:moveTo>
                    <a:pt x="653348" y="141616"/>
                  </a:moveTo>
                  <a:cubicBezTo>
                    <a:pt x="644118" y="141616"/>
                    <a:pt x="636841" y="138558"/>
                    <a:pt x="631713" y="132533"/>
                  </a:cubicBezTo>
                  <a:cubicBezTo>
                    <a:pt x="626554" y="126478"/>
                    <a:pt x="623939" y="117845"/>
                    <a:pt x="623939" y="106877"/>
                  </a:cubicBezTo>
                  <a:cubicBezTo>
                    <a:pt x="623939" y="95561"/>
                    <a:pt x="626554" y="86704"/>
                    <a:pt x="631716" y="80542"/>
                  </a:cubicBezTo>
                  <a:cubicBezTo>
                    <a:pt x="636847" y="74421"/>
                    <a:pt x="644054" y="71314"/>
                    <a:pt x="653141" y="71314"/>
                  </a:cubicBezTo>
                  <a:cubicBezTo>
                    <a:pt x="661958" y="71314"/>
                    <a:pt x="668977" y="74281"/>
                    <a:pt x="674004" y="80138"/>
                  </a:cubicBezTo>
                  <a:cubicBezTo>
                    <a:pt x="679057" y="86025"/>
                    <a:pt x="681622" y="94811"/>
                    <a:pt x="681622" y="106259"/>
                  </a:cubicBezTo>
                  <a:cubicBezTo>
                    <a:pt x="681622" y="117847"/>
                    <a:pt x="679210" y="126749"/>
                    <a:pt x="674455" y="132704"/>
                  </a:cubicBezTo>
                  <a:cubicBezTo>
                    <a:pt x="669733" y="138614"/>
                    <a:pt x="662632" y="141616"/>
                    <a:pt x="653348" y="141616"/>
                  </a:cubicBezTo>
                  <a:moveTo>
                    <a:pt x="654478" y="50531"/>
                  </a:moveTo>
                  <a:cubicBezTo>
                    <a:pt x="636869" y="50531"/>
                    <a:pt x="622884" y="55688"/>
                    <a:pt x="612911" y="65858"/>
                  </a:cubicBezTo>
                  <a:cubicBezTo>
                    <a:pt x="602946" y="76029"/>
                    <a:pt x="597893" y="90104"/>
                    <a:pt x="597893" y="107696"/>
                  </a:cubicBezTo>
                  <a:cubicBezTo>
                    <a:pt x="597893" y="124405"/>
                    <a:pt x="602825" y="137845"/>
                    <a:pt x="612554" y="147636"/>
                  </a:cubicBezTo>
                  <a:cubicBezTo>
                    <a:pt x="622283" y="157431"/>
                    <a:pt x="635523" y="162393"/>
                    <a:pt x="651903" y="162393"/>
                  </a:cubicBezTo>
                  <a:cubicBezTo>
                    <a:pt x="668972" y="162393"/>
                    <a:pt x="682680" y="157164"/>
                    <a:pt x="692647" y="146854"/>
                  </a:cubicBezTo>
                  <a:cubicBezTo>
                    <a:pt x="702614" y="136554"/>
                    <a:pt x="707663" y="122612"/>
                    <a:pt x="707663" y="105431"/>
                  </a:cubicBezTo>
                  <a:cubicBezTo>
                    <a:pt x="707663" y="88461"/>
                    <a:pt x="702925" y="74921"/>
                    <a:pt x="693576" y="65194"/>
                  </a:cubicBezTo>
                  <a:cubicBezTo>
                    <a:pt x="684222" y="55464"/>
                    <a:pt x="671066" y="50531"/>
                    <a:pt x="654478" y="50531"/>
                  </a:cubicBezTo>
                  <a:moveTo>
                    <a:pt x="556895" y="50531"/>
                  </a:moveTo>
                  <a:cubicBezTo>
                    <a:pt x="544917" y="50531"/>
                    <a:pt x="535009" y="53593"/>
                    <a:pt x="527440" y="59630"/>
                  </a:cubicBezTo>
                  <a:cubicBezTo>
                    <a:pt x="519825" y="65703"/>
                    <a:pt x="515963" y="73668"/>
                    <a:pt x="515963" y="83307"/>
                  </a:cubicBezTo>
                  <a:cubicBezTo>
                    <a:pt x="515963" y="88317"/>
                    <a:pt x="516796" y="92767"/>
                    <a:pt x="518437" y="96542"/>
                  </a:cubicBezTo>
                  <a:cubicBezTo>
                    <a:pt x="520088" y="100329"/>
                    <a:pt x="522642" y="103663"/>
                    <a:pt x="526036" y="106461"/>
                  </a:cubicBezTo>
                  <a:cubicBezTo>
                    <a:pt x="529404" y="109237"/>
                    <a:pt x="534603" y="112145"/>
                    <a:pt x="541493" y="115103"/>
                  </a:cubicBezTo>
                  <a:cubicBezTo>
                    <a:pt x="547284" y="117485"/>
                    <a:pt x="551603" y="119499"/>
                    <a:pt x="554347" y="121087"/>
                  </a:cubicBezTo>
                  <a:cubicBezTo>
                    <a:pt x="557029" y="122644"/>
                    <a:pt x="558932" y="124208"/>
                    <a:pt x="560007" y="125731"/>
                  </a:cubicBezTo>
                  <a:cubicBezTo>
                    <a:pt x="561051" y="127222"/>
                    <a:pt x="561581" y="129263"/>
                    <a:pt x="561581" y="131781"/>
                  </a:cubicBezTo>
                  <a:cubicBezTo>
                    <a:pt x="561581" y="138951"/>
                    <a:pt x="556209" y="142439"/>
                    <a:pt x="545154" y="142439"/>
                  </a:cubicBezTo>
                  <a:cubicBezTo>
                    <a:pt x="541053" y="142439"/>
                    <a:pt x="536376" y="141583"/>
                    <a:pt x="531252" y="139896"/>
                  </a:cubicBezTo>
                  <a:cubicBezTo>
                    <a:pt x="526165" y="138235"/>
                    <a:pt x="521363" y="135802"/>
                    <a:pt x="517016" y="132683"/>
                  </a:cubicBezTo>
                  <a:lnTo>
                    <a:pt x="515960" y="131926"/>
                  </a:lnTo>
                  <a:lnTo>
                    <a:pt x="515960" y="156393"/>
                  </a:lnTo>
                  <a:lnTo>
                    <a:pt x="516348" y="156573"/>
                  </a:lnTo>
                  <a:cubicBezTo>
                    <a:pt x="519946" y="158233"/>
                    <a:pt x="524482" y="159633"/>
                    <a:pt x="529829" y="160734"/>
                  </a:cubicBezTo>
                  <a:cubicBezTo>
                    <a:pt x="535166" y="161836"/>
                    <a:pt x="540014" y="162397"/>
                    <a:pt x="544226" y="162397"/>
                  </a:cubicBezTo>
                  <a:cubicBezTo>
                    <a:pt x="557224" y="162397"/>
                    <a:pt x="567691" y="159321"/>
                    <a:pt x="575328" y="153248"/>
                  </a:cubicBezTo>
                  <a:cubicBezTo>
                    <a:pt x="583014" y="147133"/>
                    <a:pt x="586909" y="138980"/>
                    <a:pt x="586909" y="129008"/>
                  </a:cubicBezTo>
                  <a:cubicBezTo>
                    <a:pt x="586909" y="121815"/>
                    <a:pt x="584812" y="115646"/>
                    <a:pt x="580679" y="110671"/>
                  </a:cubicBezTo>
                  <a:cubicBezTo>
                    <a:pt x="576574" y="105736"/>
                    <a:pt x="569450" y="101206"/>
                    <a:pt x="559512" y="97202"/>
                  </a:cubicBezTo>
                  <a:cubicBezTo>
                    <a:pt x="551595" y="94026"/>
                    <a:pt x="546524" y="91390"/>
                    <a:pt x="544431" y="89366"/>
                  </a:cubicBezTo>
                  <a:cubicBezTo>
                    <a:pt x="542414" y="87411"/>
                    <a:pt x="541390" y="84647"/>
                    <a:pt x="541390" y="81146"/>
                  </a:cubicBezTo>
                  <a:cubicBezTo>
                    <a:pt x="541390" y="78042"/>
                    <a:pt x="542654" y="75556"/>
                    <a:pt x="545249" y="73542"/>
                  </a:cubicBezTo>
                  <a:cubicBezTo>
                    <a:pt x="547865" y="71519"/>
                    <a:pt x="551505" y="70489"/>
                    <a:pt x="556071" y="70489"/>
                  </a:cubicBezTo>
                  <a:cubicBezTo>
                    <a:pt x="560308" y="70489"/>
                    <a:pt x="564643" y="71158"/>
                    <a:pt x="568954" y="72469"/>
                  </a:cubicBezTo>
                  <a:cubicBezTo>
                    <a:pt x="573262" y="73780"/>
                    <a:pt x="577045" y="75535"/>
                    <a:pt x="580204" y="77683"/>
                  </a:cubicBezTo>
                  <a:lnTo>
                    <a:pt x="581243" y="78392"/>
                  </a:lnTo>
                  <a:lnTo>
                    <a:pt x="581243" y="55183"/>
                  </a:lnTo>
                  <a:lnTo>
                    <a:pt x="580844" y="55012"/>
                  </a:lnTo>
                  <a:cubicBezTo>
                    <a:pt x="577930" y="53763"/>
                    <a:pt x="574087" y="52695"/>
                    <a:pt x="569420" y="51828"/>
                  </a:cubicBezTo>
                  <a:cubicBezTo>
                    <a:pt x="564774" y="50966"/>
                    <a:pt x="560560" y="50531"/>
                    <a:pt x="556895" y="50531"/>
                  </a:cubicBezTo>
                  <a:moveTo>
                    <a:pt x="449672" y="141616"/>
                  </a:moveTo>
                  <a:cubicBezTo>
                    <a:pt x="440444" y="141616"/>
                    <a:pt x="433165" y="138558"/>
                    <a:pt x="428038" y="132533"/>
                  </a:cubicBezTo>
                  <a:cubicBezTo>
                    <a:pt x="422877" y="126478"/>
                    <a:pt x="420268" y="117847"/>
                    <a:pt x="420268" y="106877"/>
                  </a:cubicBezTo>
                  <a:cubicBezTo>
                    <a:pt x="420268" y="95561"/>
                    <a:pt x="422881" y="86704"/>
                    <a:pt x="428044" y="80542"/>
                  </a:cubicBezTo>
                  <a:cubicBezTo>
                    <a:pt x="433171" y="74421"/>
                    <a:pt x="440377" y="71314"/>
                    <a:pt x="449468" y="71314"/>
                  </a:cubicBezTo>
                  <a:cubicBezTo>
                    <a:pt x="458282" y="71314"/>
                    <a:pt x="465300" y="74281"/>
                    <a:pt x="470329" y="80138"/>
                  </a:cubicBezTo>
                  <a:cubicBezTo>
                    <a:pt x="475383" y="86025"/>
                    <a:pt x="477946" y="94811"/>
                    <a:pt x="477946" y="106259"/>
                  </a:cubicBezTo>
                  <a:cubicBezTo>
                    <a:pt x="477946" y="117847"/>
                    <a:pt x="475534" y="126749"/>
                    <a:pt x="470779" y="132704"/>
                  </a:cubicBezTo>
                  <a:cubicBezTo>
                    <a:pt x="466056" y="138614"/>
                    <a:pt x="458959" y="141616"/>
                    <a:pt x="449672" y="141616"/>
                  </a:cubicBezTo>
                  <a:moveTo>
                    <a:pt x="450805" y="50531"/>
                  </a:moveTo>
                  <a:cubicBezTo>
                    <a:pt x="433192" y="50531"/>
                    <a:pt x="419205" y="55688"/>
                    <a:pt x="409239" y="65858"/>
                  </a:cubicBezTo>
                  <a:cubicBezTo>
                    <a:pt x="399273" y="76029"/>
                    <a:pt x="394217" y="90104"/>
                    <a:pt x="394217" y="107696"/>
                  </a:cubicBezTo>
                  <a:cubicBezTo>
                    <a:pt x="394217" y="124411"/>
                    <a:pt x="399153" y="137845"/>
                    <a:pt x="408881" y="147636"/>
                  </a:cubicBezTo>
                  <a:cubicBezTo>
                    <a:pt x="418610" y="157431"/>
                    <a:pt x="431849" y="162393"/>
                    <a:pt x="448229" y="162393"/>
                  </a:cubicBezTo>
                  <a:cubicBezTo>
                    <a:pt x="465296" y="162393"/>
                    <a:pt x="479007" y="157164"/>
                    <a:pt x="488974" y="146854"/>
                  </a:cubicBezTo>
                  <a:cubicBezTo>
                    <a:pt x="498939" y="136554"/>
                    <a:pt x="503990" y="122612"/>
                    <a:pt x="503990" y="105431"/>
                  </a:cubicBezTo>
                  <a:cubicBezTo>
                    <a:pt x="503990" y="88461"/>
                    <a:pt x="499251" y="74921"/>
                    <a:pt x="489900" y="65194"/>
                  </a:cubicBezTo>
                  <a:cubicBezTo>
                    <a:pt x="480544" y="55464"/>
                    <a:pt x="467390" y="50531"/>
                    <a:pt x="450805" y="50531"/>
                  </a:cubicBezTo>
                  <a:moveTo>
                    <a:pt x="355618" y="71584"/>
                  </a:moveTo>
                  <a:lnTo>
                    <a:pt x="355618" y="53102"/>
                  </a:lnTo>
                  <a:lnTo>
                    <a:pt x="330499" y="53102"/>
                  </a:lnTo>
                  <a:lnTo>
                    <a:pt x="330499" y="159819"/>
                  </a:lnTo>
                  <a:lnTo>
                    <a:pt x="355618" y="159819"/>
                  </a:lnTo>
                  <a:lnTo>
                    <a:pt x="355618" y="105230"/>
                  </a:lnTo>
                  <a:cubicBezTo>
                    <a:pt x="355618" y="95947"/>
                    <a:pt x="357724" y="88321"/>
                    <a:pt x="361879" y="82561"/>
                  </a:cubicBezTo>
                  <a:cubicBezTo>
                    <a:pt x="365982" y="76870"/>
                    <a:pt x="371449" y="73986"/>
                    <a:pt x="378124" y="73986"/>
                  </a:cubicBezTo>
                  <a:cubicBezTo>
                    <a:pt x="380387" y="73986"/>
                    <a:pt x="382927" y="74359"/>
                    <a:pt x="385677" y="75096"/>
                  </a:cubicBezTo>
                  <a:cubicBezTo>
                    <a:pt x="388400" y="75829"/>
                    <a:pt x="390371" y="76625"/>
                    <a:pt x="391534" y="77463"/>
                  </a:cubicBezTo>
                  <a:lnTo>
                    <a:pt x="392590" y="78228"/>
                  </a:lnTo>
                  <a:lnTo>
                    <a:pt x="392590" y="52920"/>
                  </a:lnTo>
                  <a:lnTo>
                    <a:pt x="392183" y="52745"/>
                  </a:lnTo>
                  <a:cubicBezTo>
                    <a:pt x="389844" y="51752"/>
                    <a:pt x="386535" y="51251"/>
                    <a:pt x="382347" y="51251"/>
                  </a:cubicBezTo>
                  <a:cubicBezTo>
                    <a:pt x="376035" y="51251"/>
                    <a:pt x="370387" y="53278"/>
                    <a:pt x="365548" y="57269"/>
                  </a:cubicBezTo>
                  <a:cubicBezTo>
                    <a:pt x="361301" y="60777"/>
                    <a:pt x="358232" y="65586"/>
                    <a:pt x="355885" y="71584"/>
                  </a:cubicBezTo>
                  <a:lnTo>
                    <a:pt x="355618" y="71584"/>
                  </a:lnTo>
                  <a:close/>
                  <a:moveTo>
                    <a:pt x="285516" y="50531"/>
                  </a:moveTo>
                  <a:cubicBezTo>
                    <a:pt x="273992" y="50531"/>
                    <a:pt x="263713" y="53001"/>
                    <a:pt x="254970" y="57869"/>
                  </a:cubicBezTo>
                  <a:cubicBezTo>
                    <a:pt x="246210" y="62749"/>
                    <a:pt x="239434" y="69715"/>
                    <a:pt x="234824" y="78572"/>
                  </a:cubicBezTo>
                  <a:cubicBezTo>
                    <a:pt x="230235" y="87409"/>
                    <a:pt x="227905" y="97731"/>
                    <a:pt x="227905" y="109242"/>
                  </a:cubicBezTo>
                  <a:cubicBezTo>
                    <a:pt x="227905" y="119325"/>
                    <a:pt x="230164" y="128578"/>
                    <a:pt x="234629" y="136733"/>
                  </a:cubicBezTo>
                  <a:cubicBezTo>
                    <a:pt x="239097" y="144902"/>
                    <a:pt x="245421" y="151293"/>
                    <a:pt x="253426" y="155725"/>
                  </a:cubicBezTo>
                  <a:cubicBezTo>
                    <a:pt x="261419" y="160152"/>
                    <a:pt x="270658" y="162396"/>
                    <a:pt x="280887" y="162396"/>
                  </a:cubicBezTo>
                  <a:cubicBezTo>
                    <a:pt x="292824" y="162396"/>
                    <a:pt x="303016" y="160011"/>
                    <a:pt x="311188" y="155307"/>
                  </a:cubicBezTo>
                  <a:lnTo>
                    <a:pt x="311518" y="155118"/>
                  </a:lnTo>
                  <a:lnTo>
                    <a:pt x="311518" y="132120"/>
                  </a:lnTo>
                  <a:lnTo>
                    <a:pt x="310462" y="132890"/>
                  </a:lnTo>
                  <a:cubicBezTo>
                    <a:pt x="306761" y="135585"/>
                    <a:pt x="302624" y="137735"/>
                    <a:pt x="298173" y="139285"/>
                  </a:cubicBezTo>
                  <a:cubicBezTo>
                    <a:pt x="293734" y="140833"/>
                    <a:pt x="289686" y="141616"/>
                    <a:pt x="286137" y="141616"/>
                  </a:cubicBezTo>
                  <a:cubicBezTo>
                    <a:pt x="276281" y="141616"/>
                    <a:pt x="268368" y="138534"/>
                    <a:pt x="262625" y="132457"/>
                  </a:cubicBezTo>
                  <a:cubicBezTo>
                    <a:pt x="256869" y="126373"/>
                    <a:pt x="253951" y="117829"/>
                    <a:pt x="253951" y="107079"/>
                  </a:cubicBezTo>
                  <a:cubicBezTo>
                    <a:pt x="253951" y="96260"/>
                    <a:pt x="256994" y="87497"/>
                    <a:pt x="262992" y="81031"/>
                  </a:cubicBezTo>
                  <a:cubicBezTo>
                    <a:pt x="268972" y="74584"/>
                    <a:pt x="276899" y="71314"/>
                    <a:pt x="286551" y="71314"/>
                  </a:cubicBezTo>
                  <a:cubicBezTo>
                    <a:pt x="294807" y="71314"/>
                    <a:pt x="302853" y="74107"/>
                    <a:pt x="310464" y="79625"/>
                  </a:cubicBezTo>
                  <a:lnTo>
                    <a:pt x="311518" y="80390"/>
                  </a:lnTo>
                  <a:lnTo>
                    <a:pt x="311518" y="56157"/>
                  </a:lnTo>
                  <a:lnTo>
                    <a:pt x="311178" y="55966"/>
                  </a:lnTo>
                  <a:cubicBezTo>
                    <a:pt x="308313" y="54364"/>
                    <a:pt x="304407" y="53040"/>
                    <a:pt x="299557" y="52037"/>
                  </a:cubicBezTo>
                  <a:cubicBezTo>
                    <a:pt x="294727" y="51036"/>
                    <a:pt x="290004" y="50531"/>
                    <a:pt x="285516" y="50531"/>
                  </a:cubicBezTo>
                  <a:moveTo>
                    <a:pt x="210605" y="53103"/>
                  </a:moveTo>
                  <a:lnTo>
                    <a:pt x="185486" y="53103"/>
                  </a:lnTo>
                  <a:lnTo>
                    <a:pt x="185486" y="159819"/>
                  </a:lnTo>
                  <a:lnTo>
                    <a:pt x="210605" y="159819"/>
                  </a:lnTo>
                  <a:lnTo>
                    <a:pt x="210605" y="53103"/>
                  </a:lnTo>
                  <a:close/>
                  <a:moveTo>
                    <a:pt x="198302" y="7642"/>
                  </a:moveTo>
                  <a:cubicBezTo>
                    <a:pt x="194168" y="7642"/>
                    <a:pt x="190562" y="9048"/>
                    <a:pt x="187600" y="11835"/>
                  </a:cubicBezTo>
                  <a:cubicBezTo>
                    <a:pt x="184625" y="14630"/>
                    <a:pt x="183117" y="18149"/>
                    <a:pt x="183117" y="22302"/>
                  </a:cubicBezTo>
                  <a:cubicBezTo>
                    <a:pt x="183117" y="26390"/>
                    <a:pt x="184607" y="29845"/>
                    <a:pt x="187554" y="32566"/>
                  </a:cubicBezTo>
                  <a:cubicBezTo>
                    <a:pt x="190481" y="35278"/>
                    <a:pt x="194098" y="36653"/>
                    <a:pt x="198304" y="36653"/>
                  </a:cubicBezTo>
                  <a:cubicBezTo>
                    <a:pt x="202508" y="36653"/>
                    <a:pt x="206138" y="35278"/>
                    <a:pt x="209101" y="32570"/>
                  </a:cubicBezTo>
                  <a:cubicBezTo>
                    <a:pt x="212082" y="29845"/>
                    <a:pt x="213594" y="26391"/>
                    <a:pt x="213594" y="22302"/>
                  </a:cubicBezTo>
                  <a:cubicBezTo>
                    <a:pt x="213594" y="18295"/>
                    <a:pt x="212123" y="14812"/>
                    <a:pt x="209223" y="11948"/>
                  </a:cubicBezTo>
                  <a:cubicBezTo>
                    <a:pt x="206326" y="9090"/>
                    <a:pt x="202651" y="7642"/>
                    <a:pt x="198302" y="7642"/>
                  </a:cubicBezTo>
                  <a:moveTo>
                    <a:pt x="135630" y="45230"/>
                  </a:moveTo>
                  <a:lnTo>
                    <a:pt x="135630" y="159819"/>
                  </a:lnTo>
                  <a:lnTo>
                    <a:pt x="161264" y="159819"/>
                  </a:lnTo>
                  <a:lnTo>
                    <a:pt x="161264" y="10909"/>
                  </a:lnTo>
                  <a:lnTo>
                    <a:pt x="125785" y="10909"/>
                  </a:lnTo>
                  <a:lnTo>
                    <a:pt x="80688" y="121515"/>
                  </a:lnTo>
                  <a:lnTo>
                    <a:pt x="36924" y="10909"/>
                  </a:lnTo>
                  <a:lnTo>
                    <a:pt x="0" y="10909"/>
                  </a:lnTo>
                  <a:lnTo>
                    <a:pt x="0" y="159818"/>
                  </a:lnTo>
                  <a:lnTo>
                    <a:pt x="24090" y="159818"/>
                  </a:lnTo>
                  <a:lnTo>
                    <a:pt x="24090" y="45219"/>
                  </a:lnTo>
                  <a:lnTo>
                    <a:pt x="24917" y="45219"/>
                  </a:lnTo>
                  <a:lnTo>
                    <a:pt x="71130" y="159819"/>
                  </a:lnTo>
                  <a:lnTo>
                    <a:pt x="89310" y="159819"/>
                  </a:lnTo>
                  <a:lnTo>
                    <a:pt x="134803" y="45230"/>
                  </a:lnTo>
                  <a:lnTo>
                    <a:pt x="135630" y="45230"/>
                  </a:lnTo>
                  <a:close/>
                </a:path>
              </a:pathLst>
            </a:custGeom>
            <a:solidFill>
              <a:srgbClr val="FFFFFF"/>
            </a:solidFill>
            <a:ln w="112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72BE186-7FE4-41BB-87FE-92B54125753B}"/>
                </a:ext>
              </a:extLst>
            </p:cNvPr>
            <p:cNvSpPr/>
            <p:nvPr/>
          </p:nvSpPr>
          <p:spPr>
            <a:xfrm>
              <a:off x="9130762" y="6319428"/>
              <a:ext cx="118165" cy="118091"/>
            </a:xfrm>
            <a:custGeom>
              <a:avLst/>
              <a:gdLst>
                <a:gd name="connsiteX0" fmla="*/ 118165 w 118165"/>
                <a:gd name="connsiteY0" fmla="*/ 118092 h 118091"/>
                <a:gd name="connsiteX1" fmla="*/ 0 w 118165"/>
                <a:gd name="connsiteY1" fmla="*/ 118092 h 118091"/>
                <a:gd name="connsiteX2" fmla="*/ 0 w 118165"/>
                <a:gd name="connsiteY2" fmla="*/ 0 h 118091"/>
                <a:gd name="connsiteX3" fmla="*/ 118165 w 118165"/>
                <a:gd name="connsiteY3" fmla="*/ 0 h 118091"/>
                <a:gd name="connsiteX4" fmla="*/ 118165 w 118165"/>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5" h="118091">
                  <a:moveTo>
                    <a:pt x="118165" y="118092"/>
                  </a:moveTo>
                  <a:lnTo>
                    <a:pt x="0" y="118092"/>
                  </a:lnTo>
                  <a:lnTo>
                    <a:pt x="0" y="0"/>
                  </a:lnTo>
                  <a:lnTo>
                    <a:pt x="118165" y="0"/>
                  </a:lnTo>
                  <a:lnTo>
                    <a:pt x="118165" y="118092"/>
                  </a:lnTo>
                  <a:close/>
                </a:path>
              </a:pathLst>
            </a:custGeom>
            <a:solidFill>
              <a:srgbClr val="F1511B"/>
            </a:solidFill>
            <a:ln w="112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1E01A5-3C0A-43A9-B672-053B60C8CE81}"/>
                </a:ext>
              </a:extLst>
            </p:cNvPr>
            <p:cNvSpPr/>
            <p:nvPr/>
          </p:nvSpPr>
          <p:spPr>
            <a:xfrm>
              <a:off x="9261232" y="6319428"/>
              <a:ext cx="118163" cy="118091"/>
            </a:xfrm>
            <a:custGeom>
              <a:avLst/>
              <a:gdLst>
                <a:gd name="connsiteX0" fmla="*/ 118163 w 118163"/>
                <a:gd name="connsiteY0" fmla="*/ 118092 h 118091"/>
                <a:gd name="connsiteX1" fmla="*/ 0 w 118163"/>
                <a:gd name="connsiteY1" fmla="*/ 118092 h 118091"/>
                <a:gd name="connsiteX2" fmla="*/ 0 w 118163"/>
                <a:gd name="connsiteY2" fmla="*/ 0 h 118091"/>
                <a:gd name="connsiteX3" fmla="*/ 118163 w 118163"/>
                <a:gd name="connsiteY3" fmla="*/ 0 h 118091"/>
                <a:gd name="connsiteX4" fmla="*/ 118163 w 118163"/>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1">
                  <a:moveTo>
                    <a:pt x="118163" y="118092"/>
                  </a:moveTo>
                  <a:lnTo>
                    <a:pt x="0" y="118092"/>
                  </a:lnTo>
                  <a:lnTo>
                    <a:pt x="0" y="0"/>
                  </a:lnTo>
                  <a:lnTo>
                    <a:pt x="118163" y="0"/>
                  </a:lnTo>
                  <a:lnTo>
                    <a:pt x="118163" y="118092"/>
                  </a:lnTo>
                  <a:close/>
                </a:path>
              </a:pathLst>
            </a:custGeom>
            <a:solidFill>
              <a:srgbClr val="80CC28"/>
            </a:solidFill>
            <a:ln w="112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8FB018A-C03C-4DF7-9C0E-EA3D1F5E4701}"/>
                </a:ext>
              </a:extLst>
            </p:cNvPr>
            <p:cNvSpPr/>
            <p:nvPr/>
          </p:nvSpPr>
          <p:spPr>
            <a:xfrm>
              <a:off x="9130762" y="6449861"/>
              <a:ext cx="118162" cy="118090"/>
            </a:xfrm>
            <a:custGeom>
              <a:avLst/>
              <a:gdLst>
                <a:gd name="connsiteX0" fmla="*/ 118162 w 118162"/>
                <a:gd name="connsiteY0" fmla="*/ 118091 h 118090"/>
                <a:gd name="connsiteX1" fmla="*/ 0 w 118162"/>
                <a:gd name="connsiteY1" fmla="*/ 118091 h 118090"/>
                <a:gd name="connsiteX2" fmla="*/ 0 w 118162"/>
                <a:gd name="connsiteY2" fmla="*/ 0 h 118090"/>
                <a:gd name="connsiteX3" fmla="*/ 118162 w 118162"/>
                <a:gd name="connsiteY3" fmla="*/ 0 h 118090"/>
                <a:gd name="connsiteX4" fmla="*/ 118162 w 118162"/>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2" h="118090">
                  <a:moveTo>
                    <a:pt x="118162" y="118091"/>
                  </a:moveTo>
                  <a:lnTo>
                    <a:pt x="0" y="118091"/>
                  </a:lnTo>
                  <a:lnTo>
                    <a:pt x="0" y="0"/>
                  </a:lnTo>
                  <a:lnTo>
                    <a:pt x="118162" y="0"/>
                  </a:lnTo>
                  <a:lnTo>
                    <a:pt x="118162" y="118091"/>
                  </a:lnTo>
                  <a:close/>
                </a:path>
              </a:pathLst>
            </a:custGeom>
            <a:solidFill>
              <a:srgbClr val="00ADEF"/>
            </a:solidFill>
            <a:ln w="112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65584D7-58A2-4033-A3C6-148824B4B96D}"/>
                </a:ext>
              </a:extLst>
            </p:cNvPr>
            <p:cNvSpPr/>
            <p:nvPr/>
          </p:nvSpPr>
          <p:spPr>
            <a:xfrm>
              <a:off x="9261232" y="6449861"/>
              <a:ext cx="118163" cy="118090"/>
            </a:xfrm>
            <a:custGeom>
              <a:avLst/>
              <a:gdLst>
                <a:gd name="connsiteX0" fmla="*/ 118163 w 118163"/>
                <a:gd name="connsiteY0" fmla="*/ 118091 h 118090"/>
                <a:gd name="connsiteX1" fmla="*/ 0 w 118163"/>
                <a:gd name="connsiteY1" fmla="*/ 118091 h 118090"/>
                <a:gd name="connsiteX2" fmla="*/ 0 w 118163"/>
                <a:gd name="connsiteY2" fmla="*/ 0 h 118090"/>
                <a:gd name="connsiteX3" fmla="*/ 118163 w 118163"/>
                <a:gd name="connsiteY3" fmla="*/ 0 h 118090"/>
                <a:gd name="connsiteX4" fmla="*/ 118163 w 118163"/>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0">
                  <a:moveTo>
                    <a:pt x="118163" y="118091"/>
                  </a:moveTo>
                  <a:lnTo>
                    <a:pt x="0" y="118091"/>
                  </a:lnTo>
                  <a:lnTo>
                    <a:pt x="0" y="0"/>
                  </a:lnTo>
                  <a:lnTo>
                    <a:pt x="118163" y="0"/>
                  </a:lnTo>
                  <a:lnTo>
                    <a:pt x="118163" y="118091"/>
                  </a:lnTo>
                  <a:close/>
                </a:path>
              </a:pathLst>
            </a:custGeom>
            <a:solidFill>
              <a:srgbClr val="FBBC09"/>
            </a:solidFill>
            <a:ln w="1124"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A05D0DD4-B390-4A09-8431-BFEB17C4BBB3}"/>
              </a:ext>
            </a:extLst>
          </p:cNvPr>
          <p:cNvSpPr/>
          <p:nvPr userDrawn="1"/>
        </p:nvSpPr>
        <p:spPr>
          <a:xfrm rot="16200000">
            <a:off x="-715431" y="1065297"/>
            <a:ext cx="1829148" cy="261257"/>
          </a:xfrm>
          <a:prstGeom prst="rect">
            <a:avLst/>
          </a:prstGeom>
        </p:spPr>
        <p:txBody>
          <a:bodyPr wrap="square" lIns="0" tIns="0" rIns="0" bIns="0">
            <a:noAutofit/>
          </a:bodyPr>
          <a:lstStyle/>
          <a:p>
            <a:pPr>
              <a:spcBef>
                <a:spcPct val="0"/>
              </a:spcBef>
              <a:spcAft>
                <a:spcPts val="600"/>
              </a:spcAft>
              <a:defRPr/>
            </a:pPr>
            <a:r>
              <a:rPr lang="en-US" sz="1400" b="1">
                <a:solidFill>
                  <a:srgbClr val="054B16"/>
                </a:solidFill>
                <a:latin typeface="+mn-lt"/>
                <a:cs typeface="Khmer UI" panose="020B0502040204020203" pitchFamily="34" charset="0"/>
              </a:rPr>
              <a:t>FY22 Partner Kick Off</a:t>
            </a:r>
            <a:endParaRPr lang="en-US" sz="1400" b="0">
              <a:solidFill>
                <a:srgbClr val="107C10"/>
              </a:solidFill>
              <a:latin typeface="+mn-lt"/>
              <a:cs typeface="Khmer UI" panose="020B0502040204020203" pitchFamily="34" charset="0"/>
            </a:endParaRPr>
          </a:p>
        </p:txBody>
      </p:sp>
    </p:spTree>
    <p:extLst>
      <p:ext uri="{BB962C8B-B14F-4D97-AF65-F5344CB8AC3E}">
        <p14:creationId xmlns:p14="http://schemas.microsoft.com/office/powerpoint/2010/main" val="3103735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chemeClr val="bg1">
                <a:lumMod val="75000"/>
                <a:lumOff val="25000"/>
              </a:schemeClr>
            </a:gs>
            <a:gs pos="46000">
              <a:schemeClr val="bg1">
                <a:lumMod val="75000"/>
                <a:lumOff val="25000"/>
              </a:schemeClr>
            </a:gs>
            <a:gs pos="100000">
              <a:schemeClr val="bg1">
                <a:lumMod val="85000"/>
                <a:lumOff val="1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descr="Sphere with blue, yellow, and red interconnected ">
            <a:extLst>
              <a:ext uri="{FF2B5EF4-FFF2-40B4-BE49-F238E27FC236}">
                <a16:creationId xmlns:a16="http://schemas.microsoft.com/office/drawing/2014/main" id="{1630A60D-189D-4C68-B2B8-CC45334F9C2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60512"/>
            <a:ext cx="12193642" cy="694362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a:xfrm>
            <a:off x="869950" y="2446378"/>
            <a:ext cx="6679485" cy="553998"/>
          </a:xfrm>
          <a:noFill/>
        </p:spPr>
        <p:txBody>
          <a:bodyPr wrap="square" lIns="0" tIns="0" rIns="0" bIns="0" anchor="b" anchorCtr="0">
            <a:spAutoFit/>
          </a:bodyPr>
          <a:lstStyle>
            <a:lvl1pPr>
              <a:defRPr sz="3600" spc="-50" baseline="0">
                <a:solidFill>
                  <a:schemeClr val="bg2"/>
                </a:solidFill>
                <a:latin typeface="+mj-lt"/>
                <a:cs typeface="Segoe UI" panose="020B0502040204020203" pitchFamily="34" charset="0"/>
              </a:defRPr>
            </a:lvl1pPr>
          </a:lstStyle>
          <a:p>
            <a:r>
              <a:rPr lang="en-US"/>
              <a:t>Section title</a:t>
            </a:r>
          </a:p>
        </p:txBody>
      </p:sp>
      <p:sp>
        <p:nvSpPr>
          <p:cNvPr id="5" name="Text Placeholder 4"/>
          <p:cNvSpPr>
            <a:spLocks noGrp="1"/>
          </p:cNvSpPr>
          <p:nvPr>
            <p:ph type="body" sz="quarter" idx="12" hasCustomPrompt="1"/>
          </p:nvPr>
        </p:nvSpPr>
        <p:spPr>
          <a:xfrm>
            <a:off x="869950" y="3429000"/>
            <a:ext cx="6679485" cy="677108"/>
          </a:xfrm>
          <a:noFill/>
        </p:spPr>
        <p:txBody>
          <a:bodyPr wrap="square" lIns="0" tIns="0" rIns="0" bIns="0">
            <a:spAutoFit/>
          </a:bodyPr>
          <a:lstStyle>
            <a:lvl1pPr marL="342900" indent="-342900">
              <a:spcBef>
                <a:spcPts val="0"/>
              </a:spcBef>
              <a:buFont typeface="Arial" panose="020B0604020202020204" pitchFamily="34" charset="0"/>
              <a:buChar char="•"/>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Subsection list</a:t>
            </a:r>
          </a:p>
          <a:p>
            <a:pPr lvl="0"/>
            <a:r>
              <a:rPr lang="en-US"/>
              <a:t>Subsection list</a:t>
            </a:r>
          </a:p>
        </p:txBody>
      </p:sp>
      <p:grpSp>
        <p:nvGrpSpPr>
          <p:cNvPr id="2" name="Group 1">
            <a:extLst>
              <a:ext uri="{FF2B5EF4-FFF2-40B4-BE49-F238E27FC236}">
                <a16:creationId xmlns:a16="http://schemas.microsoft.com/office/drawing/2014/main" id="{EB509D68-949B-4727-B7F3-50D94D928F8C}"/>
              </a:ext>
            </a:extLst>
          </p:cNvPr>
          <p:cNvGrpSpPr/>
          <p:nvPr userDrawn="1"/>
        </p:nvGrpSpPr>
        <p:grpSpPr>
          <a:xfrm>
            <a:off x="10497302" y="312982"/>
            <a:ext cx="1164831" cy="248523"/>
            <a:chOff x="9130762" y="6319428"/>
            <a:chExt cx="1164831" cy="248523"/>
          </a:xfrm>
        </p:grpSpPr>
        <p:sp>
          <p:nvSpPr>
            <p:cNvPr id="8" name="Freeform: Shape 7">
              <a:extLst>
                <a:ext uri="{FF2B5EF4-FFF2-40B4-BE49-F238E27FC236}">
                  <a16:creationId xmlns:a16="http://schemas.microsoft.com/office/drawing/2014/main" id="{DB10E9AA-3EF9-40CD-BB2E-F30CF392A522}"/>
                </a:ext>
              </a:extLst>
            </p:cNvPr>
            <p:cNvSpPr/>
            <p:nvPr/>
          </p:nvSpPr>
          <p:spPr>
            <a:xfrm>
              <a:off x="9453940" y="6358280"/>
              <a:ext cx="841653" cy="162397"/>
            </a:xfrm>
            <a:custGeom>
              <a:avLst/>
              <a:gdLst>
                <a:gd name="connsiteX0" fmla="*/ 841653 w 841653"/>
                <a:gd name="connsiteY0" fmla="*/ 73575 h 162397"/>
                <a:gd name="connsiteX1" fmla="*/ 841653 w 841653"/>
                <a:gd name="connsiteY1" fmla="*/ 53102 h 162397"/>
                <a:gd name="connsiteX2" fmla="*/ 816210 w 841653"/>
                <a:gd name="connsiteY2" fmla="*/ 53102 h 162397"/>
                <a:gd name="connsiteX3" fmla="*/ 816210 w 841653"/>
                <a:gd name="connsiteY3" fmla="*/ 21275 h 162397"/>
                <a:gd name="connsiteX4" fmla="*/ 815354 w 841653"/>
                <a:gd name="connsiteY4" fmla="*/ 21539 h 162397"/>
                <a:gd name="connsiteX5" fmla="*/ 791460 w 841653"/>
                <a:gd name="connsiteY5" fmla="*/ 28845 h 162397"/>
                <a:gd name="connsiteX6" fmla="*/ 790989 w 841653"/>
                <a:gd name="connsiteY6" fmla="*/ 28988 h 162397"/>
                <a:gd name="connsiteX7" fmla="*/ 790989 w 841653"/>
                <a:gd name="connsiteY7" fmla="*/ 53103 h 162397"/>
                <a:gd name="connsiteX8" fmla="*/ 753276 w 841653"/>
                <a:gd name="connsiteY8" fmla="*/ 53103 h 162397"/>
                <a:gd name="connsiteX9" fmla="*/ 753276 w 841653"/>
                <a:gd name="connsiteY9" fmla="*/ 39669 h 162397"/>
                <a:gd name="connsiteX10" fmla="*/ 757434 w 841653"/>
                <a:gd name="connsiteY10" fmla="*/ 25434 h 162397"/>
                <a:gd name="connsiteX11" fmla="*/ 769088 w 841653"/>
                <a:gd name="connsiteY11" fmla="*/ 20676 h 162397"/>
                <a:gd name="connsiteX12" fmla="*/ 780143 w 841653"/>
                <a:gd name="connsiteY12" fmla="*/ 23190 h 162397"/>
                <a:gd name="connsiteX13" fmla="*/ 781082 w 841653"/>
                <a:gd name="connsiteY13" fmla="*/ 23609 h 162397"/>
                <a:gd name="connsiteX14" fmla="*/ 781082 w 841653"/>
                <a:gd name="connsiteY14" fmla="*/ 2048 h 162397"/>
                <a:gd name="connsiteX15" fmla="*/ 780640 w 841653"/>
                <a:gd name="connsiteY15" fmla="*/ 1886 h 162397"/>
                <a:gd name="connsiteX16" fmla="*/ 766511 w 841653"/>
                <a:gd name="connsiteY16" fmla="*/ 0 h 162397"/>
                <a:gd name="connsiteX17" fmla="*/ 746470 w 841653"/>
                <a:gd name="connsiteY17" fmla="*/ 4812 h 162397"/>
                <a:gd name="connsiteX18" fmla="*/ 732718 w 841653"/>
                <a:gd name="connsiteY18" fmla="*/ 18399 h 162397"/>
                <a:gd name="connsiteX19" fmla="*/ 727847 w 841653"/>
                <a:gd name="connsiteY19" fmla="*/ 38332 h 162397"/>
                <a:gd name="connsiteX20" fmla="*/ 727847 w 841653"/>
                <a:gd name="connsiteY20" fmla="*/ 53102 h 162397"/>
                <a:gd name="connsiteX21" fmla="*/ 710134 w 841653"/>
                <a:gd name="connsiteY21" fmla="*/ 53102 h 162397"/>
                <a:gd name="connsiteX22" fmla="*/ 710134 w 841653"/>
                <a:gd name="connsiteY22" fmla="*/ 73575 h 162397"/>
                <a:gd name="connsiteX23" fmla="*/ 727847 w 841653"/>
                <a:gd name="connsiteY23" fmla="*/ 73575 h 162397"/>
                <a:gd name="connsiteX24" fmla="*/ 727847 w 841653"/>
                <a:gd name="connsiteY24" fmla="*/ 159822 h 162397"/>
                <a:gd name="connsiteX25" fmla="*/ 753276 w 841653"/>
                <a:gd name="connsiteY25" fmla="*/ 159822 h 162397"/>
                <a:gd name="connsiteX26" fmla="*/ 753276 w 841653"/>
                <a:gd name="connsiteY26" fmla="*/ 73575 h 162397"/>
                <a:gd name="connsiteX27" fmla="*/ 790989 w 841653"/>
                <a:gd name="connsiteY27" fmla="*/ 73575 h 162397"/>
                <a:gd name="connsiteX28" fmla="*/ 790989 w 841653"/>
                <a:gd name="connsiteY28" fmla="*/ 128383 h 162397"/>
                <a:gd name="connsiteX29" fmla="*/ 822655 w 841653"/>
                <a:gd name="connsiteY29" fmla="*/ 162395 h 162397"/>
                <a:gd name="connsiteX30" fmla="*/ 833450 w 841653"/>
                <a:gd name="connsiteY30" fmla="*/ 161199 h 162397"/>
                <a:gd name="connsiteX31" fmla="*/ 841315 w 841653"/>
                <a:gd name="connsiteY31" fmla="*/ 158707 h 162397"/>
                <a:gd name="connsiteX32" fmla="*/ 841653 w 841653"/>
                <a:gd name="connsiteY32" fmla="*/ 158509 h 162397"/>
                <a:gd name="connsiteX33" fmla="*/ 841653 w 841653"/>
                <a:gd name="connsiteY33" fmla="*/ 137847 h 162397"/>
                <a:gd name="connsiteX34" fmla="*/ 840617 w 841653"/>
                <a:gd name="connsiteY34" fmla="*/ 138531 h 162397"/>
                <a:gd name="connsiteX35" fmla="*/ 835501 w 841653"/>
                <a:gd name="connsiteY35" fmla="*/ 140759 h 162397"/>
                <a:gd name="connsiteX36" fmla="*/ 830475 w 841653"/>
                <a:gd name="connsiteY36" fmla="*/ 141613 h 162397"/>
                <a:gd name="connsiteX37" fmla="*/ 819658 w 841653"/>
                <a:gd name="connsiteY37" fmla="*/ 137671 h 162397"/>
                <a:gd name="connsiteX38" fmla="*/ 816210 w 841653"/>
                <a:gd name="connsiteY38" fmla="*/ 123959 h 162397"/>
                <a:gd name="connsiteX39" fmla="*/ 816210 w 841653"/>
                <a:gd name="connsiteY39" fmla="*/ 73575 h 162397"/>
                <a:gd name="connsiteX40" fmla="*/ 841653 w 841653"/>
                <a:gd name="connsiteY40" fmla="*/ 73575 h 162397"/>
                <a:gd name="connsiteX41" fmla="*/ 653348 w 841653"/>
                <a:gd name="connsiteY41" fmla="*/ 141616 h 162397"/>
                <a:gd name="connsiteX42" fmla="*/ 631713 w 841653"/>
                <a:gd name="connsiteY42" fmla="*/ 132533 h 162397"/>
                <a:gd name="connsiteX43" fmla="*/ 623939 w 841653"/>
                <a:gd name="connsiteY43" fmla="*/ 106877 h 162397"/>
                <a:gd name="connsiteX44" fmla="*/ 631716 w 841653"/>
                <a:gd name="connsiteY44" fmla="*/ 80542 h 162397"/>
                <a:gd name="connsiteX45" fmla="*/ 653141 w 841653"/>
                <a:gd name="connsiteY45" fmla="*/ 71314 h 162397"/>
                <a:gd name="connsiteX46" fmla="*/ 674004 w 841653"/>
                <a:gd name="connsiteY46" fmla="*/ 80138 h 162397"/>
                <a:gd name="connsiteX47" fmla="*/ 681622 w 841653"/>
                <a:gd name="connsiteY47" fmla="*/ 106259 h 162397"/>
                <a:gd name="connsiteX48" fmla="*/ 674455 w 841653"/>
                <a:gd name="connsiteY48" fmla="*/ 132704 h 162397"/>
                <a:gd name="connsiteX49" fmla="*/ 653348 w 841653"/>
                <a:gd name="connsiteY49" fmla="*/ 141616 h 162397"/>
                <a:gd name="connsiteX50" fmla="*/ 654478 w 841653"/>
                <a:gd name="connsiteY50" fmla="*/ 50531 h 162397"/>
                <a:gd name="connsiteX51" fmla="*/ 612911 w 841653"/>
                <a:gd name="connsiteY51" fmla="*/ 65858 h 162397"/>
                <a:gd name="connsiteX52" fmla="*/ 597893 w 841653"/>
                <a:gd name="connsiteY52" fmla="*/ 107696 h 162397"/>
                <a:gd name="connsiteX53" fmla="*/ 612554 w 841653"/>
                <a:gd name="connsiteY53" fmla="*/ 147636 h 162397"/>
                <a:gd name="connsiteX54" fmla="*/ 651903 w 841653"/>
                <a:gd name="connsiteY54" fmla="*/ 162393 h 162397"/>
                <a:gd name="connsiteX55" fmla="*/ 692647 w 841653"/>
                <a:gd name="connsiteY55" fmla="*/ 146854 h 162397"/>
                <a:gd name="connsiteX56" fmla="*/ 707663 w 841653"/>
                <a:gd name="connsiteY56" fmla="*/ 105431 h 162397"/>
                <a:gd name="connsiteX57" fmla="*/ 693576 w 841653"/>
                <a:gd name="connsiteY57" fmla="*/ 65194 h 162397"/>
                <a:gd name="connsiteX58" fmla="*/ 654478 w 841653"/>
                <a:gd name="connsiteY58" fmla="*/ 50531 h 162397"/>
                <a:gd name="connsiteX59" fmla="*/ 556895 w 841653"/>
                <a:gd name="connsiteY59" fmla="*/ 50531 h 162397"/>
                <a:gd name="connsiteX60" fmla="*/ 527440 w 841653"/>
                <a:gd name="connsiteY60" fmla="*/ 59630 h 162397"/>
                <a:gd name="connsiteX61" fmla="*/ 515963 w 841653"/>
                <a:gd name="connsiteY61" fmla="*/ 83307 h 162397"/>
                <a:gd name="connsiteX62" fmla="*/ 518437 w 841653"/>
                <a:gd name="connsiteY62" fmla="*/ 96542 h 162397"/>
                <a:gd name="connsiteX63" fmla="*/ 526036 w 841653"/>
                <a:gd name="connsiteY63" fmla="*/ 106461 h 162397"/>
                <a:gd name="connsiteX64" fmla="*/ 541493 w 841653"/>
                <a:gd name="connsiteY64" fmla="*/ 115103 h 162397"/>
                <a:gd name="connsiteX65" fmla="*/ 554347 w 841653"/>
                <a:gd name="connsiteY65" fmla="*/ 121087 h 162397"/>
                <a:gd name="connsiteX66" fmla="*/ 560007 w 841653"/>
                <a:gd name="connsiteY66" fmla="*/ 125731 h 162397"/>
                <a:gd name="connsiteX67" fmla="*/ 561581 w 841653"/>
                <a:gd name="connsiteY67" fmla="*/ 131781 h 162397"/>
                <a:gd name="connsiteX68" fmla="*/ 545154 w 841653"/>
                <a:gd name="connsiteY68" fmla="*/ 142439 h 162397"/>
                <a:gd name="connsiteX69" fmla="*/ 531252 w 841653"/>
                <a:gd name="connsiteY69" fmla="*/ 139896 h 162397"/>
                <a:gd name="connsiteX70" fmla="*/ 517016 w 841653"/>
                <a:gd name="connsiteY70" fmla="*/ 132683 h 162397"/>
                <a:gd name="connsiteX71" fmla="*/ 515960 w 841653"/>
                <a:gd name="connsiteY71" fmla="*/ 131926 h 162397"/>
                <a:gd name="connsiteX72" fmla="*/ 515960 w 841653"/>
                <a:gd name="connsiteY72" fmla="*/ 156393 h 162397"/>
                <a:gd name="connsiteX73" fmla="*/ 516348 w 841653"/>
                <a:gd name="connsiteY73" fmla="*/ 156573 h 162397"/>
                <a:gd name="connsiteX74" fmla="*/ 529829 w 841653"/>
                <a:gd name="connsiteY74" fmla="*/ 160734 h 162397"/>
                <a:gd name="connsiteX75" fmla="*/ 544226 w 841653"/>
                <a:gd name="connsiteY75" fmla="*/ 162397 h 162397"/>
                <a:gd name="connsiteX76" fmla="*/ 575328 w 841653"/>
                <a:gd name="connsiteY76" fmla="*/ 153248 h 162397"/>
                <a:gd name="connsiteX77" fmla="*/ 586909 w 841653"/>
                <a:gd name="connsiteY77" fmla="*/ 129008 h 162397"/>
                <a:gd name="connsiteX78" fmla="*/ 580679 w 841653"/>
                <a:gd name="connsiteY78" fmla="*/ 110671 h 162397"/>
                <a:gd name="connsiteX79" fmla="*/ 559512 w 841653"/>
                <a:gd name="connsiteY79" fmla="*/ 97202 h 162397"/>
                <a:gd name="connsiteX80" fmla="*/ 544431 w 841653"/>
                <a:gd name="connsiteY80" fmla="*/ 89366 h 162397"/>
                <a:gd name="connsiteX81" fmla="*/ 541390 w 841653"/>
                <a:gd name="connsiteY81" fmla="*/ 81146 h 162397"/>
                <a:gd name="connsiteX82" fmla="*/ 545249 w 841653"/>
                <a:gd name="connsiteY82" fmla="*/ 73542 h 162397"/>
                <a:gd name="connsiteX83" fmla="*/ 556071 w 841653"/>
                <a:gd name="connsiteY83" fmla="*/ 70489 h 162397"/>
                <a:gd name="connsiteX84" fmla="*/ 568954 w 841653"/>
                <a:gd name="connsiteY84" fmla="*/ 72469 h 162397"/>
                <a:gd name="connsiteX85" fmla="*/ 580204 w 841653"/>
                <a:gd name="connsiteY85" fmla="*/ 77683 h 162397"/>
                <a:gd name="connsiteX86" fmla="*/ 581243 w 841653"/>
                <a:gd name="connsiteY86" fmla="*/ 78392 h 162397"/>
                <a:gd name="connsiteX87" fmla="*/ 581243 w 841653"/>
                <a:gd name="connsiteY87" fmla="*/ 55183 h 162397"/>
                <a:gd name="connsiteX88" fmla="*/ 580844 w 841653"/>
                <a:gd name="connsiteY88" fmla="*/ 55012 h 162397"/>
                <a:gd name="connsiteX89" fmla="*/ 569420 w 841653"/>
                <a:gd name="connsiteY89" fmla="*/ 51828 h 162397"/>
                <a:gd name="connsiteX90" fmla="*/ 556895 w 841653"/>
                <a:gd name="connsiteY90" fmla="*/ 50531 h 162397"/>
                <a:gd name="connsiteX91" fmla="*/ 449672 w 841653"/>
                <a:gd name="connsiteY91" fmla="*/ 141616 h 162397"/>
                <a:gd name="connsiteX92" fmla="*/ 428038 w 841653"/>
                <a:gd name="connsiteY92" fmla="*/ 132533 h 162397"/>
                <a:gd name="connsiteX93" fmla="*/ 420268 w 841653"/>
                <a:gd name="connsiteY93" fmla="*/ 106877 h 162397"/>
                <a:gd name="connsiteX94" fmla="*/ 428044 w 841653"/>
                <a:gd name="connsiteY94" fmla="*/ 80542 h 162397"/>
                <a:gd name="connsiteX95" fmla="*/ 449468 w 841653"/>
                <a:gd name="connsiteY95" fmla="*/ 71314 h 162397"/>
                <a:gd name="connsiteX96" fmla="*/ 470329 w 841653"/>
                <a:gd name="connsiteY96" fmla="*/ 80138 h 162397"/>
                <a:gd name="connsiteX97" fmla="*/ 477946 w 841653"/>
                <a:gd name="connsiteY97" fmla="*/ 106259 h 162397"/>
                <a:gd name="connsiteX98" fmla="*/ 470779 w 841653"/>
                <a:gd name="connsiteY98" fmla="*/ 132704 h 162397"/>
                <a:gd name="connsiteX99" fmla="*/ 449672 w 841653"/>
                <a:gd name="connsiteY99" fmla="*/ 141616 h 162397"/>
                <a:gd name="connsiteX100" fmla="*/ 450805 w 841653"/>
                <a:gd name="connsiteY100" fmla="*/ 50531 h 162397"/>
                <a:gd name="connsiteX101" fmla="*/ 409239 w 841653"/>
                <a:gd name="connsiteY101" fmla="*/ 65858 h 162397"/>
                <a:gd name="connsiteX102" fmla="*/ 394217 w 841653"/>
                <a:gd name="connsiteY102" fmla="*/ 107696 h 162397"/>
                <a:gd name="connsiteX103" fmla="*/ 408881 w 841653"/>
                <a:gd name="connsiteY103" fmla="*/ 147636 h 162397"/>
                <a:gd name="connsiteX104" fmla="*/ 448229 w 841653"/>
                <a:gd name="connsiteY104" fmla="*/ 162393 h 162397"/>
                <a:gd name="connsiteX105" fmla="*/ 488974 w 841653"/>
                <a:gd name="connsiteY105" fmla="*/ 146854 h 162397"/>
                <a:gd name="connsiteX106" fmla="*/ 503990 w 841653"/>
                <a:gd name="connsiteY106" fmla="*/ 105431 h 162397"/>
                <a:gd name="connsiteX107" fmla="*/ 489900 w 841653"/>
                <a:gd name="connsiteY107" fmla="*/ 65194 h 162397"/>
                <a:gd name="connsiteX108" fmla="*/ 450805 w 841653"/>
                <a:gd name="connsiteY108" fmla="*/ 50531 h 162397"/>
                <a:gd name="connsiteX109" fmla="*/ 355618 w 841653"/>
                <a:gd name="connsiteY109" fmla="*/ 71584 h 162397"/>
                <a:gd name="connsiteX110" fmla="*/ 355618 w 841653"/>
                <a:gd name="connsiteY110" fmla="*/ 53102 h 162397"/>
                <a:gd name="connsiteX111" fmla="*/ 330499 w 841653"/>
                <a:gd name="connsiteY111" fmla="*/ 53102 h 162397"/>
                <a:gd name="connsiteX112" fmla="*/ 330499 w 841653"/>
                <a:gd name="connsiteY112" fmla="*/ 159819 h 162397"/>
                <a:gd name="connsiteX113" fmla="*/ 355618 w 841653"/>
                <a:gd name="connsiteY113" fmla="*/ 159819 h 162397"/>
                <a:gd name="connsiteX114" fmla="*/ 355618 w 841653"/>
                <a:gd name="connsiteY114" fmla="*/ 105230 h 162397"/>
                <a:gd name="connsiteX115" fmla="*/ 361879 w 841653"/>
                <a:gd name="connsiteY115" fmla="*/ 82561 h 162397"/>
                <a:gd name="connsiteX116" fmla="*/ 378124 w 841653"/>
                <a:gd name="connsiteY116" fmla="*/ 73986 h 162397"/>
                <a:gd name="connsiteX117" fmla="*/ 385677 w 841653"/>
                <a:gd name="connsiteY117" fmla="*/ 75096 h 162397"/>
                <a:gd name="connsiteX118" fmla="*/ 391534 w 841653"/>
                <a:gd name="connsiteY118" fmla="*/ 77463 h 162397"/>
                <a:gd name="connsiteX119" fmla="*/ 392590 w 841653"/>
                <a:gd name="connsiteY119" fmla="*/ 78228 h 162397"/>
                <a:gd name="connsiteX120" fmla="*/ 392590 w 841653"/>
                <a:gd name="connsiteY120" fmla="*/ 52920 h 162397"/>
                <a:gd name="connsiteX121" fmla="*/ 392183 w 841653"/>
                <a:gd name="connsiteY121" fmla="*/ 52745 h 162397"/>
                <a:gd name="connsiteX122" fmla="*/ 382347 w 841653"/>
                <a:gd name="connsiteY122" fmla="*/ 51251 h 162397"/>
                <a:gd name="connsiteX123" fmla="*/ 365548 w 841653"/>
                <a:gd name="connsiteY123" fmla="*/ 57269 h 162397"/>
                <a:gd name="connsiteX124" fmla="*/ 355885 w 841653"/>
                <a:gd name="connsiteY124" fmla="*/ 71584 h 162397"/>
                <a:gd name="connsiteX125" fmla="*/ 355618 w 841653"/>
                <a:gd name="connsiteY125" fmla="*/ 71584 h 162397"/>
                <a:gd name="connsiteX126" fmla="*/ 285516 w 841653"/>
                <a:gd name="connsiteY126" fmla="*/ 50531 h 162397"/>
                <a:gd name="connsiteX127" fmla="*/ 254970 w 841653"/>
                <a:gd name="connsiteY127" fmla="*/ 57869 h 162397"/>
                <a:gd name="connsiteX128" fmla="*/ 234824 w 841653"/>
                <a:gd name="connsiteY128" fmla="*/ 78572 h 162397"/>
                <a:gd name="connsiteX129" fmla="*/ 227905 w 841653"/>
                <a:gd name="connsiteY129" fmla="*/ 109242 h 162397"/>
                <a:gd name="connsiteX130" fmla="*/ 234629 w 841653"/>
                <a:gd name="connsiteY130" fmla="*/ 136733 h 162397"/>
                <a:gd name="connsiteX131" fmla="*/ 253426 w 841653"/>
                <a:gd name="connsiteY131" fmla="*/ 155725 h 162397"/>
                <a:gd name="connsiteX132" fmla="*/ 280887 w 841653"/>
                <a:gd name="connsiteY132" fmla="*/ 162396 h 162397"/>
                <a:gd name="connsiteX133" fmla="*/ 311188 w 841653"/>
                <a:gd name="connsiteY133" fmla="*/ 155307 h 162397"/>
                <a:gd name="connsiteX134" fmla="*/ 311518 w 841653"/>
                <a:gd name="connsiteY134" fmla="*/ 155118 h 162397"/>
                <a:gd name="connsiteX135" fmla="*/ 311518 w 841653"/>
                <a:gd name="connsiteY135" fmla="*/ 132120 h 162397"/>
                <a:gd name="connsiteX136" fmla="*/ 310462 w 841653"/>
                <a:gd name="connsiteY136" fmla="*/ 132890 h 162397"/>
                <a:gd name="connsiteX137" fmla="*/ 298173 w 841653"/>
                <a:gd name="connsiteY137" fmla="*/ 139285 h 162397"/>
                <a:gd name="connsiteX138" fmla="*/ 286137 w 841653"/>
                <a:gd name="connsiteY138" fmla="*/ 141616 h 162397"/>
                <a:gd name="connsiteX139" fmla="*/ 262625 w 841653"/>
                <a:gd name="connsiteY139" fmla="*/ 132457 h 162397"/>
                <a:gd name="connsiteX140" fmla="*/ 253951 w 841653"/>
                <a:gd name="connsiteY140" fmla="*/ 107079 h 162397"/>
                <a:gd name="connsiteX141" fmla="*/ 262992 w 841653"/>
                <a:gd name="connsiteY141" fmla="*/ 81031 h 162397"/>
                <a:gd name="connsiteX142" fmla="*/ 286551 w 841653"/>
                <a:gd name="connsiteY142" fmla="*/ 71314 h 162397"/>
                <a:gd name="connsiteX143" fmla="*/ 310464 w 841653"/>
                <a:gd name="connsiteY143" fmla="*/ 79625 h 162397"/>
                <a:gd name="connsiteX144" fmla="*/ 311518 w 841653"/>
                <a:gd name="connsiteY144" fmla="*/ 80390 h 162397"/>
                <a:gd name="connsiteX145" fmla="*/ 311518 w 841653"/>
                <a:gd name="connsiteY145" fmla="*/ 56157 h 162397"/>
                <a:gd name="connsiteX146" fmla="*/ 311178 w 841653"/>
                <a:gd name="connsiteY146" fmla="*/ 55966 h 162397"/>
                <a:gd name="connsiteX147" fmla="*/ 299557 w 841653"/>
                <a:gd name="connsiteY147" fmla="*/ 52037 h 162397"/>
                <a:gd name="connsiteX148" fmla="*/ 285516 w 841653"/>
                <a:gd name="connsiteY148" fmla="*/ 50531 h 162397"/>
                <a:gd name="connsiteX149" fmla="*/ 210605 w 841653"/>
                <a:gd name="connsiteY149" fmla="*/ 53103 h 162397"/>
                <a:gd name="connsiteX150" fmla="*/ 185486 w 841653"/>
                <a:gd name="connsiteY150" fmla="*/ 53103 h 162397"/>
                <a:gd name="connsiteX151" fmla="*/ 185486 w 841653"/>
                <a:gd name="connsiteY151" fmla="*/ 159819 h 162397"/>
                <a:gd name="connsiteX152" fmla="*/ 210605 w 841653"/>
                <a:gd name="connsiteY152" fmla="*/ 159819 h 162397"/>
                <a:gd name="connsiteX153" fmla="*/ 210605 w 841653"/>
                <a:gd name="connsiteY153" fmla="*/ 53103 h 162397"/>
                <a:gd name="connsiteX154" fmla="*/ 198302 w 841653"/>
                <a:gd name="connsiteY154" fmla="*/ 7642 h 162397"/>
                <a:gd name="connsiteX155" fmla="*/ 187600 w 841653"/>
                <a:gd name="connsiteY155" fmla="*/ 11835 h 162397"/>
                <a:gd name="connsiteX156" fmla="*/ 183117 w 841653"/>
                <a:gd name="connsiteY156" fmla="*/ 22302 h 162397"/>
                <a:gd name="connsiteX157" fmla="*/ 187554 w 841653"/>
                <a:gd name="connsiteY157" fmla="*/ 32566 h 162397"/>
                <a:gd name="connsiteX158" fmla="*/ 198304 w 841653"/>
                <a:gd name="connsiteY158" fmla="*/ 36653 h 162397"/>
                <a:gd name="connsiteX159" fmla="*/ 209101 w 841653"/>
                <a:gd name="connsiteY159" fmla="*/ 32570 h 162397"/>
                <a:gd name="connsiteX160" fmla="*/ 213594 w 841653"/>
                <a:gd name="connsiteY160" fmla="*/ 22302 h 162397"/>
                <a:gd name="connsiteX161" fmla="*/ 209223 w 841653"/>
                <a:gd name="connsiteY161" fmla="*/ 11948 h 162397"/>
                <a:gd name="connsiteX162" fmla="*/ 198302 w 841653"/>
                <a:gd name="connsiteY162" fmla="*/ 7642 h 162397"/>
                <a:gd name="connsiteX163" fmla="*/ 135630 w 841653"/>
                <a:gd name="connsiteY163" fmla="*/ 45230 h 162397"/>
                <a:gd name="connsiteX164" fmla="*/ 135630 w 841653"/>
                <a:gd name="connsiteY164" fmla="*/ 159819 h 162397"/>
                <a:gd name="connsiteX165" fmla="*/ 161264 w 841653"/>
                <a:gd name="connsiteY165" fmla="*/ 159819 h 162397"/>
                <a:gd name="connsiteX166" fmla="*/ 161264 w 841653"/>
                <a:gd name="connsiteY166" fmla="*/ 10909 h 162397"/>
                <a:gd name="connsiteX167" fmla="*/ 125785 w 841653"/>
                <a:gd name="connsiteY167" fmla="*/ 10909 h 162397"/>
                <a:gd name="connsiteX168" fmla="*/ 80688 w 841653"/>
                <a:gd name="connsiteY168" fmla="*/ 121515 h 162397"/>
                <a:gd name="connsiteX169" fmla="*/ 36924 w 841653"/>
                <a:gd name="connsiteY169" fmla="*/ 10909 h 162397"/>
                <a:gd name="connsiteX170" fmla="*/ 0 w 841653"/>
                <a:gd name="connsiteY170" fmla="*/ 10909 h 162397"/>
                <a:gd name="connsiteX171" fmla="*/ 0 w 841653"/>
                <a:gd name="connsiteY171" fmla="*/ 159818 h 162397"/>
                <a:gd name="connsiteX172" fmla="*/ 24090 w 841653"/>
                <a:gd name="connsiteY172" fmla="*/ 159818 h 162397"/>
                <a:gd name="connsiteX173" fmla="*/ 24090 w 841653"/>
                <a:gd name="connsiteY173" fmla="*/ 45219 h 162397"/>
                <a:gd name="connsiteX174" fmla="*/ 24917 w 841653"/>
                <a:gd name="connsiteY174" fmla="*/ 45219 h 162397"/>
                <a:gd name="connsiteX175" fmla="*/ 71130 w 841653"/>
                <a:gd name="connsiteY175" fmla="*/ 159819 h 162397"/>
                <a:gd name="connsiteX176" fmla="*/ 89310 w 841653"/>
                <a:gd name="connsiteY176" fmla="*/ 159819 h 162397"/>
                <a:gd name="connsiteX177" fmla="*/ 134803 w 841653"/>
                <a:gd name="connsiteY177" fmla="*/ 45230 h 162397"/>
                <a:gd name="connsiteX178" fmla="*/ 135630 w 841653"/>
                <a:gd name="connsiteY178" fmla="*/ 45230 h 16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41653" h="162397">
                  <a:moveTo>
                    <a:pt x="841653" y="73575"/>
                  </a:moveTo>
                  <a:lnTo>
                    <a:pt x="841653" y="53102"/>
                  </a:lnTo>
                  <a:lnTo>
                    <a:pt x="816210" y="53102"/>
                  </a:lnTo>
                  <a:lnTo>
                    <a:pt x="816210" y="21275"/>
                  </a:lnTo>
                  <a:lnTo>
                    <a:pt x="815354" y="21539"/>
                  </a:lnTo>
                  <a:lnTo>
                    <a:pt x="791460" y="28845"/>
                  </a:lnTo>
                  <a:lnTo>
                    <a:pt x="790989" y="28988"/>
                  </a:lnTo>
                  <a:lnTo>
                    <a:pt x="790989" y="53103"/>
                  </a:lnTo>
                  <a:lnTo>
                    <a:pt x="753276" y="53103"/>
                  </a:lnTo>
                  <a:lnTo>
                    <a:pt x="753276" y="39669"/>
                  </a:lnTo>
                  <a:cubicBezTo>
                    <a:pt x="753276" y="33414"/>
                    <a:pt x="754675" y="28627"/>
                    <a:pt x="757434" y="25434"/>
                  </a:cubicBezTo>
                  <a:cubicBezTo>
                    <a:pt x="760173" y="22280"/>
                    <a:pt x="764091" y="20676"/>
                    <a:pt x="769088" y="20676"/>
                  </a:cubicBezTo>
                  <a:cubicBezTo>
                    <a:pt x="772681" y="20676"/>
                    <a:pt x="776400" y="21522"/>
                    <a:pt x="780143" y="23190"/>
                  </a:cubicBezTo>
                  <a:lnTo>
                    <a:pt x="781082" y="23609"/>
                  </a:lnTo>
                  <a:lnTo>
                    <a:pt x="781082" y="2048"/>
                  </a:lnTo>
                  <a:lnTo>
                    <a:pt x="780640" y="1886"/>
                  </a:lnTo>
                  <a:cubicBezTo>
                    <a:pt x="777148" y="632"/>
                    <a:pt x="772399" y="0"/>
                    <a:pt x="766511" y="0"/>
                  </a:cubicBezTo>
                  <a:cubicBezTo>
                    <a:pt x="759091" y="0"/>
                    <a:pt x="752350" y="1614"/>
                    <a:pt x="746470" y="4812"/>
                  </a:cubicBezTo>
                  <a:cubicBezTo>
                    <a:pt x="740587" y="8014"/>
                    <a:pt x="735959" y="12586"/>
                    <a:pt x="732718" y="18399"/>
                  </a:cubicBezTo>
                  <a:cubicBezTo>
                    <a:pt x="729487" y="24206"/>
                    <a:pt x="727847" y="30911"/>
                    <a:pt x="727847" y="38332"/>
                  </a:cubicBezTo>
                  <a:lnTo>
                    <a:pt x="727847" y="53102"/>
                  </a:lnTo>
                  <a:lnTo>
                    <a:pt x="710134" y="53102"/>
                  </a:lnTo>
                  <a:lnTo>
                    <a:pt x="710134" y="73575"/>
                  </a:lnTo>
                  <a:lnTo>
                    <a:pt x="727847" y="73575"/>
                  </a:lnTo>
                  <a:lnTo>
                    <a:pt x="727847" y="159822"/>
                  </a:lnTo>
                  <a:lnTo>
                    <a:pt x="753276" y="159822"/>
                  </a:lnTo>
                  <a:lnTo>
                    <a:pt x="753276" y="73575"/>
                  </a:lnTo>
                  <a:lnTo>
                    <a:pt x="790989" y="73575"/>
                  </a:lnTo>
                  <a:lnTo>
                    <a:pt x="790989" y="128383"/>
                  </a:lnTo>
                  <a:cubicBezTo>
                    <a:pt x="790989" y="150956"/>
                    <a:pt x="801643" y="162395"/>
                    <a:pt x="822655" y="162395"/>
                  </a:cubicBezTo>
                  <a:cubicBezTo>
                    <a:pt x="826103" y="162395"/>
                    <a:pt x="829743" y="161991"/>
                    <a:pt x="833450" y="161199"/>
                  </a:cubicBezTo>
                  <a:cubicBezTo>
                    <a:pt x="837225" y="160386"/>
                    <a:pt x="839805" y="159574"/>
                    <a:pt x="841315" y="158707"/>
                  </a:cubicBezTo>
                  <a:lnTo>
                    <a:pt x="841653" y="158509"/>
                  </a:lnTo>
                  <a:lnTo>
                    <a:pt x="841653" y="137847"/>
                  </a:lnTo>
                  <a:lnTo>
                    <a:pt x="840617" y="138531"/>
                  </a:lnTo>
                  <a:cubicBezTo>
                    <a:pt x="839231" y="139449"/>
                    <a:pt x="837518" y="140201"/>
                    <a:pt x="835501" y="140759"/>
                  </a:cubicBezTo>
                  <a:cubicBezTo>
                    <a:pt x="833473" y="141328"/>
                    <a:pt x="831783" y="141613"/>
                    <a:pt x="830475" y="141613"/>
                  </a:cubicBezTo>
                  <a:cubicBezTo>
                    <a:pt x="825563" y="141613"/>
                    <a:pt x="821912" y="140287"/>
                    <a:pt x="819658" y="137671"/>
                  </a:cubicBezTo>
                  <a:cubicBezTo>
                    <a:pt x="817371" y="135032"/>
                    <a:pt x="816210" y="130416"/>
                    <a:pt x="816210" y="123959"/>
                  </a:cubicBezTo>
                  <a:lnTo>
                    <a:pt x="816210" y="73575"/>
                  </a:lnTo>
                  <a:lnTo>
                    <a:pt x="841653" y="73575"/>
                  </a:lnTo>
                  <a:close/>
                  <a:moveTo>
                    <a:pt x="653348" y="141616"/>
                  </a:moveTo>
                  <a:cubicBezTo>
                    <a:pt x="644118" y="141616"/>
                    <a:pt x="636841" y="138558"/>
                    <a:pt x="631713" y="132533"/>
                  </a:cubicBezTo>
                  <a:cubicBezTo>
                    <a:pt x="626554" y="126478"/>
                    <a:pt x="623939" y="117845"/>
                    <a:pt x="623939" y="106877"/>
                  </a:cubicBezTo>
                  <a:cubicBezTo>
                    <a:pt x="623939" y="95561"/>
                    <a:pt x="626554" y="86704"/>
                    <a:pt x="631716" y="80542"/>
                  </a:cubicBezTo>
                  <a:cubicBezTo>
                    <a:pt x="636847" y="74421"/>
                    <a:pt x="644054" y="71314"/>
                    <a:pt x="653141" y="71314"/>
                  </a:cubicBezTo>
                  <a:cubicBezTo>
                    <a:pt x="661958" y="71314"/>
                    <a:pt x="668977" y="74281"/>
                    <a:pt x="674004" y="80138"/>
                  </a:cubicBezTo>
                  <a:cubicBezTo>
                    <a:pt x="679057" y="86025"/>
                    <a:pt x="681622" y="94811"/>
                    <a:pt x="681622" y="106259"/>
                  </a:cubicBezTo>
                  <a:cubicBezTo>
                    <a:pt x="681622" y="117847"/>
                    <a:pt x="679210" y="126749"/>
                    <a:pt x="674455" y="132704"/>
                  </a:cubicBezTo>
                  <a:cubicBezTo>
                    <a:pt x="669733" y="138614"/>
                    <a:pt x="662632" y="141616"/>
                    <a:pt x="653348" y="141616"/>
                  </a:cubicBezTo>
                  <a:moveTo>
                    <a:pt x="654478" y="50531"/>
                  </a:moveTo>
                  <a:cubicBezTo>
                    <a:pt x="636869" y="50531"/>
                    <a:pt x="622884" y="55688"/>
                    <a:pt x="612911" y="65858"/>
                  </a:cubicBezTo>
                  <a:cubicBezTo>
                    <a:pt x="602946" y="76029"/>
                    <a:pt x="597893" y="90104"/>
                    <a:pt x="597893" y="107696"/>
                  </a:cubicBezTo>
                  <a:cubicBezTo>
                    <a:pt x="597893" y="124405"/>
                    <a:pt x="602825" y="137845"/>
                    <a:pt x="612554" y="147636"/>
                  </a:cubicBezTo>
                  <a:cubicBezTo>
                    <a:pt x="622283" y="157431"/>
                    <a:pt x="635523" y="162393"/>
                    <a:pt x="651903" y="162393"/>
                  </a:cubicBezTo>
                  <a:cubicBezTo>
                    <a:pt x="668972" y="162393"/>
                    <a:pt x="682680" y="157164"/>
                    <a:pt x="692647" y="146854"/>
                  </a:cubicBezTo>
                  <a:cubicBezTo>
                    <a:pt x="702614" y="136554"/>
                    <a:pt x="707663" y="122612"/>
                    <a:pt x="707663" y="105431"/>
                  </a:cubicBezTo>
                  <a:cubicBezTo>
                    <a:pt x="707663" y="88461"/>
                    <a:pt x="702925" y="74921"/>
                    <a:pt x="693576" y="65194"/>
                  </a:cubicBezTo>
                  <a:cubicBezTo>
                    <a:pt x="684222" y="55464"/>
                    <a:pt x="671066" y="50531"/>
                    <a:pt x="654478" y="50531"/>
                  </a:cubicBezTo>
                  <a:moveTo>
                    <a:pt x="556895" y="50531"/>
                  </a:moveTo>
                  <a:cubicBezTo>
                    <a:pt x="544917" y="50531"/>
                    <a:pt x="535009" y="53593"/>
                    <a:pt x="527440" y="59630"/>
                  </a:cubicBezTo>
                  <a:cubicBezTo>
                    <a:pt x="519825" y="65703"/>
                    <a:pt x="515963" y="73668"/>
                    <a:pt x="515963" y="83307"/>
                  </a:cubicBezTo>
                  <a:cubicBezTo>
                    <a:pt x="515963" y="88317"/>
                    <a:pt x="516796" y="92767"/>
                    <a:pt x="518437" y="96542"/>
                  </a:cubicBezTo>
                  <a:cubicBezTo>
                    <a:pt x="520088" y="100329"/>
                    <a:pt x="522642" y="103663"/>
                    <a:pt x="526036" y="106461"/>
                  </a:cubicBezTo>
                  <a:cubicBezTo>
                    <a:pt x="529404" y="109237"/>
                    <a:pt x="534603" y="112145"/>
                    <a:pt x="541493" y="115103"/>
                  </a:cubicBezTo>
                  <a:cubicBezTo>
                    <a:pt x="547284" y="117485"/>
                    <a:pt x="551603" y="119499"/>
                    <a:pt x="554347" y="121087"/>
                  </a:cubicBezTo>
                  <a:cubicBezTo>
                    <a:pt x="557029" y="122644"/>
                    <a:pt x="558932" y="124208"/>
                    <a:pt x="560007" y="125731"/>
                  </a:cubicBezTo>
                  <a:cubicBezTo>
                    <a:pt x="561051" y="127222"/>
                    <a:pt x="561581" y="129263"/>
                    <a:pt x="561581" y="131781"/>
                  </a:cubicBezTo>
                  <a:cubicBezTo>
                    <a:pt x="561581" y="138951"/>
                    <a:pt x="556209" y="142439"/>
                    <a:pt x="545154" y="142439"/>
                  </a:cubicBezTo>
                  <a:cubicBezTo>
                    <a:pt x="541053" y="142439"/>
                    <a:pt x="536376" y="141583"/>
                    <a:pt x="531252" y="139896"/>
                  </a:cubicBezTo>
                  <a:cubicBezTo>
                    <a:pt x="526165" y="138235"/>
                    <a:pt x="521363" y="135802"/>
                    <a:pt x="517016" y="132683"/>
                  </a:cubicBezTo>
                  <a:lnTo>
                    <a:pt x="515960" y="131926"/>
                  </a:lnTo>
                  <a:lnTo>
                    <a:pt x="515960" y="156393"/>
                  </a:lnTo>
                  <a:lnTo>
                    <a:pt x="516348" y="156573"/>
                  </a:lnTo>
                  <a:cubicBezTo>
                    <a:pt x="519946" y="158233"/>
                    <a:pt x="524482" y="159633"/>
                    <a:pt x="529829" y="160734"/>
                  </a:cubicBezTo>
                  <a:cubicBezTo>
                    <a:pt x="535166" y="161836"/>
                    <a:pt x="540014" y="162397"/>
                    <a:pt x="544226" y="162397"/>
                  </a:cubicBezTo>
                  <a:cubicBezTo>
                    <a:pt x="557224" y="162397"/>
                    <a:pt x="567691" y="159321"/>
                    <a:pt x="575328" y="153248"/>
                  </a:cubicBezTo>
                  <a:cubicBezTo>
                    <a:pt x="583014" y="147133"/>
                    <a:pt x="586909" y="138980"/>
                    <a:pt x="586909" y="129008"/>
                  </a:cubicBezTo>
                  <a:cubicBezTo>
                    <a:pt x="586909" y="121815"/>
                    <a:pt x="584812" y="115646"/>
                    <a:pt x="580679" y="110671"/>
                  </a:cubicBezTo>
                  <a:cubicBezTo>
                    <a:pt x="576574" y="105736"/>
                    <a:pt x="569450" y="101206"/>
                    <a:pt x="559512" y="97202"/>
                  </a:cubicBezTo>
                  <a:cubicBezTo>
                    <a:pt x="551595" y="94026"/>
                    <a:pt x="546524" y="91390"/>
                    <a:pt x="544431" y="89366"/>
                  </a:cubicBezTo>
                  <a:cubicBezTo>
                    <a:pt x="542414" y="87411"/>
                    <a:pt x="541390" y="84647"/>
                    <a:pt x="541390" y="81146"/>
                  </a:cubicBezTo>
                  <a:cubicBezTo>
                    <a:pt x="541390" y="78042"/>
                    <a:pt x="542654" y="75556"/>
                    <a:pt x="545249" y="73542"/>
                  </a:cubicBezTo>
                  <a:cubicBezTo>
                    <a:pt x="547865" y="71519"/>
                    <a:pt x="551505" y="70489"/>
                    <a:pt x="556071" y="70489"/>
                  </a:cubicBezTo>
                  <a:cubicBezTo>
                    <a:pt x="560308" y="70489"/>
                    <a:pt x="564643" y="71158"/>
                    <a:pt x="568954" y="72469"/>
                  </a:cubicBezTo>
                  <a:cubicBezTo>
                    <a:pt x="573262" y="73780"/>
                    <a:pt x="577045" y="75535"/>
                    <a:pt x="580204" y="77683"/>
                  </a:cubicBezTo>
                  <a:lnTo>
                    <a:pt x="581243" y="78392"/>
                  </a:lnTo>
                  <a:lnTo>
                    <a:pt x="581243" y="55183"/>
                  </a:lnTo>
                  <a:lnTo>
                    <a:pt x="580844" y="55012"/>
                  </a:lnTo>
                  <a:cubicBezTo>
                    <a:pt x="577930" y="53763"/>
                    <a:pt x="574087" y="52695"/>
                    <a:pt x="569420" y="51828"/>
                  </a:cubicBezTo>
                  <a:cubicBezTo>
                    <a:pt x="564774" y="50966"/>
                    <a:pt x="560560" y="50531"/>
                    <a:pt x="556895" y="50531"/>
                  </a:cubicBezTo>
                  <a:moveTo>
                    <a:pt x="449672" y="141616"/>
                  </a:moveTo>
                  <a:cubicBezTo>
                    <a:pt x="440444" y="141616"/>
                    <a:pt x="433165" y="138558"/>
                    <a:pt x="428038" y="132533"/>
                  </a:cubicBezTo>
                  <a:cubicBezTo>
                    <a:pt x="422877" y="126478"/>
                    <a:pt x="420268" y="117847"/>
                    <a:pt x="420268" y="106877"/>
                  </a:cubicBezTo>
                  <a:cubicBezTo>
                    <a:pt x="420268" y="95561"/>
                    <a:pt x="422881" y="86704"/>
                    <a:pt x="428044" y="80542"/>
                  </a:cubicBezTo>
                  <a:cubicBezTo>
                    <a:pt x="433171" y="74421"/>
                    <a:pt x="440377" y="71314"/>
                    <a:pt x="449468" y="71314"/>
                  </a:cubicBezTo>
                  <a:cubicBezTo>
                    <a:pt x="458282" y="71314"/>
                    <a:pt x="465300" y="74281"/>
                    <a:pt x="470329" y="80138"/>
                  </a:cubicBezTo>
                  <a:cubicBezTo>
                    <a:pt x="475383" y="86025"/>
                    <a:pt x="477946" y="94811"/>
                    <a:pt x="477946" y="106259"/>
                  </a:cubicBezTo>
                  <a:cubicBezTo>
                    <a:pt x="477946" y="117847"/>
                    <a:pt x="475534" y="126749"/>
                    <a:pt x="470779" y="132704"/>
                  </a:cubicBezTo>
                  <a:cubicBezTo>
                    <a:pt x="466056" y="138614"/>
                    <a:pt x="458959" y="141616"/>
                    <a:pt x="449672" y="141616"/>
                  </a:cubicBezTo>
                  <a:moveTo>
                    <a:pt x="450805" y="50531"/>
                  </a:moveTo>
                  <a:cubicBezTo>
                    <a:pt x="433192" y="50531"/>
                    <a:pt x="419205" y="55688"/>
                    <a:pt x="409239" y="65858"/>
                  </a:cubicBezTo>
                  <a:cubicBezTo>
                    <a:pt x="399273" y="76029"/>
                    <a:pt x="394217" y="90104"/>
                    <a:pt x="394217" y="107696"/>
                  </a:cubicBezTo>
                  <a:cubicBezTo>
                    <a:pt x="394217" y="124411"/>
                    <a:pt x="399153" y="137845"/>
                    <a:pt x="408881" y="147636"/>
                  </a:cubicBezTo>
                  <a:cubicBezTo>
                    <a:pt x="418610" y="157431"/>
                    <a:pt x="431849" y="162393"/>
                    <a:pt x="448229" y="162393"/>
                  </a:cubicBezTo>
                  <a:cubicBezTo>
                    <a:pt x="465296" y="162393"/>
                    <a:pt x="479007" y="157164"/>
                    <a:pt x="488974" y="146854"/>
                  </a:cubicBezTo>
                  <a:cubicBezTo>
                    <a:pt x="498939" y="136554"/>
                    <a:pt x="503990" y="122612"/>
                    <a:pt x="503990" y="105431"/>
                  </a:cubicBezTo>
                  <a:cubicBezTo>
                    <a:pt x="503990" y="88461"/>
                    <a:pt x="499251" y="74921"/>
                    <a:pt x="489900" y="65194"/>
                  </a:cubicBezTo>
                  <a:cubicBezTo>
                    <a:pt x="480544" y="55464"/>
                    <a:pt x="467390" y="50531"/>
                    <a:pt x="450805" y="50531"/>
                  </a:cubicBezTo>
                  <a:moveTo>
                    <a:pt x="355618" y="71584"/>
                  </a:moveTo>
                  <a:lnTo>
                    <a:pt x="355618" y="53102"/>
                  </a:lnTo>
                  <a:lnTo>
                    <a:pt x="330499" y="53102"/>
                  </a:lnTo>
                  <a:lnTo>
                    <a:pt x="330499" y="159819"/>
                  </a:lnTo>
                  <a:lnTo>
                    <a:pt x="355618" y="159819"/>
                  </a:lnTo>
                  <a:lnTo>
                    <a:pt x="355618" y="105230"/>
                  </a:lnTo>
                  <a:cubicBezTo>
                    <a:pt x="355618" y="95947"/>
                    <a:pt x="357724" y="88321"/>
                    <a:pt x="361879" y="82561"/>
                  </a:cubicBezTo>
                  <a:cubicBezTo>
                    <a:pt x="365982" y="76870"/>
                    <a:pt x="371449" y="73986"/>
                    <a:pt x="378124" y="73986"/>
                  </a:cubicBezTo>
                  <a:cubicBezTo>
                    <a:pt x="380387" y="73986"/>
                    <a:pt x="382927" y="74359"/>
                    <a:pt x="385677" y="75096"/>
                  </a:cubicBezTo>
                  <a:cubicBezTo>
                    <a:pt x="388400" y="75829"/>
                    <a:pt x="390371" y="76625"/>
                    <a:pt x="391534" y="77463"/>
                  </a:cubicBezTo>
                  <a:lnTo>
                    <a:pt x="392590" y="78228"/>
                  </a:lnTo>
                  <a:lnTo>
                    <a:pt x="392590" y="52920"/>
                  </a:lnTo>
                  <a:lnTo>
                    <a:pt x="392183" y="52745"/>
                  </a:lnTo>
                  <a:cubicBezTo>
                    <a:pt x="389844" y="51752"/>
                    <a:pt x="386535" y="51251"/>
                    <a:pt x="382347" y="51251"/>
                  </a:cubicBezTo>
                  <a:cubicBezTo>
                    <a:pt x="376035" y="51251"/>
                    <a:pt x="370387" y="53278"/>
                    <a:pt x="365548" y="57269"/>
                  </a:cubicBezTo>
                  <a:cubicBezTo>
                    <a:pt x="361301" y="60777"/>
                    <a:pt x="358232" y="65586"/>
                    <a:pt x="355885" y="71584"/>
                  </a:cubicBezTo>
                  <a:lnTo>
                    <a:pt x="355618" y="71584"/>
                  </a:lnTo>
                  <a:close/>
                  <a:moveTo>
                    <a:pt x="285516" y="50531"/>
                  </a:moveTo>
                  <a:cubicBezTo>
                    <a:pt x="273992" y="50531"/>
                    <a:pt x="263713" y="53001"/>
                    <a:pt x="254970" y="57869"/>
                  </a:cubicBezTo>
                  <a:cubicBezTo>
                    <a:pt x="246210" y="62749"/>
                    <a:pt x="239434" y="69715"/>
                    <a:pt x="234824" y="78572"/>
                  </a:cubicBezTo>
                  <a:cubicBezTo>
                    <a:pt x="230235" y="87409"/>
                    <a:pt x="227905" y="97731"/>
                    <a:pt x="227905" y="109242"/>
                  </a:cubicBezTo>
                  <a:cubicBezTo>
                    <a:pt x="227905" y="119325"/>
                    <a:pt x="230164" y="128578"/>
                    <a:pt x="234629" y="136733"/>
                  </a:cubicBezTo>
                  <a:cubicBezTo>
                    <a:pt x="239097" y="144902"/>
                    <a:pt x="245421" y="151293"/>
                    <a:pt x="253426" y="155725"/>
                  </a:cubicBezTo>
                  <a:cubicBezTo>
                    <a:pt x="261419" y="160152"/>
                    <a:pt x="270658" y="162396"/>
                    <a:pt x="280887" y="162396"/>
                  </a:cubicBezTo>
                  <a:cubicBezTo>
                    <a:pt x="292824" y="162396"/>
                    <a:pt x="303016" y="160011"/>
                    <a:pt x="311188" y="155307"/>
                  </a:cubicBezTo>
                  <a:lnTo>
                    <a:pt x="311518" y="155118"/>
                  </a:lnTo>
                  <a:lnTo>
                    <a:pt x="311518" y="132120"/>
                  </a:lnTo>
                  <a:lnTo>
                    <a:pt x="310462" y="132890"/>
                  </a:lnTo>
                  <a:cubicBezTo>
                    <a:pt x="306761" y="135585"/>
                    <a:pt x="302624" y="137735"/>
                    <a:pt x="298173" y="139285"/>
                  </a:cubicBezTo>
                  <a:cubicBezTo>
                    <a:pt x="293734" y="140833"/>
                    <a:pt x="289686" y="141616"/>
                    <a:pt x="286137" y="141616"/>
                  </a:cubicBezTo>
                  <a:cubicBezTo>
                    <a:pt x="276281" y="141616"/>
                    <a:pt x="268368" y="138534"/>
                    <a:pt x="262625" y="132457"/>
                  </a:cubicBezTo>
                  <a:cubicBezTo>
                    <a:pt x="256869" y="126373"/>
                    <a:pt x="253951" y="117829"/>
                    <a:pt x="253951" y="107079"/>
                  </a:cubicBezTo>
                  <a:cubicBezTo>
                    <a:pt x="253951" y="96260"/>
                    <a:pt x="256994" y="87497"/>
                    <a:pt x="262992" y="81031"/>
                  </a:cubicBezTo>
                  <a:cubicBezTo>
                    <a:pt x="268972" y="74584"/>
                    <a:pt x="276899" y="71314"/>
                    <a:pt x="286551" y="71314"/>
                  </a:cubicBezTo>
                  <a:cubicBezTo>
                    <a:pt x="294807" y="71314"/>
                    <a:pt x="302853" y="74107"/>
                    <a:pt x="310464" y="79625"/>
                  </a:cubicBezTo>
                  <a:lnTo>
                    <a:pt x="311518" y="80390"/>
                  </a:lnTo>
                  <a:lnTo>
                    <a:pt x="311518" y="56157"/>
                  </a:lnTo>
                  <a:lnTo>
                    <a:pt x="311178" y="55966"/>
                  </a:lnTo>
                  <a:cubicBezTo>
                    <a:pt x="308313" y="54364"/>
                    <a:pt x="304407" y="53040"/>
                    <a:pt x="299557" y="52037"/>
                  </a:cubicBezTo>
                  <a:cubicBezTo>
                    <a:pt x="294727" y="51036"/>
                    <a:pt x="290004" y="50531"/>
                    <a:pt x="285516" y="50531"/>
                  </a:cubicBezTo>
                  <a:moveTo>
                    <a:pt x="210605" y="53103"/>
                  </a:moveTo>
                  <a:lnTo>
                    <a:pt x="185486" y="53103"/>
                  </a:lnTo>
                  <a:lnTo>
                    <a:pt x="185486" y="159819"/>
                  </a:lnTo>
                  <a:lnTo>
                    <a:pt x="210605" y="159819"/>
                  </a:lnTo>
                  <a:lnTo>
                    <a:pt x="210605" y="53103"/>
                  </a:lnTo>
                  <a:close/>
                  <a:moveTo>
                    <a:pt x="198302" y="7642"/>
                  </a:moveTo>
                  <a:cubicBezTo>
                    <a:pt x="194168" y="7642"/>
                    <a:pt x="190562" y="9048"/>
                    <a:pt x="187600" y="11835"/>
                  </a:cubicBezTo>
                  <a:cubicBezTo>
                    <a:pt x="184625" y="14630"/>
                    <a:pt x="183117" y="18149"/>
                    <a:pt x="183117" y="22302"/>
                  </a:cubicBezTo>
                  <a:cubicBezTo>
                    <a:pt x="183117" y="26390"/>
                    <a:pt x="184607" y="29845"/>
                    <a:pt x="187554" y="32566"/>
                  </a:cubicBezTo>
                  <a:cubicBezTo>
                    <a:pt x="190481" y="35278"/>
                    <a:pt x="194098" y="36653"/>
                    <a:pt x="198304" y="36653"/>
                  </a:cubicBezTo>
                  <a:cubicBezTo>
                    <a:pt x="202508" y="36653"/>
                    <a:pt x="206138" y="35278"/>
                    <a:pt x="209101" y="32570"/>
                  </a:cubicBezTo>
                  <a:cubicBezTo>
                    <a:pt x="212082" y="29845"/>
                    <a:pt x="213594" y="26391"/>
                    <a:pt x="213594" y="22302"/>
                  </a:cubicBezTo>
                  <a:cubicBezTo>
                    <a:pt x="213594" y="18295"/>
                    <a:pt x="212123" y="14812"/>
                    <a:pt x="209223" y="11948"/>
                  </a:cubicBezTo>
                  <a:cubicBezTo>
                    <a:pt x="206326" y="9090"/>
                    <a:pt x="202651" y="7642"/>
                    <a:pt x="198302" y="7642"/>
                  </a:cubicBezTo>
                  <a:moveTo>
                    <a:pt x="135630" y="45230"/>
                  </a:moveTo>
                  <a:lnTo>
                    <a:pt x="135630" y="159819"/>
                  </a:lnTo>
                  <a:lnTo>
                    <a:pt x="161264" y="159819"/>
                  </a:lnTo>
                  <a:lnTo>
                    <a:pt x="161264" y="10909"/>
                  </a:lnTo>
                  <a:lnTo>
                    <a:pt x="125785" y="10909"/>
                  </a:lnTo>
                  <a:lnTo>
                    <a:pt x="80688" y="121515"/>
                  </a:lnTo>
                  <a:lnTo>
                    <a:pt x="36924" y="10909"/>
                  </a:lnTo>
                  <a:lnTo>
                    <a:pt x="0" y="10909"/>
                  </a:lnTo>
                  <a:lnTo>
                    <a:pt x="0" y="159818"/>
                  </a:lnTo>
                  <a:lnTo>
                    <a:pt x="24090" y="159818"/>
                  </a:lnTo>
                  <a:lnTo>
                    <a:pt x="24090" y="45219"/>
                  </a:lnTo>
                  <a:lnTo>
                    <a:pt x="24917" y="45219"/>
                  </a:lnTo>
                  <a:lnTo>
                    <a:pt x="71130" y="159819"/>
                  </a:lnTo>
                  <a:lnTo>
                    <a:pt x="89310" y="159819"/>
                  </a:lnTo>
                  <a:lnTo>
                    <a:pt x="134803" y="45230"/>
                  </a:lnTo>
                  <a:lnTo>
                    <a:pt x="135630" y="45230"/>
                  </a:lnTo>
                  <a:close/>
                </a:path>
              </a:pathLst>
            </a:custGeom>
            <a:solidFill>
              <a:srgbClr val="FFFFFF"/>
            </a:solidFill>
            <a:ln w="112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72BE186-7FE4-41BB-87FE-92B54125753B}"/>
                </a:ext>
              </a:extLst>
            </p:cNvPr>
            <p:cNvSpPr/>
            <p:nvPr/>
          </p:nvSpPr>
          <p:spPr>
            <a:xfrm>
              <a:off x="9130762" y="6319428"/>
              <a:ext cx="118165" cy="118091"/>
            </a:xfrm>
            <a:custGeom>
              <a:avLst/>
              <a:gdLst>
                <a:gd name="connsiteX0" fmla="*/ 118165 w 118165"/>
                <a:gd name="connsiteY0" fmla="*/ 118092 h 118091"/>
                <a:gd name="connsiteX1" fmla="*/ 0 w 118165"/>
                <a:gd name="connsiteY1" fmla="*/ 118092 h 118091"/>
                <a:gd name="connsiteX2" fmla="*/ 0 w 118165"/>
                <a:gd name="connsiteY2" fmla="*/ 0 h 118091"/>
                <a:gd name="connsiteX3" fmla="*/ 118165 w 118165"/>
                <a:gd name="connsiteY3" fmla="*/ 0 h 118091"/>
                <a:gd name="connsiteX4" fmla="*/ 118165 w 118165"/>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5" h="118091">
                  <a:moveTo>
                    <a:pt x="118165" y="118092"/>
                  </a:moveTo>
                  <a:lnTo>
                    <a:pt x="0" y="118092"/>
                  </a:lnTo>
                  <a:lnTo>
                    <a:pt x="0" y="0"/>
                  </a:lnTo>
                  <a:lnTo>
                    <a:pt x="118165" y="0"/>
                  </a:lnTo>
                  <a:lnTo>
                    <a:pt x="118165" y="118092"/>
                  </a:lnTo>
                  <a:close/>
                </a:path>
              </a:pathLst>
            </a:custGeom>
            <a:solidFill>
              <a:srgbClr val="F1511B"/>
            </a:solidFill>
            <a:ln w="112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1E01A5-3C0A-43A9-B672-053B60C8CE81}"/>
                </a:ext>
              </a:extLst>
            </p:cNvPr>
            <p:cNvSpPr/>
            <p:nvPr/>
          </p:nvSpPr>
          <p:spPr>
            <a:xfrm>
              <a:off x="9261232" y="6319428"/>
              <a:ext cx="118163" cy="118091"/>
            </a:xfrm>
            <a:custGeom>
              <a:avLst/>
              <a:gdLst>
                <a:gd name="connsiteX0" fmla="*/ 118163 w 118163"/>
                <a:gd name="connsiteY0" fmla="*/ 118092 h 118091"/>
                <a:gd name="connsiteX1" fmla="*/ 0 w 118163"/>
                <a:gd name="connsiteY1" fmla="*/ 118092 h 118091"/>
                <a:gd name="connsiteX2" fmla="*/ 0 w 118163"/>
                <a:gd name="connsiteY2" fmla="*/ 0 h 118091"/>
                <a:gd name="connsiteX3" fmla="*/ 118163 w 118163"/>
                <a:gd name="connsiteY3" fmla="*/ 0 h 118091"/>
                <a:gd name="connsiteX4" fmla="*/ 118163 w 118163"/>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1">
                  <a:moveTo>
                    <a:pt x="118163" y="118092"/>
                  </a:moveTo>
                  <a:lnTo>
                    <a:pt x="0" y="118092"/>
                  </a:lnTo>
                  <a:lnTo>
                    <a:pt x="0" y="0"/>
                  </a:lnTo>
                  <a:lnTo>
                    <a:pt x="118163" y="0"/>
                  </a:lnTo>
                  <a:lnTo>
                    <a:pt x="118163" y="118092"/>
                  </a:lnTo>
                  <a:close/>
                </a:path>
              </a:pathLst>
            </a:custGeom>
            <a:solidFill>
              <a:srgbClr val="80CC28"/>
            </a:solidFill>
            <a:ln w="112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8FB018A-C03C-4DF7-9C0E-EA3D1F5E4701}"/>
                </a:ext>
              </a:extLst>
            </p:cNvPr>
            <p:cNvSpPr/>
            <p:nvPr/>
          </p:nvSpPr>
          <p:spPr>
            <a:xfrm>
              <a:off x="9130762" y="6449861"/>
              <a:ext cx="118162" cy="118090"/>
            </a:xfrm>
            <a:custGeom>
              <a:avLst/>
              <a:gdLst>
                <a:gd name="connsiteX0" fmla="*/ 118162 w 118162"/>
                <a:gd name="connsiteY0" fmla="*/ 118091 h 118090"/>
                <a:gd name="connsiteX1" fmla="*/ 0 w 118162"/>
                <a:gd name="connsiteY1" fmla="*/ 118091 h 118090"/>
                <a:gd name="connsiteX2" fmla="*/ 0 w 118162"/>
                <a:gd name="connsiteY2" fmla="*/ 0 h 118090"/>
                <a:gd name="connsiteX3" fmla="*/ 118162 w 118162"/>
                <a:gd name="connsiteY3" fmla="*/ 0 h 118090"/>
                <a:gd name="connsiteX4" fmla="*/ 118162 w 118162"/>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2" h="118090">
                  <a:moveTo>
                    <a:pt x="118162" y="118091"/>
                  </a:moveTo>
                  <a:lnTo>
                    <a:pt x="0" y="118091"/>
                  </a:lnTo>
                  <a:lnTo>
                    <a:pt x="0" y="0"/>
                  </a:lnTo>
                  <a:lnTo>
                    <a:pt x="118162" y="0"/>
                  </a:lnTo>
                  <a:lnTo>
                    <a:pt x="118162" y="118091"/>
                  </a:lnTo>
                  <a:close/>
                </a:path>
              </a:pathLst>
            </a:custGeom>
            <a:solidFill>
              <a:srgbClr val="00ADEF"/>
            </a:solidFill>
            <a:ln w="112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65584D7-58A2-4033-A3C6-148824B4B96D}"/>
                </a:ext>
              </a:extLst>
            </p:cNvPr>
            <p:cNvSpPr/>
            <p:nvPr/>
          </p:nvSpPr>
          <p:spPr>
            <a:xfrm>
              <a:off x="9261232" y="6449861"/>
              <a:ext cx="118163" cy="118090"/>
            </a:xfrm>
            <a:custGeom>
              <a:avLst/>
              <a:gdLst>
                <a:gd name="connsiteX0" fmla="*/ 118163 w 118163"/>
                <a:gd name="connsiteY0" fmla="*/ 118091 h 118090"/>
                <a:gd name="connsiteX1" fmla="*/ 0 w 118163"/>
                <a:gd name="connsiteY1" fmla="*/ 118091 h 118090"/>
                <a:gd name="connsiteX2" fmla="*/ 0 w 118163"/>
                <a:gd name="connsiteY2" fmla="*/ 0 h 118090"/>
                <a:gd name="connsiteX3" fmla="*/ 118163 w 118163"/>
                <a:gd name="connsiteY3" fmla="*/ 0 h 118090"/>
                <a:gd name="connsiteX4" fmla="*/ 118163 w 118163"/>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0">
                  <a:moveTo>
                    <a:pt x="118163" y="118091"/>
                  </a:moveTo>
                  <a:lnTo>
                    <a:pt x="0" y="118091"/>
                  </a:lnTo>
                  <a:lnTo>
                    <a:pt x="0" y="0"/>
                  </a:lnTo>
                  <a:lnTo>
                    <a:pt x="118163" y="0"/>
                  </a:lnTo>
                  <a:lnTo>
                    <a:pt x="118163" y="118091"/>
                  </a:lnTo>
                  <a:close/>
                </a:path>
              </a:pathLst>
            </a:custGeom>
            <a:solidFill>
              <a:srgbClr val="FBBC09"/>
            </a:solidFill>
            <a:ln w="1124"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A05D0DD4-B390-4A09-8431-BFEB17C4BBB3}"/>
              </a:ext>
            </a:extLst>
          </p:cNvPr>
          <p:cNvSpPr/>
          <p:nvPr userDrawn="1"/>
        </p:nvSpPr>
        <p:spPr>
          <a:xfrm rot="16200000">
            <a:off x="-689055" y="783945"/>
            <a:ext cx="1829148" cy="261257"/>
          </a:xfrm>
          <a:prstGeom prst="rect">
            <a:avLst/>
          </a:prstGeom>
        </p:spPr>
        <p:txBody>
          <a:bodyPr wrap="square" lIns="0" tIns="0" rIns="0" bIns="0">
            <a:noAutofit/>
          </a:bodyPr>
          <a:lstStyle/>
          <a:p>
            <a:pPr>
              <a:spcBef>
                <a:spcPct val="0"/>
              </a:spcBef>
              <a:spcAft>
                <a:spcPts val="600"/>
              </a:spcAft>
              <a:defRPr/>
            </a:pPr>
            <a:r>
              <a:rPr lang="en-US" sz="1400" b="1">
                <a:solidFill>
                  <a:srgbClr val="054B16"/>
                </a:solidFill>
                <a:latin typeface="+mn-lt"/>
                <a:cs typeface="Khmer UI" panose="020B0502040204020203" pitchFamily="34" charset="0"/>
              </a:rPr>
              <a:t>Inspire</a:t>
            </a:r>
            <a:r>
              <a:rPr lang="en-US" sz="1400" b="0">
                <a:solidFill>
                  <a:srgbClr val="054B16"/>
                </a:solidFill>
                <a:latin typeface="+mn-lt"/>
                <a:cs typeface="Khmer UI" panose="020B0502040204020203" pitchFamily="34" charset="0"/>
              </a:rPr>
              <a:t> </a:t>
            </a:r>
            <a:r>
              <a:rPr lang="en-US" sz="1400" b="0">
                <a:solidFill>
                  <a:srgbClr val="107C10"/>
                </a:solidFill>
                <a:latin typeface="+mn-lt"/>
                <a:cs typeface="Khmer UI" panose="020B0502040204020203" pitchFamily="34" charset="0"/>
              </a:rPr>
              <a:t>Virtual 2020</a:t>
            </a:r>
          </a:p>
        </p:txBody>
      </p:sp>
    </p:spTree>
    <p:extLst>
      <p:ext uri="{BB962C8B-B14F-4D97-AF65-F5344CB8AC3E}">
        <p14:creationId xmlns:p14="http://schemas.microsoft.com/office/powerpoint/2010/main" val="29207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D8E70A-7804-4D75-8C10-B5E4A5B2D2AD}"/>
              </a:ext>
            </a:extLst>
          </p:cNvPr>
          <p:cNvSpPr>
            <a:spLocks noGrp="1"/>
          </p:cNvSpPr>
          <p:nvPr>
            <p:ph type="title"/>
          </p:nvPr>
        </p:nvSpPr>
        <p:spPr>
          <a:xfrm>
            <a:off x="584200" y="457200"/>
            <a:ext cx="11025187" cy="492443"/>
          </a:xfrm>
        </p:spPr>
        <p:txBody>
          <a:bodyPr/>
          <a:lstStyle>
            <a:lvl1pPr>
              <a:defRPr>
                <a:solidFill>
                  <a:schemeClr val="bg2">
                    <a:lumMod val="25000"/>
                  </a:schemeClr>
                </a:solidFill>
                <a:latin typeface="+mn-lt"/>
              </a:defRPr>
            </a:lvl1pPr>
          </a:lstStyle>
          <a:p>
            <a:r>
              <a:rPr lang="en-US"/>
              <a:t>Click to edit Master title style</a:t>
            </a:r>
          </a:p>
        </p:txBody>
      </p:sp>
      <p:pic>
        <p:nvPicPr>
          <p:cNvPr id="2" name="Picture 1">
            <a:extLst>
              <a:ext uri="{FF2B5EF4-FFF2-40B4-BE49-F238E27FC236}">
                <a16:creationId xmlns:a16="http://schemas.microsoft.com/office/drawing/2014/main" id="{4C0643ED-728D-4410-B636-A225FCEB2A7D}"/>
              </a:ext>
            </a:extLst>
          </p:cNvPr>
          <p:cNvPicPr>
            <a:picLocks noChangeAspect="1"/>
          </p:cNvPicPr>
          <p:nvPr userDrawn="1"/>
        </p:nvPicPr>
        <p:blipFill>
          <a:blip r:embed="rId2"/>
          <a:stretch>
            <a:fillRect/>
          </a:stretch>
        </p:blipFill>
        <p:spPr>
          <a:xfrm>
            <a:off x="10804148" y="6392601"/>
            <a:ext cx="1118576" cy="246032"/>
          </a:xfrm>
          <a:prstGeom prst="rect">
            <a:avLst/>
          </a:prstGeom>
        </p:spPr>
      </p:pic>
      <p:sp>
        <p:nvSpPr>
          <p:cNvPr id="6" name="Content Placeholder 5">
            <a:extLst>
              <a:ext uri="{FF2B5EF4-FFF2-40B4-BE49-F238E27FC236}">
                <a16:creationId xmlns:a16="http://schemas.microsoft.com/office/drawing/2014/main" id="{A166184C-A6C9-40AF-B865-A8E98657CCF5}"/>
              </a:ext>
            </a:extLst>
          </p:cNvPr>
          <p:cNvSpPr>
            <a:spLocks noGrp="1"/>
          </p:cNvSpPr>
          <p:nvPr>
            <p:ph sz="quarter" idx="10"/>
          </p:nvPr>
        </p:nvSpPr>
        <p:spPr>
          <a:xfrm>
            <a:off x="584200" y="1160463"/>
            <a:ext cx="9685338" cy="2998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349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3F9793-4EB4-4B8F-9E77-CA37E6399E35}"/>
              </a:ext>
            </a:extLst>
          </p:cNvPr>
          <p:cNvGraphicFramePr>
            <a:graphicFrameLocks noChangeAspect="1"/>
          </p:cNvGraphicFramePr>
          <p:nvPr userDrawn="1">
            <p:custDataLst>
              <p:tags r:id="rId1"/>
            </p:custDataLst>
            <p:extLst>
              <p:ext uri="{D42A27DB-BD31-4B8C-83A1-F6EECF244321}">
                <p14:modId xmlns:p14="http://schemas.microsoft.com/office/powerpoint/2010/main" val="3432506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583F9793-4EB4-4B8F-9E77-CA37E6399E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F6D8E70A-7804-4D75-8C10-B5E4A5B2D2AD}"/>
              </a:ext>
            </a:extLst>
          </p:cNvPr>
          <p:cNvSpPr>
            <a:spLocks noGrp="1"/>
          </p:cNvSpPr>
          <p:nvPr>
            <p:ph type="title"/>
          </p:nvPr>
        </p:nvSpPr>
        <p:spPr>
          <a:xfrm>
            <a:off x="584200" y="457200"/>
            <a:ext cx="11025187" cy="492443"/>
          </a:xfrm>
        </p:spPr>
        <p:txBody>
          <a:bodyPr vert="horz"/>
          <a:lstStyle>
            <a:lvl1pPr>
              <a:defRPr>
                <a:solidFill>
                  <a:schemeClr val="bg2">
                    <a:lumMod val="25000"/>
                  </a:schemeClr>
                </a:solidFill>
                <a:latin typeface="+mj-lt"/>
              </a:defRPr>
            </a:lvl1pPr>
          </a:lstStyle>
          <a:p>
            <a:r>
              <a:rPr lang="en-US"/>
              <a:t>Click to edit Master title style</a:t>
            </a:r>
          </a:p>
        </p:txBody>
      </p:sp>
    </p:spTree>
    <p:extLst>
      <p:ext uri="{BB962C8B-B14F-4D97-AF65-F5344CB8AC3E}">
        <p14:creationId xmlns:p14="http://schemas.microsoft.com/office/powerpoint/2010/main" val="1914959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F1B18A-60D4-4D84-AFD6-27BCC21EDF8C}"/>
              </a:ext>
            </a:extLst>
          </p:cNvPr>
          <p:cNvSpPr/>
          <p:nvPr userDrawn="1"/>
        </p:nvSpPr>
        <p:spPr>
          <a:xfrm>
            <a:off x="0" y="2"/>
            <a:ext cx="12192000" cy="1344529"/>
          </a:xfrm>
          <a:prstGeom prst="rect">
            <a:avLst/>
          </a:prstGeom>
          <a:gradFill flip="none" rotWithShape="1">
            <a:gsLst>
              <a:gs pos="0">
                <a:schemeClr val="accent2"/>
              </a:gs>
              <a:gs pos="100000">
                <a:schemeClr val="accent2">
                  <a:lumMod val="20000"/>
                  <a:lumOff val="80000"/>
                </a:schemeClr>
              </a:gs>
              <a:gs pos="65000">
                <a:schemeClr val="accent2">
                  <a:lumMod val="40000"/>
                  <a:lumOff val="60000"/>
                </a:schemeClr>
              </a:gs>
              <a:gs pos="32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a:gsLst>
                  <a:gs pos="0">
                    <a:schemeClr val="accent1">
                      <a:lumMod val="5000"/>
                      <a:lumOff val="95000"/>
                    </a:schemeClr>
                  </a:gs>
                  <a:gs pos="74000">
                    <a:schemeClr val="accent2">
                      <a:lumMod val="40000"/>
                      <a:lumOff val="60000"/>
                    </a:schemeClr>
                  </a:gs>
                  <a:gs pos="83000">
                    <a:schemeClr val="accent2"/>
                  </a:gs>
                  <a:gs pos="100000">
                    <a:schemeClr val="accent1">
                      <a:lumMod val="30000"/>
                      <a:lumOff val="70000"/>
                    </a:schemeClr>
                  </a:gs>
                </a:gsLst>
                <a:lin ang="5400000" scaled="1"/>
              </a:gradFill>
            </a:endParaRPr>
          </a:p>
        </p:txBody>
      </p:sp>
      <p:pic>
        <p:nvPicPr>
          <p:cNvPr id="10" name="Picture 9" descr="A close up of a logo&#10;&#10;Description automatically generated">
            <a:extLst>
              <a:ext uri="{FF2B5EF4-FFF2-40B4-BE49-F238E27FC236}">
                <a16:creationId xmlns:a16="http://schemas.microsoft.com/office/drawing/2014/main" id="{090B369B-1A87-4BF9-8FCF-424FC31E0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2784" y="19878"/>
            <a:ext cx="3332101" cy="438150"/>
          </a:xfrm>
          <a:prstGeom prst="rect">
            <a:avLst/>
          </a:prstGeom>
        </p:spPr>
      </p:pic>
      <p:sp>
        <p:nvSpPr>
          <p:cNvPr id="6" name="Rectangle 5">
            <a:extLst>
              <a:ext uri="{FF2B5EF4-FFF2-40B4-BE49-F238E27FC236}">
                <a16:creationId xmlns:a16="http://schemas.microsoft.com/office/drawing/2014/main" id="{754675D7-AB41-4E5C-B5E5-6BF0DB4A9231}"/>
              </a:ext>
            </a:extLst>
          </p:cNvPr>
          <p:cNvSpPr/>
          <p:nvPr userDrawn="1"/>
        </p:nvSpPr>
        <p:spPr>
          <a:xfrm>
            <a:off x="0" y="6375799"/>
            <a:ext cx="12192000" cy="482203"/>
          </a:xfrm>
          <a:prstGeom prst="rect">
            <a:avLst/>
          </a:prstGeom>
          <a:gradFill flip="none" rotWithShape="1">
            <a:gsLst>
              <a:gs pos="0">
                <a:schemeClr val="accent2"/>
              </a:gs>
              <a:gs pos="100000">
                <a:schemeClr val="accent2">
                  <a:lumMod val="20000"/>
                  <a:lumOff val="80000"/>
                </a:schemeClr>
              </a:gs>
              <a:gs pos="65000">
                <a:schemeClr val="accent2">
                  <a:lumMod val="40000"/>
                  <a:lumOff val="60000"/>
                </a:schemeClr>
              </a:gs>
              <a:gs pos="32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a:gsLst>
                  <a:gs pos="0">
                    <a:schemeClr val="accent1">
                      <a:lumMod val="5000"/>
                      <a:lumOff val="95000"/>
                    </a:schemeClr>
                  </a:gs>
                  <a:gs pos="74000">
                    <a:schemeClr val="accent2">
                      <a:lumMod val="40000"/>
                      <a:lumOff val="60000"/>
                    </a:schemeClr>
                  </a:gs>
                  <a:gs pos="83000">
                    <a:schemeClr val="accent2"/>
                  </a:gs>
                  <a:gs pos="100000">
                    <a:schemeClr val="accent1">
                      <a:lumMod val="30000"/>
                      <a:lumOff val="70000"/>
                    </a:schemeClr>
                  </a:gs>
                </a:gsLst>
                <a:lin ang="5400000" scaled="1"/>
              </a:gradFill>
            </a:endParaRPr>
          </a:p>
        </p:txBody>
      </p:sp>
    </p:spTree>
    <p:extLst>
      <p:ext uri="{BB962C8B-B14F-4D97-AF65-F5344CB8AC3E}">
        <p14:creationId xmlns:p14="http://schemas.microsoft.com/office/powerpoint/2010/main" val="19921934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3016C6-266C-4F24-BAFA-E1625DA29707}"/>
              </a:ext>
            </a:extLst>
          </p:cNvPr>
          <p:cNvGraphicFramePr>
            <a:graphicFrameLocks noChangeAspect="1"/>
          </p:cNvGraphicFramePr>
          <p:nvPr userDrawn="1">
            <p:custDataLst>
              <p:tags r:id="rId1"/>
            </p:custDataLst>
            <p:extLst>
              <p:ext uri="{D42A27DB-BD31-4B8C-83A1-F6EECF244321}">
                <p14:modId xmlns:p14="http://schemas.microsoft.com/office/powerpoint/2010/main" val="3840255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3A3016C6-266C-4F24-BAFA-E1625DA297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881282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CD9380-6B9D-4A9B-9CC5-0998F3DBA9E6}"/>
              </a:ext>
            </a:extLst>
          </p:cNvPr>
          <p:cNvSpPr/>
          <p:nvPr userDrawn="1"/>
        </p:nvSpPr>
        <p:spPr bwMode="auto">
          <a:xfrm>
            <a:off x="9895840" y="0"/>
            <a:ext cx="2296159" cy="68580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93766D58-B8F1-4B86-94E1-F52F1E577B2F}"/>
              </a:ext>
            </a:extLst>
          </p:cNvPr>
          <p:cNvGrpSpPr/>
          <p:nvPr userDrawn="1"/>
        </p:nvGrpSpPr>
        <p:grpSpPr>
          <a:xfrm>
            <a:off x="10804148" y="6400800"/>
            <a:ext cx="1164831" cy="248523"/>
            <a:chOff x="9130762" y="6319428"/>
            <a:chExt cx="1164831" cy="248523"/>
          </a:xfrm>
        </p:grpSpPr>
        <p:sp>
          <p:nvSpPr>
            <p:cNvPr id="7" name="Freeform: Shape 6">
              <a:extLst>
                <a:ext uri="{FF2B5EF4-FFF2-40B4-BE49-F238E27FC236}">
                  <a16:creationId xmlns:a16="http://schemas.microsoft.com/office/drawing/2014/main" id="{5C67C978-C062-4604-AE61-803957DC0091}"/>
                </a:ext>
              </a:extLst>
            </p:cNvPr>
            <p:cNvSpPr/>
            <p:nvPr/>
          </p:nvSpPr>
          <p:spPr>
            <a:xfrm>
              <a:off x="9453940" y="6358280"/>
              <a:ext cx="841653" cy="162397"/>
            </a:xfrm>
            <a:custGeom>
              <a:avLst/>
              <a:gdLst>
                <a:gd name="connsiteX0" fmla="*/ 841653 w 841653"/>
                <a:gd name="connsiteY0" fmla="*/ 73575 h 162397"/>
                <a:gd name="connsiteX1" fmla="*/ 841653 w 841653"/>
                <a:gd name="connsiteY1" fmla="*/ 53102 h 162397"/>
                <a:gd name="connsiteX2" fmla="*/ 816210 w 841653"/>
                <a:gd name="connsiteY2" fmla="*/ 53102 h 162397"/>
                <a:gd name="connsiteX3" fmla="*/ 816210 w 841653"/>
                <a:gd name="connsiteY3" fmla="*/ 21275 h 162397"/>
                <a:gd name="connsiteX4" fmla="*/ 815354 w 841653"/>
                <a:gd name="connsiteY4" fmla="*/ 21539 h 162397"/>
                <a:gd name="connsiteX5" fmla="*/ 791460 w 841653"/>
                <a:gd name="connsiteY5" fmla="*/ 28845 h 162397"/>
                <a:gd name="connsiteX6" fmla="*/ 790989 w 841653"/>
                <a:gd name="connsiteY6" fmla="*/ 28988 h 162397"/>
                <a:gd name="connsiteX7" fmla="*/ 790989 w 841653"/>
                <a:gd name="connsiteY7" fmla="*/ 53103 h 162397"/>
                <a:gd name="connsiteX8" fmla="*/ 753276 w 841653"/>
                <a:gd name="connsiteY8" fmla="*/ 53103 h 162397"/>
                <a:gd name="connsiteX9" fmla="*/ 753276 w 841653"/>
                <a:gd name="connsiteY9" fmla="*/ 39669 h 162397"/>
                <a:gd name="connsiteX10" fmla="*/ 757434 w 841653"/>
                <a:gd name="connsiteY10" fmla="*/ 25434 h 162397"/>
                <a:gd name="connsiteX11" fmla="*/ 769088 w 841653"/>
                <a:gd name="connsiteY11" fmla="*/ 20676 h 162397"/>
                <a:gd name="connsiteX12" fmla="*/ 780143 w 841653"/>
                <a:gd name="connsiteY12" fmla="*/ 23190 h 162397"/>
                <a:gd name="connsiteX13" fmla="*/ 781082 w 841653"/>
                <a:gd name="connsiteY13" fmla="*/ 23609 h 162397"/>
                <a:gd name="connsiteX14" fmla="*/ 781082 w 841653"/>
                <a:gd name="connsiteY14" fmla="*/ 2048 h 162397"/>
                <a:gd name="connsiteX15" fmla="*/ 780640 w 841653"/>
                <a:gd name="connsiteY15" fmla="*/ 1886 h 162397"/>
                <a:gd name="connsiteX16" fmla="*/ 766511 w 841653"/>
                <a:gd name="connsiteY16" fmla="*/ 0 h 162397"/>
                <a:gd name="connsiteX17" fmla="*/ 746470 w 841653"/>
                <a:gd name="connsiteY17" fmla="*/ 4812 h 162397"/>
                <a:gd name="connsiteX18" fmla="*/ 732718 w 841653"/>
                <a:gd name="connsiteY18" fmla="*/ 18399 h 162397"/>
                <a:gd name="connsiteX19" fmla="*/ 727847 w 841653"/>
                <a:gd name="connsiteY19" fmla="*/ 38332 h 162397"/>
                <a:gd name="connsiteX20" fmla="*/ 727847 w 841653"/>
                <a:gd name="connsiteY20" fmla="*/ 53102 h 162397"/>
                <a:gd name="connsiteX21" fmla="*/ 710134 w 841653"/>
                <a:gd name="connsiteY21" fmla="*/ 53102 h 162397"/>
                <a:gd name="connsiteX22" fmla="*/ 710134 w 841653"/>
                <a:gd name="connsiteY22" fmla="*/ 73575 h 162397"/>
                <a:gd name="connsiteX23" fmla="*/ 727847 w 841653"/>
                <a:gd name="connsiteY23" fmla="*/ 73575 h 162397"/>
                <a:gd name="connsiteX24" fmla="*/ 727847 w 841653"/>
                <a:gd name="connsiteY24" fmla="*/ 159822 h 162397"/>
                <a:gd name="connsiteX25" fmla="*/ 753276 w 841653"/>
                <a:gd name="connsiteY25" fmla="*/ 159822 h 162397"/>
                <a:gd name="connsiteX26" fmla="*/ 753276 w 841653"/>
                <a:gd name="connsiteY26" fmla="*/ 73575 h 162397"/>
                <a:gd name="connsiteX27" fmla="*/ 790989 w 841653"/>
                <a:gd name="connsiteY27" fmla="*/ 73575 h 162397"/>
                <a:gd name="connsiteX28" fmla="*/ 790989 w 841653"/>
                <a:gd name="connsiteY28" fmla="*/ 128383 h 162397"/>
                <a:gd name="connsiteX29" fmla="*/ 822655 w 841653"/>
                <a:gd name="connsiteY29" fmla="*/ 162395 h 162397"/>
                <a:gd name="connsiteX30" fmla="*/ 833450 w 841653"/>
                <a:gd name="connsiteY30" fmla="*/ 161199 h 162397"/>
                <a:gd name="connsiteX31" fmla="*/ 841315 w 841653"/>
                <a:gd name="connsiteY31" fmla="*/ 158707 h 162397"/>
                <a:gd name="connsiteX32" fmla="*/ 841653 w 841653"/>
                <a:gd name="connsiteY32" fmla="*/ 158509 h 162397"/>
                <a:gd name="connsiteX33" fmla="*/ 841653 w 841653"/>
                <a:gd name="connsiteY33" fmla="*/ 137847 h 162397"/>
                <a:gd name="connsiteX34" fmla="*/ 840617 w 841653"/>
                <a:gd name="connsiteY34" fmla="*/ 138531 h 162397"/>
                <a:gd name="connsiteX35" fmla="*/ 835501 w 841653"/>
                <a:gd name="connsiteY35" fmla="*/ 140759 h 162397"/>
                <a:gd name="connsiteX36" fmla="*/ 830475 w 841653"/>
                <a:gd name="connsiteY36" fmla="*/ 141613 h 162397"/>
                <a:gd name="connsiteX37" fmla="*/ 819658 w 841653"/>
                <a:gd name="connsiteY37" fmla="*/ 137671 h 162397"/>
                <a:gd name="connsiteX38" fmla="*/ 816210 w 841653"/>
                <a:gd name="connsiteY38" fmla="*/ 123959 h 162397"/>
                <a:gd name="connsiteX39" fmla="*/ 816210 w 841653"/>
                <a:gd name="connsiteY39" fmla="*/ 73575 h 162397"/>
                <a:gd name="connsiteX40" fmla="*/ 841653 w 841653"/>
                <a:gd name="connsiteY40" fmla="*/ 73575 h 162397"/>
                <a:gd name="connsiteX41" fmla="*/ 653348 w 841653"/>
                <a:gd name="connsiteY41" fmla="*/ 141616 h 162397"/>
                <a:gd name="connsiteX42" fmla="*/ 631713 w 841653"/>
                <a:gd name="connsiteY42" fmla="*/ 132533 h 162397"/>
                <a:gd name="connsiteX43" fmla="*/ 623939 w 841653"/>
                <a:gd name="connsiteY43" fmla="*/ 106877 h 162397"/>
                <a:gd name="connsiteX44" fmla="*/ 631716 w 841653"/>
                <a:gd name="connsiteY44" fmla="*/ 80542 h 162397"/>
                <a:gd name="connsiteX45" fmla="*/ 653141 w 841653"/>
                <a:gd name="connsiteY45" fmla="*/ 71314 h 162397"/>
                <a:gd name="connsiteX46" fmla="*/ 674004 w 841653"/>
                <a:gd name="connsiteY46" fmla="*/ 80138 h 162397"/>
                <a:gd name="connsiteX47" fmla="*/ 681622 w 841653"/>
                <a:gd name="connsiteY47" fmla="*/ 106259 h 162397"/>
                <a:gd name="connsiteX48" fmla="*/ 674455 w 841653"/>
                <a:gd name="connsiteY48" fmla="*/ 132704 h 162397"/>
                <a:gd name="connsiteX49" fmla="*/ 653348 w 841653"/>
                <a:gd name="connsiteY49" fmla="*/ 141616 h 162397"/>
                <a:gd name="connsiteX50" fmla="*/ 654478 w 841653"/>
                <a:gd name="connsiteY50" fmla="*/ 50531 h 162397"/>
                <a:gd name="connsiteX51" fmla="*/ 612911 w 841653"/>
                <a:gd name="connsiteY51" fmla="*/ 65858 h 162397"/>
                <a:gd name="connsiteX52" fmla="*/ 597893 w 841653"/>
                <a:gd name="connsiteY52" fmla="*/ 107696 h 162397"/>
                <a:gd name="connsiteX53" fmla="*/ 612554 w 841653"/>
                <a:gd name="connsiteY53" fmla="*/ 147636 h 162397"/>
                <a:gd name="connsiteX54" fmla="*/ 651903 w 841653"/>
                <a:gd name="connsiteY54" fmla="*/ 162393 h 162397"/>
                <a:gd name="connsiteX55" fmla="*/ 692647 w 841653"/>
                <a:gd name="connsiteY55" fmla="*/ 146854 h 162397"/>
                <a:gd name="connsiteX56" fmla="*/ 707663 w 841653"/>
                <a:gd name="connsiteY56" fmla="*/ 105431 h 162397"/>
                <a:gd name="connsiteX57" fmla="*/ 693576 w 841653"/>
                <a:gd name="connsiteY57" fmla="*/ 65194 h 162397"/>
                <a:gd name="connsiteX58" fmla="*/ 654478 w 841653"/>
                <a:gd name="connsiteY58" fmla="*/ 50531 h 162397"/>
                <a:gd name="connsiteX59" fmla="*/ 556895 w 841653"/>
                <a:gd name="connsiteY59" fmla="*/ 50531 h 162397"/>
                <a:gd name="connsiteX60" fmla="*/ 527440 w 841653"/>
                <a:gd name="connsiteY60" fmla="*/ 59630 h 162397"/>
                <a:gd name="connsiteX61" fmla="*/ 515963 w 841653"/>
                <a:gd name="connsiteY61" fmla="*/ 83307 h 162397"/>
                <a:gd name="connsiteX62" fmla="*/ 518437 w 841653"/>
                <a:gd name="connsiteY62" fmla="*/ 96542 h 162397"/>
                <a:gd name="connsiteX63" fmla="*/ 526036 w 841653"/>
                <a:gd name="connsiteY63" fmla="*/ 106461 h 162397"/>
                <a:gd name="connsiteX64" fmla="*/ 541493 w 841653"/>
                <a:gd name="connsiteY64" fmla="*/ 115103 h 162397"/>
                <a:gd name="connsiteX65" fmla="*/ 554347 w 841653"/>
                <a:gd name="connsiteY65" fmla="*/ 121087 h 162397"/>
                <a:gd name="connsiteX66" fmla="*/ 560007 w 841653"/>
                <a:gd name="connsiteY66" fmla="*/ 125731 h 162397"/>
                <a:gd name="connsiteX67" fmla="*/ 561581 w 841653"/>
                <a:gd name="connsiteY67" fmla="*/ 131781 h 162397"/>
                <a:gd name="connsiteX68" fmla="*/ 545154 w 841653"/>
                <a:gd name="connsiteY68" fmla="*/ 142439 h 162397"/>
                <a:gd name="connsiteX69" fmla="*/ 531252 w 841653"/>
                <a:gd name="connsiteY69" fmla="*/ 139896 h 162397"/>
                <a:gd name="connsiteX70" fmla="*/ 517016 w 841653"/>
                <a:gd name="connsiteY70" fmla="*/ 132683 h 162397"/>
                <a:gd name="connsiteX71" fmla="*/ 515960 w 841653"/>
                <a:gd name="connsiteY71" fmla="*/ 131926 h 162397"/>
                <a:gd name="connsiteX72" fmla="*/ 515960 w 841653"/>
                <a:gd name="connsiteY72" fmla="*/ 156393 h 162397"/>
                <a:gd name="connsiteX73" fmla="*/ 516348 w 841653"/>
                <a:gd name="connsiteY73" fmla="*/ 156573 h 162397"/>
                <a:gd name="connsiteX74" fmla="*/ 529829 w 841653"/>
                <a:gd name="connsiteY74" fmla="*/ 160734 h 162397"/>
                <a:gd name="connsiteX75" fmla="*/ 544226 w 841653"/>
                <a:gd name="connsiteY75" fmla="*/ 162397 h 162397"/>
                <a:gd name="connsiteX76" fmla="*/ 575328 w 841653"/>
                <a:gd name="connsiteY76" fmla="*/ 153248 h 162397"/>
                <a:gd name="connsiteX77" fmla="*/ 586909 w 841653"/>
                <a:gd name="connsiteY77" fmla="*/ 129008 h 162397"/>
                <a:gd name="connsiteX78" fmla="*/ 580679 w 841653"/>
                <a:gd name="connsiteY78" fmla="*/ 110671 h 162397"/>
                <a:gd name="connsiteX79" fmla="*/ 559512 w 841653"/>
                <a:gd name="connsiteY79" fmla="*/ 97202 h 162397"/>
                <a:gd name="connsiteX80" fmla="*/ 544431 w 841653"/>
                <a:gd name="connsiteY80" fmla="*/ 89366 h 162397"/>
                <a:gd name="connsiteX81" fmla="*/ 541390 w 841653"/>
                <a:gd name="connsiteY81" fmla="*/ 81146 h 162397"/>
                <a:gd name="connsiteX82" fmla="*/ 545249 w 841653"/>
                <a:gd name="connsiteY82" fmla="*/ 73542 h 162397"/>
                <a:gd name="connsiteX83" fmla="*/ 556071 w 841653"/>
                <a:gd name="connsiteY83" fmla="*/ 70489 h 162397"/>
                <a:gd name="connsiteX84" fmla="*/ 568954 w 841653"/>
                <a:gd name="connsiteY84" fmla="*/ 72469 h 162397"/>
                <a:gd name="connsiteX85" fmla="*/ 580204 w 841653"/>
                <a:gd name="connsiteY85" fmla="*/ 77683 h 162397"/>
                <a:gd name="connsiteX86" fmla="*/ 581243 w 841653"/>
                <a:gd name="connsiteY86" fmla="*/ 78392 h 162397"/>
                <a:gd name="connsiteX87" fmla="*/ 581243 w 841653"/>
                <a:gd name="connsiteY87" fmla="*/ 55183 h 162397"/>
                <a:gd name="connsiteX88" fmla="*/ 580844 w 841653"/>
                <a:gd name="connsiteY88" fmla="*/ 55012 h 162397"/>
                <a:gd name="connsiteX89" fmla="*/ 569420 w 841653"/>
                <a:gd name="connsiteY89" fmla="*/ 51828 h 162397"/>
                <a:gd name="connsiteX90" fmla="*/ 556895 w 841653"/>
                <a:gd name="connsiteY90" fmla="*/ 50531 h 162397"/>
                <a:gd name="connsiteX91" fmla="*/ 449672 w 841653"/>
                <a:gd name="connsiteY91" fmla="*/ 141616 h 162397"/>
                <a:gd name="connsiteX92" fmla="*/ 428038 w 841653"/>
                <a:gd name="connsiteY92" fmla="*/ 132533 h 162397"/>
                <a:gd name="connsiteX93" fmla="*/ 420268 w 841653"/>
                <a:gd name="connsiteY93" fmla="*/ 106877 h 162397"/>
                <a:gd name="connsiteX94" fmla="*/ 428044 w 841653"/>
                <a:gd name="connsiteY94" fmla="*/ 80542 h 162397"/>
                <a:gd name="connsiteX95" fmla="*/ 449468 w 841653"/>
                <a:gd name="connsiteY95" fmla="*/ 71314 h 162397"/>
                <a:gd name="connsiteX96" fmla="*/ 470329 w 841653"/>
                <a:gd name="connsiteY96" fmla="*/ 80138 h 162397"/>
                <a:gd name="connsiteX97" fmla="*/ 477946 w 841653"/>
                <a:gd name="connsiteY97" fmla="*/ 106259 h 162397"/>
                <a:gd name="connsiteX98" fmla="*/ 470779 w 841653"/>
                <a:gd name="connsiteY98" fmla="*/ 132704 h 162397"/>
                <a:gd name="connsiteX99" fmla="*/ 449672 w 841653"/>
                <a:gd name="connsiteY99" fmla="*/ 141616 h 162397"/>
                <a:gd name="connsiteX100" fmla="*/ 450805 w 841653"/>
                <a:gd name="connsiteY100" fmla="*/ 50531 h 162397"/>
                <a:gd name="connsiteX101" fmla="*/ 409239 w 841653"/>
                <a:gd name="connsiteY101" fmla="*/ 65858 h 162397"/>
                <a:gd name="connsiteX102" fmla="*/ 394217 w 841653"/>
                <a:gd name="connsiteY102" fmla="*/ 107696 h 162397"/>
                <a:gd name="connsiteX103" fmla="*/ 408881 w 841653"/>
                <a:gd name="connsiteY103" fmla="*/ 147636 h 162397"/>
                <a:gd name="connsiteX104" fmla="*/ 448229 w 841653"/>
                <a:gd name="connsiteY104" fmla="*/ 162393 h 162397"/>
                <a:gd name="connsiteX105" fmla="*/ 488974 w 841653"/>
                <a:gd name="connsiteY105" fmla="*/ 146854 h 162397"/>
                <a:gd name="connsiteX106" fmla="*/ 503990 w 841653"/>
                <a:gd name="connsiteY106" fmla="*/ 105431 h 162397"/>
                <a:gd name="connsiteX107" fmla="*/ 489900 w 841653"/>
                <a:gd name="connsiteY107" fmla="*/ 65194 h 162397"/>
                <a:gd name="connsiteX108" fmla="*/ 450805 w 841653"/>
                <a:gd name="connsiteY108" fmla="*/ 50531 h 162397"/>
                <a:gd name="connsiteX109" fmla="*/ 355618 w 841653"/>
                <a:gd name="connsiteY109" fmla="*/ 71584 h 162397"/>
                <a:gd name="connsiteX110" fmla="*/ 355618 w 841653"/>
                <a:gd name="connsiteY110" fmla="*/ 53102 h 162397"/>
                <a:gd name="connsiteX111" fmla="*/ 330499 w 841653"/>
                <a:gd name="connsiteY111" fmla="*/ 53102 h 162397"/>
                <a:gd name="connsiteX112" fmla="*/ 330499 w 841653"/>
                <a:gd name="connsiteY112" fmla="*/ 159819 h 162397"/>
                <a:gd name="connsiteX113" fmla="*/ 355618 w 841653"/>
                <a:gd name="connsiteY113" fmla="*/ 159819 h 162397"/>
                <a:gd name="connsiteX114" fmla="*/ 355618 w 841653"/>
                <a:gd name="connsiteY114" fmla="*/ 105230 h 162397"/>
                <a:gd name="connsiteX115" fmla="*/ 361879 w 841653"/>
                <a:gd name="connsiteY115" fmla="*/ 82561 h 162397"/>
                <a:gd name="connsiteX116" fmla="*/ 378124 w 841653"/>
                <a:gd name="connsiteY116" fmla="*/ 73986 h 162397"/>
                <a:gd name="connsiteX117" fmla="*/ 385677 w 841653"/>
                <a:gd name="connsiteY117" fmla="*/ 75096 h 162397"/>
                <a:gd name="connsiteX118" fmla="*/ 391534 w 841653"/>
                <a:gd name="connsiteY118" fmla="*/ 77463 h 162397"/>
                <a:gd name="connsiteX119" fmla="*/ 392590 w 841653"/>
                <a:gd name="connsiteY119" fmla="*/ 78228 h 162397"/>
                <a:gd name="connsiteX120" fmla="*/ 392590 w 841653"/>
                <a:gd name="connsiteY120" fmla="*/ 52920 h 162397"/>
                <a:gd name="connsiteX121" fmla="*/ 392183 w 841653"/>
                <a:gd name="connsiteY121" fmla="*/ 52745 h 162397"/>
                <a:gd name="connsiteX122" fmla="*/ 382347 w 841653"/>
                <a:gd name="connsiteY122" fmla="*/ 51251 h 162397"/>
                <a:gd name="connsiteX123" fmla="*/ 365548 w 841653"/>
                <a:gd name="connsiteY123" fmla="*/ 57269 h 162397"/>
                <a:gd name="connsiteX124" fmla="*/ 355885 w 841653"/>
                <a:gd name="connsiteY124" fmla="*/ 71584 h 162397"/>
                <a:gd name="connsiteX125" fmla="*/ 355618 w 841653"/>
                <a:gd name="connsiteY125" fmla="*/ 71584 h 162397"/>
                <a:gd name="connsiteX126" fmla="*/ 285516 w 841653"/>
                <a:gd name="connsiteY126" fmla="*/ 50531 h 162397"/>
                <a:gd name="connsiteX127" fmla="*/ 254970 w 841653"/>
                <a:gd name="connsiteY127" fmla="*/ 57869 h 162397"/>
                <a:gd name="connsiteX128" fmla="*/ 234824 w 841653"/>
                <a:gd name="connsiteY128" fmla="*/ 78572 h 162397"/>
                <a:gd name="connsiteX129" fmla="*/ 227905 w 841653"/>
                <a:gd name="connsiteY129" fmla="*/ 109242 h 162397"/>
                <a:gd name="connsiteX130" fmla="*/ 234629 w 841653"/>
                <a:gd name="connsiteY130" fmla="*/ 136733 h 162397"/>
                <a:gd name="connsiteX131" fmla="*/ 253426 w 841653"/>
                <a:gd name="connsiteY131" fmla="*/ 155725 h 162397"/>
                <a:gd name="connsiteX132" fmla="*/ 280887 w 841653"/>
                <a:gd name="connsiteY132" fmla="*/ 162396 h 162397"/>
                <a:gd name="connsiteX133" fmla="*/ 311188 w 841653"/>
                <a:gd name="connsiteY133" fmla="*/ 155307 h 162397"/>
                <a:gd name="connsiteX134" fmla="*/ 311518 w 841653"/>
                <a:gd name="connsiteY134" fmla="*/ 155118 h 162397"/>
                <a:gd name="connsiteX135" fmla="*/ 311518 w 841653"/>
                <a:gd name="connsiteY135" fmla="*/ 132120 h 162397"/>
                <a:gd name="connsiteX136" fmla="*/ 310462 w 841653"/>
                <a:gd name="connsiteY136" fmla="*/ 132890 h 162397"/>
                <a:gd name="connsiteX137" fmla="*/ 298173 w 841653"/>
                <a:gd name="connsiteY137" fmla="*/ 139285 h 162397"/>
                <a:gd name="connsiteX138" fmla="*/ 286137 w 841653"/>
                <a:gd name="connsiteY138" fmla="*/ 141616 h 162397"/>
                <a:gd name="connsiteX139" fmla="*/ 262625 w 841653"/>
                <a:gd name="connsiteY139" fmla="*/ 132457 h 162397"/>
                <a:gd name="connsiteX140" fmla="*/ 253951 w 841653"/>
                <a:gd name="connsiteY140" fmla="*/ 107079 h 162397"/>
                <a:gd name="connsiteX141" fmla="*/ 262992 w 841653"/>
                <a:gd name="connsiteY141" fmla="*/ 81031 h 162397"/>
                <a:gd name="connsiteX142" fmla="*/ 286551 w 841653"/>
                <a:gd name="connsiteY142" fmla="*/ 71314 h 162397"/>
                <a:gd name="connsiteX143" fmla="*/ 310464 w 841653"/>
                <a:gd name="connsiteY143" fmla="*/ 79625 h 162397"/>
                <a:gd name="connsiteX144" fmla="*/ 311518 w 841653"/>
                <a:gd name="connsiteY144" fmla="*/ 80390 h 162397"/>
                <a:gd name="connsiteX145" fmla="*/ 311518 w 841653"/>
                <a:gd name="connsiteY145" fmla="*/ 56157 h 162397"/>
                <a:gd name="connsiteX146" fmla="*/ 311178 w 841653"/>
                <a:gd name="connsiteY146" fmla="*/ 55966 h 162397"/>
                <a:gd name="connsiteX147" fmla="*/ 299557 w 841653"/>
                <a:gd name="connsiteY147" fmla="*/ 52037 h 162397"/>
                <a:gd name="connsiteX148" fmla="*/ 285516 w 841653"/>
                <a:gd name="connsiteY148" fmla="*/ 50531 h 162397"/>
                <a:gd name="connsiteX149" fmla="*/ 210605 w 841653"/>
                <a:gd name="connsiteY149" fmla="*/ 53103 h 162397"/>
                <a:gd name="connsiteX150" fmla="*/ 185486 w 841653"/>
                <a:gd name="connsiteY150" fmla="*/ 53103 h 162397"/>
                <a:gd name="connsiteX151" fmla="*/ 185486 w 841653"/>
                <a:gd name="connsiteY151" fmla="*/ 159819 h 162397"/>
                <a:gd name="connsiteX152" fmla="*/ 210605 w 841653"/>
                <a:gd name="connsiteY152" fmla="*/ 159819 h 162397"/>
                <a:gd name="connsiteX153" fmla="*/ 210605 w 841653"/>
                <a:gd name="connsiteY153" fmla="*/ 53103 h 162397"/>
                <a:gd name="connsiteX154" fmla="*/ 198302 w 841653"/>
                <a:gd name="connsiteY154" fmla="*/ 7642 h 162397"/>
                <a:gd name="connsiteX155" fmla="*/ 187600 w 841653"/>
                <a:gd name="connsiteY155" fmla="*/ 11835 h 162397"/>
                <a:gd name="connsiteX156" fmla="*/ 183117 w 841653"/>
                <a:gd name="connsiteY156" fmla="*/ 22302 h 162397"/>
                <a:gd name="connsiteX157" fmla="*/ 187554 w 841653"/>
                <a:gd name="connsiteY157" fmla="*/ 32566 h 162397"/>
                <a:gd name="connsiteX158" fmla="*/ 198304 w 841653"/>
                <a:gd name="connsiteY158" fmla="*/ 36653 h 162397"/>
                <a:gd name="connsiteX159" fmla="*/ 209101 w 841653"/>
                <a:gd name="connsiteY159" fmla="*/ 32570 h 162397"/>
                <a:gd name="connsiteX160" fmla="*/ 213594 w 841653"/>
                <a:gd name="connsiteY160" fmla="*/ 22302 h 162397"/>
                <a:gd name="connsiteX161" fmla="*/ 209223 w 841653"/>
                <a:gd name="connsiteY161" fmla="*/ 11948 h 162397"/>
                <a:gd name="connsiteX162" fmla="*/ 198302 w 841653"/>
                <a:gd name="connsiteY162" fmla="*/ 7642 h 162397"/>
                <a:gd name="connsiteX163" fmla="*/ 135630 w 841653"/>
                <a:gd name="connsiteY163" fmla="*/ 45230 h 162397"/>
                <a:gd name="connsiteX164" fmla="*/ 135630 w 841653"/>
                <a:gd name="connsiteY164" fmla="*/ 159819 h 162397"/>
                <a:gd name="connsiteX165" fmla="*/ 161264 w 841653"/>
                <a:gd name="connsiteY165" fmla="*/ 159819 h 162397"/>
                <a:gd name="connsiteX166" fmla="*/ 161264 w 841653"/>
                <a:gd name="connsiteY166" fmla="*/ 10909 h 162397"/>
                <a:gd name="connsiteX167" fmla="*/ 125785 w 841653"/>
                <a:gd name="connsiteY167" fmla="*/ 10909 h 162397"/>
                <a:gd name="connsiteX168" fmla="*/ 80688 w 841653"/>
                <a:gd name="connsiteY168" fmla="*/ 121515 h 162397"/>
                <a:gd name="connsiteX169" fmla="*/ 36924 w 841653"/>
                <a:gd name="connsiteY169" fmla="*/ 10909 h 162397"/>
                <a:gd name="connsiteX170" fmla="*/ 0 w 841653"/>
                <a:gd name="connsiteY170" fmla="*/ 10909 h 162397"/>
                <a:gd name="connsiteX171" fmla="*/ 0 w 841653"/>
                <a:gd name="connsiteY171" fmla="*/ 159818 h 162397"/>
                <a:gd name="connsiteX172" fmla="*/ 24090 w 841653"/>
                <a:gd name="connsiteY172" fmla="*/ 159818 h 162397"/>
                <a:gd name="connsiteX173" fmla="*/ 24090 w 841653"/>
                <a:gd name="connsiteY173" fmla="*/ 45219 h 162397"/>
                <a:gd name="connsiteX174" fmla="*/ 24917 w 841653"/>
                <a:gd name="connsiteY174" fmla="*/ 45219 h 162397"/>
                <a:gd name="connsiteX175" fmla="*/ 71130 w 841653"/>
                <a:gd name="connsiteY175" fmla="*/ 159819 h 162397"/>
                <a:gd name="connsiteX176" fmla="*/ 89310 w 841653"/>
                <a:gd name="connsiteY176" fmla="*/ 159819 h 162397"/>
                <a:gd name="connsiteX177" fmla="*/ 134803 w 841653"/>
                <a:gd name="connsiteY177" fmla="*/ 45230 h 162397"/>
                <a:gd name="connsiteX178" fmla="*/ 135630 w 841653"/>
                <a:gd name="connsiteY178" fmla="*/ 45230 h 16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841653" h="162397">
                  <a:moveTo>
                    <a:pt x="841653" y="73575"/>
                  </a:moveTo>
                  <a:lnTo>
                    <a:pt x="841653" y="53102"/>
                  </a:lnTo>
                  <a:lnTo>
                    <a:pt x="816210" y="53102"/>
                  </a:lnTo>
                  <a:lnTo>
                    <a:pt x="816210" y="21275"/>
                  </a:lnTo>
                  <a:lnTo>
                    <a:pt x="815354" y="21539"/>
                  </a:lnTo>
                  <a:lnTo>
                    <a:pt x="791460" y="28845"/>
                  </a:lnTo>
                  <a:lnTo>
                    <a:pt x="790989" y="28988"/>
                  </a:lnTo>
                  <a:lnTo>
                    <a:pt x="790989" y="53103"/>
                  </a:lnTo>
                  <a:lnTo>
                    <a:pt x="753276" y="53103"/>
                  </a:lnTo>
                  <a:lnTo>
                    <a:pt x="753276" y="39669"/>
                  </a:lnTo>
                  <a:cubicBezTo>
                    <a:pt x="753276" y="33414"/>
                    <a:pt x="754675" y="28627"/>
                    <a:pt x="757434" y="25434"/>
                  </a:cubicBezTo>
                  <a:cubicBezTo>
                    <a:pt x="760173" y="22280"/>
                    <a:pt x="764091" y="20676"/>
                    <a:pt x="769088" y="20676"/>
                  </a:cubicBezTo>
                  <a:cubicBezTo>
                    <a:pt x="772681" y="20676"/>
                    <a:pt x="776400" y="21522"/>
                    <a:pt x="780143" y="23190"/>
                  </a:cubicBezTo>
                  <a:lnTo>
                    <a:pt x="781082" y="23609"/>
                  </a:lnTo>
                  <a:lnTo>
                    <a:pt x="781082" y="2048"/>
                  </a:lnTo>
                  <a:lnTo>
                    <a:pt x="780640" y="1886"/>
                  </a:lnTo>
                  <a:cubicBezTo>
                    <a:pt x="777148" y="632"/>
                    <a:pt x="772399" y="0"/>
                    <a:pt x="766511" y="0"/>
                  </a:cubicBezTo>
                  <a:cubicBezTo>
                    <a:pt x="759091" y="0"/>
                    <a:pt x="752350" y="1614"/>
                    <a:pt x="746470" y="4812"/>
                  </a:cubicBezTo>
                  <a:cubicBezTo>
                    <a:pt x="740587" y="8014"/>
                    <a:pt x="735959" y="12586"/>
                    <a:pt x="732718" y="18399"/>
                  </a:cubicBezTo>
                  <a:cubicBezTo>
                    <a:pt x="729487" y="24206"/>
                    <a:pt x="727847" y="30911"/>
                    <a:pt x="727847" y="38332"/>
                  </a:cubicBezTo>
                  <a:lnTo>
                    <a:pt x="727847" y="53102"/>
                  </a:lnTo>
                  <a:lnTo>
                    <a:pt x="710134" y="53102"/>
                  </a:lnTo>
                  <a:lnTo>
                    <a:pt x="710134" y="73575"/>
                  </a:lnTo>
                  <a:lnTo>
                    <a:pt x="727847" y="73575"/>
                  </a:lnTo>
                  <a:lnTo>
                    <a:pt x="727847" y="159822"/>
                  </a:lnTo>
                  <a:lnTo>
                    <a:pt x="753276" y="159822"/>
                  </a:lnTo>
                  <a:lnTo>
                    <a:pt x="753276" y="73575"/>
                  </a:lnTo>
                  <a:lnTo>
                    <a:pt x="790989" y="73575"/>
                  </a:lnTo>
                  <a:lnTo>
                    <a:pt x="790989" y="128383"/>
                  </a:lnTo>
                  <a:cubicBezTo>
                    <a:pt x="790989" y="150956"/>
                    <a:pt x="801643" y="162395"/>
                    <a:pt x="822655" y="162395"/>
                  </a:cubicBezTo>
                  <a:cubicBezTo>
                    <a:pt x="826103" y="162395"/>
                    <a:pt x="829743" y="161991"/>
                    <a:pt x="833450" y="161199"/>
                  </a:cubicBezTo>
                  <a:cubicBezTo>
                    <a:pt x="837225" y="160386"/>
                    <a:pt x="839805" y="159574"/>
                    <a:pt x="841315" y="158707"/>
                  </a:cubicBezTo>
                  <a:lnTo>
                    <a:pt x="841653" y="158509"/>
                  </a:lnTo>
                  <a:lnTo>
                    <a:pt x="841653" y="137847"/>
                  </a:lnTo>
                  <a:lnTo>
                    <a:pt x="840617" y="138531"/>
                  </a:lnTo>
                  <a:cubicBezTo>
                    <a:pt x="839231" y="139449"/>
                    <a:pt x="837518" y="140201"/>
                    <a:pt x="835501" y="140759"/>
                  </a:cubicBezTo>
                  <a:cubicBezTo>
                    <a:pt x="833473" y="141328"/>
                    <a:pt x="831783" y="141613"/>
                    <a:pt x="830475" y="141613"/>
                  </a:cubicBezTo>
                  <a:cubicBezTo>
                    <a:pt x="825563" y="141613"/>
                    <a:pt x="821912" y="140287"/>
                    <a:pt x="819658" y="137671"/>
                  </a:cubicBezTo>
                  <a:cubicBezTo>
                    <a:pt x="817371" y="135032"/>
                    <a:pt x="816210" y="130416"/>
                    <a:pt x="816210" y="123959"/>
                  </a:cubicBezTo>
                  <a:lnTo>
                    <a:pt x="816210" y="73575"/>
                  </a:lnTo>
                  <a:lnTo>
                    <a:pt x="841653" y="73575"/>
                  </a:lnTo>
                  <a:close/>
                  <a:moveTo>
                    <a:pt x="653348" y="141616"/>
                  </a:moveTo>
                  <a:cubicBezTo>
                    <a:pt x="644118" y="141616"/>
                    <a:pt x="636841" y="138558"/>
                    <a:pt x="631713" y="132533"/>
                  </a:cubicBezTo>
                  <a:cubicBezTo>
                    <a:pt x="626554" y="126478"/>
                    <a:pt x="623939" y="117845"/>
                    <a:pt x="623939" y="106877"/>
                  </a:cubicBezTo>
                  <a:cubicBezTo>
                    <a:pt x="623939" y="95561"/>
                    <a:pt x="626554" y="86704"/>
                    <a:pt x="631716" y="80542"/>
                  </a:cubicBezTo>
                  <a:cubicBezTo>
                    <a:pt x="636847" y="74421"/>
                    <a:pt x="644054" y="71314"/>
                    <a:pt x="653141" y="71314"/>
                  </a:cubicBezTo>
                  <a:cubicBezTo>
                    <a:pt x="661958" y="71314"/>
                    <a:pt x="668977" y="74281"/>
                    <a:pt x="674004" y="80138"/>
                  </a:cubicBezTo>
                  <a:cubicBezTo>
                    <a:pt x="679057" y="86025"/>
                    <a:pt x="681622" y="94811"/>
                    <a:pt x="681622" y="106259"/>
                  </a:cubicBezTo>
                  <a:cubicBezTo>
                    <a:pt x="681622" y="117847"/>
                    <a:pt x="679210" y="126749"/>
                    <a:pt x="674455" y="132704"/>
                  </a:cubicBezTo>
                  <a:cubicBezTo>
                    <a:pt x="669733" y="138614"/>
                    <a:pt x="662632" y="141616"/>
                    <a:pt x="653348" y="141616"/>
                  </a:cubicBezTo>
                  <a:moveTo>
                    <a:pt x="654478" y="50531"/>
                  </a:moveTo>
                  <a:cubicBezTo>
                    <a:pt x="636869" y="50531"/>
                    <a:pt x="622884" y="55688"/>
                    <a:pt x="612911" y="65858"/>
                  </a:cubicBezTo>
                  <a:cubicBezTo>
                    <a:pt x="602946" y="76029"/>
                    <a:pt x="597893" y="90104"/>
                    <a:pt x="597893" y="107696"/>
                  </a:cubicBezTo>
                  <a:cubicBezTo>
                    <a:pt x="597893" y="124405"/>
                    <a:pt x="602825" y="137845"/>
                    <a:pt x="612554" y="147636"/>
                  </a:cubicBezTo>
                  <a:cubicBezTo>
                    <a:pt x="622283" y="157431"/>
                    <a:pt x="635523" y="162393"/>
                    <a:pt x="651903" y="162393"/>
                  </a:cubicBezTo>
                  <a:cubicBezTo>
                    <a:pt x="668972" y="162393"/>
                    <a:pt x="682680" y="157164"/>
                    <a:pt x="692647" y="146854"/>
                  </a:cubicBezTo>
                  <a:cubicBezTo>
                    <a:pt x="702614" y="136554"/>
                    <a:pt x="707663" y="122612"/>
                    <a:pt x="707663" y="105431"/>
                  </a:cubicBezTo>
                  <a:cubicBezTo>
                    <a:pt x="707663" y="88461"/>
                    <a:pt x="702925" y="74921"/>
                    <a:pt x="693576" y="65194"/>
                  </a:cubicBezTo>
                  <a:cubicBezTo>
                    <a:pt x="684222" y="55464"/>
                    <a:pt x="671066" y="50531"/>
                    <a:pt x="654478" y="50531"/>
                  </a:cubicBezTo>
                  <a:moveTo>
                    <a:pt x="556895" y="50531"/>
                  </a:moveTo>
                  <a:cubicBezTo>
                    <a:pt x="544917" y="50531"/>
                    <a:pt x="535009" y="53593"/>
                    <a:pt x="527440" y="59630"/>
                  </a:cubicBezTo>
                  <a:cubicBezTo>
                    <a:pt x="519825" y="65703"/>
                    <a:pt x="515963" y="73668"/>
                    <a:pt x="515963" y="83307"/>
                  </a:cubicBezTo>
                  <a:cubicBezTo>
                    <a:pt x="515963" y="88317"/>
                    <a:pt x="516796" y="92767"/>
                    <a:pt x="518437" y="96542"/>
                  </a:cubicBezTo>
                  <a:cubicBezTo>
                    <a:pt x="520088" y="100329"/>
                    <a:pt x="522642" y="103663"/>
                    <a:pt x="526036" y="106461"/>
                  </a:cubicBezTo>
                  <a:cubicBezTo>
                    <a:pt x="529404" y="109237"/>
                    <a:pt x="534603" y="112145"/>
                    <a:pt x="541493" y="115103"/>
                  </a:cubicBezTo>
                  <a:cubicBezTo>
                    <a:pt x="547284" y="117485"/>
                    <a:pt x="551603" y="119499"/>
                    <a:pt x="554347" y="121087"/>
                  </a:cubicBezTo>
                  <a:cubicBezTo>
                    <a:pt x="557029" y="122644"/>
                    <a:pt x="558932" y="124208"/>
                    <a:pt x="560007" y="125731"/>
                  </a:cubicBezTo>
                  <a:cubicBezTo>
                    <a:pt x="561051" y="127222"/>
                    <a:pt x="561581" y="129263"/>
                    <a:pt x="561581" y="131781"/>
                  </a:cubicBezTo>
                  <a:cubicBezTo>
                    <a:pt x="561581" y="138951"/>
                    <a:pt x="556209" y="142439"/>
                    <a:pt x="545154" y="142439"/>
                  </a:cubicBezTo>
                  <a:cubicBezTo>
                    <a:pt x="541053" y="142439"/>
                    <a:pt x="536376" y="141583"/>
                    <a:pt x="531252" y="139896"/>
                  </a:cubicBezTo>
                  <a:cubicBezTo>
                    <a:pt x="526165" y="138235"/>
                    <a:pt x="521363" y="135802"/>
                    <a:pt x="517016" y="132683"/>
                  </a:cubicBezTo>
                  <a:lnTo>
                    <a:pt x="515960" y="131926"/>
                  </a:lnTo>
                  <a:lnTo>
                    <a:pt x="515960" y="156393"/>
                  </a:lnTo>
                  <a:lnTo>
                    <a:pt x="516348" y="156573"/>
                  </a:lnTo>
                  <a:cubicBezTo>
                    <a:pt x="519946" y="158233"/>
                    <a:pt x="524482" y="159633"/>
                    <a:pt x="529829" y="160734"/>
                  </a:cubicBezTo>
                  <a:cubicBezTo>
                    <a:pt x="535166" y="161836"/>
                    <a:pt x="540014" y="162397"/>
                    <a:pt x="544226" y="162397"/>
                  </a:cubicBezTo>
                  <a:cubicBezTo>
                    <a:pt x="557224" y="162397"/>
                    <a:pt x="567691" y="159321"/>
                    <a:pt x="575328" y="153248"/>
                  </a:cubicBezTo>
                  <a:cubicBezTo>
                    <a:pt x="583014" y="147133"/>
                    <a:pt x="586909" y="138980"/>
                    <a:pt x="586909" y="129008"/>
                  </a:cubicBezTo>
                  <a:cubicBezTo>
                    <a:pt x="586909" y="121815"/>
                    <a:pt x="584812" y="115646"/>
                    <a:pt x="580679" y="110671"/>
                  </a:cubicBezTo>
                  <a:cubicBezTo>
                    <a:pt x="576574" y="105736"/>
                    <a:pt x="569450" y="101206"/>
                    <a:pt x="559512" y="97202"/>
                  </a:cubicBezTo>
                  <a:cubicBezTo>
                    <a:pt x="551595" y="94026"/>
                    <a:pt x="546524" y="91390"/>
                    <a:pt x="544431" y="89366"/>
                  </a:cubicBezTo>
                  <a:cubicBezTo>
                    <a:pt x="542414" y="87411"/>
                    <a:pt x="541390" y="84647"/>
                    <a:pt x="541390" y="81146"/>
                  </a:cubicBezTo>
                  <a:cubicBezTo>
                    <a:pt x="541390" y="78042"/>
                    <a:pt x="542654" y="75556"/>
                    <a:pt x="545249" y="73542"/>
                  </a:cubicBezTo>
                  <a:cubicBezTo>
                    <a:pt x="547865" y="71519"/>
                    <a:pt x="551505" y="70489"/>
                    <a:pt x="556071" y="70489"/>
                  </a:cubicBezTo>
                  <a:cubicBezTo>
                    <a:pt x="560308" y="70489"/>
                    <a:pt x="564643" y="71158"/>
                    <a:pt x="568954" y="72469"/>
                  </a:cubicBezTo>
                  <a:cubicBezTo>
                    <a:pt x="573262" y="73780"/>
                    <a:pt x="577045" y="75535"/>
                    <a:pt x="580204" y="77683"/>
                  </a:cubicBezTo>
                  <a:lnTo>
                    <a:pt x="581243" y="78392"/>
                  </a:lnTo>
                  <a:lnTo>
                    <a:pt x="581243" y="55183"/>
                  </a:lnTo>
                  <a:lnTo>
                    <a:pt x="580844" y="55012"/>
                  </a:lnTo>
                  <a:cubicBezTo>
                    <a:pt x="577930" y="53763"/>
                    <a:pt x="574087" y="52695"/>
                    <a:pt x="569420" y="51828"/>
                  </a:cubicBezTo>
                  <a:cubicBezTo>
                    <a:pt x="564774" y="50966"/>
                    <a:pt x="560560" y="50531"/>
                    <a:pt x="556895" y="50531"/>
                  </a:cubicBezTo>
                  <a:moveTo>
                    <a:pt x="449672" y="141616"/>
                  </a:moveTo>
                  <a:cubicBezTo>
                    <a:pt x="440444" y="141616"/>
                    <a:pt x="433165" y="138558"/>
                    <a:pt x="428038" y="132533"/>
                  </a:cubicBezTo>
                  <a:cubicBezTo>
                    <a:pt x="422877" y="126478"/>
                    <a:pt x="420268" y="117847"/>
                    <a:pt x="420268" y="106877"/>
                  </a:cubicBezTo>
                  <a:cubicBezTo>
                    <a:pt x="420268" y="95561"/>
                    <a:pt x="422881" y="86704"/>
                    <a:pt x="428044" y="80542"/>
                  </a:cubicBezTo>
                  <a:cubicBezTo>
                    <a:pt x="433171" y="74421"/>
                    <a:pt x="440377" y="71314"/>
                    <a:pt x="449468" y="71314"/>
                  </a:cubicBezTo>
                  <a:cubicBezTo>
                    <a:pt x="458282" y="71314"/>
                    <a:pt x="465300" y="74281"/>
                    <a:pt x="470329" y="80138"/>
                  </a:cubicBezTo>
                  <a:cubicBezTo>
                    <a:pt x="475383" y="86025"/>
                    <a:pt x="477946" y="94811"/>
                    <a:pt x="477946" y="106259"/>
                  </a:cubicBezTo>
                  <a:cubicBezTo>
                    <a:pt x="477946" y="117847"/>
                    <a:pt x="475534" y="126749"/>
                    <a:pt x="470779" y="132704"/>
                  </a:cubicBezTo>
                  <a:cubicBezTo>
                    <a:pt x="466056" y="138614"/>
                    <a:pt x="458959" y="141616"/>
                    <a:pt x="449672" y="141616"/>
                  </a:cubicBezTo>
                  <a:moveTo>
                    <a:pt x="450805" y="50531"/>
                  </a:moveTo>
                  <a:cubicBezTo>
                    <a:pt x="433192" y="50531"/>
                    <a:pt x="419205" y="55688"/>
                    <a:pt x="409239" y="65858"/>
                  </a:cubicBezTo>
                  <a:cubicBezTo>
                    <a:pt x="399273" y="76029"/>
                    <a:pt x="394217" y="90104"/>
                    <a:pt x="394217" y="107696"/>
                  </a:cubicBezTo>
                  <a:cubicBezTo>
                    <a:pt x="394217" y="124411"/>
                    <a:pt x="399153" y="137845"/>
                    <a:pt x="408881" y="147636"/>
                  </a:cubicBezTo>
                  <a:cubicBezTo>
                    <a:pt x="418610" y="157431"/>
                    <a:pt x="431849" y="162393"/>
                    <a:pt x="448229" y="162393"/>
                  </a:cubicBezTo>
                  <a:cubicBezTo>
                    <a:pt x="465296" y="162393"/>
                    <a:pt x="479007" y="157164"/>
                    <a:pt x="488974" y="146854"/>
                  </a:cubicBezTo>
                  <a:cubicBezTo>
                    <a:pt x="498939" y="136554"/>
                    <a:pt x="503990" y="122612"/>
                    <a:pt x="503990" y="105431"/>
                  </a:cubicBezTo>
                  <a:cubicBezTo>
                    <a:pt x="503990" y="88461"/>
                    <a:pt x="499251" y="74921"/>
                    <a:pt x="489900" y="65194"/>
                  </a:cubicBezTo>
                  <a:cubicBezTo>
                    <a:pt x="480544" y="55464"/>
                    <a:pt x="467390" y="50531"/>
                    <a:pt x="450805" y="50531"/>
                  </a:cubicBezTo>
                  <a:moveTo>
                    <a:pt x="355618" y="71584"/>
                  </a:moveTo>
                  <a:lnTo>
                    <a:pt x="355618" y="53102"/>
                  </a:lnTo>
                  <a:lnTo>
                    <a:pt x="330499" y="53102"/>
                  </a:lnTo>
                  <a:lnTo>
                    <a:pt x="330499" y="159819"/>
                  </a:lnTo>
                  <a:lnTo>
                    <a:pt x="355618" y="159819"/>
                  </a:lnTo>
                  <a:lnTo>
                    <a:pt x="355618" y="105230"/>
                  </a:lnTo>
                  <a:cubicBezTo>
                    <a:pt x="355618" y="95947"/>
                    <a:pt x="357724" y="88321"/>
                    <a:pt x="361879" y="82561"/>
                  </a:cubicBezTo>
                  <a:cubicBezTo>
                    <a:pt x="365982" y="76870"/>
                    <a:pt x="371449" y="73986"/>
                    <a:pt x="378124" y="73986"/>
                  </a:cubicBezTo>
                  <a:cubicBezTo>
                    <a:pt x="380387" y="73986"/>
                    <a:pt x="382927" y="74359"/>
                    <a:pt x="385677" y="75096"/>
                  </a:cubicBezTo>
                  <a:cubicBezTo>
                    <a:pt x="388400" y="75829"/>
                    <a:pt x="390371" y="76625"/>
                    <a:pt x="391534" y="77463"/>
                  </a:cubicBezTo>
                  <a:lnTo>
                    <a:pt x="392590" y="78228"/>
                  </a:lnTo>
                  <a:lnTo>
                    <a:pt x="392590" y="52920"/>
                  </a:lnTo>
                  <a:lnTo>
                    <a:pt x="392183" y="52745"/>
                  </a:lnTo>
                  <a:cubicBezTo>
                    <a:pt x="389844" y="51752"/>
                    <a:pt x="386535" y="51251"/>
                    <a:pt x="382347" y="51251"/>
                  </a:cubicBezTo>
                  <a:cubicBezTo>
                    <a:pt x="376035" y="51251"/>
                    <a:pt x="370387" y="53278"/>
                    <a:pt x="365548" y="57269"/>
                  </a:cubicBezTo>
                  <a:cubicBezTo>
                    <a:pt x="361301" y="60777"/>
                    <a:pt x="358232" y="65586"/>
                    <a:pt x="355885" y="71584"/>
                  </a:cubicBezTo>
                  <a:lnTo>
                    <a:pt x="355618" y="71584"/>
                  </a:lnTo>
                  <a:close/>
                  <a:moveTo>
                    <a:pt x="285516" y="50531"/>
                  </a:moveTo>
                  <a:cubicBezTo>
                    <a:pt x="273992" y="50531"/>
                    <a:pt x="263713" y="53001"/>
                    <a:pt x="254970" y="57869"/>
                  </a:cubicBezTo>
                  <a:cubicBezTo>
                    <a:pt x="246210" y="62749"/>
                    <a:pt x="239434" y="69715"/>
                    <a:pt x="234824" y="78572"/>
                  </a:cubicBezTo>
                  <a:cubicBezTo>
                    <a:pt x="230235" y="87409"/>
                    <a:pt x="227905" y="97731"/>
                    <a:pt x="227905" y="109242"/>
                  </a:cubicBezTo>
                  <a:cubicBezTo>
                    <a:pt x="227905" y="119325"/>
                    <a:pt x="230164" y="128578"/>
                    <a:pt x="234629" y="136733"/>
                  </a:cubicBezTo>
                  <a:cubicBezTo>
                    <a:pt x="239097" y="144902"/>
                    <a:pt x="245421" y="151293"/>
                    <a:pt x="253426" y="155725"/>
                  </a:cubicBezTo>
                  <a:cubicBezTo>
                    <a:pt x="261419" y="160152"/>
                    <a:pt x="270658" y="162396"/>
                    <a:pt x="280887" y="162396"/>
                  </a:cubicBezTo>
                  <a:cubicBezTo>
                    <a:pt x="292824" y="162396"/>
                    <a:pt x="303016" y="160011"/>
                    <a:pt x="311188" y="155307"/>
                  </a:cubicBezTo>
                  <a:lnTo>
                    <a:pt x="311518" y="155118"/>
                  </a:lnTo>
                  <a:lnTo>
                    <a:pt x="311518" y="132120"/>
                  </a:lnTo>
                  <a:lnTo>
                    <a:pt x="310462" y="132890"/>
                  </a:lnTo>
                  <a:cubicBezTo>
                    <a:pt x="306761" y="135585"/>
                    <a:pt x="302624" y="137735"/>
                    <a:pt x="298173" y="139285"/>
                  </a:cubicBezTo>
                  <a:cubicBezTo>
                    <a:pt x="293734" y="140833"/>
                    <a:pt x="289686" y="141616"/>
                    <a:pt x="286137" y="141616"/>
                  </a:cubicBezTo>
                  <a:cubicBezTo>
                    <a:pt x="276281" y="141616"/>
                    <a:pt x="268368" y="138534"/>
                    <a:pt x="262625" y="132457"/>
                  </a:cubicBezTo>
                  <a:cubicBezTo>
                    <a:pt x="256869" y="126373"/>
                    <a:pt x="253951" y="117829"/>
                    <a:pt x="253951" y="107079"/>
                  </a:cubicBezTo>
                  <a:cubicBezTo>
                    <a:pt x="253951" y="96260"/>
                    <a:pt x="256994" y="87497"/>
                    <a:pt x="262992" y="81031"/>
                  </a:cubicBezTo>
                  <a:cubicBezTo>
                    <a:pt x="268972" y="74584"/>
                    <a:pt x="276899" y="71314"/>
                    <a:pt x="286551" y="71314"/>
                  </a:cubicBezTo>
                  <a:cubicBezTo>
                    <a:pt x="294807" y="71314"/>
                    <a:pt x="302853" y="74107"/>
                    <a:pt x="310464" y="79625"/>
                  </a:cubicBezTo>
                  <a:lnTo>
                    <a:pt x="311518" y="80390"/>
                  </a:lnTo>
                  <a:lnTo>
                    <a:pt x="311518" y="56157"/>
                  </a:lnTo>
                  <a:lnTo>
                    <a:pt x="311178" y="55966"/>
                  </a:lnTo>
                  <a:cubicBezTo>
                    <a:pt x="308313" y="54364"/>
                    <a:pt x="304407" y="53040"/>
                    <a:pt x="299557" y="52037"/>
                  </a:cubicBezTo>
                  <a:cubicBezTo>
                    <a:pt x="294727" y="51036"/>
                    <a:pt x="290004" y="50531"/>
                    <a:pt x="285516" y="50531"/>
                  </a:cubicBezTo>
                  <a:moveTo>
                    <a:pt x="210605" y="53103"/>
                  </a:moveTo>
                  <a:lnTo>
                    <a:pt x="185486" y="53103"/>
                  </a:lnTo>
                  <a:lnTo>
                    <a:pt x="185486" y="159819"/>
                  </a:lnTo>
                  <a:lnTo>
                    <a:pt x="210605" y="159819"/>
                  </a:lnTo>
                  <a:lnTo>
                    <a:pt x="210605" y="53103"/>
                  </a:lnTo>
                  <a:close/>
                  <a:moveTo>
                    <a:pt x="198302" y="7642"/>
                  </a:moveTo>
                  <a:cubicBezTo>
                    <a:pt x="194168" y="7642"/>
                    <a:pt x="190562" y="9048"/>
                    <a:pt x="187600" y="11835"/>
                  </a:cubicBezTo>
                  <a:cubicBezTo>
                    <a:pt x="184625" y="14630"/>
                    <a:pt x="183117" y="18149"/>
                    <a:pt x="183117" y="22302"/>
                  </a:cubicBezTo>
                  <a:cubicBezTo>
                    <a:pt x="183117" y="26390"/>
                    <a:pt x="184607" y="29845"/>
                    <a:pt x="187554" y="32566"/>
                  </a:cubicBezTo>
                  <a:cubicBezTo>
                    <a:pt x="190481" y="35278"/>
                    <a:pt x="194098" y="36653"/>
                    <a:pt x="198304" y="36653"/>
                  </a:cubicBezTo>
                  <a:cubicBezTo>
                    <a:pt x="202508" y="36653"/>
                    <a:pt x="206138" y="35278"/>
                    <a:pt x="209101" y="32570"/>
                  </a:cubicBezTo>
                  <a:cubicBezTo>
                    <a:pt x="212082" y="29845"/>
                    <a:pt x="213594" y="26391"/>
                    <a:pt x="213594" y="22302"/>
                  </a:cubicBezTo>
                  <a:cubicBezTo>
                    <a:pt x="213594" y="18295"/>
                    <a:pt x="212123" y="14812"/>
                    <a:pt x="209223" y="11948"/>
                  </a:cubicBezTo>
                  <a:cubicBezTo>
                    <a:pt x="206326" y="9090"/>
                    <a:pt x="202651" y="7642"/>
                    <a:pt x="198302" y="7642"/>
                  </a:cubicBezTo>
                  <a:moveTo>
                    <a:pt x="135630" y="45230"/>
                  </a:moveTo>
                  <a:lnTo>
                    <a:pt x="135630" y="159819"/>
                  </a:lnTo>
                  <a:lnTo>
                    <a:pt x="161264" y="159819"/>
                  </a:lnTo>
                  <a:lnTo>
                    <a:pt x="161264" y="10909"/>
                  </a:lnTo>
                  <a:lnTo>
                    <a:pt x="125785" y="10909"/>
                  </a:lnTo>
                  <a:lnTo>
                    <a:pt x="80688" y="121515"/>
                  </a:lnTo>
                  <a:lnTo>
                    <a:pt x="36924" y="10909"/>
                  </a:lnTo>
                  <a:lnTo>
                    <a:pt x="0" y="10909"/>
                  </a:lnTo>
                  <a:lnTo>
                    <a:pt x="0" y="159818"/>
                  </a:lnTo>
                  <a:lnTo>
                    <a:pt x="24090" y="159818"/>
                  </a:lnTo>
                  <a:lnTo>
                    <a:pt x="24090" y="45219"/>
                  </a:lnTo>
                  <a:lnTo>
                    <a:pt x="24917" y="45219"/>
                  </a:lnTo>
                  <a:lnTo>
                    <a:pt x="71130" y="159819"/>
                  </a:lnTo>
                  <a:lnTo>
                    <a:pt x="89310" y="159819"/>
                  </a:lnTo>
                  <a:lnTo>
                    <a:pt x="134803" y="45230"/>
                  </a:lnTo>
                  <a:lnTo>
                    <a:pt x="135630" y="45230"/>
                  </a:lnTo>
                  <a:close/>
                </a:path>
              </a:pathLst>
            </a:custGeom>
            <a:solidFill>
              <a:srgbClr val="FFFFFF"/>
            </a:solidFill>
            <a:ln w="112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C2C8474-2BA2-4F82-8E32-839EC46DC887}"/>
                </a:ext>
              </a:extLst>
            </p:cNvPr>
            <p:cNvSpPr/>
            <p:nvPr/>
          </p:nvSpPr>
          <p:spPr>
            <a:xfrm>
              <a:off x="9130762" y="6319428"/>
              <a:ext cx="118165" cy="118091"/>
            </a:xfrm>
            <a:custGeom>
              <a:avLst/>
              <a:gdLst>
                <a:gd name="connsiteX0" fmla="*/ 118165 w 118165"/>
                <a:gd name="connsiteY0" fmla="*/ 118092 h 118091"/>
                <a:gd name="connsiteX1" fmla="*/ 0 w 118165"/>
                <a:gd name="connsiteY1" fmla="*/ 118092 h 118091"/>
                <a:gd name="connsiteX2" fmla="*/ 0 w 118165"/>
                <a:gd name="connsiteY2" fmla="*/ 0 h 118091"/>
                <a:gd name="connsiteX3" fmla="*/ 118165 w 118165"/>
                <a:gd name="connsiteY3" fmla="*/ 0 h 118091"/>
                <a:gd name="connsiteX4" fmla="*/ 118165 w 118165"/>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5" h="118091">
                  <a:moveTo>
                    <a:pt x="118165" y="118092"/>
                  </a:moveTo>
                  <a:lnTo>
                    <a:pt x="0" y="118092"/>
                  </a:lnTo>
                  <a:lnTo>
                    <a:pt x="0" y="0"/>
                  </a:lnTo>
                  <a:lnTo>
                    <a:pt x="118165" y="0"/>
                  </a:lnTo>
                  <a:lnTo>
                    <a:pt x="118165" y="118092"/>
                  </a:lnTo>
                  <a:close/>
                </a:path>
              </a:pathLst>
            </a:custGeom>
            <a:solidFill>
              <a:srgbClr val="F1511B"/>
            </a:solidFill>
            <a:ln w="112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1572A40-9BBD-4ADE-B54B-2C8B053E6C2E}"/>
                </a:ext>
              </a:extLst>
            </p:cNvPr>
            <p:cNvSpPr/>
            <p:nvPr/>
          </p:nvSpPr>
          <p:spPr>
            <a:xfrm>
              <a:off x="9261232" y="6319428"/>
              <a:ext cx="118163" cy="118091"/>
            </a:xfrm>
            <a:custGeom>
              <a:avLst/>
              <a:gdLst>
                <a:gd name="connsiteX0" fmla="*/ 118163 w 118163"/>
                <a:gd name="connsiteY0" fmla="*/ 118092 h 118091"/>
                <a:gd name="connsiteX1" fmla="*/ 0 w 118163"/>
                <a:gd name="connsiteY1" fmla="*/ 118092 h 118091"/>
                <a:gd name="connsiteX2" fmla="*/ 0 w 118163"/>
                <a:gd name="connsiteY2" fmla="*/ 0 h 118091"/>
                <a:gd name="connsiteX3" fmla="*/ 118163 w 118163"/>
                <a:gd name="connsiteY3" fmla="*/ 0 h 118091"/>
                <a:gd name="connsiteX4" fmla="*/ 118163 w 118163"/>
                <a:gd name="connsiteY4" fmla="*/ 118092 h 11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1">
                  <a:moveTo>
                    <a:pt x="118163" y="118092"/>
                  </a:moveTo>
                  <a:lnTo>
                    <a:pt x="0" y="118092"/>
                  </a:lnTo>
                  <a:lnTo>
                    <a:pt x="0" y="0"/>
                  </a:lnTo>
                  <a:lnTo>
                    <a:pt x="118163" y="0"/>
                  </a:lnTo>
                  <a:lnTo>
                    <a:pt x="118163" y="118092"/>
                  </a:lnTo>
                  <a:close/>
                </a:path>
              </a:pathLst>
            </a:custGeom>
            <a:solidFill>
              <a:srgbClr val="80CC28"/>
            </a:solidFill>
            <a:ln w="112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85CBE20-9901-4587-BDE5-00917126966D}"/>
                </a:ext>
              </a:extLst>
            </p:cNvPr>
            <p:cNvSpPr/>
            <p:nvPr/>
          </p:nvSpPr>
          <p:spPr>
            <a:xfrm>
              <a:off x="9130762" y="6449861"/>
              <a:ext cx="118162" cy="118090"/>
            </a:xfrm>
            <a:custGeom>
              <a:avLst/>
              <a:gdLst>
                <a:gd name="connsiteX0" fmla="*/ 118162 w 118162"/>
                <a:gd name="connsiteY0" fmla="*/ 118091 h 118090"/>
                <a:gd name="connsiteX1" fmla="*/ 0 w 118162"/>
                <a:gd name="connsiteY1" fmla="*/ 118091 h 118090"/>
                <a:gd name="connsiteX2" fmla="*/ 0 w 118162"/>
                <a:gd name="connsiteY2" fmla="*/ 0 h 118090"/>
                <a:gd name="connsiteX3" fmla="*/ 118162 w 118162"/>
                <a:gd name="connsiteY3" fmla="*/ 0 h 118090"/>
                <a:gd name="connsiteX4" fmla="*/ 118162 w 118162"/>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2" h="118090">
                  <a:moveTo>
                    <a:pt x="118162" y="118091"/>
                  </a:moveTo>
                  <a:lnTo>
                    <a:pt x="0" y="118091"/>
                  </a:lnTo>
                  <a:lnTo>
                    <a:pt x="0" y="0"/>
                  </a:lnTo>
                  <a:lnTo>
                    <a:pt x="118162" y="0"/>
                  </a:lnTo>
                  <a:lnTo>
                    <a:pt x="118162" y="118091"/>
                  </a:lnTo>
                  <a:close/>
                </a:path>
              </a:pathLst>
            </a:custGeom>
            <a:solidFill>
              <a:srgbClr val="00ADEF"/>
            </a:solidFill>
            <a:ln w="112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A1E61E4-CD35-42BE-BD9F-029CE4B5AEF8}"/>
                </a:ext>
              </a:extLst>
            </p:cNvPr>
            <p:cNvSpPr/>
            <p:nvPr/>
          </p:nvSpPr>
          <p:spPr>
            <a:xfrm>
              <a:off x="9261232" y="6449861"/>
              <a:ext cx="118163" cy="118090"/>
            </a:xfrm>
            <a:custGeom>
              <a:avLst/>
              <a:gdLst>
                <a:gd name="connsiteX0" fmla="*/ 118163 w 118163"/>
                <a:gd name="connsiteY0" fmla="*/ 118091 h 118090"/>
                <a:gd name="connsiteX1" fmla="*/ 0 w 118163"/>
                <a:gd name="connsiteY1" fmla="*/ 118091 h 118090"/>
                <a:gd name="connsiteX2" fmla="*/ 0 w 118163"/>
                <a:gd name="connsiteY2" fmla="*/ 0 h 118090"/>
                <a:gd name="connsiteX3" fmla="*/ 118163 w 118163"/>
                <a:gd name="connsiteY3" fmla="*/ 0 h 118090"/>
                <a:gd name="connsiteX4" fmla="*/ 118163 w 118163"/>
                <a:gd name="connsiteY4" fmla="*/ 118091 h 11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63" h="118090">
                  <a:moveTo>
                    <a:pt x="118163" y="118091"/>
                  </a:moveTo>
                  <a:lnTo>
                    <a:pt x="0" y="118091"/>
                  </a:lnTo>
                  <a:lnTo>
                    <a:pt x="0" y="0"/>
                  </a:lnTo>
                  <a:lnTo>
                    <a:pt x="118163" y="0"/>
                  </a:lnTo>
                  <a:lnTo>
                    <a:pt x="118163" y="118091"/>
                  </a:lnTo>
                  <a:close/>
                </a:path>
              </a:pathLst>
            </a:custGeom>
            <a:solidFill>
              <a:srgbClr val="FBBC09"/>
            </a:solidFill>
            <a:ln w="1124" cap="flat">
              <a:noFill/>
              <a:prstDash val="solid"/>
              <a:miter/>
            </a:ln>
          </p:spPr>
          <p:txBody>
            <a:bodyPr rtlCol="0" anchor="ctr"/>
            <a:lstStyle/>
            <a:p>
              <a:endParaRPr lang="en-US"/>
            </a:p>
          </p:txBody>
        </p:sp>
      </p:grpSp>
      <p:sp>
        <p:nvSpPr>
          <p:cNvPr id="12" name="Rectangle 11">
            <a:extLst>
              <a:ext uri="{FF2B5EF4-FFF2-40B4-BE49-F238E27FC236}">
                <a16:creationId xmlns:a16="http://schemas.microsoft.com/office/drawing/2014/main" id="{0BA109C1-C9F4-443A-87B9-042171B670D8}"/>
              </a:ext>
            </a:extLst>
          </p:cNvPr>
          <p:cNvSpPr/>
          <p:nvPr userDrawn="1"/>
        </p:nvSpPr>
        <p:spPr>
          <a:xfrm>
            <a:off x="10115272" y="333829"/>
            <a:ext cx="939560" cy="261257"/>
          </a:xfrm>
          <a:prstGeom prst="rect">
            <a:avLst/>
          </a:prstGeom>
        </p:spPr>
        <p:txBody>
          <a:bodyPr wrap="square" lIns="0" tIns="0" rIns="0" bIns="0">
            <a:noAutofit/>
          </a:bodyPr>
          <a:lstStyle/>
          <a:p>
            <a:pPr>
              <a:spcBef>
                <a:spcPct val="0"/>
              </a:spcBef>
              <a:spcAft>
                <a:spcPts val="600"/>
              </a:spcAft>
              <a:defRPr/>
            </a:pPr>
            <a:r>
              <a:rPr lang="en-US" b="0">
                <a:solidFill>
                  <a:srgbClr val="107C10"/>
                </a:solidFill>
                <a:latin typeface="+mj-lt"/>
                <a:cs typeface="Khmer UI" panose="020B0502040204020203" pitchFamily="34" charset="0"/>
              </a:rPr>
              <a:t>NOTES</a:t>
            </a:r>
          </a:p>
        </p:txBody>
      </p:sp>
      <p:sp>
        <p:nvSpPr>
          <p:cNvPr id="4" name="Title 1">
            <a:extLst>
              <a:ext uri="{FF2B5EF4-FFF2-40B4-BE49-F238E27FC236}">
                <a16:creationId xmlns:a16="http://schemas.microsoft.com/office/drawing/2014/main" id="{F6D8E70A-7804-4D75-8C10-B5E4A5B2D2AD}"/>
              </a:ext>
            </a:extLst>
          </p:cNvPr>
          <p:cNvSpPr>
            <a:spLocks noGrp="1"/>
          </p:cNvSpPr>
          <p:nvPr>
            <p:ph type="title"/>
          </p:nvPr>
        </p:nvSpPr>
        <p:spPr>
          <a:xfrm>
            <a:off x="584201" y="457200"/>
            <a:ext cx="8193088" cy="492443"/>
          </a:xfrm>
        </p:spPr>
        <p:txBody>
          <a:bodyPr/>
          <a:lstStyle>
            <a:lvl1pPr>
              <a:defRPr>
                <a:solidFill>
                  <a:schemeClr val="bg2">
                    <a:lumMod val="25000"/>
                  </a:schemeClr>
                </a:solidFill>
                <a:latin typeface="+mn-lt"/>
              </a:defRPr>
            </a:lvl1pPr>
          </a:lstStyle>
          <a:p>
            <a:r>
              <a:rPr lang="en-US"/>
              <a:t>Click to edit Master title style</a:t>
            </a:r>
          </a:p>
        </p:txBody>
      </p:sp>
      <p:sp>
        <p:nvSpPr>
          <p:cNvPr id="13" name="Text Placeholder 12">
            <a:extLst>
              <a:ext uri="{FF2B5EF4-FFF2-40B4-BE49-F238E27FC236}">
                <a16:creationId xmlns:a16="http://schemas.microsoft.com/office/drawing/2014/main" id="{323C2BDC-46CE-4019-84C2-905FE91AD419}"/>
              </a:ext>
            </a:extLst>
          </p:cNvPr>
          <p:cNvSpPr>
            <a:spLocks noGrp="1"/>
          </p:cNvSpPr>
          <p:nvPr>
            <p:ph type="body" sz="quarter" idx="11"/>
          </p:nvPr>
        </p:nvSpPr>
        <p:spPr>
          <a:xfrm>
            <a:off x="10115272" y="1436688"/>
            <a:ext cx="1783041" cy="645178"/>
          </a:xfrm>
        </p:spPr>
        <p:txBody>
          <a:bodyPr/>
          <a:lstStyle>
            <a:lvl1pPr marL="0" indent="0">
              <a:buNone/>
              <a:defRPr sz="1400">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D0CE1095-BF92-46C3-BE49-66DC0B9836E0}"/>
              </a:ext>
            </a:extLst>
          </p:cNvPr>
          <p:cNvSpPr>
            <a:spLocks noGrp="1"/>
          </p:cNvSpPr>
          <p:nvPr>
            <p:ph sz="quarter" idx="12"/>
          </p:nvPr>
        </p:nvSpPr>
        <p:spPr>
          <a:xfrm>
            <a:off x="584201" y="1362881"/>
            <a:ext cx="7104062"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1997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descr="A picture containing game, kite&#10;&#10;Description automatically generated">
            <a:extLst>
              <a:ext uri="{FF2B5EF4-FFF2-40B4-BE49-F238E27FC236}">
                <a16:creationId xmlns:a16="http://schemas.microsoft.com/office/drawing/2014/main" id="{927C8D72-9F39-47EF-AC5F-B51AE11F033D}"/>
              </a:ext>
            </a:extLst>
          </p:cNvPr>
          <p:cNvPicPr>
            <a:picLocks noChangeAspect="1"/>
          </p:cNvPicPr>
          <p:nvPr userDrawn="1"/>
        </p:nvPicPr>
        <p:blipFill rotWithShape="1">
          <a:blip r:embed="rId2"/>
          <a:srcRect t="2688" r="4922" b="5301"/>
          <a:stretch/>
        </p:blipFill>
        <p:spPr>
          <a:xfrm>
            <a:off x="0" y="-1"/>
            <a:ext cx="12192000" cy="6858001"/>
          </a:xfrm>
          <a:prstGeom prst="rect">
            <a:avLst/>
          </a:prstGeom>
        </p:spPr>
      </p:pic>
    </p:spTree>
    <p:extLst>
      <p:ext uri="{BB962C8B-B14F-4D97-AF65-F5344CB8AC3E}">
        <p14:creationId xmlns:p14="http://schemas.microsoft.com/office/powerpoint/2010/main" val="19949365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8" name="Picture 7" descr="A close up of a piece of paper&#10;&#10;Description automatically generated">
            <a:extLst>
              <a:ext uri="{FF2B5EF4-FFF2-40B4-BE49-F238E27FC236}">
                <a16:creationId xmlns:a16="http://schemas.microsoft.com/office/drawing/2014/main" id="{2804F8F3-2AFA-47D0-9824-11B9A227D7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6D8E70A-7804-4D75-8C10-B5E4A5B2D2AD}"/>
              </a:ext>
            </a:extLst>
          </p:cNvPr>
          <p:cNvSpPr>
            <a:spLocks noGrp="1"/>
          </p:cNvSpPr>
          <p:nvPr>
            <p:ph type="title"/>
          </p:nvPr>
        </p:nvSpPr>
        <p:spPr>
          <a:xfrm>
            <a:off x="584200" y="457200"/>
            <a:ext cx="11025187" cy="492443"/>
          </a:xfrm>
        </p:spPr>
        <p:txBody>
          <a:bodyPr/>
          <a:lstStyle>
            <a:lvl1pPr>
              <a:defRPr>
                <a:solidFill>
                  <a:schemeClr val="bg2">
                    <a:lumMod val="2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311F61C0-42B0-44B2-99C6-EEB22849D3DE}"/>
              </a:ext>
            </a:extLst>
          </p:cNvPr>
          <p:cNvSpPr>
            <a:spLocks noGrp="1"/>
          </p:cNvSpPr>
          <p:nvPr>
            <p:ph sz="quarter" idx="10"/>
          </p:nvPr>
        </p:nvSpPr>
        <p:spPr>
          <a:xfrm>
            <a:off x="584200" y="1239838"/>
            <a:ext cx="9236075" cy="282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08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itle Only with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1FB96-F80D-47D0-A331-6D87B26094CA}"/>
              </a:ext>
            </a:extLst>
          </p:cNvPr>
          <p:cNvSpPr/>
          <p:nvPr/>
        </p:nvSpPr>
        <p:spPr>
          <a:xfrm>
            <a:off x="0" y="1"/>
            <a:ext cx="12192000" cy="1706138"/>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a:extLst>
              <a:ext uri="{FF2B5EF4-FFF2-40B4-BE49-F238E27FC236}">
                <a16:creationId xmlns:a16="http://schemas.microsoft.com/office/drawing/2014/main" id="{104FDB9C-B2A6-4EEB-A4E8-2B8C0330468C}"/>
              </a:ext>
            </a:extLst>
          </p:cNvPr>
          <p:cNvSpPr>
            <a:spLocks noGrp="1"/>
          </p:cNvSpPr>
          <p:nvPr>
            <p:ph type="body" sz="quarter" idx="11"/>
          </p:nvPr>
        </p:nvSpPr>
        <p:spPr>
          <a:xfrm>
            <a:off x="585788" y="1103236"/>
            <a:ext cx="11023600" cy="307777"/>
          </a:xfrm>
        </p:spPr>
        <p:txBody>
          <a:bodyPr/>
          <a:lstStyle>
            <a:lvl1pPr marL="0" indent="0">
              <a:buNone/>
              <a:defRPr lang="en-US" sz="2000" b="0" kern="1200" cap="none" spc="-50" baseline="0" dirty="0" smtClean="0">
                <a:ln w="3175">
                  <a:noFill/>
                </a:ln>
                <a:solidFill>
                  <a:schemeClr val="bg1"/>
                </a:solidFill>
                <a:effectLst/>
                <a:latin typeface="Segoe UI Symbol" panose="020B0502040204020203" pitchFamily="34" charset="0"/>
                <a:ea typeface="Segoe UI Symbol" panose="020B0502040204020203" pitchFamily="34" charset="0"/>
                <a:cs typeface="Segoe UI Symbol" panose="020B0502040204020203"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5478569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4D31D-8FFD-48DB-A4A1-B4546419AA49}"/>
              </a:ext>
            </a:extLst>
          </p:cNvPr>
          <p:cNvSpPr>
            <a:spLocks noGrp="1"/>
          </p:cNvSpPr>
          <p:nvPr>
            <p:ph type="dt" sz="half" idx="10"/>
          </p:nvPr>
        </p:nvSpPr>
        <p:spPr/>
        <p:txBody>
          <a:bodyPr/>
          <a:lstStyle/>
          <a:p>
            <a:fld id="{4D6D619D-53F6-4B10-AD2C-12E15F10005D}" type="datetimeFigureOut">
              <a:rPr lang="en-US" smtClean="0"/>
              <a:t>7/24/2023</a:t>
            </a:fld>
            <a:endParaRPr lang="en-US"/>
          </a:p>
        </p:txBody>
      </p:sp>
      <p:sp>
        <p:nvSpPr>
          <p:cNvPr id="3" name="Footer Placeholder 2">
            <a:extLst>
              <a:ext uri="{FF2B5EF4-FFF2-40B4-BE49-F238E27FC236}">
                <a16:creationId xmlns:a16="http://schemas.microsoft.com/office/drawing/2014/main" id="{41373AF3-DABA-4675-BE69-A7D23A0E3B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61929-116F-4E71-96D5-D2665FB2F498}"/>
              </a:ext>
            </a:extLst>
          </p:cNvPr>
          <p:cNvSpPr>
            <a:spLocks noGrp="1"/>
          </p:cNvSpPr>
          <p:nvPr>
            <p:ph type="sldNum" sz="quarter" idx="12"/>
          </p:nvPr>
        </p:nvSpPr>
        <p:spPr/>
        <p:txBody>
          <a:bodyPr/>
          <a:lstStyle/>
          <a:p>
            <a:fld id="{9056FB36-F433-47EC-B6BC-98ADE390909B}" type="slidenum">
              <a:rPr lang="en-US" smtClean="0"/>
              <a:t>‹#›</a:t>
            </a:fld>
            <a:endParaRPr lang="en-US"/>
          </a:p>
        </p:txBody>
      </p:sp>
    </p:spTree>
    <p:extLst>
      <p:ext uri="{BB962C8B-B14F-4D97-AF65-F5344CB8AC3E}">
        <p14:creationId xmlns:p14="http://schemas.microsoft.com/office/powerpoint/2010/main" val="757345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70C6-EA66-EA13-08D1-EFD58EC93A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064471-55A8-0409-D0A0-C9FEA4106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BBF178-B700-460F-6B7C-39A515E55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28FF65-3BB7-1149-33D0-08E0EEBDF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62D7F5-B273-DD91-562F-094DDF9B82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DBA20-3871-4C5C-452A-9FCD3FACE900}"/>
              </a:ext>
            </a:extLst>
          </p:cNvPr>
          <p:cNvSpPr>
            <a:spLocks noGrp="1"/>
          </p:cNvSpPr>
          <p:nvPr>
            <p:ph type="dt" sz="half" idx="10"/>
          </p:nvPr>
        </p:nvSpPr>
        <p:spPr/>
        <p:txBody>
          <a:bodyPr/>
          <a:lstStyle/>
          <a:p>
            <a:fld id="{F6ADB6CC-DCBA-43D7-A1F2-656688DACB54}" type="datetimeFigureOut">
              <a:rPr lang="en-US" smtClean="0"/>
              <a:t>7/24/2023</a:t>
            </a:fld>
            <a:endParaRPr lang="en-US"/>
          </a:p>
        </p:txBody>
      </p:sp>
      <p:sp>
        <p:nvSpPr>
          <p:cNvPr id="8" name="Footer Placeholder 7">
            <a:extLst>
              <a:ext uri="{FF2B5EF4-FFF2-40B4-BE49-F238E27FC236}">
                <a16:creationId xmlns:a16="http://schemas.microsoft.com/office/drawing/2014/main" id="{9848111E-D853-F164-D55F-C0EC1986D4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854F1-A313-67E2-55FB-435808E0D458}"/>
              </a:ext>
            </a:extLst>
          </p:cNvPr>
          <p:cNvSpPr>
            <a:spLocks noGrp="1"/>
          </p:cNvSpPr>
          <p:nvPr>
            <p:ph type="sldNum" sz="quarter" idx="12"/>
          </p:nvPr>
        </p:nvSpPr>
        <p:spPr/>
        <p:txBody>
          <a:bodyPr/>
          <a:lstStyle/>
          <a:p>
            <a:fld id="{8519E814-0A1E-4BD7-ADC4-2E90BE268883}" type="slidenum">
              <a:rPr lang="en-US" smtClean="0"/>
              <a:t>‹#›</a:t>
            </a:fld>
            <a:endParaRPr lang="en-US"/>
          </a:p>
        </p:txBody>
      </p:sp>
    </p:spTree>
    <p:extLst>
      <p:ext uri="{BB962C8B-B14F-4D97-AF65-F5344CB8AC3E}">
        <p14:creationId xmlns:p14="http://schemas.microsoft.com/office/powerpoint/2010/main" val="25292894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
        <p:nvSpPr>
          <p:cNvPr id="4" name="TextBox 3">
            <a:extLst>
              <a:ext uri="{FF2B5EF4-FFF2-40B4-BE49-F238E27FC236}">
                <a16:creationId xmlns:a16="http://schemas.microsoft.com/office/drawing/2014/main" id="{06E29EFE-2EAB-DDFB-4D3B-43B240D25F5C}"/>
              </a:ext>
            </a:extLst>
          </p:cNvPr>
          <p:cNvSpPr txBox="1"/>
          <p:nvPr userDrawn="1"/>
        </p:nvSpPr>
        <p:spPr>
          <a:xfrm rot="16200000">
            <a:off x="-458287" y="6230436"/>
            <a:ext cx="1085851" cy="1692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prstClr val="black">
                    <a:lumMod val="50000"/>
                    <a:lumOff val="50000"/>
                  </a:prstClr>
                </a:solidFill>
                <a:effectLst/>
                <a:uLnTx/>
                <a:uFillTx/>
                <a:latin typeface="Segoe UI" panose="020B0502040204020203" pitchFamily="34" charset="0"/>
                <a:cs typeface="Segoe UI" panose="020B0502040204020203" pitchFamily="34" charset="0"/>
              </a:rPr>
              <a:t>SurCMM.SED.Intro.1022</a:t>
            </a:r>
          </a:p>
        </p:txBody>
      </p:sp>
    </p:spTree>
    <p:extLst>
      <p:ext uri="{BB962C8B-B14F-4D97-AF65-F5344CB8AC3E}">
        <p14:creationId xmlns:p14="http://schemas.microsoft.com/office/powerpoint/2010/main" val="3839354035"/>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Section Slid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a:t>
            </a:r>
          </a:p>
        </p:txBody>
      </p:sp>
    </p:spTree>
    <p:extLst>
      <p:ext uri="{BB962C8B-B14F-4D97-AF65-F5344CB8AC3E}">
        <p14:creationId xmlns:p14="http://schemas.microsoft.com/office/powerpoint/2010/main" val="1128109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784666" y="512"/>
            <a:ext cx="9864078" cy="6856975"/>
          </a:xfrm>
          <a:prstGeom prst="rect">
            <a:avLst/>
          </a:prstGeom>
        </p:spPr>
      </p:pic>
    </p:spTree>
    <p:extLst>
      <p:ext uri="{BB962C8B-B14F-4D97-AF65-F5344CB8AC3E}">
        <p14:creationId xmlns:p14="http://schemas.microsoft.com/office/powerpoint/2010/main" val="1329083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F1B18A-60D4-4D84-AFD6-27BCC21EDF8C}"/>
              </a:ext>
            </a:extLst>
          </p:cNvPr>
          <p:cNvSpPr/>
          <p:nvPr userDrawn="1"/>
        </p:nvSpPr>
        <p:spPr>
          <a:xfrm>
            <a:off x="0" y="2"/>
            <a:ext cx="12192000" cy="1344529"/>
          </a:xfrm>
          <a:prstGeom prst="rect">
            <a:avLst/>
          </a:prstGeom>
          <a:gradFill flip="none" rotWithShape="1">
            <a:gsLst>
              <a:gs pos="0">
                <a:schemeClr val="accent2"/>
              </a:gs>
              <a:gs pos="100000">
                <a:schemeClr val="accent2">
                  <a:lumMod val="20000"/>
                  <a:lumOff val="80000"/>
                </a:schemeClr>
              </a:gs>
              <a:gs pos="65000">
                <a:schemeClr val="accent2">
                  <a:lumMod val="40000"/>
                  <a:lumOff val="60000"/>
                </a:schemeClr>
              </a:gs>
              <a:gs pos="32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gradFill>
                <a:gsLst>
                  <a:gs pos="0">
                    <a:schemeClr val="accent1">
                      <a:lumMod val="5000"/>
                      <a:lumOff val="95000"/>
                    </a:schemeClr>
                  </a:gs>
                  <a:gs pos="74000">
                    <a:schemeClr val="accent2">
                      <a:lumMod val="40000"/>
                      <a:lumOff val="60000"/>
                    </a:schemeClr>
                  </a:gs>
                  <a:gs pos="83000">
                    <a:schemeClr val="accent2"/>
                  </a:gs>
                  <a:gs pos="100000">
                    <a:schemeClr val="accent1">
                      <a:lumMod val="30000"/>
                      <a:lumOff val="70000"/>
                    </a:schemeClr>
                  </a:gs>
                </a:gsLst>
                <a:lin ang="5400000" scaled="1"/>
              </a:gradFill>
            </a:endParaRPr>
          </a:p>
        </p:txBody>
      </p:sp>
      <p:pic>
        <p:nvPicPr>
          <p:cNvPr id="10" name="Picture 9" descr="A close up of a logo&#10;&#10;Description automatically generated">
            <a:extLst>
              <a:ext uri="{FF2B5EF4-FFF2-40B4-BE49-F238E27FC236}">
                <a16:creationId xmlns:a16="http://schemas.microsoft.com/office/drawing/2014/main" id="{090B369B-1A87-4BF9-8FCF-424FC31E0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2784" y="19878"/>
            <a:ext cx="3332101" cy="438150"/>
          </a:xfrm>
          <a:prstGeom prst="rect">
            <a:avLst/>
          </a:prstGeom>
        </p:spPr>
      </p:pic>
    </p:spTree>
    <p:extLst>
      <p:ext uri="{BB962C8B-B14F-4D97-AF65-F5344CB8AC3E}">
        <p14:creationId xmlns:p14="http://schemas.microsoft.com/office/powerpoint/2010/main" val="28798750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864314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6448"/>
            <a:ext cx="4179888" cy="1477328"/>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extLst>
                <a:ext uri="{28A0092B-C50C-407E-A947-70E740481C1C}">
                  <a14:useLocalDpi xmlns:a14="http://schemas.microsoft.com/office/drawing/2010/main"/>
                </a:ext>
              </a:extLst>
            </a:blip>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403860"/>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spTree>
    <p:extLst>
      <p:ext uri="{BB962C8B-B14F-4D97-AF65-F5344CB8AC3E}">
        <p14:creationId xmlns:p14="http://schemas.microsoft.com/office/powerpoint/2010/main" val="2558600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4932471"/>
            <a:ext cx="11023601" cy="677108"/>
          </a:xfrm>
          <a:noFill/>
        </p:spPr>
        <p:txBody>
          <a:bodyPr wrap="square" lIns="0" tIns="0" rIns="0" bIns="0" anchor="b" anchorCtr="0">
            <a:spAutoFit/>
          </a:bodyPr>
          <a:lstStyle>
            <a:lvl1pPr>
              <a:defRPr sz="44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199" y="572862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393565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3752820"/>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cxnSp>
        <p:nvCxnSpPr>
          <p:cNvPr id="7" name="Straight Connector 6">
            <a:extLst>
              <a:ext uri="{FF2B5EF4-FFF2-40B4-BE49-F238E27FC236}">
                <a16:creationId xmlns:a16="http://schemas.microsoft.com/office/drawing/2014/main" id="{1E260FD3-A8CB-319B-D324-71C33788E710}"/>
              </a:ext>
            </a:extLst>
          </p:cNvPr>
          <p:cNvCxnSpPr>
            <a:cxnSpLocks/>
          </p:cNvCxnSpPr>
          <p:nvPr userDrawn="1"/>
        </p:nvCxnSpPr>
        <p:spPr>
          <a:xfrm>
            <a:off x="3041746" y="3705052"/>
            <a:ext cx="0" cy="749851"/>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0"/>
            <a:ext cx="12192000" cy="3536950"/>
          </a:xfrm>
          <a:solidFill>
            <a:schemeClr val="bg1"/>
          </a:solidFill>
        </p:spPr>
        <p:txBody>
          <a:bodyPr anchor="ctr">
            <a:noAutofit/>
          </a:bodyPr>
          <a:lstStyle>
            <a:lvl1pPr marL="0" indent="0" algn="ctr">
              <a:buNone/>
              <a:defRPr sz="4000"/>
            </a:lvl1pPr>
          </a:lstStyle>
          <a:p>
            <a:r>
              <a:rPr lang="en-IN"/>
              <a:t>Insert picture</a:t>
            </a:r>
          </a:p>
        </p:txBody>
      </p:sp>
    </p:spTree>
    <p:extLst>
      <p:ext uri="{BB962C8B-B14F-4D97-AF65-F5344CB8AC3E}">
        <p14:creationId xmlns:p14="http://schemas.microsoft.com/office/powerpoint/2010/main" val="1839278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320">
          <p15:clr>
            <a:srgbClr val="FBAE40"/>
          </p15:clr>
        </p15:guide>
        <p15:guide id="4"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1615CF-CDA0-7B46-974B-4777B253BA13}"/>
              </a:ext>
            </a:extLst>
          </p:cNvPr>
          <p:cNvSpPr/>
          <p:nvPr userDrawn="1"/>
        </p:nvSpPr>
        <p:spPr bwMode="auto">
          <a:xfrm>
            <a:off x="0" y="3302000"/>
            <a:ext cx="12192000" cy="30983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199" y="1991075"/>
            <a:ext cx="11023601" cy="738664"/>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199" y="284878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7198"/>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9950450" y="404359"/>
            <a:ext cx="1651000" cy="654314"/>
          </a:xfrm>
        </p:spPr>
        <p:txBody>
          <a:bodyPr anchor="ctr">
            <a:noAutofit/>
          </a:bodyPr>
          <a:lstStyle>
            <a:lvl1pPr marL="0" indent="0" algn="ctr">
              <a:buNone/>
              <a:defRPr sz="2000">
                <a:solidFill>
                  <a:schemeClr val="accent5"/>
                </a:solidFill>
                <a:latin typeface="+mj-lt"/>
              </a:defRPr>
            </a:lvl1pPr>
          </a:lstStyle>
          <a:p>
            <a:r>
              <a:rPr lang="en-IN"/>
              <a:t>Partner logo</a:t>
            </a:r>
          </a:p>
        </p:txBody>
      </p: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3429000"/>
            <a:ext cx="12192000" cy="3429000"/>
          </a:xfrm>
          <a:solidFill>
            <a:schemeClr val="bg1"/>
          </a:solidFill>
        </p:spPr>
        <p:txBody>
          <a:bodyPr anchor="ctr">
            <a:noAutofit/>
          </a:bodyPr>
          <a:lstStyle>
            <a:lvl1pPr marL="0" indent="0" algn="ctr">
              <a:buNone/>
              <a:defRPr sz="4000"/>
            </a:lvl1pPr>
          </a:lstStyle>
          <a:p>
            <a:r>
              <a:rPr lang="en-IN"/>
              <a:t>Insert picture</a:t>
            </a:r>
          </a:p>
        </p:txBody>
      </p:sp>
    </p:spTree>
    <p:extLst>
      <p:ext uri="{BB962C8B-B14F-4D97-AF65-F5344CB8AC3E}">
        <p14:creationId xmlns:p14="http://schemas.microsoft.com/office/powerpoint/2010/main" val="3477597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97">
          <p15:clr>
            <a:srgbClr val="5ACBF0"/>
          </p15:clr>
        </p15:guide>
        <p15:guide id="2" orient="horz" pos="2496">
          <p15:clr>
            <a:srgbClr val="5ACBF0"/>
          </p15:clr>
        </p15:guide>
        <p15:guide id="4" orient="horz" pos="21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3898900"/>
          </a:xfrm>
          <a:blipFill>
            <a:blip r:embed="rId2"/>
            <a:stretch>
              <a:fillRect t="-7492" b="-9772"/>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95269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4009AD-45BE-7662-A40E-0F94DA8E9DA7}"/>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defRPr sz="4400" spc="-50" baseline="0">
                <a:solidFill>
                  <a:srgbClr val="505050"/>
                </a:solidFill>
                <a:latin typeface="Segoe UI Light" panose="020B0502040204020203" pitchFamily="34" charset="0"/>
                <a:cs typeface="Segoe UI Light" panose="020B0502040204020203" pitchFamily="34" charset="0"/>
              </a:defRPr>
            </a:lvl1pPr>
          </a:lstStyle>
          <a:p>
            <a:r>
              <a:rPr lang="en-US"/>
              <a:t>Section slide</a:t>
            </a:r>
          </a:p>
        </p:txBody>
      </p:sp>
      <p:grpSp>
        <p:nvGrpSpPr>
          <p:cNvPr id="2" name="Picture 6">
            <a:extLst>
              <a:ext uri="{FF2B5EF4-FFF2-40B4-BE49-F238E27FC236}">
                <a16:creationId xmlns:a16="http://schemas.microsoft.com/office/drawing/2014/main" id="{54E65203-0129-B989-A3D8-8E8965544A88}"/>
              </a:ext>
            </a:extLst>
          </p:cNvPr>
          <p:cNvGrpSpPr/>
          <p:nvPr userDrawn="1"/>
        </p:nvGrpSpPr>
        <p:grpSpPr bwMode="black">
          <a:xfrm>
            <a:off x="596802" y="866775"/>
            <a:ext cx="2768601" cy="363160"/>
            <a:chOff x="584200" y="586699"/>
            <a:chExt cx="2200466" cy="288637"/>
          </a:xfrm>
        </p:grpSpPr>
        <p:sp>
          <p:nvSpPr>
            <p:cNvPr id="3" name="Freeform: Shape 2">
              <a:extLst>
                <a:ext uri="{FF2B5EF4-FFF2-40B4-BE49-F238E27FC236}">
                  <a16:creationId xmlns:a16="http://schemas.microsoft.com/office/drawing/2014/main" id="{9139647C-F1E7-A49D-A532-D77AB5B9D3B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4" name="Freeform: Shape 3">
              <a:extLst>
                <a:ext uri="{FF2B5EF4-FFF2-40B4-BE49-F238E27FC236}">
                  <a16:creationId xmlns:a16="http://schemas.microsoft.com/office/drawing/2014/main" id="{20661E3A-4222-63F6-DE86-32A19F56D0E9}"/>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5" name="Freeform: Shape 4">
              <a:extLst>
                <a:ext uri="{FF2B5EF4-FFF2-40B4-BE49-F238E27FC236}">
                  <a16:creationId xmlns:a16="http://schemas.microsoft.com/office/drawing/2014/main" id="{3D92C21F-D3F7-0D9C-D088-BAC20F1E856A}"/>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6" name="Freeform: Shape 5">
              <a:extLst>
                <a:ext uri="{FF2B5EF4-FFF2-40B4-BE49-F238E27FC236}">
                  <a16:creationId xmlns:a16="http://schemas.microsoft.com/office/drawing/2014/main" id="{4DBFE20A-41DB-F421-21DE-6655F9F7CE41}"/>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0AE1E89-F2EF-2C1A-D83D-E7D2637E760B}"/>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921000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632734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369332"/>
          </a:xfrm>
        </p:spPr>
        <p:txBody>
          <a:bodyPr/>
          <a:lstStyle>
            <a:lvl1pPr>
              <a:defRPr sz="2400">
                <a:solidFill>
                  <a:srgbClr val="505050"/>
                </a:solidFill>
              </a:defRPr>
            </a:lvl1pPr>
          </a:lstStyle>
          <a:p>
            <a:r>
              <a:rPr lang="en-US"/>
              <a:t>Title (Segoe UI, size 24 </a:t>
            </a:r>
            <a:r>
              <a:rPr lang="en-US" err="1"/>
              <a:t>pt</a:t>
            </a:r>
            <a:r>
              <a:rPr lang="en-US"/>
              <a:t>)</a:t>
            </a:r>
          </a:p>
        </p:txBody>
      </p:sp>
    </p:spTree>
    <p:extLst>
      <p:ext uri="{BB962C8B-B14F-4D97-AF65-F5344CB8AC3E}">
        <p14:creationId xmlns:p14="http://schemas.microsoft.com/office/powerpoint/2010/main" val="262903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14850609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6617801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 No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lvl1pPr>
              <a:defRPr/>
            </a:lvl1pPr>
          </a:lstStyle>
          <a:p>
            <a:r>
              <a:rPr lang="en-US"/>
              <a:t>Body copy headline</a:t>
            </a:r>
          </a:p>
        </p:txBody>
      </p:sp>
      <p:sp>
        <p:nvSpPr>
          <p:cNvPr id="5" name="Text Placeholder 10">
            <a:extLst>
              <a:ext uri="{FF2B5EF4-FFF2-40B4-BE49-F238E27FC236}">
                <a16:creationId xmlns:a16="http://schemas.microsoft.com/office/drawing/2014/main" id="{AAAE175C-C7B8-43EF-B31B-174A3436D2E1}"/>
              </a:ext>
            </a:extLst>
          </p:cNvPr>
          <p:cNvSpPr>
            <a:spLocks noGrp="1"/>
          </p:cNvSpPr>
          <p:nvPr>
            <p:ph type="body" sz="quarter" idx="15" hasCustomPrompt="1"/>
          </p:nvPr>
        </p:nvSpPr>
        <p:spPr>
          <a:xfrm>
            <a:off x="585788" y="1967374"/>
            <a:ext cx="3273425" cy="563173"/>
          </a:xfrm>
        </p:spPr>
        <p:txBody>
          <a:bodyPr/>
          <a:lstStyle>
            <a:lvl1pPr marL="0" indent="0">
              <a:buNone/>
              <a:defRPr sz="1600">
                <a:latin typeface="+mn-lt"/>
              </a:defRPr>
            </a:lvl1pPr>
            <a:lvl2pPr marL="228600" indent="0">
              <a:buNone/>
              <a:defRPr sz="1600">
                <a:latin typeface="+mn-lt"/>
              </a:defRPr>
            </a:lvl2pPr>
            <a:lvl3pPr marL="457200" indent="0">
              <a:buNone/>
              <a:defRPr sz="1600">
                <a:latin typeface="+mn-lt"/>
              </a:defRPr>
            </a:lvl3pPr>
            <a:lvl4pPr marL="661988" indent="0">
              <a:buNone/>
              <a:defRPr sz="1600">
                <a:latin typeface="+mn-lt"/>
              </a:defRPr>
            </a:lvl4pPr>
            <a:lvl5pPr marL="855663" indent="0">
              <a:buNone/>
              <a:defRPr sz="1600">
                <a:latin typeface="+mn-lt"/>
              </a:defRPr>
            </a:lvl5pPr>
          </a:lstStyle>
          <a:p>
            <a:pPr lvl="0"/>
            <a:r>
              <a:rPr lang="en-US"/>
              <a:t>Body copy</a:t>
            </a:r>
          </a:p>
        </p:txBody>
      </p:sp>
    </p:spTree>
    <p:extLst>
      <p:ext uri="{BB962C8B-B14F-4D97-AF65-F5344CB8AC3E}">
        <p14:creationId xmlns:p14="http://schemas.microsoft.com/office/powerpoint/2010/main" val="3029478549"/>
      </p:ext>
    </p:extLst>
  </p:cSld>
  <p:clrMapOvr>
    <a:masterClrMapping/>
  </p:clrMapOvr>
  <p:transition>
    <p:fade/>
  </p:transition>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eading &amp; subheading with Partn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Subheading goes here</a:t>
            </a:r>
          </a:p>
        </p:txBody>
      </p:sp>
    </p:spTree>
    <p:extLst>
      <p:ext uri="{BB962C8B-B14F-4D97-AF65-F5344CB8AC3E}">
        <p14:creationId xmlns:p14="http://schemas.microsoft.com/office/powerpoint/2010/main" val="519694470"/>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Heading &amp; subhea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Subheading goes here</a:t>
            </a:r>
          </a:p>
        </p:txBody>
      </p:sp>
    </p:spTree>
    <p:extLst>
      <p:ext uri="{BB962C8B-B14F-4D97-AF65-F5344CB8AC3E}">
        <p14:creationId xmlns:p14="http://schemas.microsoft.com/office/powerpoint/2010/main" val="4136770616"/>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ith partner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100951"/>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Tree>
    <p:extLst>
      <p:ext uri="{BB962C8B-B14F-4D97-AF65-F5344CB8AC3E}">
        <p14:creationId xmlns:p14="http://schemas.microsoft.com/office/powerpoint/2010/main" val="3535040314"/>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guide id="3" pos="290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eading with image &amp; partner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Tree>
    <p:extLst>
      <p:ext uri="{BB962C8B-B14F-4D97-AF65-F5344CB8AC3E}">
        <p14:creationId xmlns:p14="http://schemas.microsoft.com/office/powerpoint/2010/main" val="3215738438"/>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Tree>
    <p:extLst>
      <p:ext uri="{BB962C8B-B14F-4D97-AF65-F5344CB8AC3E}">
        <p14:creationId xmlns:p14="http://schemas.microsoft.com/office/powerpoint/2010/main" val="3287558352"/>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472279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Microsoft Surface logo">
            <a:extLst>
              <a:ext uri="{FF2B5EF4-FFF2-40B4-BE49-F238E27FC236}">
                <a16:creationId xmlns:a16="http://schemas.microsoft.com/office/drawing/2014/main" id="{2CFF4832-AA90-FBC0-7A86-B866DF855B0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86464"/>
            <a:ext cx="1984478" cy="618538"/>
          </a:xfrm>
          <a:prstGeom prst="rect">
            <a:avLst/>
          </a:prstGeom>
        </p:spPr>
      </p:pic>
      <p:sp>
        <p:nvSpPr>
          <p:cNvPr id="3" name="Picture Placeholder 3">
            <a:extLst>
              <a:ext uri="{FF2B5EF4-FFF2-40B4-BE49-F238E27FC236}">
                <a16:creationId xmlns:a16="http://schemas.microsoft.com/office/drawing/2014/main" id="{3565F299-0AAD-032B-C7A5-19E8FBA2C58A}"/>
              </a:ext>
            </a:extLst>
          </p:cNvPr>
          <p:cNvSpPr>
            <a:spLocks noGrp="1"/>
          </p:cNvSpPr>
          <p:nvPr>
            <p:ph type="pic" sz="quarter" idx="13" hasCustomPrompt="1"/>
          </p:nvPr>
        </p:nvSpPr>
        <p:spPr>
          <a:xfrm>
            <a:off x="2536910" y="177103"/>
            <a:ext cx="1206415" cy="437260"/>
          </a:xfrm>
        </p:spPr>
        <p:txBody>
          <a:bodyPr anchor="ctr">
            <a:noAutofit/>
          </a:bodyPr>
          <a:lstStyle>
            <a:lvl1pPr marL="0" indent="0" algn="ctr">
              <a:buNone/>
              <a:defRPr sz="1400">
                <a:solidFill>
                  <a:schemeClr val="accent5"/>
                </a:solidFill>
                <a:latin typeface="+mj-lt"/>
              </a:defRPr>
            </a:lvl1pPr>
          </a:lstStyle>
          <a:p>
            <a:r>
              <a:rPr lang="en-IN"/>
              <a:t>Partner logo</a:t>
            </a:r>
          </a:p>
        </p:txBody>
      </p:sp>
      <p:cxnSp>
        <p:nvCxnSpPr>
          <p:cNvPr id="5" name="Straight Connector 4">
            <a:extLst>
              <a:ext uri="{FF2B5EF4-FFF2-40B4-BE49-F238E27FC236}">
                <a16:creationId xmlns:a16="http://schemas.microsoft.com/office/drawing/2014/main" id="{6EC206A6-9736-3707-579F-CC214FAB4FC6}"/>
              </a:ext>
            </a:extLst>
          </p:cNvPr>
          <p:cNvCxnSpPr>
            <a:cxnSpLocks/>
          </p:cNvCxnSpPr>
          <p:nvPr userDrawn="1"/>
        </p:nvCxnSpPr>
        <p:spPr>
          <a:xfrm>
            <a:off x="2347915" y="219521"/>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535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3594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540117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42757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364119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559524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437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38816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9924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4709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164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B73A7A-7AE3-4311-93DE-C73CAE3E920F}"/>
              </a:ext>
            </a:extLst>
          </p:cNvPr>
          <p:cNvGraphicFramePr>
            <a:graphicFrameLocks noChangeAspect="1"/>
          </p:cNvGraphicFramePr>
          <p:nvPr userDrawn="1">
            <p:custDataLst>
              <p:tags r:id="rId1"/>
            </p:custDataLst>
            <p:extLst>
              <p:ext uri="{D42A27DB-BD31-4B8C-83A1-F6EECF244321}">
                <p14:modId xmlns:p14="http://schemas.microsoft.com/office/powerpoint/2010/main" val="3486593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E9B73A7A-7AE3-4311-93DE-C73CAE3E92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BB6A604-342D-484A-9959-AF642E65F564}"/>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200" b="0" i="0" baseline="0" err="1">
              <a:solidFill>
                <a:srgbClr val="FFFFFF"/>
              </a:soli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4813386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97858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52385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41849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84666" y="0"/>
            <a:ext cx="9864078" cy="6858000"/>
          </a:xfrm>
          <a:prstGeom prst="rect">
            <a:avLst/>
          </a:prstGeom>
        </p:spPr>
      </p:pic>
    </p:spTree>
    <p:extLst>
      <p:ext uri="{BB962C8B-B14F-4D97-AF65-F5344CB8AC3E}">
        <p14:creationId xmlns:p14="http://schemas.microsoft.com/office/powerpoint/2010/main" val="2024475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86492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7788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381651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15662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965968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88410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231000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52610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10989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87647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481672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5028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83868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01833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41943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01837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19982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41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8535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667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19178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226267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5_DIVIDER ALT">
    <p:bg>
      <p:bgPr>
        <a:solidFill>
          <a:srgbClr val="243A5E"/>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5305"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4705" b="0" kern="1200" cap="none" spc="-98" baseline="0" dirty="0">
                <a:solidFill>
                  <a:schemeClr val="tx1"/>
                </a:soli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0" lvl="0" indent="0" algn="l" defTabSz="498603" rtl="0" eaLnBrk="1" latinLnBrk="0" hangingPunct="1">
              <a:lnSpc>
                <a:spcPct val="90000"/>
              </a:lnSpc>
              <a:spcBef>
                <a:spcPts val="0"/>
              </a:spcBef>
              <a:spcAft>
                <a:spcPts val="0"/>
              </a:spcAft>
              <a:buClrTx/>
              <a:buFont typeface="Arial"/>
              <a:buNone/>
            </a:pPr>
            <a:r>
              <a:rPr lang="en-US"/>
              <a:t>Section title</a:t>
            </a:r>
          </a:p>
        </p:txBody>
      </p:sp>
    </p:spTree>
    <p:extLst>
      <p:ext uri="{BB962C8B-B14F-4D97-AF65-F5344CB8AC3E}">
        <p14:creationId xmlns:p14="http://schemas.microsoft.com/office/powerpoint/2010/main" val="105823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F5B3-D224-B079-B098-C362F4C139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873278-0419-1A14-F70E-ADA1AC859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2C3CBC-0821-206B-137B-0C5813A5C1B8}"/>
              </a:ext>
            </a:extLst>
          </p:cNvPr>
          <p:cNvSpPr>
            <a:spLocks noGrp="1"/>
          </p:cNvSpPr>
          <p:nvPr>
            <p:ph type="dt" sz="half" idx="10"/>
          </p:nvPr>
        </p:nvSpPr>
        <p:spPr/>
        <p:txBody>
          <a:bodyPr/>
          <a:lstStyle/>
          <a:p>
            <a:fld id="{2EB4123A-17AC-44A9-A539-20011A27F931}" type="datetimeFigureOut">
              <a:rPr lang="en-US" smtClean="0"/>
              <a:t>7/24/2023</a:t>
            </a:fld>
            <a:endParaRPr lang="en-US"/>
          </a:p>
        </p:txBody>
      </p:sp>
      <p:sp>
        <p:nvSpPr>
          <p:cNvPr id="5" name="Footer Placeholder 4">
            <a:extLst>
              <a:ext uri="{FF2B5EF4-FFF2-40B4-BE49-F238E27FC236}">
                <a16:creationId xmlns:a16="http://schemas.microsoft.com/office/drawing/2014/main" id="{8D6CE32B-DEC1-4B87-080F-C0DA01CDD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BCC8A-8E11-85ED-3CB3-471DDB270AF3}"/>
              </a:ext>
            </a:extLst>
          </p:cNvPr>
          <p:cNvSpPr>
            <a:spLocks noGrp="1"/>
          </p:cNvSpPr>
          <p:nvPr>
            <p:ph type="sldNum" sz="quarter" idx="12"/>
          </p:nvPr>
        </p:nvSpPr>
        <p:spPr/>
        <p:txBody>
          <a:bodyPr/>
          <a:lstStyle/>
          <a:p>
            <a:fld id="{37EAAA6A-13BE-44D9-A315-E16670DEC51D}" type="slidenum">
              <a:rPr lang="en-US" smtClean="0"/>
              <a:t>‹#›</a:t>
            </a:fld>
            <a:endParaRPr lang="en-US"/>
          </a:p>
        </p:txBody>
      </p:sp>
    </p:spTree>
    <p:extLst>
      <p:ext uri="{BB962C8B-B14F-4D97-AF65-F5344CB8AC3E}">
        <p14:creationId xmlns:p14="http://schemas.microsoft.com/office/powerpoint/2010/main" val="7962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295849"/>
            <a:ext cx="11013187" cy="430887"/>
          </a:xfrm>
        </p:spPr>
        <p:txBody>
          <a:bodyPr/>
          <a:lstStyle>
            <a:lvl1pPr>
              <a:defRPr>
                <a:solidFill>
                  <a:srgbClr val="505050"/>
                </a:solidFill>
              </a:defRPr>
            </a:lvl1pPr>
          </a:lstStyle>
          <a:p>
            <a:r>
              <a:rPr lang="en-US"/>
              <a:t>Title (Segoe UI, size 28 </a:t>
            </a:r>
            <a:r>
              <a:rPr lang="en-US" err="1"/>
              <a:t>pt</a:t>
            </a:r>
            <a:r>
              <a:rPr lang="en-US"/>
              <a:t>)</a:t>
            </a:r>
          </a:p>
        </p:txBody>
      </p:sp>
    </p:spTree>
    <p:extLst>
      <p:ext uri="{BB962C8B-B14F-4D97-AF65-F5344CB8AC3E}">
        <p14:creationId xmlns:p14="http://schemas.microsoft.com/office/powerpoint/2010/main" val="27921863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295849"/>
            <a:ext cx="5363275" cy="430887"/>
          </a:xfrm>
        </p:spPr>
        <p:txBody>
          <a:bodyPr/>
          <a:lstStyle>
            <a:lvl1pPr>
              <a:defRPr>
                <a:solidFill>
                  <a:srgbClr val="505050"/>
                </a:solidFill>
              </a:defRPr>
            </a:lvl1pPr>
          </a:lstStyle>
          <a:p>
            <a:r>
              <a:rPr lang="en-US"/>
              <a:t>Title (Segoe UI, size 28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92177" y="1461626"/>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1225971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179888"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extLst>
                <a:ext uri="{28A0092B-C50C-407E-A947-70E740481C1C}">
                  <a14:useLocalDpi xmlns:a14="http://schemas.microsoft.com/office/drawing/2010/main"/>
                </a:ext>
              </a:extLst>
            </a:blip>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44254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Slid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Section slide</a:t>
            </a:r>
          </a:p>
        </p:txBody>
      </p:sp>
    </p:spTree>
    <p:extLst>
      <p:ext uri="{BB962C8B-B14F-4D97-AF65-F5344CB8AC3E}">
        <p14:creationId xmlns:p14="http://schemas.microsoft.com/office/powerpoint/2010/main" val="1293103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5689086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706452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505050"/>
                </a:solidFill>
              </a:defRPr>
            </a:lvl1pPr>
          </a:lstStyle>
          <a:p>
            <a:r>
              <a:rPr lang="en-US"/>
              <a:t>[Blank]</a:t>
            </a:r>
          </a:p>
        </p:txBody>
      </p:sp>
    </p:spTree>
    <p:extLst>
      <p:ext uri="{BB962C8B-B14F-4D97-AF65-F5344CB8AC3E}">
        <p14:creationId xmlns:p14="http://schemas.microsoft.com/office/powerpoint/2010/main" val="19491513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97B7D9-1352-4A38-BB40-64099766779B}"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4230589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037646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8A8B-CE1C-7940-9F43-BB03A2A47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9AD5E-2C53-3044-8A30-541012F16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3E24C-F21B-0E46-8BBC-DE567ADC4AB4}"/>
              </a:ext>
            </a:extLst>
          </p:cNvPr>
          <p:cNvSpPr>
            <a:spLocks noGrp="1"/>
          </p:cNvSpPr>
          <p:nvPr>
            <p:ph type="dt" sz="half" idx="10"/>
          </p:nvPr>
        </p:nvSpPr>
        <p:spPr/>
        <p:txBody>
          <a:bodyPr/>
          <a:lstStyle/>
          <a:p>
            <a:fld id="{E4206377-AAE2-BB4B-A51C-12678924DAAF}" type="datetimeFigureOut">
              <a:rPr lang="en-US" smtClean="0"/>
              <a:t>7/24/2023</a:t>
            </a:fld>
            <a:endParaRPr lang="en-US"/>
          </a:p>
        </p:txBody>
      </p:sp>
      <p:sp>
        <p:nvSpPr>
          <p:cNvPr id="5" name="Footer Placeholder 4">
            <a:extLst>
              <a:ext uri="{FF2B5EF4-FFF2-40B4-BE49-F238E27FC236}">
                <a16:creationId xmlns:a16="http://schemas.microsoft.com/office/drawing/2014/main" id="{D50D712E-9594-DB4F-A91B-B0A0CFF32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D6C90-5ADA-1E40-88DD-108A28C661B2}"/>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2549674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960122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430942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55009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8850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56237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04570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685563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42548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97B7D9-1352-4A38-BB40-64099766779B}"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203925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36864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5616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657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6728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462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53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1080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2077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5734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0685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97B7D9-1352-4A38-BB40-64099766779B}"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2644905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98728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08754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16534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330448"/>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3496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120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4605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58680"/>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8960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590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97B7D9-1352-4A38-BB40-64099766779B}"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22747319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911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860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5976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0564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626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6402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3668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608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9053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9469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97B7D9-1352-4A38-BB40-64099766779B}"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3076517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75412784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800507823"/>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77622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11608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67077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72207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868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458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5851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262553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97B7D9-1352-4A38-BB40-64099766779B}"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36121834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854829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6724044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891627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8642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53149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583552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74894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344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122487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50500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97B7D9-1352-4A38-BB40-64099766779B}"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F445-2D3C-4459-AE4E-2620082E9B83}" type="slidenum">
              <a:rPr lang="en-US" smtClean="0"/>
              <a:t>‹#›</a:t>
            </a:fld>
            <a:endParaRPr lang="en-US"/>
          </a:p>
        </p:txBody>
      </p:sp>
    </p:spTree>
    <p:extLst>
      <p:ext uri="{BB962C8B-B14F-4D97-AF65-F5344CB8AC3E}">
        <p14:creationId xmlns:p14="http://schemas.microsoft.com/office/powerpoint/2010/main" val="10587871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62348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4377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81274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74061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43485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67062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0559450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7437449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8786389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4491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7.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84" Type="http://schemas.openxmlformats.org/officeDocument/2006/relationships/slideLayout" Target="../slideLayouts/slideLayout115.xml"/><Relationship Id="rId89" Type="http://schemas.openxmlformats.org/officeDocument/2006/relationships/slideLayout" Target="../slideLayouts/slideLayout120.xml"/><Relationship Id="rId112" Type="http://schemas.openxmlformats.org/officeDocument/2006/relationships/slideLayout" Target="../slideLayouts/slideLayout143.xml"/><Relationship Id="rId16" Type="http://schemas.openxmlformats.org/officeDocument/2006/relationships/slideLayout" Target="../slideLayouts/slideLayout47.xml"/><Relationship Id="rId107" Type="http://schemas.openxmlformats.org/officeDocument/2006/relationships/slideLayout" Target="../slideLayouts/slideLayout138.xml"/><Relationship Id="rId11" Type="http://schemas.openxmlformats.org/officeDocument/2006/relationships/slideLayout" Target="../slideLayouts/slideLayout42.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74" Type="http://schemas.openxmlformats.org/officeDocument/2006/relationships/slideLayout" Target="../slideLayouts/slideLayout105.xml"/><Relationship Id="rId79" Type="http://schemas.openxmlformats.org/officeDocument/2006/relationships/slideLayout" Target="../slideLayouts/slideLayout110.xml"/><Relationship Id="rId102" Type="http://schemas.openxmlformats.org/officeDocument/2006/relationships/slideLayout" Target="../slideLayouts/slideLayout133.xml"/><Relationship Id="rId5" Type="http://schemas.openxmlformats.org/officeDocument/2006/relationships/slideLayout" Target="../slideLayouts/slideLayout36.xml"/><Relationship Id="rId90" Type="http://schemas.openxmlformats.org/officeDocument/2006/relationships/slideLayout" Target="../slideLayouts/slideLayout121.xml"/><Relationship Id="rId95" Type="http://schemas.openxmlformats.org/officeDocument/2006/relationships/slideLayout" Target="../slideLayouts/slideLayout126.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113" Type="http://schemas.openxmlformats.org/officeDocument/2006/relationships/slideLayout" Target="../slideLayouts/slideLayout144.xml"/><Relationship Id="rId80" Type="http://schemas.openxmlformats.org/officeDocument/2006/relationships/slideLayout" Target="../slideLayouts/slideLayout111.xml"/><Relationship Id="rId85" Type="http://schemas.openxmlformats.org/officeDocument/2006/relationships/slideLayout" Target="../slideLayouts/slideLayout116.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59" Type="http://schemas.openxmlformats.org/officeDocument/2006/relationships/slideLayout" Target="../slideLayouts/slideLayout90.xml"/><Relationship Id="rId103" Type="http://schemas.openxmlformats.org/officeDocument/2006/relationships/slideLayout" Target="../slideLayouts/slideLayout134.xml"/><Relationship Id="rId108" Type="http://schemas.openxmlformats.org/officeDocument/2006/relationships/slideLayout" Target="../slideLayouts/slideLayout139.xml"/><Relationship Id="rId54" Type="http://schemas.openxmlformats.org/officeDocument/2006/relationships/slideLayout" Target="../slideLayouts/slideLayout85.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91" Type="http://schemas.openxmlformats.org/officeDocument/2006/relationships/slideLayout" Target="../slideLayouts/slideLayout122.xml"/><Relationship Id="rId96" Type="http://schemas.openxmlformats.org/officeDocument/2006/relationships/slideLayout" Target="../slideLayouts/slideLayout12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106" Type="http://schemas.openxmlformats.org/officeDocument/2006/relationships/slideLayout" Target="../slideLayouts/slideLayout137.xml"/><Relationship Id="rId114" Type="http://schemas.openxmlformats.org/officeDocument/2006/relationships/theme" Target="../theme/theme3.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slideLayout" Target="../slideLayouts/slideLayout104.xml"/><Relationship Id="rId78" Type="http://schemas.openxmlformats.org/officeDocument/2006/relationships/slideLayout" Target="../slideLayouts/slideLayout109.xml"/><Relationship Id="rId81" Type="http://schemas.openxmlformats.org/officeDocument/2006/relationships/slideLayout" Target="../slideLayouts/slideLayout112.xml"/><Relationship Id="rId86" Type="http://schemas.openxmlformats.org/officeDocument/2006/relationships/slideLayout" Target="../slideLayouts/slideLayout117.xml"/><Relationship Id="rId94" Type="http://schemas.openxmlformats.org/officeDocument/2006/relationships/slideLayout" Target="../slideLayouts/slideLayout125.xml"/><Relationship Id="rId99" Type="http://schemas.openxmlformats.org/officeDocument/2006/relationships/slideLayout" Target="../slideLayouts/slideLayout130.xml"/><Relationship Id="rId101" Type="http://schemas.openxmlformats.org/officeDocument/2006/relationships/slideLayout" Target="../slideLayouts/slideLayout1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109" Type="http://schemas.openxmlformats.org/officeDocument/2006/relationships/slideLayout" Target="../slideLayouts/slideLayout14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6" Type="http://schemas.openxmlformats.org/officeDocument/2006/relationships/slideLayout" Target="../slideLayouts/slideLayout107.xml"/><Relationship Id="rId97" Type="http://schemas.openxmlformats.org/officeDocument/2006/relationships/slideLayout" Target="../slideLayouts/slideLayout128.xml"/><Relationship Id="rId104" Type="http://schemas.openxmlformats.org/officeDocument/2006/relationships/slideLayout" Target="../slideLayouts/slideLayout135.xml"/><Relationship Id="rId7" Type="http://schemas.openxmlformats.org/officeDocument/2006/relationships/slideLayout" Target="../slideLayouts/slideLayout38.xml"/><Relationship Id="rId71" Type="http://schemas.openxmlformats.org/officeDocument/2006/relationships/slideLayout" Target="../slideLayouts/slideLayout102.xml"/><Relationship Id="rId92" Type="http://schemas.openxmlformats.org/officeDocument/2006/relationships/slideLayout" Target="../slideLayouts/slideLayout123.xml"/><Relationship Id="rId2" Type="http://schemas.openxmlformats.org/officeDocument/2006/relationships/slideLayout" Target="../slideLayouts/slideLayout33.xml"/><Relationship Id="rId29" Type="http://schemas.openxmlformats.org/officeDocument/2006/relationships/slideLayout" Target="../slideLayouts/slideLayout60.xml"/><Relationship Id="rId24" Type="http://schemas.openxmlformats.org/officeDocument/2006/relationships/slideLayout" Target="../slideLayouts/slideLayout55.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66" Type="http://schemas.openxmlformats.org/officeDocument/2006/relationships/slideLayout" Target="../slideLayouts/slideLayout97.xml"/><Relationship Id="rId87" Type="http://schemas.openxmlformats.org/officeDocument/2006/relationships/slideLayout" Target="../slideLayouts/slideLayout118.xml"/><Relationship Id="rId110" Type="http://schemas.openxmlformats.org/officeDocument/2006/relationships/slideLayout" Target="../slideLayouts/slideLayout141.xml"/><Relationship Id="rId115" Type="http://schemas.openxmlformats.org/officeDocument/2006/relationships/image" Target="../media/image5.emf"/><Relationship Id="rId61" Type="http://schemas.openxmlformats.org/officeDocument/2006/relationships/slideLayout" Target="../slideLayouts/slideLayout92.xml"/><Relationship Id="rId82" Type="http://schemas.openxmlformats.org/officeDocument/2006/relationships/slideLayout" Target="../slideLayouts/slideLayout113.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56" Type="http://schemas.openxmlformats.org/officeDocument/2006/relationships/slideLayout" Target="../slideLayouts/slideLayout87.xml"/><Relationship Id="rId77" Type="http://schemas.openxmlformats.org/officeDocument/2006/relationships/slideLayout" Target="../slideLayouts/slideLayout108.xml"/><Relationship Id="rId100" Type="http://schemas.openxmlformats.org/officeDocument/2006/relationships/slideLayout" Target="../slideLayouts/slideLayout131.xml"/><Relationship Id="rId105" Type="http://schemas.openxmlformats.org/officeDocument/2006/relationships/slideLayout" Target="../slideLayouts/slideLayout136.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93" Type="http://schemas.openxmlformats.org/officeDocument/2006/relationships/slideLayout" Target="../slideLayouts/slideLayout124.xml"/><Relationship Id="rId98" Type="http://schemas.openxmlformats.org/officeDocument/2006/relationships/slideLayout" Target="../slideLayouts/slideLayout129.xml"/><Relationship Id="rId3" Type="http://schemas.openxmlformats.org/officeDocument/2006/relationships/slideLayout" Target="../slideLayouts/slideLayout34.xml"/><Relationship Id="rId25" Type="http://schemas.openxmlformats.org/officeDocument/2006/relationships/slideLayout" Target="../slideLayouts/slideLayout56.xml"/><Relationship Id="rId46" Type="http://schemas.openxmlformats.org/officeDocument/2006/relationships/slideLayout" Target="../slideLayouts/slideLayout77.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62" Type="http://schemas.openxmlformats.org/officeDocument/2006/relationships/slideLayout" Target="../slideLayouts/slideLayout93.xml"/><Relationship Id="rId83" Type="http://schemas.openxmlformats.org/officeDocument/2006/relationships/slideLayout" Target="../slideLayouts/slideLayout114.xml"/><Relationship Id="rId88" Type="http://schemas.openxmlformats.org/officeDocument/2006/relationships/slideLayout" Target="../slideLayouts/slideLayout119.xml"/><Relationship Id="rId111" Type="http://schemas.openxmlformats.org/officeDocument/2006/relationships/slideLayout" Target="../slideLayouts/slideLayout1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5.emf"/><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image" Target="../media/image26.emf"/><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oleObject" Target="../embeddings/oleObject1.bin"/><Relationship Id="rId5" Type="http://schemas.openxmlformats.org/officeDocument/2006/relationships/slideLayout" Target="../slideLayouts/slideLayout160.xml"/><Relationship Id="rId10" Type="http://schemas.openxmlformats.org/officeDocument/2006/relationships/tags" Target="../tags/tag1.xml"/><Relationship Id="rId4" Type="http://schemas.openxmlformats.org/officeDocument/2006/relationships/slideLayout" Target="../slideLayouts/slideLayout159.xml"/><Relationship Id="rId9" Type="http://schemas.openxmlformats.org/officeDocument/2006/relationships/theme" Target="../theme/theme5.xml"/><Relationship Id="rId14"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6.xml"/><Relationship Id="rId7" Type="http://schemas.openxmlformats.org/officeDocument/2006/relationships/image" Target="../media/image5.emf"/><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6.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theme" Target="../theme/theme7.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9" Type="http://schemas.openxmlformats.org/officeDocument/2006/relationships/image" Target="../media/image26.emf"/><Relationship Id="rId21" Type="http://schemas.openxmlformats.org/officeDocument/2006/relationships/slideLayout" Target="../slideLayouts/slideLayout209.xml"/><Relationship Id="rId34" Type="http://schemas.openxmlformats.org/officeDocument/2006/relationships/slideLayout" Target="../slideLayouts/slideLayout222.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33" Type="http://schemas.openxmlformats.org/officeDocument/2006/relationships/slideLayout" Target="../slideLayouts/slideLayout221.xml"/><Relationship Id="rId38" Type="http://schemas.openxmlformats.org/officeDocument/2006/relationships/oleObject" Target="../embeddings/oleObject4.bin"/><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slideLayout" Target="../slideLayouts/slideLayout220.xml"/><Relationship Id="rId37" Type="http://schemas.openxmlformats.org/officeDocument/2006/relationships/tags" Target="../tags/tag5.xml"/><Relationship Id="rId40" Type="http://schemas.openxmlformats.org/officeDocument/2006/relationships/image" Target="../media/image5.emf"/><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36" Type="http://schemas.openxmlformats.org/officeDocument/2006/relationships/tags" Target="../tags/tag4.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 Id="rId35" Type="http://schemas.openxmlformats.org/officeDocument/2006/relationships/theme" Target="../theme/theme8.xml"/><Relationship Id="rId8" Type="http://schemas.openxmlformats.org/officeDocument/2006/relationships/slideLayout" Target="../slideLayouts/slideLayout196.xml"/><Relationship Id="rId3"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C6BA1-9C3C-40BA-A12E-3A8DE9F93E0E}"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FC568-2F53-4849-9D7B-155E1D189F67}" type="slidenum">
              <a:rPr lang="en-US" smtClean="0"/>
              <a:t>‹#›</a:t>
            </a:fld>
            <a:endParaRPr lang="en-US"/>
          </a:p>
        </p:txBody>
      </p:sp>
      <p:sp>
        <p:nvSpPr>
          <p:cNvPr id="8" name="Text Box 3" descr="This is a copyright notice that should be included on the final slide.">
            <a:extLst>
              <a:ext uri="{FF2B5EF4-FFF2-40B4-BE49-F238E27FC236}">
                <a16:creationId xmlns:a16="http://schemas.microsoft.com/office/drawing/2014/main" id="{B45441A8-10AC-4013-B3C8-D1C635C32E47}"/>
              </a:ext>
            </a:extLst>
          </p:cNvPr>
          <p:cNvSpPr txBox="1">
            <a:spLocks noChangeArrowheads="1"/>
          </p:cNvSpPr>
          <p:nvPr userDrawn="1"/>
        </p:nvSpPr>
        <p:spPr bwMode="blackWhite">
          <a:xfrm>
            <a:off x="227116" y="6615270"/>
            <a:ext cx="9672663"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a:spcBef>
                <a:spcPts val="0"/>
              </a:spcBef>
              <a:spcAft>
                <a:spcPts val="0"/>
              </a:spcAft>
            </a:pPr>
            <a:r>
              <a:rPr lang="en-US" sz="1000">
                <a:effectLst/>
                <a:latin typeface="Segoe UI" panose="020B0502040204020203" pitchFamily="34" charset="0"/>
                <a:ea typeface="Calibri" panose="020F0502020204030204" pitchFamily="34" charset="0"/>
              </a:rPr>
              <a:t>Classified as Microsoft and Partner Confidential</a:t>
            </a:r>
            <a:r>
              <a:rPr lang="en-US" sz="1000">
                <a:latin typeface="Calibri" panose="020F0502020204030204" pitchFamily="34" charset="0"/>
                <a:ea typeface="Calibri" panose="020F0502020204030204" pitchFamily="34" charset="0"/>
              </a:rPr>
              <a:t>.  </a:t>
            </a:r>
            <a:r>
              <a:rPr lang="en-US" sz="1000">
                <a:effectLst/>
                <a:latin typeface="Segoe UI" panose="020B0502040204020203" pitchFamily="34" charset="0"/>
                <a:ea typeface="Calibri" panose="020F0502020204030204" pitchFamily="34" charset="0"/>
              </a:rPr>
              <a:t>This asset is nonbinding and is intended as a high-level overview.</a:t>
            </a:r>
            <a:endParaRPr lang="en-US" sz="1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2296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295851"/>
            <a:ext cx="10430257"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804782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p:fade/>
  </p:transition>
  <p:txStyles>
    <p:titleStyle>
      <a:lvl1pPr algn="l" defTabSz="932742" rtl="0" eaLnBrk="1" latinLnBrk="0" hangingPunct="1">
        <a:lnSpc>
          <a:spcPct val="100000"/>
        </a:lnSpc>
        <a:spcBef>
          <a:spcPct val="0"/>
        </a:spcBef>
        <a:buNone/>
        <a:defRPr lang="en-US" sz="2800" b="0" kern="1200" cap="none" spc="0" baseline="0" dirty="0" smtClean="0">
          <a:ln w="3175">
            <a:noFill/>
          </a:ln>
          <a:solidFill>
            <a:schemeClr val="accent5"/>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guide id="3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225740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 id="2147483735" r:id="rId42"/>
    <p:sldLayoutId id="2147483736" r:id="rId43"/>
    <p:sldLayoutId id="2147483737" r:id="rId44"/>
    <p:sldLayoutId id="2147483738" r:id="rId45"/>
    <p:sldLayoutId id="2147483739" r:id="rId46"/>
    <p:sldLayoutId id="2147483740" r:id="rId47"/>
    <p:sldLayoutId id="2147483741" r:id="rId48"/>
    <p:sldLayoutId id="2147483742" r:id="rId49"/>
    <p:sldLayoutId id="2147483743" r:id="rId50"/>
    <p:sldLayoutId id="2147483744" r:id="rId51"/>
    <p:sldLayoutId id="2147483745" r:id="rId52"/>
    <p:sldLayoutId id="2147483746" r:id="rId53"/>
    <p:sldLayoutId id="2147483747" r:id="rId54"/>
    <p:sldLayoutId id="2147483748" r:id="rId55"/>
    <p:sldLayoutId id="2147483749" r:id="rId56"/>
    <p:sldLayoutId id="2147483750" r:id="rId57"/>
    <p:sldLayoutId id="2147483751" r:id="rId58"/>
    <p:sldLayoutId id="2147483752" r:id="rId59"/>
    <p:sldLayoutId id="2147483753" r:id="rId60"/>
    <p:sldLayoutId id="2147483754" r:id="rId61"/>
    <p:sldLayoutId id="2147483755" r:id="rId62"/>
    <p:sldLayoutId id="2147483756" r:id="rId63"/>
    <p:sldLayoutId id="2147483757" r:id="rId64"/>
    <p:sldLayoutId id="2147483758" r:id="rId65"/>
    <p:sldLayoutId id="2147483759" r:id="rId66"/>
    <p:sldLayoutId id="2147483760" r:id="rId67"/>
    <p:sldLayoutId id="2147483761" r:id="rId68"/>
    <p:sldLayoutId id="2147483762" r:id="rId69"/>
    <p:sldLayoutId id="2147483763" r:id="rId70"/>
    <p:sldLayoutId id="2147483764" r:id="rId71"/>
    <p:sldLayoutId id="2147483765" r:id="rId72"/>
    <p:sldLayoutId id="2147483766" r:id="rId73"/>
    <p:sldLayoutId id="2147483767" r:id="rId74"/>
    <p:sldLayoutId id="2147483768" r:id="rId75"/>
    <p:sldLayoutId id="2147483769" r:id="rId76"/>
    <p:sldLayoutId id="2147483770" r:id="rId77"/>
    <p:sldLayoutId id="2147483771" r:id="rId78"/>
    <p:sldLayoutId id="2147483772" r:id="rId79"/>
    <p:sldLayoutId id="2147483773" r:id="rId80"/>
    <p:sldLayoutId id="2147483774" r:id="rId81"/>
    <p:sldLayoutId id="2147483775" r:id="rId82"/>
    <p:sldLayoutId id="2147483776" r:id="rId83"/>
    <p:sldLayoutId id="2147483777" r:id="rId84"/>
    <p:sldLayoutId id="2147483778" r:id="rId85"/>
    <p:sldLayoutId id="2147483779" r:id="rId86"/>
    <p:sldLayoutId id="2147483780" r:id="rId87"/>
    <p:sldLayoutId id="2147483781" r:id="rId88"/>
    <p:sldLayoutId id="2147483782" r:id="rId89"/>
    <p:sldLayoutId id="2147483783" r:id="rId90"/>
    <p:sldLayoutId id="2147483784" r:id="rId91"/>
    <p:sldLayoutId id="2147483785" r:id="rId92"/>
    <p:sldLayoutId id="2147483786" r:id="rId93"/>
    <p:sldLayoutId id="2147483787" r:id="rId94"/>
    <p:sldLayoutId id="2147483788" r:id="rId95"/>
    <p:sldLayoutId id="2147483789" r:id="rId96"/>
    <p:sldLayoutId id="2147483790" r:id="rId97"/>
    <p:sldLayoutId id="2147483791" r:id="rId98"/>
    <p:sldLayoutId id="2147483792" r:id="rId99"/>
    <p:sldLayoutId id="2147483793" r:id="rId100"/>
    <p:sldLayoutId id="2147483794" r:id="rId101"/>
    <p:sldLayoutId id="2147483795" r:id="rId102"/>
    <p:sldLayoutId id="2147483796" r:id="rId103"/>
    <p:sldLayoutId id="2147483797" r:id="rId104"/>
    <p:sldLayoutId id="2147483798" r:id="rId105"/>
    <p:sldLayoutId id="2147483799" r:id="rId106"/>
    <p:sldLayoutId id="2147483800" r:id="rId107"/>
    <p:sldLayoutId id="2147483801" r:id="rId108"/>
    <p:sldLayoutId id="2147483802" r:id="rId109"/>
    <p:sldLayoutId id="2147483803" r:id="rId110"/>
    <p:sldLayoutId id="2147483804" r:id="rId111"/>
    <p:sldLayoutId id="2147483805" r:id="rId112"/>
    <p:sldLayoutId id="2147483806"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7A24B-2879-8289-08BA-BB9EA830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1A231-2D49-4845-980A-21BCAF8AD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61962-C9DD-7822-799B-43821C94B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98377-CF2D-4B02-B1CA-769E732362CE}" type="datetimeFigureOut">
              <a:rPr lang="en-US" smtClean="0"/>
              <a:t>7/24/2023</a:t>
            </a:fld>
            <a:endParaRPr lang="en-US"/>
          </a:p>
        </p:txBody>
      </p:sp>
      <p:sp>
        <p:nvSpPr>
          <p:cNvPr id="5" name="Footer Placeholder 4">
            <a:extLst>
              <a:ext uri="{FF2B5EF4-FFF2-40B4-BE49-F238E27FC236}">
                <a16:creationId xmlns:a16="http://schemas.microsoft.com/office/drawing/2014/main" id="{2495DF32-7F6F-C93D-7373-74C280503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5E70EE-E797-358C-5042-BC3A95028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EB63A-1F04-410D-9366-9044D461402A}" type="slidenum">
              <a:rPr lang="en-US" smtClean="0"/>
              <a:t>‹#›</a:t>
            </a:fld>
            <a:endParaRPr lang="en-US"/>
          </a:p>
        </p:txBody>
      </p:sp>
    </p:spTree>
    <p:extLst>
      <p:ext uri="{BB962C8B-B14F-4D97-AF65-F5344CB8AC3E}">
        <p14:creationId xmlns:p14="http://schemas.microsoft.com/office/powerpoint/2010/main" val="410159813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1002821-DBAF-4A35-B33A-C9CC007BCD03}"/>
              </a:ext>
            </a:extLst>
          </p:cNvPr>
          <p:cNvGraphicFramePr>
            <a:graphicFrameLocks noChangeAspect="1"/>
          </p:cNvGraphicFramePr>
          <p:nvPr userDrawn="1">
            <p:custDataLst>
              <p:tags r:id="rId10"/>
            </p:custDataLst>
            <p:extLst>
              <p:ext uri="{D42A27DB-BD31-4B8C-83A1-F6EECF244321}">
                <p14:modId xmlns:p14="http://schemas.microsoft.com/office/powerpoint/2010/main" val="88007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25" imgH="424" progId="TCLayout.ActiveDocument.1">
                  <p:embed/>
                </p:oleObj>
              </mc:Choice>
              <mc:Fallback>
                <p:oleObj name="think-cell Slide" r:id="rId11" imgW="425" imgH="424" progId="TCLayout.ActiveDocument.1">
                  <p:embed/>
                  <p:pic>
                    <p:nvPicPr>
                      <p:cNvPr id="6" name="Object 5" hidden="1">
                        <a:extLst>
                          <a:ext uri="{FF2B5EF4-FFF2-40B4-BE49-F238E27FC236}">
                            <a16:creationId xmlns:a16="http://schemas.microsoft.com/office/drawing/2014/main" id="{C1002821-DBAF-4A35-B33A-C9CC007BCD0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3"/>
          <a:srcRect l="762"/>
          <a:stretch/>
        </p:blipFill>
        <p:spPr>
          <a:xfrm rot="5400000">
            <a:off x="9464500" y="2843773"/>
            <a:ext cx="6858000" cy="1170455"/>
          </a:xfrm>
          <a:prstGeom prst="rect">
            <a:avLst/>
          </a:prstGeom>
        </p:spPr>
      </p:pic>
      <p:grpSp>
        <p:nvGrpSpPr>
          <p:cNvPr id="51" name="GRID" hidden="1">
            <a:extLst>
              <a:ext uri="{FF2B5EF4-FFF2-40B4-BE49-F238E27FC236}">
                <a16:creationId xmlns:a16="http://schemas.microsoft.com/office/drawing/2014/main" id="{9678F779-5A37-401D-A805-7E187582107F}"/>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2226899C-67DD-4867-8A11-365E7FADA183}"/>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55ACE96-6A4F-4D33-A4C5-00C3C5F15CA1}"/>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5ED534-C9B3-4C3B-8C18-4E36B49029A1}"/>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0AC73B7-A578-445E-A779-92F75A40684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5E57A61-A32C-4ADF-A9D1-3AB82327A5F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15F08CE-4E3A-4349-9F3E-37A0409C7351}"/>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8544B56-F3DB-43B0-B68F-6B10E444FB3A}"/>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24697D-7506-4088-9DF1-BD19D6DEF0FF}"/>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71C364-33A3-4EC9-9677-69395A2E752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8EACFCC-3A63-4DB8-9AA7-35BBE2870E60}"/>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7E31CD0-64A8-40CA-AE40-59701EDD389F}"/>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738D853-ACA7-43F7-9898-0AD8C01525E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C798C4D-780B-4135-9B2B-3955EDEEF78E}"/>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549FB6-B2B7-4E20-85C1-381654E65EFC}"/>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1F29C5-7E36-4DF7-8DC4-389A825BA92A}"/>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612D1F-4549-4F11-B7C4-C579F1DDB553}"/>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815483A-F853-4B9D-8F60-7949B50B81D0}"/>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45C5A8B-6213-4445-AB7A-6D7996E2878F}"/>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65F47A-FB3E-4B37-A1A0-287C1B9BAF1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9F569AE-8460-4934-A95B-3E0483AA3E4F}"/>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F10ABDC-85A9-453A-906E-2A2D1EAD4A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ECBB093-1C81-46DB-BEE1-EBE1C4D31262}"/>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BB7E0BA-D0E3-486C-B67D-B53A18D47A5A}"/>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1ECD24B-6631-4D7E-80B0-4EC112042C66}"/>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8FDCECC-D31F-4A2E-B273-E1815D312611}"/>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EE66549-EF6A-42AD-851E-42058A7E6863}"/>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6F6CF8B-272E-4EA4-8118-E25BA1A29DF9}"/>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FCEFDDB-7DAD-416D-ACCE-DF09A3AD3960}"/>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EBB452E-4E98-475E-8902-F0F8B1012702}"/>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60D7E3B-CCA9-4834-82E1-E80D45461D8B}"/>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72E1774-4143-4B04-9BE2-16EFAE13A67F}"/>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E50EC45-FC9B-4E25-9102-BE7936135622}"/>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186926-19BE-4ACA-AB4D-7DB94810403A}"/>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0AB00DA-98EC-4FBB-ACD3-7955CF6FC684}"/>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5B1AA66B-8CD4-427C-A59B-CC944B96C242}"/>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D166C815-329D-4674-A1B8-1A538A1B651E}"/>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A11AEAB-F064-4DD4-96A0-215C00236D66}"/>
              </a:ext>
              <a:ext uri="{C183D7F6-B498-43B3-948B-1728B52AA6E4}">
                <adec:decorative xmlns:adec="http://schemas.microsoft.com/office/drawing/2017/decorative" val="0"/>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pic>
        <p:nvPicPr>
          <p:cNvPr id="89" name="Picture 88">
            <a:extLst>
              <a:ext uri="{FF2B5EF4-FFF2-40B4-BE49-F238E27FC236}">
                <a16:creationId xmlns:a16="http://schemas.microsoft.com/office/drawing/2014/main" id="{8A23FC3F-D1E7-4B5A-8FFF-A5B737C94ACE}"/>
              </a:ext>
            </a:extLst>
          </p:cNvPr>
          <p:cNvPicPr>
            <a:picLocks noChangeAspect="1"/>
          </p:cNvPicPr>
          <p:nvPr userDrawn="1"/>
        </p:nvPicPr>
        <p:blipFill>
          <a:blip r:embed="rId14"/>
          <a:stretch>
            <a:fillRect/>
          </a:stretch>
        </p:blipFill>
        <p:spPr>
          <a:xfrm>
            <a:off x="10804148" y="6392601"/>
            <a:ext cx="1118576" cy="246032"/>
          </a:xfrm>
          <a:prstGeom prst="rect">
            <a:avLst/>
          </a:prstGeom>
        </p:spPr>
      </p:pic>
    </p:spTree>
    <p:extLst>
      <p:ext uri="{BB962C8B-B14F-4D97-AF65-F5344CB8AC3E}">
        <p14:creationId xmlns:p14="http://schemas.microsoft.com/office/powerpoint/2010/main" val="159616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accent4">
              <a:lumMod val="25000"/>
            </a:schemeClr>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accent4">
              <a:lumMod val="25000"/>
            </a:schemeClr>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accent4">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accent4">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accent4">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accent4">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288369"/>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610174"/>
            <a:ext cx="11022583"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pSp>
        <p:nvGrpSpPr>
          <p:cNvPr id="49" name="Group 48">
            <a:extLst>
              <a:ext uri="{FF2B5EF4-FFF2-40B4-BE49-F238E27FC236}">
                <a16:creationId xmlns:a16="http://schemas.microsoft.com/office/drawing/2014/main" id="{13E3EEC9-6F66-4F66-B737-12C63789309A}"/>
              </a:ext>
            </a:extLst>
          </p:cNvPr>
          <p:cNvGrpSpPr/>
          <p:nvPr userDrawn="1"/>
        </p:nvGrpSpPr>
        <p:grpSpPr>
          <a:xfrm>
            <a:off x="-288694" y="-830"/>
            <a:ext cx="219084" cy="3409257"/>
            <a:chOff x="-355046" y="-141292"/>
            <a:chExt cx="219084" cy="3409257"/>
          </a:xfrm>
        </p:grpSpPr>
        <p:sp>
          <p:nvSpPr>
            <p:cNvPr id="50" name="Rectangle 49">
              <a:extLst>
                <a:ext uri="{FF2B5EF4-FFF2-40B4-BE49-F238E27FC236}">
                  <a16:creationId xmlns:a16="http://schemas.microsoft.com/office/drawing/2014/main" id="{4526DE46-DB84-489B-9E54-B6AADD0E7D66}"/>
                </a:ext>
              </a:extLst>
            </p:cNvPr>
            <p:cNvSpPr/>
            <p:nvPr/>
          </p:nvSpPr>
          <p:spPr bwMode="auto">
            <a:xfrm rot="16200000">
              <a:off x="-476205" y="-20133"/>
              <a:ext cx="461401" cy="2190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bg1"/>
                  </a:solidFill>
                  <a:ea typeface="Segoe UI" pitchFamily="34" charset="0"/>
                  <a:cs typeface="Segoe UI" pitchFamily="34" charset="0"/>
                </a:rPr>
                <a:t>#243A5E</a:t>
              </a:r>
              <a:endParaRPr lang="en-US" sz="700" err="1">
                <a:solidFill>
                  <a:schemeClr val="bg1"/>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E7B4BE59-935C-46FB-AC55-D15DB2D03722}"/>
                </a:ext>
              </a:extLst>
            </p:cNvPr>
            <p:cNvSpPr/>
            <p:nvPr/>
          </p:nvSpPr>
          <p:spPr bwMode="auto">
            <a:xfrm rot="16200000">
              <a:off x="-476205" y="471176"/>
              <a:ext cx="461401" cy="21908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bg1"/>
                  </a:solidFill>
                  <a:ea typeface="Segoe UI" pitchFamily="34" charset="0"/>
                  <a:cs typeface="Segoe UI" pitchFamily="34" charset="0"/>
                </a:rPr>
                <a:t>#0078D4</a:t>
              </a:r>
            </a:p>
          </p:txBody>
        </p:sp>
        <p:sp>
          <p:nvSpPr>
            <p:cNvPr id="52" name="Rectangle 51">
              <a:extLst>
                <a:ext uri="{FF2B5EF4-FFF2-40B4-BE49-F238E27FC236}">
                  <a16:creationId xmlns:a16="http://schemas.microsoft.com/office/drawing/2014/main" id="{3110A1F9-2BB1-446A-835E-D4097E98D690}"/>
                </a:ext>
              </a:extLst>
            </p:cNvPr>
            <p:cNvSpPr/>
            <p:nvPr/>
          </p:nvSpPr>
          <p:spPr bwMode="auto">
            <a:xfrm rot="16200000">
              <a:off x="-476204" y="962485"/>
              <a:ext cx="461401" cy="21908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tx1"/>
                  </a:solidFill>
                  <a:ea typeface="Segoe UI" pitchFamily="34" charset="0"/>
                  <a:cs typeface="Segoe UI" pitchFamily="34" charset="0"/>
                </a:rPr>
                <a:t>#F2F2F2</a:t>
              </a:r>
            </a:p>
          </p:txBody>
        </p:sp>
        <p:sp>
          <p:nvSpPr>
            <p:cNvPr id="53" name="Rectangle 52">
              <a:extLst>
                <a:ext uri="{FF2B5EF4-FFF2-40B4-BE49-F238E27FC236}">
                  <a16:creationId xmlns:a16="http://schemas.microsoft.com/office/drawing/2014/main" id="{D877837F-08A8-457D-8E12-3F41EF3121E9}"/>
                </a:ext>
              </a:extLst>
            </p:cNvPr>
            <p:cNvSpPr/>
            <p:nvPr/>
          </p:nvSpPr>
          <p:spPr bwMode="auto">
            <a:xfrm rot="16200000">
              <a:off x="-476204" y="1453794"/>
              <a:ext cx="461401" cy="21908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tx1"/>
                  </a:solidFill>
                  <a:ea typeface="Segoe UI" pitchFamily="34" charset="0"/>
                  <a:cs typeface="Segoe UI" pitchFamily="34" charset="0"/>
                </a:rPr>
                <a:t>#E6E6E6</a:t>
              </a:r>
            </a:p>
          </p:txBody>
        </p:sp>
        <p:sp>
          <p:nvSpPr>
            <p:cNvPr id="54" name="Rectangle 53">
              <a:extLst>
                <a:ext uri="{FF2B5EF4-FFF2-40B4-BE49-F238E27FC236}">
                  <a16:creationId xmlns:a16="http://schemas.microsoft.com/office/drawing/2014/main" id="{1F72769C-91E0-46D4-A4FA-F2D0BAD741EB}"/>
                </a:ext>
              </a:extLst>
            </p:cNvPr>
            <p:cNvSpPr/>
            <p:nvPr/>
          </p:nvSpPr>
          <p:spPr bwMode="auto">
            <a:xfrm rot="16200000">
              <a:off x="-476204" y="1945103"/>
              <a:ext cx="461401" cy="21908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tx1"/>
                  </a:solidFill>
                  <a:ea typeface="Segoe UI" pitchFamily="34" charset="0"/>
                  <a:cs typeface="Segoe UI" pitchFamily="34" charset="0"/>
                </a:rPr>
                <a:t>#D2D2D2</a:t>
              </a:r>
            </a:p>
          </p:txBody>
        </p:sp>
        <p:sp>
          <p:nvSpPr>
            <p:cNvPr id="55" name="Rectangle 54">
              <a:extLst>
                <a:ext uri="{FF2B5EF4-FFF2-40B4-BE49-F238E27FC236}">
                  <a16:creationId xmlns:a16="http://schemas.microsoft.com/office/drawing/2014/main" id="{D9F15885-A61C-4317-AD9C-EF19D359ADD6}"/>
                </a:ext>
              </a:extLst>
            </p:cNvPr>
            <p:cNvSpPr/>
            <p:nvPr/>
          </p:nvSpPr>
          <p:spPr bwMode="auto">
            <a:xfrm rot="16200000">
              <a:off x="-476204" y="2436412"/>
              <a:ext cx="461401" cy="21908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bg1"/>
                  </a:solidFill>
                  <a:ea typeface="Segoe UI" pitchFamily="34" charset="0"/>
                  <a:cs typeface="Segoe UI" pitchFamily="34" charset="0"/>
                </a:rPr>
                <a:t>#737373</a:t>
              </a:r>
            </a:p>
          </p:txBody>
        </p:sp>
        <p:sp>
          <p:nvSpPr>
            <p:cNvPr id="56" name="Rectangle 55">
              <a:extLst>
                <a:ext uri="{FF2B5EF4-FFF2-40B4-BE49-F238E27FC236}">
                  <a16:creationId xmlns:a16="http://schemas.microsoft.com/office/drawing/2014/main" id="{215CF020-F0DE-4452-B712-4C527579C5E2}"/>
                </a:ext>
              </a:extLst>
            </p:cNvPr>
            <p:cNvSpPr/>
            <p:nvPr/>
          </p:nvSpPr>
          <p:spPr bwMode="auto">
            <a:xfrm rot="16200000">
              <a:off x="-476204" y="2927723"/>
              <a:ext cx="461401" cy="21908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a:solidFill>
                    <a:schemeClr val="bg1"/>
                  </a:solidFill>
                  <a:ea typeface="Segoe UI" pitchFamily="34" charset="0"/>
                  <a:cs typeface="Segoe UI" pitchFamily="34" charset="0"/>
                </a:rPr>
                <a:t>#505050</a:t>
              </a:r>
            </a:p>
          </p:txBody>
        </p:sp>
      </p:grpSp>
    </p:spTree>
    <p:extLst>
      <p:ext uri="{BB962C8B-B14F-4D97-AF65-F5344CB8AC3E}">
        <p14:creationId xmlns:p14="http://schemas.microsoft.com/office/powerpoint/2010/main" val="182440346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Lst>
  <p:transition>
    <p:fade/>
  </p:transition>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92">
          <p15:clr>
            <a:srgbClr val="A4A3A4"/>
          </p15:clr>
        </p15:guide>
        <p15:guide id="28" pos="185">
          <p15:clr>
            <a:srgbClr val="A4A3A4"/>
          </p15:clr>
        </p15:guide>
        <p15:guide id="29" orient="horz" pos="4135">
          <p15:clr>
            <a:srgbClr val="A4A3A4"/>
          </p15:clr>
        </p15:guide>
        <p15:guide id="30" pos="7495">
          <p15:clr>
            <a:srgbClr val="A4A3A4"/>
          </p15:clr>
        </p15:guide>
        <p15:guide id="31" orient="horz" pos="776">
          <p15:clr>
            <a:srgbClr val="C35EA4"/>
          </p15:clr>
        </p15:guide>
        <p15:guide id="32" orient="horz" pos="1008">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7449844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55BD6E1-BC4E-4005-AFCD-0D8A18E1B9A5}"/>
              </a:ext>
            </a:extLst>
          </p:cNvPr>
          <p:cNvGraphicFramePr>
            <a:graphicFrameLocks noChangeAspect="1"/>
          </p:cNvGraphicFramePr>
          <p:nvPr userDrawn="1">
            <p:custDataLst>
              <p:tags r:id="rId36"/>
            </p:custDataLst>
            <p:extLst>
              <p:ext uri="{D42A27DB-BD31-4B8C-83A1-F6EECF244321}">
                <p14:modId xmlns:p14="http://schemas.microsoft.com/office/powerpoint/2010/main" val="1947496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25" imgH="424" progId="TCLayout.ActiveDocument.1">
                  <p:embed/>
                </p:oleObj>
              </mc:Choice>
              <mc:Fallback>
                <p:oleObj name="think-cell Slide" r:id="rId38" imgW="425" imgH="424" progId="TCLayout.ActiveDocument.1">
                  <p:embed/>
                  <p:pic>
                    <p:nvPicPr>
                      <p:cNvPr id="6" name="Object 5" hidden="1">
                        <a:extLst>
                          <a:ext uri="{FF2B5EF4-FFF2-40B4-BE49-F238E27FC236}">
                            <a16:creationId xmlns:a16="http://schemas.microsoft.com/office/drawing/2014/main" id="{E55BD6E1-BC4E-4005-AFCD-0D8A18E1B9A5}"/>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902FAEB-B34F-4965-A466-0046541990B8}"/>
              </a:ext>
            </a:extLst>
          </p:cNvPr>
          <p:cNvSpPr/>
          <p:nvPr userDrawn="1">
            <p:custDataLst>
              <p:tags r:id="rId37"/>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200" b="0" i="0" baseline="0" err="1">
              <a:solidFill>
                <a:srgbClr val="FFFFFF"/>
              </a:soli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03600885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1.x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partner.microsoft.com/en-US/surface/offers#tab-content-3" TargetMode="External"/><Relationship Id="rId3" Type="http://schemas.openxmlformats.org/officeDocument/2006/relationships/notesSlide" Target="../notesSlides/notesSlide3.xml"/><Relationship Id="rId7" Type="http://schemas.openxmlformats.org/officeDocument/2006/relationships/hyperlink" Target="https://partner.microsoft.com/en-us/surface" TargetMode="External"/><Relationship Id="rId12" Type="http://schemas.openxmlformats.org/officeDocument/2006/relationships/hyperlink" Target="https://tco.exploresurface.com/sustainability" TargetMode="External"/><Relationship Id="rId2" Type="http://schemas.openxmlformats.org/officeDocument/2006/relationships/slideLayout" Target="../slideLayouts/slideLayout159.xml"/><Relationship Id="rId1" Type="http://schemas.openxmlformats.org/officeDocument/2006/relationships/tags" Target="../tags/tag8.xml"/><Relationship Id="rId6" Type="http://schemas.openxmlformats.org/officeDocument/2006/relationships/hyperlink" Target="https://partner.microsoft.com/en-us/surface/surface-ea-integration#tab-content-1" TargetMode="External"/><Relationship Id="rId11" Type="http://schemas.openxmlformats.org/officeDocument/2006/relationships/hyperlink" Target="https://tco.exploresurface.com/" TargetMode="External"/><Relationship Id="rId5" Type="http://schemas.openxmlformats.org/officeDocument/2006/relationships/image" Target="../media/image26.emf"/><Relationship Id="rId10" Type="http://schemas.openxmlformats.org/officeDocument/2006/relationships/hyperlink" Target="https://query.prod.cms.rt.microsoft.com/cms/api/am/binary/RE55ZJ0" TargetMode="External"/><Relationship Id="rId4" Type="http://schemas.openxmlformats.org/officeDocument/2006/relationships/oleObject" Target="../embeddings/oleObject6.bin"/><Relationship Id="rId9" Type="http://schemas.openxmlformats.org/officeDocument/2006/relationships/hyperlink" Target="https://expertzone.microsoft.com/logi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4.xml"/><Relationship Id="rId1" Type="http://schemas.openxmlformats.org/officeDocument/2006/relationships/slideLayout" Target="../slideLayouts/slideLayout165.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4517-4607-C56C-46B8-D02756233BE4}"/>
              </a:ext>
            </a:extLst>
          </p:cNvPr>
          <p:cNvSpPr>
            <a:spLocks noGrp="1"/>
          </p:cNvSpPr>
          <p:nvPr>
            <p:ph type="title"/>
          </p:nvPr>
        </p:nvSpPr>
        <p:spPr>
          <a:xfrm>
            <a:off x="584200" y="3102889"/>
            <a:ext cx="9144000" cy="430887"/>
          </a:xfrm>
        </p:spPr>
        <p:txBody>
          <a:bodyPr/>
          <a:lstStyle/>
          <a:p>
            <a:r>
              <a:rPr lang="en-US" sz="2800" b="1" spc="0">
                <a:ln>
                  <a:noFill/>
                </a:ln>
                <a:solidFill>
                  <a:srgbClr val="0070C0"/>
                </a:solidFill>
                <a:latin typeface="Segoe UI"/>
                <a:cs typeface="+mn-cs"/>
              </a:rPr>
              <a:t>Microsoft Surface Cloud X-Sell Incentive  </a:t>
            </a:r>
          </a:p>
        </p:txBody>
      </p:sp>
      <p:sp>
        <p:nvSpPr>
          <p:cNvPr id="3" name="Text Placeholder 2">
            <a:extLst>
              <a:ext uri="{FF2B5EF4-FFF2-40B4-BE49-F238E27FC236}">
                <a16:creationId xmlns:a16="http://schemas.microsoft.com/office/drawing/2014/main" id="{CCCD1331-6F1F-72DA-D110-6F481B1896A0}"/>
              </a:ext>
            </a:extLst>
          </p:cNvPr>
          <p:cNvSpPr>
            <a:spLocks noGrp="1"/>
          </p:cNvSpPr>
          <p:nvPr>
            <p:ph type="body" sz="quarter" idx="12"/>
          </p:nvPr>
        </p:nvSpPr>
        <p:spPr>
          <a:xfrm>
            <a:off x="584200" y="3615070"/>
            <a:ext cx="9144000" cy="338554"/>
          </a:xfrm>
        </p:spPr>
        <p:txBody>
          <a:bodyPr/>
          <a:lstStyle/>
          <a:p>
            <a:r>
              <a:rPr lang="en-US"/>
              <a:t>Go to Market and Seller SPIFF Overview</a:t>
            </a:r>
          </a:p>
        </p:txBody>
      </p:sp>
    </p:spTree>
    <p:extLst>
      <p:ext uri="{BB962C8B-B14F-4D97-AF65-F5344CB8AC3E}">
        <p14:creationId xmlns:p14="http://schemas.microsoft.com/office/powerpoint/2010/main" val="149717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D8D-D6AD-9386-0D1A-47BA1EC8CDE4}"/>
              </a:ext>
            </a:extLst>
          </p:cNvPr>
          <p:cNvSpPr>
            <a:spLocks noGrp="1"/>
          </p:cNvSpPr>
          <p:nvPr>
            <p:ph type="title"/>
          </p:nvPr>
        </p:nvSpPr>
        <p:spPr/>
        <p:txBody>
          <a:bodyPr/>
          <a:lstStyle/>
          <a:p>
            <a:r>
              <a:rPr lang="en-US" sz="3200" b="1" spc="0">
                <a:ln>
                  <a:noFill/>
                </a:ln>
                <a:solidFill>
                  <a:srgbClr val="0070C0"/>
                </a:solidFill>
                <a:latin typeface="Segoe UI"/>
                <a:cs typeface="+mn-cs"/>
              </a:rPr>
              <a:t>Microsoft</a:t>
            </a:r>
            <a:r>
              <a:rPr lang="en-US" sz="3600" b="1" spc="0">
                <a:ln>
                  <a:noFill/>
                </a:ln>
                <a:solidFill>
                  <a:srgbClr val="0070C0"/>
                </a:solidFill>
                <a:latin typeface="Segoe UI"/>
                <a:cs typeface="+mn-cs"/>
              </a:rPr>
              <a:t> Surface is focused on cloud x-sell</a:t>
            </a:r>
            <a:endParaRPr lang="en-US" b="1"/>
          </a:p>
        </p:txBody>
      </p:sp>
      <p:cxnSp>
        <p:nvCxnSpPr>
          <p:cNvPr id="4" name="Straight Connector 3" descr="Process arrow">
            <a:extLst>
              <a:ext uri="{FF2B5EF4-FFF2-40B4-BE49-F238E27FC236}">
                <a16:creationId xmlns:a16="http://schemas.microsoft.com/office/drawing/2014/main" id="{D2347B83-4B2C-8288-2267-13E8447385DC}"/>
              </a:ext>
            </a:extLst>
          </p:cNvPr>
          <p:cNvCxnSpPr>
            <a:cxnSpLocks/>
          </p:cNvCxnSpPr>
          <p:nvPr/>
        </p:nvCxnSpPr>
        <p:spPr>
          <a:xfrm>
            <a:off x="1236663" y="3579181"/>
            <a:ext cx="9843294"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FB8F5D-4AD5-5D38-A4ED-F50129000D89}"/>
              </a:ext>
            </a:extLst>
          </p:cNvPr>
          <p:cNvSpPr txBox="1"/>
          <p:nvPr/>
        </p:nvSpPr>
        <p:spPr>
          <a:xfrm>
            <a:off x="1219434" y="2072163"/>
            <a:ext cx="2210919" cy="553998"/>
          </a:xfrm>
          <a:prstGeom prst="rect">
            <a:avLst/>
          </a:prstGeom>
          <a:noFill/>
        </p:spPr>
        <p:txBody>
          <a:bodyPr wrap="square" lIns="0" tIns="0" rIns="0" bIns="0" rtlCol="0" anchor="b">
            <a:spAutoFit/>
          </a:bodyPr>
          <a:lstStyle/>
          <a:p>
            <a:pPr algn="ctr"/>
            <a:r>
              <a:rPr lang="en-US" sz="1800">
                <a:solidFill>
                  <a:schemeClr val="accent1"/>
                </a:solidFill>
                <a:latin typeface="+mj-lt"/>
              </a:rPr>
              <a:t>High Propensity Growth</a:t>
            </a:r>
          </a:p>
        </p:txBody>
      </p:sp>
      <p:grpSp>
        <p:nvGrpSpPr>
          <p:cNvPr id="7" name="Group 6">
            <a:extLst>
              <a:ext uri="{FF2B5EF4-FFF2-40B4-BE49-F238E27FC236}">
                <a16:creationId xmlns:a16="http://schemas.microsoft.com/office/drawing/2014/main" id="{6BEDE51D-2E71-8D87-13FF-01AB9D140C1E}"/>
              </a:ext>
            </a:extLst>
          </p:cNvPr>
          <p:cNvGrpSpPr/>
          <p:nvPr/>
        </p:nvGrpSpPr>
        <p:grpSpPr>
          <a:xfrm>
            <a:off x="1527175" y="2778181"/>
            <a:ext cx="1602000" cy="1602000"/>
            <a:chOff x="584200" y="3560884"/>
            <a:chExt cx="659875" cy="659875"/>
          </a:xfrm>
        </p:grpSpPr>
        <p:sp>
          <p:nvSpPr>
            <p:cNvPr id="9" name="Oval 8">
              <a:extLst>
                <a:ext uri="{FF2B5EF4-FFF2-40B4-BE49-F238E27FC236}">
                  <a16:creationId xmlns:a16="http://schemas.microsoft.com/office/drawing/2014/main" id="{69EE73D3-B780-47C2-3C9C-FD754718F1A5}"/>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10" name="Oval 9">
              <a:extLst>
                <a:ext uri="{FF2B5EF4-FFF2-40B4-BE49-F238E27FC236}">
                  <a16:creationId xmlns:a16="http://schemas.microsoft.com/office/drawing/2014/main" id="{DB5472A7-60C7-03DF-D4C4-3D8A48A232A4}"/>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11" name="TextBox 10">
            <a:extLst>
              <a:ext uri="{FF2B5EF4-FFF2-40B4-BE49-F238E27FC236}">
                <a16:creationId xmlns:a16="http://schemas.microsoft.com/office/drawing/2014/main" id="{6F9496FC-C16C-ABA8-C504-B887FF7DAD10}"/>
              </a:ext>
            </a:extLst>
          </p:cNvPr>
          <p:cNvSpPr txBox="1"/>
          <p:nvPr/>
        </p:nvSpPr>
        <p:spPr>
          <a:xfrm>
            <a:off x="1527175" y="4581128"/>
            <a:ext cx="1595438" cy="861774"/>
          </a:xfrm>
          <a:prstGeom prst="rect">
            <a:avLst/>
          </a:prstGeom>
          <a:noFill/>
        </p:spPr>
        <p:txBody>
          <a:bodyPr wrap="square" lIns="0" tIns="0" rIns="0" bIns="0" rtlCol="0">
            <a:spAutoFit/>
          </a:bodyPr>
          <a:lstStyle/>
          <a:p>
            <a:pPr algn="ctr"/>
            <a:r>
              <a:rPr lang="en-US" sz="1400">
                <a:latin typeface="+mj-lt"/>
              </a:rPr>
              <a:t>82% of new to Surface customers are existing Microsoft 365 users</a:t>
            </a:r>
          </a:p>
        </p:txBody>
      </p:sp>
      <p:sp>
        <p:nvSpPr>
          <p:cNvPr id="12" name="TextBox 11">
            <a:extLst>
              <a:ext uri="{FF2B5EF4-FFF2-40B4-BE49-F238E27FC236}">
                <a16:creationId xmlns:a16="http://schemas.microsoft.com/office/drawing/2014/main" id="{A08B1F19-E5F6-7F0E-0B7D-2E59537AED3B}"/>
              </a:ext>
            </a:extLst>
          </p:cNvPr>
          <p:cNvSpPr txBox="1"/>
          <p:nvPr/>
        </p:nvSpPr>
        <p:spPr>
          <a:xfrm>
            <a:off x="4990540" y="2051546"/>
            <a:ext cx="2210919" cy="553998"/>
          </a:xfrm>
          <a:prstGeom prst="rect">
            <a:avLst/>
          </a:prstGeom>
          <a:noFill/>
        </p:spPr>
        <p:txBody>
          <a:bodyPr wrap="square" lIns="0" tIns="0" rIns="0" bIns="0" rtlCol="0" anchor="b">
            <a:spAutoFit/>
          </a:bodyPr>
          <a:lstStyle/>
          <a:p>
            <a:pPr algn="ctr"/>
            <a:r>
              <a:rPr lang="en-US">
                <a:solidFill>
                  <a:schemeClr val="accent1"/>
                </a:solidFill>
                <a:latin typeface="+mj-lt"/>
              </a:rPr>
              <a:t>Unparalleled Customer Benefits</a:t>
            </a:r>
            <a:endParaRPr lang="en-US" sz="1800">
              <a:solidFill>
                <a:schemeClr val="accent1"/>
              </a:solidFill>
              <a:latin typeface="+mj-lt"/>
            </a:endParaRPr>
          </a:p>
        </p:txBody>
      </p:sp>
      <p:grpSp>
        <p:nvGrpSpPr>
          <p:cNvPr id="14" name="Group 13">
            <a:extLst>
              <a:ext uri="{FF2B5EF4-FFF2-40B4-BE49-F238E27FC236}">
                <a16:creationId xmlns:a16="http://schemas.microsoft.com/office/drawing/2014/main" id="{E36B5A9B-AF43-A636-D698-DF57F40883E3}"/>
              </a:ext>
            </a:extLst>
          </p:cNvPr>
          <p:cNvGrpSpPr/>
          <p:nvPr/>
        </p:nvGrpSpPr>
        <p:grpSpPr>
          <a:xfrm>
            <a:off x="5314950" y="2777290"/>
            <a:ext cx="1603783" cy="1603783"/>
            <a:chOff x="584200" y="3560884"/>
            <a:chExt cx="659875" cy="659875"/>
          </a:xfrm>
        </p:grpSpPr>
        <p:sp>
          <p:nvSpPr>
            <p:cNvPr id="16" name="Oval 15">
              <a:extLst>
                <a:ext uri="{FF2B5EF4-FFF2-40B4-BE49-F238E27FC236}">
                  <a16:creationId xmlns:a16="http://schemas.microsoft.com/office/drawing/2014/main" id="{8CA67830-4535-A098-A2BE-A33ABED718E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17" name="Oval 16">
              <a:extLst>
                <a:ext uri="{FF2B5EF4-FFF2-40B4-BE49-F238E27FC236}">
                  <a16:creationId xmlns:a16="http://schemas.microsoft.com/office/drawing/2014/main" id="{93F4F1DA-754E-297A-7EB5-A7F91B8F48E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18" name="TextBox 17">
            <a:extLst>
              <a:ext uri="{FF2B5EF4-FFF2-40B4-BE49-F238E27FC236}">
                <a16:creationId xmlns:a16="http://schemas.microsoft.com/office/drawing/2014/main" id="{F1304916-C4AB-6CD2-A176-89F4D650EFD4}"/>
              </a:ext>
            </a:extLst>
          </p:cNvPr>
          <p:cNvSpPr txBox="1"/>
          <p:nvPr/>
        </p:nvSpPr>
        <p:spPr>
          <a:xfrm>
            <a:off x="5040898" y="4581128"/>
            <a:ext cx="2234824" cy="861774"/>
          </a:xfrm>
          <a:prstGeom prst="rect">
            <a:avLst/>
          </a:prstGeom>
          <a:noFill/>
        </p:spPr>
        <p:txBody>
          <a:bodyPr wrap="square" lIns="0" tIns="0" rIns="0" bIns="0" rtlCol="0">
            <a:spAutoFit/>
          </a:bodyPr>
          <a:lstStyle/>
          <a:p>
            <a:pPr algn="ctr"/>
            <a:r>
              <a:rPr lang="en-US" sz="1400">
                <a:latin typeface="+mj-lt"/>
              </a:rPr>
              <a:t>Up to 2.8X ROI with Surface + Microsoft 365 </a:t>
            </a:r>
          </a:p>
          <a:p>
            <a:pPr algn="ctr"/>
            <a:r>
              <a:rPr lang="en-US" sz="1400">
                <a:latin typeface="+mj-lt"/>
              </a:rPr>
              <a:t>from $8,743 in additional benefits per Surface device</a:t>
            </a:r>
          </a:p>
        </p:txBody>
      </p:sp>
      <p:sp>
        <p:nvSpPr>
          <p:cNvPr id="19" name="TextBox 18">
            <a:extLst>
              <a:ext uri="{FF2B5EF4-FFF2-40B4-BE49-F238E27FC236}">
                <a16:creationId xmlns:a16="http://schemas.microsoft.com/office/drawing/2014/main" id="{3D1985A3-9B5C-96D3-78AC-D94534FCB81F}"/>
              </a:ext>
            </a:extLst>
          </p:cNvPr>
          <p:cNvSpPr txBox="1"/>
          <p:nvPr/>
        </p:nvSpPr>
        <p:spPr>
          <a:xfrm>
            <a:off x="8756370" y="2067433"/>
            <a:ext cx="2212596" cy="553998"/>
          </a:xfrm>
          <a:prstGeom prst="rect">
            <a:avLst/>
          </a:prstGeom>
          <a:noFill/>
        </p:spPr>
        <p:txBody>
          <a:bodyPr wrap="square" lIns="0" tIns="0" rIns="0" bIns="0" rtlCol="0" anchor="b">
            <a:spAutoFit/>
          </a:bodyPr>
          <a:lstStyle/>
          <a:p>
            <a:pPr algn="ctr"/>
            <a:r>
              <a:rPr lang="en-US" sz="1800">
                <a:solidFill>
                  <a:schemeClr val="accent1"/>
                </a:solidFill>
                <a:latin typeface="+mj-lt"/>
              </a:rPr>
              <a:t>Profitable for </a:t>
            </a:r>
            <a:r>
              <a:rPr lang="en-US">
                <a:solidFill>
                  <a:schemeClr val="accent1"/>
                </a:solidFill>
                <a:latin typeface="+mj-lt"/>
              </a:rPr>
              <a:t>Partner Sellers</a:t>
            </a:r>
            <a:endParaRPr lang="en-US" sz="1800">
              <a:solidFill>
                <a:schemeClr val="accent1"/>
              </a:solidFill>
              <a:latin typeface="+mj-lt"/>
            </a:endParaRPr>
          </a:p>
        </p:txBody>
      </p:sp>
      <p:grpSp>
        <p:nvGrpSpPr>
          <p:cNvPr id="20" name="Group 19" descr="Icon location">
            <a:extLst>
              <a:ext uri="{FF2B5EF4-FFF2-40B4-BE49-F238E27FC236}">
                <a16:creationId xmlns:a16="http://schemas.microsoft.com/office/drawing/2014/main" id="{7688F6FF-DC08-27AC-AD48-BD10CDA1A339}"/>
              </a:ext>
            </a:extLst>
          </p:cNvPr>
          <p:cNvGrpSpPr/>
          <p:nvPr/>
        </p:nvGrpSpPr>
        <p:grpSpPr>
          <a:xfrm>
            <a:off x="5695547" y="2778181"/>
            <a:ext cx="4967692" cy="1602000"/>
            <a:chOff x="6732410" y="3560884"/>
            <a:chExt cx="2055465" cy="659875"/>
          </a:xfrm>
        </p:grpSpPr>
        <p:grpSp>
          <p:nvGrpSpPr>
            <p:cNvPr id="21" name="Group 20">
              <a:extLst>
                <a:ext uri="{FF2B5EF4-FFF2-40B4-BE49-F238E27FC236}">
                  <a16:creationId xmlns:a16="http://schemas.microsoft.com/office/drawing/2014/main" id="{08D3471E-ADFD-E024-79F2-6BF8B17C7662}"/>
                </a:ext>
              </a:extLst>
            </p:cNvPr>
            <p:cNvGrpSpPr/>
            <p:nvPr/>
          </p:nvGrpSpPr>
          <p:grpSpPr>
            <a:xfrm>
              <a:off x="8128000" y="3560884"/>
              <a:ext cx="659875" cy="659875"/>
              <a:chOff x="584200" y="3560884"/>
              <a:chExt cx="659875" cy="659875"/>
            </a:xfrm>
          </p:grpSpPr>
          <p:sp>
            <p:nvSpPr>
              <p:cNvPr id="23" name="Oval 22">
                <a:extLst>
                  <a:ext uri="{FF2B5EF4-FFF2-40B4-BE49-F238E27FC236}">
                    <a16:creationId xmlns:a16="http://schemas.microsoft.com/office/drawing/2014/main" id="{74E868F9-A4AB-43BA-A495-D804B10A5C10}"/>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24" name="Oval 23">
                <a:extLst>
                  <a:ext uri="{FF2B5EF4-FFF2-40B4-BE49-F238E27FC236}">
                    <a16:creationId xmlns:a16="http://schemas.microsoft.com/office/drawing/2014/main" id="{F174A044-B3C0-1295-FE46-A154378D8CD6}"/>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sp>
          <p:nvSpPr>
            <p:cNvPr id="22" name="chip" title="Icon of a computer chip">
              <a:extLst>
                <a:ext uri="{FF2B5EF4-FFF2-40B4-BE49-F238E27FC236}">
                  <a16:creationId xmlns:a16="http://schemas.microsoft.com/office/drawing/2014/main" id="{C0967BE6-430C-F384-1FEF-D3B6311A7365}"/>
                </a:ext>
              </a:extLst>
            </p:cNvPr>
            <p:cNvSpPr>
              <a:spLocks noChangeAspect="1" noEditPoints="1"/>
            </p:cNvSpPr>
            <p:nvPr/>
          </p:nvSpPr>
          <p:spPr bwMode="auto">
            <a:xfrm>
              <a:off x="6732410" y="3719602"/>
              <a:ext cx="358356" cy="365760"/>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25" name="TextBox 24">
            <a:extLst>
              <a:ext uri="{FF2B5EF4-FFF2-40B4-BE49-F238E27FC236}">
                <a16:creationId xmlns:a16="http://schemas.microsoft.com/office/drawing/2014/main" id="{E11E615D-6B7A-E871-CD69-2F398940D63F}"/>
              </a:ext>
            </a:extLst>
          </p:cNvPr>
          <p:cNvSpPr txBox="1"/>
          <p:nvPr/>
        </p:nvSpPr>
        <p:spPr>
          <a:xfrm>
            <a:off x="9070976" y="4581128"/>
            <a:ext cx="1592262" cy="861774"/>
          </a:xfrm>
          <a:prstGeom prst="rect">
            <a:avLst/>
          </a:prstGeom>
          <a:noFill/>
        </p:spPr>
        <p:txBody>
          <a:bodyPr wrap="square" lIns="0" tIns="0" rIns="0" bIns="0" rtlCol="0">
            <a:spAutoFit/>
          </a:bodyPr>
          <a:lstStyle/>
          <a:p>
            <a:pPr algn="ctr"/>
            <a:r>
              <a:rPr lang="en-US" sz="1400">
                <a:latin typeface="+mj-lt"/>
              </a:rPr>
              <a:t>Increase your share of wallet with </a:t>
            </a:r>
            <a:r>
              <a:rPr lang="en-US" sz="1400" i="1">
                <a:latin typeface="+mj-lt"/>
              </a:rPr>
              <a:t>your</a:t>
            </a:r>
            <a:r>
              <a:rPr lang="en-US" sz="1400">
                <a:latin typeface="+mj-lt"/>
              </a:rPr>
              <a:t> existing customers and make $$$ </a:t>
            </a:r>
          </a:p>
        </p:txBody>
      </p:sp>
      <p:pic>
        <p:nvPicPr>
          <p:cNvPr id="26" name="Graphic 25" descr="Plant outline">
            <a:extLst>
              <a:ext uri="{FF2B5EF4-FFF2-40B4-BE49-F238E27FC236}">
                <a16:creationId xmlns:a16="http://schemas.microsoft.com/office/drawing/2014/main" id="{3D873932-8BA6-5CD4-CEDE-39EA794A79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1931" y="3083289"/>
            <a:ext cx="914400" cy="914400"/>
          </a:xfrm>
          <a:prstGeom prst="rect">
            <a:avLst/>
          </a:prstGeom>
        </p:spPr>
      </p:pic>
      <p:pic>
        <p:nvPicPr>
          <p:cNvPr id="28" name="Graphic 27" descr="Money outline">
            <a:extLst>
              <a:ext uri="{FF2B5EF4-FFF2-40B4-BE49-F238E27FC236}">
                <a16:creationId xmlns:a16="http://schemas.microsoft.com/office/drawing/2014/main" id="{103E1F26-346B-24E9-5497-6A0460EFA0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05468" y="3057954"/>
            <a:ext cx="914400" cy="914400"/>
          </a:xfrm>
          <a:prstGeom prst="rect">
            <a:avLst/>
          </a:prstGeom>
        </p:spPr>
      </p:pic>
    </p:spTree>
    <p:extLst>
      <p:ext uri="{BB962C8B-B14F-4D97-AF65-F5344CB8AC3E}">
        <p14:creationId xmlns:p14="http://schemas.microsoft.com/office/powerpoint/2010/main" val="3358347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3D0A-C289-FFB2-4C81-B6BCCA90F3B8}"/>
              </a:ext>
            </a:extLst>
          </p:cNvPr>
          <p:cNvSpPr>
            <a:spLocks noGrp="1"/>
          </p:cNvSpPr>
          <p:nvPr>
            <p:ph type="title"/>
          </p:nvPr>
        </p:nvSpPr>
        <p:spPr>
          <a:xfrm>
            <a:off x="586740" y="416971"/>
            <a:ext cx="11018520" cy="430887"/>
          </a:xfrm>
        </p:spPr>
        <p:txBody>
          <a:bodyPr/>
          <a:lstStyle/>
          <a:p>
            <a:r>
              <a:rPr lang="en-US" sz="2800" b="1" spc="0" dirty="0">
                <a:ln>
                  <a:noFill/>
                </a:ln>
                <a:solidFill>
                  <a:srgbClr val="0070C0"/>
                </a:solidFill>
                <a:latin typeface="Segoe UI"/>
                <a:cs typeface="+mn-cs"/>
              </a:rPr>
              <a:t>Microsoft Surface delivers the best expression of Microsoft 365</a:t>
            </a:r>
          </a:p>
        </p:txBody>
      </p:sp>
      <p:grpSp>
        <p:nvGrpSpPr>
          <p:cNvPr id="32" name="Group 31">
            <a:extLst>
              <a:ext uri="{FF2B5EF4-FFF2-40B4-BE49-F238E27FC236}">
                <a16:creationId xmlns:a16="http://schemas.microsoft.com/office/drawing/2014/main" id="{68A939A6-2A8A-5C24-C571-D5D893C2D04E}"/>
              </a:ext>
            </a:extLst>
          </p:cNvPr>
          <p:cNvGrpSpPr/>
          <p:nvPr/>
        </p:nvGrpSpPr>
        <p:grpSpPr>
          <a:xfrm>
            <a:off x="539482" y="1059411"/>
            <a:ext cx="11113036" cy="5306249"/>
            <a:chOff x="788021" y="990219"/>
            <a:chExt cx="11113036" cy="5306249"/>
          </a:xfrm>
        </p:grpSpPr>
        <p:grpSp>
          <p:nvGrpSpPr>
            <p:cNvPr id="4" name="Group 3">
              <a:extLst>
                <a:ext uri="{FF2B5EF4-FFF2-40B4-BE49-F238E27FC236}">
                  <a16:creationId xmlns:a16="http://schemas.microsoft.com/office/drawing/2014/main" id="{C31D7877-8814-3CA3-2E6F-2F4D557E6325}"/>
                </a:ext>
              </a:extLst>
            </p:cNvPr>
            <p:cNvGrpSpPr/>
            <p:nvPr/>
          </p:nvGrpSpPr>
          <p:grpSpPr>
            <a:xfrm>
              <a:off x="3316500" y="990219"/>
              <a:ext cx="1060704" cy="1060704"/>
              <a:chOff x="5779212" y="470956"/>
              <a:chExt cx="1838580" cy="1838580"/>
            </a:xfrm>
            <a:effectLst>
              <a:outerShdw blurRad="152400" sx="102000" sy="102000" algn="ctr" rotWithShape="0">
                <a:prstClr val="black">
                  <a:alpha val="40000"/>
                </a:prstClr>
              </a:outerShdw>
            </a:effectLst>
          </p:grpSpPr>
          <p:sp>
            <p:nvSpPr>
              <p:cNvPr id="5" name="Oval 4">
                <a:extLst>
                  <a:ext uri="{FF2B5EF4-FFF2-40B4-BE49-F238E27FC236}">
                    <a16:creationId xmlns:a16="http://schemas.microsoft.com/office/drawing/2014/main" id="{08E4A454-F45B-66CB-D3D0-5D9AF40861A1}"/>
                  </a:ext>
                </a:extLst>
              </p:cNvPr>
              <p:cNvSpPr/>
              <p:nvPr/>
            </p:nvSpPr>
            <p:spPr bwMode="auto">
              <a:xfrm>
                <a:off x="5779212" y="470956"/>
                <a:ext cx="1838580" cy="18385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7DDA4274-50F6-8955-3720-F4157FB5D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4348" y="656770"/>
                <a:ext cx="558528" cy="558528"/>
              </a:xfrm>
              <a:prstGeom prst="rect">
                <a:avLst/>
              </a:prstGeom>
            </p:spPr>
          </p:pic>
          <p:sp>
            <p:nvSpPr>
              <p:cNvPr id="7" name="Freeform 13">
                <a:extLst>
                  <a:ext uri="{FF2B5EF4-FFF2-40B4-BE49-F238E27FC236}">
                    <a16:creationId xmlns:a16="http://schemas.microsoft.com/office/drawing/2014/main" id="{108A905B-A7DA-0DB5-26B1-5FF04AA4F889}"/>
                  </a:ext>
                </a:extLst>
              </p:cNvPr>
              <p:cNvSpPr>
                <a:spLocks/>
              </p:cNvSpPr>
              <p:nvPr/>
            </p:nvSpPr>
            <p:spPr bwMode="auto">
              <a:xfrm>
                <a:off x="6357063" y="1283757"/>
                <a:ext cx="722313" cy="625475"/>
              </a:xfrm>
              <a:custGeom>
                <a:avLst/>
                <a:gdLst>
                  <a:gd name="T0" fmla="*/ 340 w 340"/>
                  <a:gd name="T1" fmla="*/ 240 h 294"/>
                  <a:gd name="T2" fmla="*/ 340 w 340"/>
                  <a:gd name="T3" fmla="*/ 240 h 294"/>
                  <a:gd name="T4" fmla="*/ 340 w 340"/>
                  <a:gd name="T5" fmla="*/ 0 h 294"/>
                  <a:gd name="T6" fmla="*/ 0 w 340"/>
                  <a:gd name="T7" fmla="*/ 0 h 294"/>
                  <a:gd name="T8" fmla="*/ 0 w 340"/>
                  <a:gd name="T9" fmla="*/ 113 h 294"/>
                  <a:gd name="T10" fmla="*/ 27 w 340"/>
                  <a:gd name="T11" fmla="*/ 113 h 294"/>
                  <a:gd name="T12" fmla="*/ 27 w 340"/>
                  <a:gd name="T13" fmla="*/ 27 h 294"/>
                  <a:gd name="T14" fmla="*/ 313 w 340"/>
                  <a:gd name="T15" fmla="*/ 27 h 294"/>
                  <a:gd name="T16" fmla="*/ 313 w 340"/>
                  <a:gd name="T17" fmla="*/ 214 h 294"/>
                  <a:gd name="T18" fmla="*/ 78 w 340"/>
                  <a:gd name="T19" fmla="*/ 214 h 294"/>
                  <a:gd name="T20" fmla="*/ 78 w 340"/>
                  <a:gd name="T21" fmla="*/ 240 h 294"/>
                  <a:gd name="T22" fmla="*/ 153 w 340"/>
                  <a:gd name="T23" fmla="*/ 240 h 294"/>
                  <a:gd name="T24" fmla="*/ 153 w 340"/>
                  <a:gd name="T25" fmla="*/ 267 h 294"/>
                  <a:gd name="T26" fmla="*/ 100 w 340"/>
                  <a:gd name="T27" fmla="*/ 267 h 294"/>
                  <a:gd name="T28" fmla="*/ 100 w 340"/>
                  <a:gd name="T29" fmla="*/ 294 h 294"/>
                  <a:gd name="T30" fmla="*/ 233 w 340"/>
                  <a:gd name="T31" fmla="*/ 294 h 294"/>
                  <a:gd name="T32" fmla="*/ 233 w 340"/>
                  <a:gd name="T33" fmla="*/ 267 h 294"/>
                  <a:gd name="T34" fmla="*/ 180 w 340"/>
                  <a:gd name="T35" fmla="*/ 267 h 294"/>
                  <a:gd name="T36" fmla="*/ 180 w 340"/>
                  <a:gd name="T37" fmla="*/ 240 h 294"/>
                  <a:gd name="T38" fmla="*/ 340 w 340"/>
                  <a:gd name="T39" fmla="*/ 24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294">
                    <a:moveTo>
                      <a:pt x="340" y="240"/>
                    </a:moveTo>
                    <a:lnTo>
                      <a:pt x="340" y="240"/>
                    </a:lnTo>
                    <a:lnTo>
                      <a:pt x="340" y="0"/>
                    </a:lnTo>
                    <a:lnTo>
                      <a:pt x="0" y="0"/>
                    </a:lnTo>
                    <a:lnTo>
                      <a:pt x="0" y="113"/>
                    </a:lnTo>
                    <a:lnTo>
                      <a:pt x="27" y="113"/>
                    </a:lnTo>
                    <a:lnTo>
                      <a:pt x="27" y="27"/>
                    </a:lnTo>
                    <a:lnTo>
                      <a:pt x="313" y="27"/>
                    </a:lnTo>
                    <a:lnTo>
                      <a:pt x="313" y="214"/>
                    </a:lnTo>
                    <a:lnTo>
                      <a:pt x="78" y="214"/>
                    </a:lnTo>
                    <a:lnTo>
                      <a:pt x="78" y="240"/>
                    </a:lnTo>
                    <a:lnTo>
                      <a:pt x="153" y="240"/>
                    </a:lnTo>
                    <a:lnTo>
                      <a:pt x="153" y="267"/>
                    </a:lnTo>
                    <a:lnTo>
                      <a:pt x="100" y="267"/>
                    </a:lnTo>
                    <a:lnTo>
                      <a:pt x="100" y="294"/>
                    </a:lnTo>
                    <a:lnTo>
                      <a:pt x="233" y="294"/>
                    </a:lnTo>
                    <a:lnTo>
                      <a:pt x="233" y="267"/>
                    </a:lnTo>
                    <a:lnTo>
                      <a:pt x="180" y="267"/>
                    </a:lnTo>
                    <a:lnTo>
                      <a:pt x="180" y="240"/>
                    </a:lnTo>
                    <a:lnTo>
                      <a:pt x="340" y="24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8" name="Picture 7">
                <a:extLst>
                  <a:ext uri="{FF2B5EF4-FFF2-40B4-BE49-F238E27FC236}">
                    <a16:creationId xmlns:a16="http://schemas.microsoft.com/office/drawing/2014/main" id="{261A6893-78DA-6AC8-B38A-AF96C61B59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3158" y="1575979"/>
                <a:ext cx="335282" cy="335282"/>
              </a:xfrm>
              <a:prstGeom prst="rect">
                <a:avLst/>
              </a:prstGeom>
            </p:spPr>
          </p:pic>
        </p:grpSp>
        <p:grpSp>
          <p:nvGrpSpPr>
            <p:cNvPr id="9" name="Group 8">
              <a:extLst>
                <a:ext uri="{FF2B5EF4-FFF2-40B4-BE49-F238E27FC236}">
                  <a16:creationId xmlns:a16="http://schemas.microsoft.com/office/drawing/2014/main" id="{79675A5C-D2E4-3A87-58A4-DA463D0CECC1}"/>
                </a:ext>
              </a:extLst>
            </p:cNvPr>
            <p:cNvGrpSpPr/>
            <p:nvPr/>
          </p:nvGrpSpPr>
          <p:grpSpPr>
            <a:xfrm>
              <a:off x="3316500" y="2916508"/>
              <a:ext cx="1060704" cy="1060704"/>
              <a:chOff x="5807592" y="2604811"/>
              <a:chExt cx="1838580" cy="1838580"/>
            </a:xfrm>
            <a:effectLst>
              <a:outerShdw blurRad="152400" sx="102000" sy="102000" algn="ctr" rotWithShape="0">
                <a:prstClr val="black">
                  <a:alpha val="40000"/>
                </a:prstClr>
              </a:outerShdw>
            </a:effectLst>
          </p:grpSpPr>
          <p:sp>
            <p:nvSpPr>
              <p:cNvPr id="10" name="Oval 9">
                <a:extLst>
                  <a:ext uri="{FF2B5EF4-FFF2-40B4-BE49-F238E27FC236}">
                    <a16:creationId xmlns:a16="http://schemas.microsoft.com/office/drawing/2014/main" id="{0DCE732D-0058-9D15-C9EB-6009E8843105}"/>
                  </a:ext>
                </a:extLst>
              </p:cNvPr>
              <p:cNvSpPr/>
              <p:nvPr/>
            </p:nvSpPr>
            <p:spPr bwMode="auto">
              <a:xfrm>
                <a:off x="5807592" y="2604811"/>
                <a:ext cx="1838580" cy="18385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C2F6CE3C-1B09-685A-5C0F-BF6443396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2728" y="2790625"/>
                <a:ext cx="558528" cy="558528"/>
              </a:xfrm>
              <a:prstGeom prst="rect">
                <a:avLst/>
              </a:prstGeom>
            </p:spPr>
          </p:pic>
          <p:grpSp>
            <p:nvGrpSpPr>
              <p:cNvPr id="12" name="Group 11">
                <a:extLst>
                  <a:ext uri="{FF2B5EF4-FFF2-40B4-BE49-F238E27FC236}">
                    <a16:creationId xmlns:a16="http://schemas.microsoft.com/office/drawing/2014/main" id="{E0561F03-B0E8-ACCC-781E-DE91A9AE1FA3}"/>
                  </a:ext>
                </a:extLst>
              </p:cNvPr>
              <p:cNvGrpSpPr/>
              <p:nvPr/>
            </p:nvGrpSpPr>
            <p:grpSpPr>
              <a:xfrm>
                <a:off x="6158473" y="3693312"/>
                <a:ext cx="335282" cy="335282"/>
                <a:chOff x="8687127" y="2618288"/>
                <a:chExt cx="209550" cy="209550"/>
              </a:xfrm>
            </p:grpSpPr>
            <p:sp>
              <p:nvSpPr>
                <p:cNvPr id="14" name="Freeform 7">
                  <a:extLst>
                    <a:ext uri="{FF2B5EF4-FFF2-40B4-BE49-F238E27FC236}">
                      <a16:creationId xmlns:a16="http://schemas.microsoft.com/office/drawing/2014/main" id="{D62EB455-BC90-E397-43C6-3D8E91200598}"/>
                    </a:ext>
                  </a:extLst>
                </p:cNvPr>
                <p:cNvSpPr>
                  <a:spLocks/>
                </p:cNvSpPr>
                <p:nvPr/>
              </p:nvSpPr>
              <p:spPr bwMode="auto">
                <a:xfrm>
                  <a:off x="8793484" y="2714504"/>
                  <a:ext cx="1588" cy="3175"/>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8">
                  <a:extLst>
                    <a:ext uri="{FF2B5EF4-FFF2-40B4-BE49-F238E27FC236}">
                      <a16:creationId xmlns:a16="http://schemas.microsoft.com/office/drawing/2014/main" id="{428086BA-EA48-5692-3522-57F731E79467}"/>
                    </a:ext>
                  </a:extLst>
                </p:cNvPr>
                <p:cNvSpPr>
                  <a:spLocks noEditPoints="1"/>
                </p:cNvSpPr>
                <p:nvPr/>
              </p:nvSpPr>
              <p:spPr bwMode="auto">
                <a:xfrm>
                  <a:off x="8687127" y="2618288"/>
                  <a:ext cx="209550" cy="209550"/>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9">
                  <a:extLst>
                    <a:ext uri="{FF2B5EF4-FFF2-40B4-BE49-F238E27FC236}">
                      <a16:creationId xmlns:a16="http://schemas.microsoft.com/office/drawing/2014/main" id="{8E348030-5ACE-3248-4598-0260373116EE}"/>
                    </a:ext>
                  </a:extLst>
                </p:cNvPr>
                <p:cNvSpPr>
                  <a:spLocks/>
                </p:cNvSpPr>
                <p:nvPr/>
              </p:nvSpPr>
              <p:spPr bwMode="auto">
                <a:xfrm>
                  <a:off x="8782371" y="2710775"/>
                  <a:ext cx="23813" cy="25400"/>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3" name="Freeform 22">
                <a:extLst>
                  <a:ext uri="{FF2B5EF4-FFF2-40B4-BE49-F238E27FC236}">
                    <a16:creationId xmlns:a16="http://schemas.microsoft.com/office/drawing/2014/main" id="{5F2B3CD4-EF6D-EF17-879E-3A0287113122}"/>
                  </a:ext>
                </a:extLst>
              </p:cNvPr>
              <p:cNvSpPr>
                <a:spLocks/>
              </p:cNvSpPr>
              <p:nvPr/>
            </p:nvSpPr>
            <p:spPr bwMode="auto">
              <a:xfrm>
                <a:off x="6384612" y="3416871"/>
                <a:ext cx="722313" cy="625475"/>
              </a:xfrm>
              <a:custGeom>
                <a:avLst/>
                <a:gdLst>
                  <a:gd name="T0" fmla="*/ 340 w 340"/>
                  <a:gd name="T1" fmla="*/ 240 h 294"/>
                  <a:gd name="T2" fmla="*/ 340 w 340"/>
                  <a:gd name="T3" fmla="*/ 240 h 294"/>
                  <a:gd name="T4" fmla="*/ 340 w 340"/>
                  <a:gd name="T5" fmla="*/ 0 h 294"/>
                  <a:gd name="T6" fmla="*/ 0 w 340"/>
                  <a:gd name="T7" fmla="*/ 0 h 294"/>
                  <a:gd name="T8" fmla="*/ 0 w 340"/>
                  <a:gd name="T9" fmla="*/ 113 h 294"/>
                  <a:gd name="T10" fmla="*/ 27 w 340"/>
                  <a:gd name="T11" fmla="*/ 113 h 294"/>
                  <a:gd name="T12" fmla="*/ 27 w 340"/>
                  <a:gd name="T13" fmla="*/ 27 h 294"/>
                  <a:gd name="T14" fmla="*/ 313 w 340"/>
                  <a:gd name="T15" fmla="*/ 27 h 294"/>
                  <a:gd name="T16" fmla="*/ 313 w 340"/>
                  <a:gd name="T17" fmla="*/ 214 h 294"/>
                  <a:gd name="T18" fmla="*/ 78 w 340"/>
                  <a:gd name="T19" fmla="*/ 214 h 294"/>
                  <a:gd name="T20" fmla="*/ 78 w 340"/>
                  <a:gd name="T21" fmla="*/ 240 h 294"/>
                  <a:gd name="T22" fmla="*/ 153 w 340"/>
                  <a:gd name="T23" fmla="*/ 240 h 294"/>
                  <a:gd name="T24" fmla="*/ 153 w 340"/>
                  <a:gd name="T25" fmla="*/ 267 h 294"/>
                  <a:gd name="T26" fmla="*/ 100 w 340"/>
                  <a:gd name="T27" fmla="*/ 267 h 294"/>
                  <a:gd name="T28" fmla="*/ 100 w 340"/>
                  <a:gd name="T29" fmla="*/ 294 h 294"/>
                  <a:gd name="T30" fmla="*/ 233 w 340"/>
                  <a:gd name="T31" fmla="*/ 294 h 294"/>
                  <a:gd name="T32" fmla="*/ 233 w 340"/>
                  <a:gd name="T33" fmla="*/ 267 h 294"/>
                  <a:gd name="T34" fmla="*/ 180 w 340"/>
                  <a:gd name="T35" fmla="*/ 267 h 294"/>
                  <a:gd name="T36" fmla="*/ 180 w 340"/>
                  <a:gd name="T37" fmla="*/ 240 h 294"/>
                  <a:gd name="T38" fmla="*/ 340 w 340"/>
                  <a:gd name="T39" fmla="*/ 24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294">
                    <a:moveTo>
                      <a:pt x="340" y="240"/>
                    </a:moveTo>
                    <a:lnTo>
                      <a:pt x="340" y="240"/>
                    </a:lnTo>
                    <a:lnTo>
                      <a:pt x="340" y="0"/>
                    </a:lnTo>
                    <a:lnTo>
                      <a:pt x="0" y="0"/>
                    </a:lnTo>
                    <a:lnTo>
                      <a:pt x="0" y="113"/>
                    </a:lnTo>
                    <a:lnTo>
                      <a:pt x="27" y="113"/>
                    </a:lnTo>
                    <a:lnTo>
                      <a:pt x="27" y="27"/>
                    </a:lnTo>
                    <a:lnTo>
                      <a:pt x="313" y="27"/>
                    </a:lnTo>
                    <a:lnTo>
                      <a:pt x="313" y="214"/>
                    </a:lnTo>
                    <a:lnTo>
                      <a:pt x="78" y="214"/>
                    </a:lnTo>
                    <a:lnTo>
                      <a:pt x="78" y="240"/>
                    </a:lnTo>
                    <a:lnTo>
                      <a:pt x="153" y="240"/>
                    </a:lnTo>
                    <a:lnTo>
                      <a:pt x="153" y="267"/>
                    </a:lnTo>
                    <a:lnTo>
                      <a:pt x="100" y="267"/>
                    </a:lnTo>
                    <a:lnTo>
                      <a:pt x="100" y="294"/>
                    </a:lnTo>
                    <a:lnTo>
                      <a:pt x="233" y="294"/>
                    </a:lnTo>
                    <a:lnTo>
                      <a:pt x="233" y="267"/>
                    </a:lnTo>
                    <a:lnTo>
                      <a:pt x="180" y="267"/>
                    </a:lnTo>
                    <a:lnTo>
                      <a:pt x="180" y="240"/>
                    </a:lnTo>
                    <a:lnTo>
                      <a:pt x="340" y="24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7" name="Group 16">
              <a:extLst>
                <a:ext uri="{FF2B5EF4-FFF2-40B4-BE49-F238E27FC236}">
                  <a16:creationId xmlns:a16="http://schemas.microsoft.com/office/drawing/2014/main" id="{F9AF0154-9818-5AB9-783C-A86E6363D5B9}"/>
                </a:ext>
              </a:extLst>
            </p:cNvPr>
            <p:cNvGrpSpPr/>
            <p:nvPr/>
          </p:nvGrpSpPr>
          <p:grpSpPr>
            <a:xfrm>
              <a:off x="3316500" y="4842797"/>
              <a:ext cx="1060704" cy="1060704"/>
              <a:chOff x="5807592" y="4629205"/>
              <a:chExt cx="1838580" cy="1838580"/>
            </a:xfrm>
            <a:effectLst>
              <a:outerShdw blurRad="152400" sx="102000" sy="102000" algn="ctr" rotWithShape="0">
                <a:prstClr val="black">
                  <a:alpha val="40000"/>
                </a:prstClr>
              </a:outerShdw>
            </a:effectLst>
          </p:grpSpPr>
          <p:sp>
            <p:nvSpPr>
              <p:cNvPr id="18" name="Oval 17">
                <a:extLst>
                  <a:ext uri="{FF2B5EF4-FFF2-40B4-BE49-F238E27FC236}">
                    <a16:creationId xmlns:a16="http://schemas.microsoft.com/office/drawing/2014/main" id="{5000D598-09DE-7DC0-36A2-ACAEFA8B861C}"/>
                  </a:ext>
                </a:extLst>
              </p:cNvPr>
              <p:cNvSpPr/>
              <p:nvPr/>
            </p:nvSpPr>
            <p:spPr bwMode="auto">
              <a:xfrm>
                <a:off x="5807592" y="4629205"/>
                <a:ext cx="1838580" cy="18385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a:extLst>
                  <a:ext uri="{FF2B5EF4-FFF2-40B4-BE49-F238E27FC236}">
                    <a16:creationId xmlns:a16="http://schemas.microsoft.com/office/drawing/2014/main" id="{B9FD0123-D9EC-C116-C881-E9D48DA517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2728" y="4815019"/>
                <a:ext cx="558528" cy="558528"/>
              </a:xfrm>
              <a:prstGeom prst="rect">
                <a:avLst/>
              </a:prstGeom>
            </p:spPr>
          </p:pic>
          <p:sp>
            <p:nvSpPr>
              <p:cNvPr id="20" name="Freeform 7">
                <a:extLst>
                  <a:ext uri="{FF2B5EF4-FFF2-40B4-BE49-F238E27FC236}">
                    <a16:creationId xmlns:a16="http://schemas.microsoft.com/office/drawing/2014/main" id="{1F71A066-F527-7E88-E348-B71A2E396DB0}"/>
                  </a:ext>
                </a:extLst>
              </p:cNvPr>
              <p:cNvSpPr>
                <a:spLocks/>
              </p:cNvSpPr>
              <p:nvPr/>
            </p:nvSpPr>
            <p:spPr bwMode="auto">
              <a:xfrm>
                <a:off x="6741734" y="5685561"/>
                <a:ext cx="1588" cy="3175"/>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1" name="Freeform 22">
                <a:extLst>
                  <a:ext uri="{FF2B5EF4-FFF2-40B4-BE49-F238E27FC236}">
                    <a16:creationId xmlns:a16="http://schemas.microsoft.com/office/drawing/2014/main" id="{B3A23DA9-4E76-D0A9-22E9-C49C5F7F768F}"/>
                  </a:ext>
                </a:extLst>
              </p:cNvPr>
              <p:cNvSpPr>
                <a:spLocks/>
              </p:cNvSpPr>
              <p:nvPr/>
            </p:nvSpPr>
            <p:spPr bwMode="auto">
              <a:xfrm>
                <a:off x="6384612" y="5441265"/>
                <a:ext cx="722313" cy="625475"/>
              </a:xfrm>
              <a:custGeom>
                <a:avLst/>
                <a:gdLst>
                  <a:gd name="T0" fmla="*/ 340 w 340"/>
                  <a:gd name="T1" fmla="*/ 240 h 294"/>
                  <a:gd name="T2" fmla="*/ 340 w 340"/>
                  <a:gd name="T3" fmla="*/ 240 h 294"/>
                  <a:gd name="T4" fmla="*/ 340 w 340"/>
                  <a:gd name="T5" fmla="*/ 0 h 294"/>
                  <a:gd name="T6" fmla="*/ 0 w 340"/>
                  <a:gd name="T7" fmla="*/ 0 h 294"/>
                  <a:gd name="T8" fmla="*/ 0 w 340"/>
                  <a:gd name="T9" fmla="*/ 113 h 294"/>
                  <a:gd name="T10" fmla="*/ 27 w 340"/>
                  <a:gd name="T11" fmla="*/ 113 h 294"/>
                  <a:gd name="T12" fmla="*/ 27 w 340"/>
                  <a:gd name="T13" fmla="*/ 27 h 294"/>
                  <a:gd name="T14" fmla="*/ 313 w 340"/>
                  <a:gd name="T15" fmla="*/ 27 h 294"/>
                  <a:gd name="T16" fmla="*/ 313 w 340"/>
                  <a:gd name="T17" fmla="*/ 214 h 294"/>
                  <a:gd name="T18" fmla="*/ 78 w 340"/>
                  <a:gd name="T19" fmla="*/ 214 h 294"/>
                  <a:gd name="T20" fmla="*/ 78 w 340"/>
                  <a:gd name="T21" fmla="*/ 240 h 294"/>
                  <a:gd name="T22" fmla="*/ 153 w 340"/>
                  <a:gd name="T23" fmla="*/ 240 h 294"/>
                  <a:gd name="T24" fmla="*/ 153 w 340"/>
                  <a:gd name="T25" fmla="*/ 267 h 294"/>
                  <a:gd name="T26" fmla="*/ 100 w 340"/>
                  <a:gd name="T27" fmla="*/ 267 h 294"/>
                  <a:gd name="T28" fmla="*/ 100 w 340"/>
                  <a:gd name="T29" fmla="*/ 294 h 294"/>
                  <a:gd name="T30" fmla="*/ 233 w 340"/>
                  <a:gd name="T31" fmla="*/ 294 h 294"/>
                  <a:gd name="T32" fmla="*/ 233 w 340"/>
                  <a:gd name="T33" fmla="*/ 267 h 294"/>
                  <a:gd name="T34" fmla="*/ 180 w 340"/>
                  <a:gd name="T35" fmla="*/ 267 h 294"/>
                  <a:gd name="T36" fmla="*/ 180 w 340"/>
                  <a:gd name="T37" fmla="*/ 240 h 294"/>
                  <a:gd name="T38" fmla="*/ 340 w 340"/>
                  <a:gd name="T39" fmla="*/ 24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294">
                    <a:moveTo>
                      <a:pt x="340" y="240"/>
                    </a:moveTo>
                    <a:lnTo>
                      <a:pt x="340" y="240"/>
                    </a:lnTo>
                    <a:lnTo>
                      <a:pt x="340" y="0"/>
                    </a:lnTo>
                    <a:lnTo>
                      <a:pt x="0" y="0"/>
                    </a:lnTo>
                    <a:lnTo>
                      <a:pt x="0" y="113"/>
                    </a:lnTo>
                    <a:lnTo>
                      <a:pt x="27" y="113"/>
                    </a:lnTo>
                    <a:lnTo>
                      <a:pt x="27" y="27"/>
                    </a:lnTo>
                    <a:lnTo>
                      <a:pt x="313" y="27"/>
                    </a:lnTo>
                    <a:lnTo>
                      <a:pt x="313" y="214"/>
                    </a:lnTo>
                    <a:lnTo>
                      <a:pt x="78" y="214"/>
                    </a:lnTo>
                    <a:lnTo>
                      <a:pt x="78" y="240"/>
                    </a:lnTo>
                    <a:lnTo>
                      <a:pt x="153" y="240"/>
                    </a:lnTo>
                    <a:lnTo>
                      <a:pt x="153" y="267"/>
                    </a:lnTo>
                    <a:lnTo>
                      <a:pt x="100" y="267"/>
                    </a:lnTo>
                    <a:lnTo>
                      <a:pt x="100" y="294"/>
                    </a:lnTo>
                    <a:lnTo>
                      <a:pt x="233" y="294"/>
                    </a:lnTo>
                    <a:lnTo>
                      <a:pt x="233" y="267"/>
                    </a:lnTo>
                    <a:lnTo>
                      <a:pt x="180" y="267"/>
                    </a:lnTo>
                    <a:lnTo>
                      <a:pt x="180" y="240"/>
                    </a:lnTo>
                    <a:lnTo>
                      <a:pt x="340" y="24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22" name="Picture 21">
                <a:extLst>
                  <a:ext uri="{FF2B5EF4-FFF2-40B4-BE49-F238E27FC236}">
                    <a16:creationId xmlns:a16="http://schemas.microsoft.com/office/drawing/2014/main" id="{8DA2CDCF-0534-3330-6BA0-38ECC9A9DE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2378" y="5682636"/>
                <a:ext cx="458885" cy="458885"/>
              </a:xfrm>
              <a:prstGeom prst="rect">
                <a:avLst/>
              </a:prstGeom>
            </p:spPr>
          </p:pic>
        </p:grpSp>
        <p:sp>
          <p:nvSpPr>
            <p:cNvPr id="23" name="TextBox 22">
              <a:extLst>
                <a:ext uri="{FF2B5EF4-FFF2-40B4-BE49-F238E27FC236}">
                  <a16:creationId xmlns:a16="http://schemas.microsoft.com/office/drawing/2014/main" id="{0FA95237-76F0-273D-9EFA-8ACC39B3D345}"/>
                </a:ext>
              </a:extLst>
            </p:cNvPr>
            <p:cNvSpPr txBox="1"/>
            <p:nvPr/>
          </p:nvSpPr>
          <p:spPr>
            <a:xfrm>
              <a:off x="1723767" y="1376159"/>
              <a:ext cx="1248740" cy="276999"/>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78D4"/>
                  </a:solidFill>
                  <a:effectLst/>
                  <a:uLnTx/>
                  <a:uFillTx/>
                </a:rPr>
                <a:t>Deployment</a:t>
              </a:r>
            </a:p>
          </p:txBody>
        </p:sp>
        <p:sp>
          <p:nvSpPr>
            <p:cNvPr id="24" name="TextBox 23">
              <a:extLst>
                <a:ext uri="{FF2B5EF4-FFF2-40B4-BE49-F238E27FC236}">
                  <a16:creationId xmlns:a16="http://schemas.microsoft.com/office/drawing/2014/main" id="{9FD90C0C-0D5C-1C95-8368-5F3B1A249B41}"/>
                </a:ext>
              </a:extLst>
            </p:cNvPr>
            <p:cNvSpPr txBox="1"/>
            <p:nvPr/>
          </p:nvSpPr>
          <p:spPr>
            <a:xfrm>
              <a:off x="1617969" y="3282848"/>
              <a:ext cx="1354538" cy="276999"/>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78D4"/>
                  </a:solidFill>
                  <a:effectLst/>
                  <a:uLnTx/>
                  <a:uFillTx/>
                </a:rPr>
                <a:t>Management</a:t>
              </a:r>
            </a:p>
          </p:txBody>
        </p:sp>
        <p:sp>
          <p:nvSpPr>
            <p:cNvPr id="25" name="TextBox 24">
              <a:extLst>
                <a:ext uri="{FF2B5EF4-FFF2-40B4-BE49-F238E27FC236}">
                  <a16:creationId xmlns:a16="http://schemas.microsoft.com/office/drawing/2014/main" id="{75DDFD3F-9585-816D-AA0D-87240B829110}"/>
                </a:ext>
              </a:extLst>
            </p:cNvPr>
            <p:cNvSpPr txBox="1"/>
            <p:nvPr/>
          </p:nvSpPr>
          <p:spPr>
            <a:xfrm>
              <a:off x="2164594" y="5204842"/>
              <a:ext cx="807913" cy="276999"/>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78D4"/>
                  </a:solidFill>
                  <a:effectLst/>
                  <a:uLnTx/>
                  <a:uFillTx/>
                </a:rPr>
                <a:t>Security</a:t>
              </a:r>
            </a:p>
          </p:txBody>
        </p:sp>
        <p:sp>
          <p:nvSpPr>
            <p:cNvPr id="26" name="TextBox 25">
              <a:extLst>
                <a:ext uri="{FF2B5EF4-FFF2-40B4-BE49-F238E27FC236}">
                  <a16:creationId xmlns:a16="http://schemas.microsoft.com/office/drawing/2014/main" id="{68CC0173-75DC-B9FC-A6E8-ABF75FF811AB}"/>
                </a:ext>
              </a:extLst>
            </p:cNvPr>
            <p:cNvSpPr txBox="1"/>
            <p:nvPr/>
          </p:nvSpPr>
          <p:spPr>
            <a:xfrm>
              <a:off x="1080707" y="1777686"/>
              <a:ext cx="1891800" cy="215444"/>
            </a:xfrm>
            <a:prstGeom prst="rect">
              <a:avLst/>
            </a:prstGeom>
            <a:noFill/>
          </p:spPr>
          <p:txBody>
            <a:bodyPr wrap="non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5050"/>
                  </a:solidFill>
                  <a:effectLst/>
                  <a:uLnTx/>
                  <a:uFillTx/>
                </a:rPr>
                <a:t>Zero touch provisioning</a:t>
              </a:r>
            </a:p>
          </p:txBody>
        </p:sp>
        <p:sp>
          <p:nvSpPr>
            <p:cNvPr id="27" name="TextBox 26">
              <a:extLst>
                <a:ext uri="{FF2B5EF4-FFF2-40B4-BE49-F238E27FC236}">
                  <a16:creationId xmlns:a16="http://schemas.microsoft.com/office/drawing/2014/main" id="{9A093817-210E-5169-A986-764790E5657E}"/>
                </a:ext>
              </a:extLst>
            </p:cNvPr>
            <p:cNvSpPr txBox="1"/>
            <p:nvPr/>
          </p:nvSpPr>
          <p:spPr>
            <a:xfrm>
              <a:off x="788021" y="3737909"/>
              <a:ext cx="2184486" cy="430887"/>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5050"/>
                  </a:solidFill>
                  <a:effectLst/>
                  <a:uLnTx/>
                  <a:uFillTx/>
                </a:rPr>
                <a:t>Full lifecycle firmware management </a:t>
              </a:r>
            </a:p>
          </p:txBody>
        </p:sp>
        <p:sp>
          <p:nvSpPr>
            <p:cNvPr id="28" name="TextBox 27">
              <a:extLst>
                <a:ext uri="{FF2B5EF4-FFF2-40B4-BE49-F238E27FC236}">
                  <a16:creationId xmlns:a16="http://schemas.microsoft.com/office/drawing/2014/main" id="{A45989C8-55CE-07B7-6329-CBCE12F48DCF}"/>
                </a:ext>
              </a:extLst>
            </p:cNvPr>
            <p:cNvSpPr txBox="1"/>
            <p:nvPr/>
          </p:nvSpPr>
          <p:spPr>
            <a:xfrm>
              <a:off x="1031089" y="5672132"/>
              <a:ext cx="1941418" cy="430887"/>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05050"/>
                  </a:solidFill>
                  <a:effectLst/>
                  <a:uLnTx/>
                  <a:uFillTx/>
                </a:rPr>
                <a:t>Every layer of Surface from chip to cloud</a:t>
              </a:r>
            </a:p>
          </p:txBody>
        </p:sp>
        <p:sp>
          <p:nvSpPr>
            <p:cNvPr id="29" name="TextBox 28">
              <a:extLst>
                <a:ext uri="{FF2B5EF4-FFF2-40B4-BE49-F238E27FC236}">
                  <a16:creationId xmlns:a16="http://schemas.microsoft.com/office/drawing/2014/main" id="{5E7F48D3-7A70-3A10-B61A-6C1709F7BE5F}"/>
                </a:ext>
              </a:extLst>
            </p:cNvPr>
            <p:cNvSpPr txBox="1"/>
            <p:nvPr/>
          </p:nvSpPr>
          <p:spPr>
            <a:xfrm>
              <a:off x="4659972" y="1189149"/>
              <a:ext cx="7241085" cy="861774"/>
            </a:xfrm>
            <a:prstGeom prst="rect">
              <a:avLst/>
            </a:prstGeom>
            <a:noFill/>
          </p:spPr>
          <p:txBody>
            <a:bodyPr wrap="none" lIns="0" tIns="0" rIns="0" bIns="0"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505050"/>
                  </a:solidFill>
                  <a:effectLst/>
                  <a:uLnTx/>
                  <a:uFillTx/>
                </a:rPr>
                <a:t>Experience seamless deployment with Windows Autopilot started first on Surface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505050"/>
                  </a:solidFill>
                  <a:effectLst/>
                  <a:uLnTx/>
                  <a:uFillTx/>
                </a:rPr>
                <a:t>With clean version of Windows pre-installed, you do not have to worry about reimaging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505050"/>
                  </a:solidFill>
                  <a:effectLst/>
                  <a:uLnTx/>
                  <a:uFillTx/>
                </a:rPr>
                <a:t>Preinstalled M365 applications makes deployment faster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rPr>
                <a:t> </a:t>
              </a:r>
            </a:p>
          </p:txBody>
        </p:sp>
        <p:sp>
          <p:nvSpPr>
            <p:cNvPr id="30" name="TextBox 29">
              <a:extLst>
                <a:ext uri="{FF2B5EF4-FFF2-40B4-BE49-F238E27FC236}">
                  <a16:creationId xmlns:a16="http://schemas.microsoft.com/office/drawing/2014/main" id="{5D5B1A73-5CBE-8A59-716A-E9343EB46676}"/>
                </a:ext>
              </a:extLst>
            </p:cNvPr>
            <p:cNvSpPr txBox="1"/>
            <p:nvPr/>
          </p:nvSpPr>
          <p:spPr>
            <a:xfrm>
              <a:off x="4659972" y="3091578"/>
              <a:ext cx="7241085" cy="861774"/>
            </a:xfrm>
            <a:prstGeom prst="rect">
              <a:avLst/>
            </a:prstGeom>
            <a:noFill/>
          </p:spPr>
          <p:txBody>
            <a:bodyPr wrap="square" lIns="0" tIns="0" rIns="0" bIns="0"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Gain ultimate control with the ability to manage devices right down to the firmware level with DFCI(Device Firmware Configuration Interface)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Firmware attacks are mitigated with Windows Update for Business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Centralized device insights through Surface Management Portal available within Intune</a:t>
              </a:r>
            </a:p>
          </p:txBody>
        </p:sp>
        <p:sp>
          <p:nvSpPr>
            <p:cNvPr id="31" name="TextBox 30">
              <a:extLst>
                <a:ext uri="{FF2B5EF4-FFF2-40B4-BE49-F238E27FC236}">
                  <a16:creationId xmlns:a16="http://schemas.microsoft.com/office/drawing/2014/main" id="{554CBA58-8F2A-8A5A-6ADF-0A2696E0B134}"/>
                </a:ext>
              </a:extLst>
            </p:cNvPr>
            <p:cNvSpPr txBox="1"/>
            <p:nvPr/>
          </p:nvSpPr>
          <p:spPr>
            <a:xfrm>
              <a:off x="4659971" y="4973029"/>
              <a:ext cx="6901551" cy="1323439"/>
            </a:xfrm>
            <a:prstGeom prst="rect">
              <a:avLst/>
            </a:prstGeom>
            <a:noFill/>
          </p:spPr>
          <p:txBody>
            <a:bodyPr wrap="square">
              <a:spAutoFit/>
            </a:bodyPr>
            <a:lstStyle/>
            <a:p>
              <a:pPr marL="285750" marR="5080" lvl="0" indent="-2857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Microsoft Security at Every Level</a:t>
              </a:r>
            </a:p>
            <a:p>
              <a:pPr marL="285750" marR="5080" lvl="0" indent="-2857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Surface products are designed and built with supply chain security in mind</a:t>
              </a:r>
            </a:p>
            <a:p>
              <a:pPr marL="285750" marR="5080" lvl="0" indent="-2857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Surface enables powerful Windows security by default</a:t>
              </a:r>
            </a:p>
            <a:p>
              <a:pPr marL="285750" marR="5080" lvl="0" indent="-2857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505050"/>
                  </a:solidFill>
                  <a:effectLst/>
                  <a:uLnTx/>
                  <a:uFillTx/>
                </a:rPr>
                <a:t>Ultimate control with remote device management</a:t>
              </a:r>
            </a:p>
            <a:p>
              <a:pPr marL="285750" marR="5080" lvl="0" indent="-2857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505050"/>
                </a:solidFill>
                <a:effectLst/>
                <a:uLnTx/>
                <a:uFillTx/>
              </a:endParaRPr>
            </a:p>
          </p:txBody>
        </p:sp>
      </p:grpSp>
    </p:spTree>
    <p:extLst>
      <p:ext uri="{BB962C8B-B14F-4D97-AF65-F5344CB8AC3E}">
        <p14:creationId xmlns:p14="http://schemas.microsoft.com/office/powerpoint/2010/main" val="898798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448E370-6D14-2BC7-8987-D23F688E77A2}"/>
              </a:ext>
            </a:extLst>
          </p:cNvPr>
          <p:cNvSpPr/>
          <p:nvPr/>
        </p:nvSpPr>
        <p:spPr>
          <a:xfrm>
            <a:off x="0" y="6036527"/>
            <a:ext cx="12192000" cy="821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 name="TextBox 4">
            <a:extLst>
              <a:ext uri="{FF2B5EF4-FFF2-40B4-BE49-F238E27FC236}">
                <a16:creationId xmlns:a16="http://schemas.microsoft.com/office/drawing/2014/main" id="{A4B68684-F8DF-649A-5C5F-40A3428E9ECD}"/>
              </a:ext>
            </a:extLst>
          </p:cNvPr>
          <p:cNvSpPr txBox="1"/>
          <p:nvPr/>
        </p:nvSpPr>
        <p:spPr>
          <a:xfrm>
            <a:off x="390085" y="432613"/>
            <a:ext cx="112419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Segoe UI"/>
                <a:ea typeface="+mn-ea"/>
                <a:cs typeface="+mn-cs"/>
              </a:rPr>
              <a:t>Surface </a:t>
            </a:r>
            <a:r>
              <a:rPr lang="en-US" sz="2800" b="1">
                <a:solidFill>
                  <a:srgbClr val="0070C0"/>
                </a:solidFill>
                <a:latin typeface="Segoe UI"/>
              </a:rPr>
              <a:t>Cloud X-Sell incentive benefits partners and customers </a:t>
            </a:r>
            <a:endParaRPr kumimoji="0" lang="en-US" sz="2800" b="1" i="0" u="none" strike="noStrike" kern="1200" cap="none" spc="0" normalizeH="0" baseline="0" noProof="0">
              <a:ln>
                <a:noFill/>
              </a:ln>
              <a:solidFill>
                <a:srgbClr val="0070C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8B8021D-17CB-E3E8-B130-EFE0B7A68F0D}"/>
              </a:ext>
            </a:extLst>
          </p:cNvPr>
          <p:cNvSpPr txBox="1"/>
          <p:nvPr/>
        </p:nvSpPr>
        <p:spPr>
          <a:xfrm>
            <a:off x="390085" y="970923"/>
            <a:ext cx="9433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a:ea typeface="+mn-ea"/>
                <a:cs typeface="+mn-cs"/>
              </a:rPr>
              <a:t>Make more money. Increase customer satisfaction. </a:t>
            </a:r>
          </a:p>
        </p:txBody>
      </p:sp>
      <p:grpSp>
        <p:nvGrpSpPr>
          <p:cNvPr id="85" name="Group 84">
            <a:extLst>
              <a:ext uri="{FF2B5EF4-FFF2-40B4-BE49-F238E27FC236}">
                <a16:creationId xmlns:a16="http://schemas.microsoft.com/office/drawing/2014/main" id="{FA035B3A-CF36-AA03-C568-D2FD52842407}"/>
              </a:ext>
            </a:extLst>
          </p:cNvPr>
          <p:cNvGrpSpPr/>
          <p:nvPr/>
        </p:nvGrpSpPr>
        <p:grpSpPr>
          <a:xfrm>
            <a:off x="480667" y="2050919"/>
            <a:ext cx="5615334" cy="1747087"/>
            <a:chOff x="480667" y="2050919"/>
            <a:chExt cx="5615334" cy="1747087"/>
          </a:xfrm>
        </p:grpSpPr>
        <p:sp>
          <p:nvSpPr>
            <p:cNvPr id="33" name="TextBox 32">
              <a:extLst>
                <a:ext uri="{FF2B5EF4-FFF2-40B4-BE49-F238E27FC236}">
                  <a16:creationId xmlns:a16="http://schemas.microsoft.com/office/drawing/2014/main" id="{242E928B-8351-2484-873B-B55EB4631207}"/>
                </a:ext>
              </a:extLst>
            </p:cNvPr>
            <p:cNvSpPr txBox="1"/>
            <p:nvPr/>
          </p:nvSpPr>
          <p:spPr>
            <a:xfrm>
              <a:off x="542279" y="2070802"/>
              <a:ext cx="5553722" cy="17272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Make More Money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i="0" u="none" strike="noStrike" kern="1200" cap="none" spc="0" normalizeH="0" baseline="0" noProof="0">
                  <a:ln>
                    <a:noFill/>
                  </a:ln>
                  <a:effectLst/>
                  <a:uLnTx/>
                  <a:uFillTx/>
                  <a:latin typeface="Segoe UI"/>
                  <a:ea typeface="Calibri" panose="020F0502020204030204" pitchFamily="34" charset="0"/>
                  <a:cs typeface="Times New Roman" panose="02020603050405020304" pitchFamily="18" charset="0"/>
                </a:rPr>
                <a:t>$15 per unit sold to any Surface Cloud X-Sell target up to your company’s allowed threshold</a:t>
              </a:r>
              <a:endParaRPr lang="en-US" sz="400">
                <a:latin typeface="Segoe U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a:latin typeface="Segoe UI"/>
                  <a:ea typeface="Calibri" panose="020F0502020204030204" pitchFamily="34" charset="0"/>
                  <a:cs typeface="Times New Roman" panose="02020603050405020304" pitchFamily="18" charset="0"/>
                </a:rPr>
                <a:t>Help your organization hit AGI and MAL accelerator incentives</a:t>
              </a:r>
              <a:endParaRPr kumimoji="0" lang="en-US" sz="1600" i="0" u="none" strike="noStrike" kern="1200" cap="none" spc="0" normalizeH="0" baseline="0" noProof="0">
                <a:ln>
                  <a:noFill/>
                </a:ln>
                <a:effectLst/>
                <a:uLnTx/>
                <a:uFillTx/>
                <a:latin typeface="Segoe UI"/>
                <a:ea typeface="Calibri" panose="020F0502020204030204" pitchFamily="34" charset="0"/>
                <a:cs typeface="Times New Roman" panose="02020603050405020304" pitchFamily="18" charset="0"/>
              </a:endParaRPr>
            </a:p>
          </p:txBody>
        </p:sp>
        <p:sp>
          <p:nvSpPr>
            <p:cNvPr id="54" name="Half Frame 53">
              <a:extLst>
                <a:ext uri="{FF2B5EF4-FFF2-40B4-BE49-F238E27FC236}">
                  <a16:creationId xmlns:a16="http://schemas.microsoft.com/office/drawing/2014/main" id="{17688B91-AF44-6F22-D39B-F786EC502C50}"/>
                </a:ext>
              </a:extLst>
            </p:cNvPr>
            <p:cNvSpPr/>
            <p:nvPr/>
          </p:nvSpPr>
          <p:spPr>
            <a:xfrm>
              <a:off x="480667" y="2050919"/>
              <a:ext cx="394705" cy="394705"/>
            </a:xfrm>
            <a:prstGeom prst="halfFrame">
              <a:avLst>
                <a:gd name="adj1" fmla="val 11057"/>
                <a:gd name="adj2" fmla="val 105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Light"/>
                <a:ea typeface="+mn-ea"/>
                <a:cs typeface="+mn-cs"/>
              </a:endParaRPr>
            </a:p>
          </p:txBody>
        </p:sp>
      </p:grpSp>
      <p:grpSp>
        <p:nvGrpSpPr>
          <p:cNvPr id="83" name="Group 82">
            <a:extLst>
              <a:ext uri="{FF2B5EF4-FFF2-40B4-BE49-F238E27FC236}">
                <a16:creationId xmlns:a16="http://schemas.microsoft.com/office/drawing/2014/main" id="{33A6B38B-82EC-1731-5682-1B7E4C6342F0}"/>
              </a:ext>
            </a:extLst>
          </p:cNvPr>
          <p:cNvGrpSpPr/>
          <p:nvPr/>
        </p:nvGrpSpPr>
        <p:grpSpPr>
          <a:xfrm>
            <a:off x="480667" y="4162926"/>
            <a:ext cx="5515527" cy="1777715"/>
            <a:chOff x="480667" y="4052077"/>
            <a:chExt cx="5515527" cy="1777715"/>
          </a:xfrm>
        </p:grpSpPr>
        <p:sp>
          <p:nvSpPr>
            <p:cNvPr id="29" name="TextBox 28">
              <a:extLst>
                <a:ext uri="{FF2B5EF4-FFF2-40B4-BE49-F238E27FC236}">
                  <a16:creationId xmlns:a16="http://schemas.microsoft.com/office/drawing/2014/main" id="{8C386E36-A7C4-833E-9DC2-BE8964C6C1C6}"/>
                </a:ext>
              </a:extLst>
            </p:cNvPr>
            <p:cNvSpPr txBox="1"/>
            <p:nvPr/>
          </p:nvSpPr>
          <p:spPr>
            <a:xfrm>
              <a:off x="542278" y="4102588"/>
              <a:ext cx="5453916" cy="17272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a:solidFill>
                    <a:srgbClr val="0070C0"/>
                  </a:solidFill>
                  <a:latin typeface="Segoe UI"/>
                  <a:ea typeface="Calibri" panose="020F0502020204030204" pitchFamily="34" charset="0"/>
                  <a:cs typeface="Times New Roman" panose="02020603050405020304" pitchFamily="18" charset="0"/>
                </a:rPr>
                <a:t>Increase customer satisfaction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Surface delivers a residual value than comparable Windows devices by up to $115 at their end of life.</a:t>
              </a:r>
              <a:r>
                <a:rPr kumimoji="0" lang="en-US" sz="1600" b="0" i="0" u="none" strike="noStrike" kern="1200" cap="none" spc="0" normalizeH="0" baseline="30000" noProof="0">
                  <a:ln>
                    <a:noFill/>
                  </a:ln>
                  <a:solidFill>
                    <a:srgbClr val="282828"/>
                  </a:solidFill>
                  <a:effectLst/>
                  <a:uLnTx/>
                  <a:uFillTx/>
                  <a:latin typeface="Segoe UI"/>
                  <a:ea typeface="Calibri" panose="020F0502020204030204" pitchFamily="34" charset="0"/>
                  <a:cs typeface="Times New Roman" panose="02020603050405020304" pitchFamily="18" charset="0"/>
                </a:rPr>
                <a:t>1</a:t>
              </a:r>
              <a:endParaRPr lang="en-US" sz="1600">
                <a:solidFill>
                  <a:srgbClr val="282828"/>
                </a:solidFill>
                <a:latin typeface="Segoe UI"/>
                <a:ea typeface="Calibri" panose="020F0502020204030204" pitchFamily="34" charset="0"/>
                <a:cs typeface="Times New Roman" panose="02020603050405020304" pitchFamily="18" charset="0"/>
              </a:endParaRPr>
            </a:p>
            <a:p>
              <a:pPr>
                <a:lnSpc>
                  <a:spcPct val="107000"/>
                </a:lnSpc>
                <a:spcAft>
                  <a:spcPts val="800"/>
                </a:spcAft>
                <a:defRPr/>
              </a:pPr>
              <a:r>
                <a:rPr lang="en-US" sz="1600">
                  <a:solidFill>
                    <a:srgbClr val="282828"/>
                  </a:solidFill>
                  <a:latin typeface="Segoe UI"/>
                  <a:ea typeface="Calibri" panose="020F0502020204030204" pitchFamily="34" charset="0"/>
                  <a:cs typeface="Times New Roman" panose="02020603050405020304" pitchFamily="18" charset="0"/>
                </a:rPr>
                <a:t>35+ hours of IT staff time gained per Surface over three years</a:t>
              </a:r>
              <a:r>
                <a:rPr lang="en-US" sz="1600" baseline="30000">
                  <a:solidFill>
                    <a:srgbClr val="282828"/>
                  </a:solidFill>
                  <a:latin typeface="Segoe UI"/>
                  <a:ea typeface="Calibri" panose="020F0502020204030204" pitchFamily="34" charset="0"/>
                  <a:cs typeface="Times New Roman" panose="02020603050405020304" pitchFamily="18" charset="0"/>
                </a:rPr>
                <a:t>1</a:t>
              </a:r>
            </a:p>
          </p:txBody>
        </p:sp>
        <p:sp>
          <p:nvSpPr>
            <p:cNvPr id="56" name="Half Frame 55">
              <a:extLst>
                <a:ext uri="{FF2B5EF4-FFF2-40B4-BE49-F238E27FC236}">
                  <a16:creationId xmlns:a16="http://schemas.microsoft.com/office/drawing/2014/main" id="{6D0E8FD4-54B2-431E-516F-5C01CE465457}"/>
                </a:ext>
              </a:extLst>
            </p:cNvPr>
            <p:cNvSpPr/>
            <p:nvPr/>
          </p:nvSpPr>
          <p:spPr>
            <a:xfrm>
              <a:off x="480667" y="4052077"/>
              <a:ext cx="394705" cy="394705"/>
            </a:xfrm>
            <a:prstGeom prst="halfFrame">
              <a:avLst>
                <a:gd name="adj1" fmla="val 11057"/>
                <a:gd name="adj2" fmla="val 105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Light"/>
                <a:ea typeface="+mn-ea"/>
                <a:cs typeface="+mn-cs"/>
              </a:endParaRPr>
            </a:p>
          </p:txBody>
        </p:sp>
      </p:grpSp>
      <p:sp>
        <p:nvSpPr>
          <p:cNvPr id="62" name="Rectangle 61">
            <a:extLst>
              <a:ext uri="{FF2B5EF4-FFF2-40B4-BE49-F238E27FC236}">
                <a16:creationId xmlns:a16="http://schemas.microsoft.com/office/drawing/2014/main" id="{A2DA36D1-59B7-D406-2C66-59321C80A89F}"/>
              </a:ext>
            </a:extLst>
          </p:cNvPr>
          <p:cNvSpPr/>
          <p:nvPr/>
        </p:nvSpPr>
        <p:spPr>
          <a:xfrm>
            <a:off x="6457445" y="1520688"/>
            <a:ext cx="5734555" cy="4515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63" name="TextBox 62">
            <a:extLst>
              <a:ext uri="{FF2B5EF4-FFF2-40B4-BE49-F238E27FC236}">
                <a16:creationId xmlns:a16="http://schemas.microsoft.com/office/drawing/2014/main" id="{E5F1795C-E162-FD84-0FC5-AFCC4AF262B5}"/>
              </a:ext>
            </a:extLst>
          </p:cNvPr>
          <p:cNvSpPr txBox="1"/>
          <p:nvPr/>
        </p:nvSpPr>
        <p:spPr>
          <a:xfrm>
            <a:off x="6705950" y="2209431"/>
            <a:ext cx="2308570" cy="19764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Simplify IT processes</a:t>
            </a:r>
            <a:br>
              <a:rPr kumimoji="0" lang="en-US" sz="1100" b="1"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b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Zero-touch deployment and remote management drives down </a:t>
            </a:r>
            <a:r>
              <a:rPr kumimoji="0" lang="en-US" sz="12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costs and reduces complexity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Increase employee productivity &amp; retention</a:t>
            </a:r>
            <a:b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b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Flexible, premium devices let people work and collaborate naturally, from anywhere</a:t>
            </a:r>
          </a:p>
        </p:txBody>
      </p:sp>
      <p:sp>
        <p:nvSpPr>
          <p:cNvPr id="64" name="TextBox 63">
            <a:extLst>
              <a:ext uri="{FF2B5EF4-FFF2-40B4-BE49-F238E27FC236}">
                <a16:creationId xmlns:a16="http://schemas.microsoft.com/office/drawing/2014/main" id="{DBCDBDCD-F7E3-579C-ABA1-FA104E882926}"/>
              </a:ext>
            </a:extLst>
          </p:cNvPr>
          <p:cNvSpPr txBox="1"/>
          <p:nvPr/>
        </p:nvSpPr>
        <p:spPr>
          <a:xfrm>
            <a:off x="9259279" y="2214450"/>
            <a:ext cx="2452054" cy="19599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Enhance security from </a:t>
            </a:r>
            <a:b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br>
            <a: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chip to cloud</a:t>
            </a:r>
            <a:br>
              <a:rPr kumimoji="0" lang="en-US" sz="11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rPr>
            </a:b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Inherently secure Surface devices enable a zero-trust security model, extending across the entire stack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t>Get best available pricing</a:t>
            </a:r>
            <a:br>
              <a:rPr kumimoji="0" lang="en-US" sz="1100" b="0" i="0" u="none" strike="noStrike" kern="1200" cap="none" spc="0" normalizeH="0" baseline="0" noProof="0">
                <a:ln>
                  <a:noFill/>
                </a:ln>
                <a:solidFill>
                  <a:srgbClr val="0070C0"/>
                </a:solidFill>
                <a:effectLst/>
                <a:uLnTx/>
                <a:uFillTx/>
                <a:latin typeface="Segoe UI"/>
                <a:ea typeface="Calibri" panose="020F0502020204030204" pitchFamily="34" charset="0"/>
                <a:cs typeface="Times New Roman" panose="02020603050405020304" pitchFamily="18" charset="0"/>
              </a:rPr>
            </a:b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Cross</a:t>
            </a:r>
            <a:r>
              <a:rPr lang="en-US" sz="1100">
                <a:solidFill>
                  <a:srgbClr val="282828"/>
                </a:solidFill>
                <a:latin typeface="Segoe UI"/>
                <a:ea typeface="Calibri" panose="020F0502020204030204" pitchFamily="34" charset="0"/>
                <a:cs typeface="Times New Roman" panose="02020603050405020304" pitchFamily="18" charset="0"/>
              </a:rPr>
              <a:t>-sell </a:t>
            </a: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targets can take advantage of our deepest in-market discounts</a:t>
            </a:r>
            <a:r>
              <a:rPr kumimoji="0" lang="en-US" sz="1100" b="0" i="0" u="none" strike="noStrike" kern="1200" cap="none" spc="0" normalizeH="0" baseline="30000" noProof="0">
                <a:ln>
                  <a:noFill/>
                </a:ln>
                <a:solidFill>
                  <a:srgbClr val="282828"/>
                </a:solidFill>
                <a:effectLst/>
                <a:uLnTx/>
                <a:uFillTx/>
                <a:latin typeface="Segoe UI"/>
                <a:ea typeface="Calibri" panose="020F0502020204030204" pitchFamily="34" charset="0"/>
                <a:cs typeface="Times New Roman" panose="02020603050405020304" pitchFamily="18" charset="0"/>
              </a:rPr>
              <a:t>3</a:t>
            </a:r>
            <a:r>
              <a:rPr kumimoji="0" lang="en-US" sz="11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panose="02020603050405020304" pitchFamily="18" charset="0"/>
              </a:rPr>
              <a:t> </a:t>
            </a:r>
          </a:p>
        </p:txBody>
      </p:sp>
      <p:sp>
        <p:nvSpPr>
          <p:cNvPr id="65" name="TextBox 64">
            <a:extLst>
              <a:ext uri="{FF2B5EF4-FFF2-40B4-BE49-F238E27FC236}">
                <a16:creationId xmlns:a16="http://schemas.microsoft.com/office/drawing/2014/main" id="{63DD7E44-DC11-A97E-55A9-A09D6A1619A1}"/>
              </a:ext>
            </a:extLst>
          </p:cNvPr>
          <p:cNvSpPr txBox="1"/>
          <p:nvPr/>
        </p:nvSpPr>
        <p:spPr>
          <a:xfrm>
            <a:off x="6878478" y="4493543"/>
            <a:ext cx="470353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Over a three-year period, organizations with Surface + M365 experience:</a:t>
            </a:r>
          </a:p>
        </p:txBody>
      </p:sp>
      <p:grpSp>
        <p:nvGrpSpPr>
          <p:cNvPr id="66" name="Group 65">
            <a:extLst>
              <a:ext uri="{FF2B5EF4-FFF2-40B4-BE49-F238E27FC236}">
                <a16:creationId xmlns:a16="http://schemas.microsoft.com/office/drawing/2014/main" id="{9C7D8314-549E-1A1D-B4C1-D8AF4919C22D}"/>
              </a:ext>
            </a:extLst>
          </p:cNvPr>
          <p:cNvGrpSpPr/>
          <p:nvPr/>
        </p:nvGrpSpPr>
        <p:grpSpPr>
          <a:xfrm>
            <a:off x="6642491" y="4883616"/>
            <a:ext cx="1682370" cy="790438"/>
            <a:chOff x="165463" y="12249526"/>
            <a:chExt cx="1682370" cy="790438"/>
          </a:xfrm>
        </p:grpSpPr>
        <p:sp>
          <p:nvSpPr>
            <p:cNvPr id="67" name="TextBox 66">
              <a:extLst>
                <a:ext uri="{FF2B5EF4-FFF2-40B4-BE49-F238E27FC236}">
                  <a16:creationId xmlns:a16="http://schemas.microsoft.com/office/drawing/2014/main" id="{8C95A943-20D4-8D09-816C-55514159F4CC}"/>
                </a:ext>
              </a:extLst>
            </p:cNvPr>
            <p:cNvSpPr txBox="1"/>
            <p:nvPr/>
          </p:nvSpPr>
          <p:spPr>
            <a:xfrm>
              <a:off x="576883" y="12249526"/>
              <a:ext cx="912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Segoe UI"/>
                  <a:ea typeface="+mn-ea"/>
                  <a:cs typeface="+mn-cs"/>
                </a:rPr>
                <a:t>$3,108</a:t>
              </a:r>
            </a:p>
          </p:txBody>
        </p:sp>
        <p:sp>
          <p:nvSpPr>
            <p:cNvPr id="68" name="TextBox 67">
              <a:extLst>
                <a:ext uri="{FF2B5EF4-FFF2-40B4-BE49-F238E27FC236}">
                  <a16:creationId xmlns:a16="http://schemas.microsoft.com/office/drawing/2014/main" id="{5B5E502B-D8C3-4367-1F8D-5B5F5F43212C}"/>
                </a:ext>
              </a:extLst>
            </p:cNvPr>
            <p:cNvSpPr txBox="1"/>
            <p:nvPr/>
          </p:nvSpPr>
          <p:spPr>
            <a:xfrm>
              <a:off x="165463" y="12639854"/>
              <a:ext cx="16823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gained in employee productivity and retention</a:t>
              </a:r>
            </a:p>
          </p:txBody>
        </p:sp>
      </p:grpSp>
      <p:cxnSp>
        <p:nvCxnSpPr>
          <p:cNvPr id="69" name="Straight Connector 68">
            <a:extLst>
              <a:ext uri="{FF2B5EF4-FFF2-40B4-BE49-F238E27FC236}">
                <a16:creationId xmlns:a16="http://schemas.microsoft.com/office/drawing/2014/main" id="{642A3604-0F1E-1BBD-5AB8-1E902BEFEB62}"/>
              </a:ext>
            </a:extLst>
          </p:cNvPr>
          <p:cNvCxnSpPr>
            <a:cxnSpLocks/>
          </p:cNvCxnSpPr>
          <p:nvPr/>
        </p:nvCxnSpPr>
        <p:spPr>
          <a:xfrm>
            <a:off x="8377612" y="4832349"/>
            <a:ext cx="0" cy="8856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AD88D04B-92FD-6B91-82D0-E4CD1A782D0E}"/>
              </a:ext>
            </a:extLst>
          </p:cNvPr>
          <p:cNvGrpSpPr/>
          <p:nvPr/>
        </p:nvGrpSpPr>
        <p:grpSpPr>
          <a:xfrm>
            <a:off x="8430363" y="4876485"/>
            <a:ext cx="1712188" cy="636549"/>
            <a:chOff x="150554" y="12249526"/>
            <a:chExt cx="1712188" cy="636549"/>
          </a:xfrm>
        </p:grpSpPr>
        <p:sp>
          <p:nvSpPr>
            <p:cNvPr id="71" name="TextBox 70">
              <a:extLst>
                <a:ext uri="{FF2B5EF4-FFF2-40B4-BE49-F238E27FC236}">
                  <a16:creationId xmlns:a16="http://schemas.microsoft.com/office/drawing/2014/main" id="{47558DF3-37EA-473B-F16D-15C0AB231C14}"/>
                </a:ext>
              </a:extLst>
            </p:cNvPr>
            <p:cNvSpPr txBox="1"/>
            <p:nvPr/>
          </p:nvSpPr>
          <p:spPr>
            <a:xfrm>
              <a:off x="576883" y="12249526"/>
              <a:ext cx="912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Segoe UI"/>
                  <a:ea typeface="+mn-ea"/>
                  <a:cs typeface="+mn-cs"/>
                </a:rPr>
                <a:t>$5,635</a:t>
              </a:r>
            </a:p>
          </p:txBody>
        </p:sp>
        <p:sp>
          <p:nvSpPr>
            <p:cNvPr id="72" name="TextBox 71">
              <a:extLst>
                <a:ext uri="{FF2B5EF4-FFF2-40B4-BE49-F238E27FC236}">
                  <a16:creationId xmlns:a16="http://schemas.microsoft.com/office/drawing/2014/main" id="{05EB87C6-AA39-280E-A7FA-A5E6C74DAAD3}"/>
                </a:ext>
              </a:extLst>
            </p:cNvPr>
            <p:cNvSpPr txBox="1"/>
            <p:nvPr/>
          </p:nvSpPr>
          <p:spPr>
            <a:xfrm>
              <a:off x="150554" y="12639854"/>
              <a:ext cx="17121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in IT administration savings</a:t>
              </a:r>
            </a:p>
          </p:txBody>
        </p:sp>
      </p:grpSp>
      <p:grpSp>
        <p:nvGrpSpPr>
          <p:cNvPr id="73" name="Group 72">
            <a:extLst>
              <a:ext uri="{FF2B5EF4-FFF2-40B4-BE49-F238E27FC236}">
                <a16:creationId xmlns:a16="http://schemas.microsoft.com/office/drawing/2014/main" id="{97B144F7-3B3C-CACD-0AE6-4A9DE88E175E}"/>
              </a:ext>
            </a:extLst>
          </p:cNvPr>
          <p:cNvGrpSpPr/>
          <p:nvPr/>
        </p:nvGrpSpPr>
        <p:grpSpPr>
          <a:xfrm>
            <a:off x="10248054" y="4883616"/>
            <a:ext cx="1682370" cy="636549"/>
            <a:chOff x="165463" y="12249526"/>
            <a:chExt cx="1682370" cy="636549"/>
          </a:xfrm>
        </p:grpSpPr>
        <p:sp>
          <p:nvSpPr>
            <p:cNvPr id="74" name="TextBox 73">
              <a:extLst>
                <a:ext uri="{FF2B5EF4-FFF2-40B4-BE49-F238E27FC236}">
                  <a16:creationId xmlns:a16="http://schemas.microsoft.com/office/drawing/2014/main" id="{8D87F3B2-7F38-7A3A-DB02-AC3BC02F6F01}"/>
                </a:ext>
              </a:extLst>
            </p:cNvPr>
            <p:cNvSpPr txBox="1"/>
            <p:nvPr/>
          </p:nvSpPr>
          <p:spPr>
            <a:xfrm>
              <a:off x="627931" y="12249526"/>
              <a:ext cx="71686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Segoe UI"/>
                  <a:ea typeface="+mn-ea"/>
                  <a:cs typeface="+mn-cs"/>
                </a:rPr>
                <a:t>$293</a:t>
              </a:r>
            </a:p>
          </p:txBody>
        </p:sp>
        <p:sp>
          <p:nvSpPr>
            <p:cNvPr id="75" name="TextBox 74">
              <a:extLst>
                <a:ext uri="{FF2B5EF4-FFF2-40B4-BE49-F238E27FC236}">
                  <a16:creationId xmlns:a16="http://schemas.microsoft.com/office/drawing/2014/main" id="{9ABA5D33-9C14-0575-2AF3-B4A33D1D3FFE}"/>
                </a:ext>
              </a:extLst>
            </p:cNvPr>
            <p:cNvSpPr txBox="1"/>
            <p:nvPr/>
          </p:nvSpPr>
          <p:spPr>
            <a:xfrm>
              <a:off x="165463" y="12639854"/>
              <a:ext cx="16823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in savings per device</a:t>
              </a:r>
            </a:p>
          </p:txBody>
        </p:sp>
      </p:grpSp>
      <p:cxnSp>
        <p:nvCxnSpPr>
          <p:cNvPr id="76" name="Straight Connector 75">
            <a:extLst>
              <a:ext uri="{FF2B5EF4-FFF2-40B4-BE49-F238E27FC236}">
                <a16:creationId xmlns:a16="http://schemas.microsoft.com/office/drawing/2014/main" id="{A7D3A336-C2B0-444C-00B4-EB794EB0F046}"/>
              </a:ext>
            </a:extLst>
          </p:cNvPr>
          <p:cNvCxnSpPr>
            <a:cxnSpLocks/>
          </p:cNvCxnSpPr>
          <p:nvPr/>
        </p:nvCxnSpPr>
        <p:spPr>
          <a:xfrm>
            <a:off x="10195302" y="4832349"/>
            <a:ext cx="0" cy="8856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D2602FE7-61AF-C5E8-5040-037669D8F3E8}"/>
              </a:ext>
            </a:extLst>
          </p:cNvPr>
          <p:cNvSpPr txBox="1"/>
          <p:nvPr/>
        </p:nvSpPr>
        <p:spPr>
          <a:xfrm>
            <a:off x="6712947" y="1680847"/>
            <a:ext cx="4615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2828"/>
                </a:solidFill>
                <a:effectLst/>
                <a:uLnTx/>
                <a:uFillTx/>
                <a:latin typeface="Segoe UI"/>
                <a:ea typeface="+mn-ea"/>
                <a:cs typeface="+mn-cs"/>
              </a:rPr>
              <a:t>Customer Benefit</a:t>
            </a:r>
            <a:endParaRPr kumimoji="0" lang="en-US" sz="1800" b="1" i="0" u="none" strike="noStrike" kern="1200" cap="none" spc="0" normalizeH="0" baseline="0" noProof="0">
              <a:ln>
                <a:noFill/>
              </a:ln>
              <a:solidFill>
                <a:srgbClr val="282828"/>
              </a:solidFill>
              <a:effectLst/>
              <a:uLnTx/>
              <a:uFillTx/>
              <a:latin typeface="Segoe UI Light"/>
              <a:ea typeface="+mn-ea"/>
              <a:cs typeface="+mn-cs"/>
            </a:endParaRPr>
          </a:p>
        </p:txBody>
      </p:sp>
      <p:sp>
        <p:nvSpPr>
          <p:cNvPr id="80" name="TextBox 79">
            <a:extLst>
              <a:ext uri="{FF2B5EF4-FFF2-40B4-BE49-F238E27FC236}">
                <a16:creationId xmlns:a16="http://schemas.microsoft.com/office/drawing/2014/main" id="{FF3B4D57-1901-D1CC-DF21-E2DDBA4CA863}"/>
              </a:ext>
            </a:extLst>
          </p:cNvPr>
          <p:cNvSpPr txBox="1"/>
          <p:nvPr/>
        </p:nvSpPr>
        <p:spPr>
          <a:xfrm>
            <a:off x="390085" y="1551640"/>
            <a:ext cx="4615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2828"/>
                </a:solidFill>
                <a:effectLst/>
                <a:uLnTx/>
                <a:uFillTx/>
                <a:latin typeface="Segoe UI"/>
                <a:ea typeface="+mn-ea"/>
                <a:cs typeface="+mn-cs"/>
              </a:rPr>
              <a:t>Partner Seller Benefit</a:t>
            </a:r>
            <a:endParaRPr kumimoji="0" lang="en-US" sz="1800" b="1" i="0" u="none" strike="noStrike" kern="1200" cap="none" spc="0" normalizeH="0" baseline="0" noProof="0">
              <a:ln>
                <a:noFill/>
              </a:ln>
              <a:solidFill>
                <a:srgbClr val="282828"/>
              </a:solidFill>
              <a:effectLst/>
              <a:uLnTx/>
              <a:uFillTx/>
              <a:latin typeface="Segoe UI Light"/>
              <a:ea typeface="+mn-ea"/>
              <a:cs typeface="+mn-cs"/>
            </a:endParaRPr>
          </a:p>
        </p:txBody>
      </p:sp>
    </p:spTree>
    <p:extLst>
      <p:ext uri="{BB962C8B-B14F-4D97-AF65-F5344CB8AC3E}">
        <p14:creationId xmlns:p14="http://schemas.microsoft.com/office/powerpoint/2010/main" val="1611283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4EE0-A926-425A-9E40-E502A255B440}"/>
              </a:ext>
            </a:extLst>
          </p:cNvPr>
          <p:cNvSpPr>
            <a:spLocks noGrp="1"/>
          </p:cNvSpPr>
          <p:nvPr>
            <p:ph type="title" idx="4294967295"/>
          </p:nvPr>
        </p:nvSpPr>
        <p:spPr>
          <a:xfrm>
            <a:off x="255673" y="173038"/>
            <a:ext cx="10675938" cy="800100"/>
          </a:xfrm>
        </p:spPr>
        <p:txBody>
          <a:bodyPr>
            <a:normAutofit/>
          </a:bodyPr>
          <a:lstStyle/>
          <a:p>
            <a:r>
              <a:rPr lang="en-US" sz="3100" spc="-50">
                <a:ln w="3175">
                  <a:noFill/>
                </a:ln>
                <a:ea typeface="+mn-ea"/>
                <a:cs typeface="Segoe UI" pitchFamily="34" charset="0"/>
              </a:rPr>
              <a:t>Surface Cloud X-Sell Targets &amp; Partner Rep SPIFF Overview</a:t>
            </a:r>
            <a:br>
              <a:rPr lang="en-US" sz="2400">
                <a:latin typeface="+mn-lt"/>
              </a:rPr>
            </a:br>
            <a:r>
              <a:rPr lang="en-US" sz="1600">
                <a:solidFill>
                  <a:srgbClr val="0070C0"/>
                </a:solidFill>
                <a:latin typeface="+mn-lt"/>
              </a:rPr>
              <a:t>Targeted, by-partner effort across select partners, to cross sell </a:t>
            </a:r>
            <a:r>
              <a:rPr lang="en-US" sz="1600" i="1">
                <a:solidFill>
                  <a:srgbClr val="0070C0"/>
                </a:solidFill>
                <a:latin typeface="+mn-lt"/>
              </a:rPr>
              <a:t>your </a:t>
            </a:r>
            <a:r>
              <a:rPr lang="en-US" sz="1600">
                <a:solidFill>
                  <a:srgbClr val="0070C0"/>
                </a:solidFill>
                <a:latin typeface="+mn-lt"/>
              </a:rPr>
              <a:t>existing Microsoft 365 customers Surface devices</a:t>
            </a:r>
            <a:endParaRPr lang="en-US">
              <a:solidFill>
                <a:srgbClr val="0070C0"/>
              </a:solidFill>
              <a:latin typeface="+mn-lt"/>
            </a:endParaRPr>
          </a:p>
        </p:txBody>
      </p:sp>
      <p:sp>
        <p:nvSpPr>
          <p:cNvPr id="9" name="Rectangle 8">
            <a:extLst>
              <a:ext uri="{FF2B5EF4-FFF2-40B4-BE49-F238E27FC236}">
                <a16:creationId xmlns:a16="http://schemas.microsoft.com/office/drawing/2014/main" id="{9ADEC4DC-C4D9-4406-B2B4-08D31990990F}"/>
              </a:ext>
            </a:extLst>
          </p:cNvPr>
          <p:cNvSpPr/>
          <p:nvPr/>
        </p:nvSpPr>
        <p:spPr bwMode="auto">
          <a:xfrm>
            <a:off x="320466" y="1256256"/>
            <a:ext cx="1292871" cy="491979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AD22BC39-66A7-4730-A9F3-A5D3CC5C3169}"/>
              </a:ext>
            </a:extLst>
          </p:cNvPr>
          <p:cNvGrpSpPr/>
          <p:nvPr/>
        </p:nvGrpSpPr>
        <p:grpSpPr>
          <a:xfrm>
            <a:off x="255677" y="1256255"/>
            <a:ext cx="11459149" cy="1312779"/>
            <a:chOff x="117946" y="1037180"/>
            <a:chExt cx="11459149" cy="1312779"/>
          </a:xfrm>
        </p:grpSpPr>
        <p:sp>
          <p:nvSpPr>
            <p:cNvPr id="32" name="TextBox 31">
              <a:extLst>
                <a:ext uri="{FF2B5EF4-FFF2-40B4-BE49-F238E27FC236}">
                  <a16:creationId xmlns:a16="http://schemas.microsoft.com/office/drawing/2014/main" id="{1C8DC751-521A-4494-9A05-A980AE6F8EE3}"/>
                </a:ext>
              </a:extLst>
            </p:cNvPr>
            <p:cNvSpPr txBox="1"/>
            <p:nvPr/>
          </p:nvSpPr>
          <p:spPr>
            <a:xfrm>
              <a:off x="1789497" y="1057297"/>
              <a:ext cx="9787598"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Partner:</a:t>
              </a:r>
            </a:p>
            <a:p>
              <a:pPr marL="742950" marR="0" lvl="1"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Incentives selling Surface to </a:t>
              </a:r>
              <a:r>
                <a:rPr kumimoji="0" lang="en-US" sz="1400" b="0" i="1" u="none" strike="noStrike" kern="1200" cap="none" spc="0" normalizeH="0" baseline="0" noProof="0">
                  <a:ln>
                    <a:noFill/>
                  </a:ln>
                  <a:solidFill>
                    <a:srgbClr val="000000"/>
                  </a:solidFill>
                  <a:effectLst/>
                  <a:uLnTx/>
                  <a:uFillTx/>
                  <a:latin typeface="Segoe UI"/>
                  <a:ea typeface="+mn-ea"/>
                  <a:cs typeface="+mn-cs"/>
                </a:rPr>
                <a:t>your </a:t>
              </a:r>
              <a:r>
                <a:rPr kumimoji="0" lang="en-US" sz="1400" b="0" i="0" u="none" strike="noStrike" kern="1200" cap="none" spc="0" normalizeH="0" baseline="0" noProof="0">
                  <a:ln>
                    <a:noFill/>
                  </a:ln>
                  <a:solidFill>
                    <a:srgbClr val="000000"/>
                  </a:solidFill>
                  <a:effectLst/>
                  <a:uLnTx/>
                  <a:uFillTx/>
                  <a:latin typeface="Segoe UI"/>
                  <a:ea typeface="+mn-ea"/>
                  <a:cs typeface="+mn-cs"/>
                </a:rPr>
                <a:t>existing customers. Targets are currently buying M365 from you, but not Surface</a:t>
              </a:r>
            </a:p>
            <a:p>
              <a:pPr marL="742950" marR="0" lvl="1"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Helps drive attainment for AGI and MAL accelerator incentives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Sales rep</a:t>
              </a:r>
            </a:p>
            <a:p>
              <a:pPr marL="742950" marR="0" lvl="1"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Helps you make more money! Partner reps get up to $15 per unit sold to any Surface Cloud X-Sell target up to partners allowed threshold</a:t>
              </a:r>
            </a:p>
          </p:txBody>
        </p:sp>
        <p:sp>
          <p:nvSpPr>
            <p:cNvPr id="33" name="TextBox 32">
              <a:extLst>
                <a:ext uri="{FF2B5EF4-FFF2-40B4-BE49-F238E27FC236}">
                  <a16:creationId xmlns:a16="http://schemas.microsoft.com/office/drawing/2014/main" id="{5F4DC643-40CA-49D5-84E9-5A12A2E3CFD3}"/>
                </a:ext>
              </a:extLst>
            </p:cNvPr>
            <p:cNvSpPr txBox="1"/>
            <p:nvPr/>
          </p:nvSpPr>
          <p:spPr>
            <a:xfrm>
              <a:off x="117946" y="1037180"/>
              <a:ext cx="1508693"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BENEFIT</a:t>
              </a:r>
            </a:p>
          </p:txBody>
        </p:sp>
      </p:grpSp>
      <p:grpSp>
        <p:nvGrpSpPr>
          <p:cNvPr id="34" name="Group 33">
            <a:extLst>
              <a:ext uri="{FF2B5EF4-FFF2-40B4-BE49-F238E27FC236}">
                <a16:creationId xmlns:a16="http://schemas.microsoft.com/office/drawing/2014/main" id="{EDD6D0F3-7994-4BD6-A428-3528125D58B4}"/>
              </a:ext>
            </a:extLst>
          </p:cNvPr>
          <p:cNvGrpSpPr/>
          <p:nvPr/>
        </p:nvGrpSpPr>
        <p:grpSpPr>
          <a:xfrm>
            <a:off x="255673" y="2591440"/>
            <a:ext cx="11459153" cy="687980"/>
            <a:chOff x="117946" y="1037180"/>
            <a:chExt cx="11459153" cy="687980"/>
          </a:xfrm>
        </p:grpSpPr>
        <p:sp>
          <p:nvSpPr>
            <p:cNvPr id="35" name="TextBox 34">
              <a:extLst>
                <a:ext uri="{FF2B5EF4-FFF2-40B4-BE49-F238E27FC236}">
                  <a16:creationId xmlns:a16="http://schemas.microsoft.com/office/drawing/2014/main" id="{BB830CA3-0574-46DE-A419-49D51C3B3F80}"/>
                </a:ext>
              </a:extLst>
            </p:cNvPr>
            <p:cNvSpPr txBox="1"/>
            <p:nvPr/>
          </p:nvSpPr>
          <p:spPr>
            <a:xfrm>
              <a:off x="1789501" y="1078829"/>
              <a:ext cx="9787598" cy="64633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New FY24 incentive program </a:t>
              </a:r>
              <a:r>
                <a:rPr kumimoji="0" lang="en-US" sz="1400" b="0" i="0" u="none" strike="noStrike" kern="1200" cap="none" spc="0" normalizeH="0" baseline="0" noProof="0">
                  <a:ln>
                    <a:noFill/>
                  </a:ln>
                  <a:solidFill>
                    <a:srgbClr val="000000"/>
                  </a:solidFill>
                  <a:effectLst/>
                  <a:uLnTx/>
                  <a:uFillTx/>
                  <a:latin typeface="Segoe UI"/>
                  <a:ea typeface="+mn-ea"/>
                  <a:cs typeface="+mn-cs"/>
                </a:rPr>
                <a:t>focused on </a:t>
              </a:r>
              <a:r>
                <a:rPr kumimoji="0" lang="en-US" sz="1400" b="1" i="0" u="none" strike="noStrike" kern="1200" cap="none" spc="0" normalizeH="0" baseline="0" noProof="0">
                  <a:ln>
                    <a:noFill/>
                  </a:ln>
                  <a:solidFill>
                    <a:srgbClr val="000000"/>
                  </a:solidFill>
                  <a:effectLst/>
                  <a:uLnTx/>
                  <a:uFillTx/>
                  <a:latin typeface="Segoe UI"/>
                  <a:ea typeface="+mn-ea"/>
                  <a:cs typeface="+mn-cs"/>
                </a:rPr>
                <a:t>cross-selling existing Microsoft 365 customers  &amp; Surface devices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Partners </a:t>
              </a:r>
              <a:r>
                <a:rPr kumimoji="0" lang="en-US" sz="1400" b="1" i="0" u="none" strike="noStrike" kern="1200" cap="none" spc="0" normalizeH="0" baseline="0" noProof="0">
                  <a:ln>
                    <a:noFill/>
                  </a:ln>
                  <a:solidFill>
                    <a:srgbClr val="000000"/>
                  </a:solidFill>
                  <a:effectLst/>
                  <a:uLnTx/>
                  <a:uFillTx/>
                  <a:latin typeface="Segoe UI"/>
                  <a:ea typeface="+mn-ea"/>
                  <a:cs typeface="+mn-cs"/>
                </a:rPr>
                <a:t>earn more share of wallet </a:t>
              </a:r>
              <a:r>
                <a:rPr kumimoji="0" lang="en-US" sz="1400" b="0" i="0" u="none" strike="noStrike" kern="1200" cap="none" spc="0" normalizeH="0" baseline="0" noProof="0">
                  <a:ln>
                    <a:noFill/>
                  </a:ln>
                  <a:solidFill>
                    <a:srgbClr val="000000"/>
                  </a:solidFill>
                  <a:effectLst/>
                  <a:uLnTx/>
                  <a:uFillTx/>
                  <a:latin typeface="Segoe UI"/>
                  <a:ea typeface="+mn-ea"/>
                  <a:cs typeface="+mn-cs"/>
                </a:rPr>
                <a:t>from their existing cloud customers and </a:t>
              </a:r>
              <a:r>
                <a:rPr kumimoji="0" lang="en-US" sz="1400" b="1" i="0" u="none" strike="noStrike" kern="1200" cap="none" spc="0" normalizeH="0" baseline="0" noProof="0">
                  <a:ln>
                    <a:noFill/>
                  </a:ln>
                  <a:solidFill>
                    <a:srgbClr val="000000"/>
                  </a:solidFill>
                  <a:effectLst/>
                  <a:uLnTx/>
                  <a:uFillTx/>
                  <a:latin typeface="Segoe UI"/>
                  <a:ea typeface="+mn-ea"/>
                  <a:cs typeface="+mn-cs"/>
                </a:rPr>
                <a:t>Microsoft 365 users enable a more secure, easier to manage fleet of devices</a:t>
              </a:r>
            </a:p>
          </p:txBody>
        </p:sp>
        <p:sp>
          <p:nvSpPr>
            <p:cNvPr id="36" name="TextBox 35">
              <a:extLst>
                <a:ext uri="{FF2B5EF4-FFF2-40B4-BE49-F238E27FC236}">
                  <a16:creationId xmlns:a16="http://schemas.microsoft.com/office/drawing/2014/main" id="{6CB4F65D-9ED1-49F2-B60F-4EF1D3B3E449}"/>
                </a:ext>
              </a:extLst>
            </p:cNvPr>
            <p:cNvSpPr txBox="1"/>
            <p:nvPr/>
          </p:nvSpPr>
          <p:spPr>
            <a:xfrm>
              <a:off x="117946" y="1037180"/>
              <a:ext cx="1508693"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OVERVIEW</a:t>
              </a:r>
            </a:p>
          </p:txBody>
        </p:sp>
      </p:grpSp>
      <p:grpSp>
        <p:nvGrpSpPr>
          <p:cNvPr id="40" name="Group 39">
            <a:extLst>
              <a:ext uri="{FF2B5EF4-FFF2-40B4-BE49-F238E27FC236}">
                <a16:creationId xmlns:a16="http://schemas.microsoft.com/office/drawing/2014/main" id="{15BFB3EF-91BF-42BC-9049-6F0ACC6ADA20}"/>
              </a:ext>
            </a:extLst>
          </p:cNvPr>
          <p:cNvGrpSpPr/>
          <p:nvPr/>
        </p:nvGrpSpPr>
        <p:grpSpPr>
          <a:xfrm>
            <a:off x="255673" y="4395857"/>
            <a:ext cx="11459153" cy="539763"/>
            <a:chOff x="117946" y="3353341"/>
            <a:chExt cx="11459153" cy="539763"/>
          </a:xfrm>
        </p:grpSpPr>
        <p:sp>
          <p:nvSpPr>
            <p:cNvPr id="41" name="TextBox 40">
              <a:extLst>
                <a:ext uri="{FF2B5EF4-FFF2-40B4-BE49-F238E27FC236}">
                  <a16:creationId xmlns:a16="http://schemas.microsoft.com/office/drawing/2014/main" id="{BC4A1245-C1C8-460E-9E7D-4D6FF659E271}"/>
                </a:ext>
              </a:extLst>
            </p:cNvPr>
            <p:cNvSpPr txBox="1"/>
            <p:nvPr/>
          </p:nvSpPr>
          <p:spPr>
            <a:xfrm>
              <a:off x="117946" y="3353341"/>
              <a:ext cx="1292871"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TIMING</a:t>
              </a:r>
            </a:p>
          </p:txBody>
        </p:sp>
        <p:sp>
          <p:nvSpPr>
            <p:cNvPr id="42" name="TextBox 41">
              <a:extLst>
                <a:ext uri="{FF2B5EF4-FFF2-40B4-BE49-F238E27FC236}">
                  <a16:creationId xmlns:a16="http://schemas.microsoft.com/office/drawing/2014/main" id="{2D062C06-B6F1-42B1-B703-38C67BBC7EEE}"/>
                </a:ext>
              </a:extLst>
            </p:cNvPr>
            <p:cNvSpPr txBox="1"/>
            <p:nvPr/>
          </p:nvSpPr>
          <p:spPr>
            <a:xfrm>
              <a:off x="1789501" y="3462217"/>
              <a:ext cx="978759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July 1</a:t>
              </a:r>
              <a:r>
                <a:rPr kumimoji="0" lang="en-US" sz="1400" b="1" i="0" u="none" strike="noStrike" kern="1200" cap="none" spc="0" normalizeH="0" baseline="30000" noProof="0">
                  <a:ln>
                    <a:noFill/>
                  </a:ln>
                  <a:solidFill>
                    <a:srgbClr val="000000"/>
                  </a:solidFill>
                  <a:effectLst/>
                  <a:uLnTx/>
                  <a:uFillTx/>
                  <a:latin typeface="Segoe UI"/>
                  <a:ea typeface="+mn-ea"/>
                  <a:cs typeface="+mn-cs"/>
                </a:rPr>
                <a:t>st</a:t>
              </a:r>
              <a:r>
                <a:rPr kumimoji="0" lang="en-US" sz="1400" b="1" i="0" u="none" strike="noStrike" kern="1200" cap="none" spc="0" normalizeH="0" baseline="0" noProof="0">
                  <a:ln>
                    <a:noFill/>
                  </a:ln>
                  <a:solidFill>
                    <a:srgbClr val="000000"/>
                  </a:solidFill>
                  <a:effectLst/>
                  <a:uLnTx/>
                  <a:uFillTx/>
                  <a:latin typeface="Segoe UI"/>
                  <a:ea typeface="+mn-ea"/>
                  <a:cs typeface="+mn-cs"/>
                </a:rPr>
                <a:t>, 2023 – December 31</a:t>
              </a:r>
              <a:r>
                <a:rPr kumimoji="0" lang="en-US" sz="1400" b="1" i="0" u="none" strike="noStrike" kern="1200" cap="none" spc="0" normalizeH="0" baseline="30000" noProof="0">
                  <a:ln>
                    <a:noFill/>
                  </a:ln>
                  <a:solidFill>
                    <a:srgbClr val="000000"/>
                  </a:solidFill>
                  <a:effectLst/>
                  <a:uLnTx/>
                  <a:uFillTx/>
                  <a:latin typeface="Segoe UI"/>
                  <a:ea typeface="+mn-ea"/>
                  <a:cs typeface="+mn-cs"/>
                </a:rPr>
                <a:t>st</a:t>
              </a:r>
              <a:r>
                <a:rPr kumimoji="0" lang="en-US" sz="1400" b="1" i="0" u="none" strike="noStrike" kern="1200" cap="none" spc="0" normalizeH="0" baseline="0" noProof="0">
                  <a:ln>
                    <a:noFill/>
                  </a:ln>
                  <a:solidFill>
                    <a:srgbClr val="000000"/>
                  </a:solidFill>
                  <a:effectLst/>
                  <a:uLnTx/>
                  <a:uFillTx/>
                  <a:latin typeface="Segoe UI"/>
                  <a:ea typeface="+mn-ea"/>
                  <a:cs typeface="+mn-cs"/>
                </a:rPr>
                <a:t>, 2023. </a:t>
              </a:r>
              <a:r>
                <a:rPr kumimoji="0" lang="en-US" sz="1400" b="0" i="0" u="none" strike="noStrike" kern="1200" cap="none" spc="0" normalizeH="0" baseline="0" noProof="0">
                  <a:ln>
                    <a:noFill/>
                  </a:ln>
                  <a:solidFill>
                    <a:srgbClr val="000000"/>
                  </a:solidFill>
                  <a:effectLst/>
                  <a:uLnTx/>
                  <a:uFillTx/>
                  <a:latin typeface="Segoe UI"/>
                  <a:ea typeface="+mn-ea"/>
                  <a:cs typeface="+mn-cs"/>
                </a:rPr>
                <a:t>SPIFFs will be paid on qualifying deals that close as either 1 PO or multiple shipments within the quarter.  Partners are responsible for paying their seller reps directly.</a:t>
              </a:r>
            </a:p>
          </p:txBody>
        </p:sp>
      </p:grpSp>
      <p:grpSp>
        <p:nvGrpSpPr>
          <p:cNvPr id="46" name="Group 45">
            <a:extLst>
              <a:ext uri="{FF2B5EF4-FFF2-40B4-BE49-F238E27FC236}">
                <a16:creationId xmlns:a16="http://schemas.microsoft.com/office/drawing/2014/main" id="{E2F21ECC-162E-4D7E-B71C-C15442E7A2CA}"/>
              </a:ext>
            </a:extLst>
          </p:cNvPr>
          <p:cNvGrpSpPr/>
          <p:nvPr/>
        </p:nvGrpSpPr>
        <p:grpSpPr>
          <a:xfrm>
            <a:off x="255673" y="3520265"/>
            <a:ext cx="11647438" cy="553323"/>
            <a:chOff x="117946" y="1547065"/>
            <a:chExt cx="10715632" cy="553323"/>
          </a:xfrm>
        </p:grpSpPr>
        <p:sp>
          <p:nvSpPr>
            <p:cNvPr id="47" name="TextBox 46">
              <a:extLst>
                <a:ext uri="{FF2B5EF4-FFF2-40B4-BE49-F238E27FC236}">
                  <a16:creationId xmlns:a16="http://schemas.microsoft.com/office/drawing/2014/main" id="{BF5A8321-78C7-4D54-96FE-7C04E4CE99ED}"/>
                </a:ext>
              </a:extLst>
            </p:cNvPr>
            <p:cNvSpPr txBox="1"/>
            <p:nvPr/>
          </p:nvSpPr>
          <p:spPr>
            <a:xfrm>
              <a:off x="117946" y="1547065"/>
              <a:ext cx="134496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TARGET LIST</a:t>
              </a:r>
            </a:p>
          </p:txBody>
        </p:sp>
        <p:sp>
          <p:nvSpPr>
            <p:cNvPr id="48" name="TextBox 47">
              <a:extLst>
                <a:ext uri="{FF2B5EF4-FFF2-40B4-BE49-F238E27FC236}">
                  <a16:creationId xmlns:a16="http://schemas.microsoft.com/office/drawing/2014/main" id="{DCBD1782-07FA-432F-98D9-F260EFB06EE3}"/>
                </a:ext>
              </a:extLst>
            </p:cNvPr>
            <p:cNvSpPr txBox="1"/>
            <p:nvPr/>
          </p:nvSpPr>
          <p:spPr>
            <a:xfrm>
              <a:off x="1662796" y="1605381"/>
              <a:ext cx="9170782" cy="4950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Custom list, by partner, provided by Microsoft and cascaded via your PDM</a:t>
              </a:r>
            </a:p>
            <a:p>
              <a:pPr marL="0" marR="0" lvl="0" indent="0" algn="l" defTabSz="914367" rtl="0" eaLnBrk="1" fontAlgn="auto"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Q1 lists will be updated in September with FY24 Surface seller data</a:t>
              </a:r>
            </a:p>
          </p:txBody>
        </p:sp>
      </p:grpSp>
      <p:grpSp>
        <p:nvGrpSpPr>
          <p:cNvPr id="49" name="Group 48">
            <a:extLst>
              <a:ext uri="{FF2B5EF4-FFF2-40B4-BE49-F238E27FC236}">
                <a16:creationId xmlns:a16="http://schemas.microsoft.com/office/drawing/2014/main" id="{4F31147D-9591-42A4-AC21-A2F20309BDFB}"/>
              </a:ext>
            </a:extLst>
          </p:cNvPr>
          <p:cNvGrpSpPr/>
          <p:nvPr/>
        </p:nvGrpSpPr>
        <p:grpSpPr>
          <a:xfrm>
            <a:off x="255673" y="5271449"/>
            <a:ext cx="11956110" cy="683264"/>
            <a:chOff x="117945" y="4288083"/>
            <a:chExt cx="11956110" cy="683264"/>
          </a:xfrm>
        </p:grpSpPr>
        <p:sp>
          <p:nvSpPr>
            <p:cNvPr id="50" name="TextBox 49">
              <a:extLst>
                <a:ext uri="{FF2B5EF4-FFF2-40B4-BE49-F238E27FC236}">
                  <a16:creationId xmlns:a16="http://schemas.microsoft.com/office/drawing/2014/main" id="{C2D28C69-2629-4DB9-A90A-3CDD41D976C7}"/>
                </a:ext>
              </a:extLst>
            </p:cNvPr>
            <p:cNvSpPr txBox="1"/>
            <p:nvPr/>
          </p:nvSpPr>
          <p:spPr>
            <a:xfrm>
              <a:off x="117945" y="4288083"/>
              <a:ext cx="1461921" cy="6832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PROOF OF EXECUTION</a:t>
              </a:r>
            </a:p>
          </p:txBody>
        </p:sp>
        <p:sp>
          <p:nvSpPr>
            <p:cNvPr id="51" name="TextBox 50">
              <a:extLst>
                <a:ext uri="{FF2B5EF4-FFF2-40B4-BE49-F238E27FC236}">
                  <a16:creationId xmlns:a16="http://schemas.microsoft.com/office/drawing/2014/main" id="{23C7886D-7CA6-47A2-890B-3933323A235F}"/>
                </a:ext>
              </a:extLst>
            </p:cNvPr>
            <p:cNvSpPr txBox="1"/>
            <p:nvPr/>
          </p:nvSpPr>
          <p:spPr>
            <a:xfrm>
              <a:off x="1789501" y="4398882"/>
              <a:ext cx="10284554" cy="49500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Partners agree to provide proof of execution as outlined by the program statement</a:t>
              </a:r>
              <a:r>
                <a:rPr kumimoji="0" lang="en-US" sz="1400" b="0" i="0" u="none" strike="noStrike" kern="1200" cap="none" spc="0" normalizeH="0" baseline="0" noProof="0">
                  <a:ln>
                    <a:noFill/>
                  </a:ln>
                  <a:solidFill>
                    <a:srgbClr val="000000"/>
                  </a:solidFill>
                  <a:effectLst/>
                  <a:uLnTx/>
                  <a:uFillTx/>
                  <a:latin typeface="Segoe UI"/>
                  <a:ea typeface="+mn-ea"/>
                  <a:cs typeface="+mn-cs"/>
                </a:rPr>
                <a:t> of work and to receive via </a:t>
              </a:r>
              <a:r>
                <a:rPr kumimoji="0" lang="en-US" sz="1400" b="0" i="0" u="none" strike="noStrike" kern="1200" cap="none" spc="0" normalizeH="0" baseline="0" noProof="0" err="1">
                  <a:ln>
                    <a:noFill/>
                  </a:ln>
                  <a:solidFill>
                    <a:srgbClr val="000000"/>
                  </a:solidFill>
                  <a:effectLst/>
                  <a:uLnTx/>
                  <a:uFillTx/>
                  <a:latin typeface="Segoe UI"/>
                  <a:ea typeface="+mn-ea"/>
                  <a:cs typeface="+mn-cs"/>
                </a:rPr>
                <a:t>CoMETT</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a:ln>
                    <a:noFill/>
                  </a:ln>
                  <a:solidFill>
                    <a:srgbClr val="000000"/>
                  </a:solidFill>
                  <a:effectLst/>
                  <a:highlight>
                    <a:srgbClr val="FFFF00"/>
                  </a:highlight>
                  <a:uLnTx/>
                  <a:uFillTx/>
                  <a:latin typeface="Segoe UI"/>
                  <a:ea typeface="+mn-ea"/>
                  <a:cs typeface="+mn-cs"/>
                </a:rPr>
                <a:t>IMPORTANT: </a:t>
              </a:r>
              <a:r>
                <a:rPr kumimoji="0" lang="en-US" sz="1400" b="0" i="0" u="none" strike="noStrike" kern="1200" cap="none" spc="0" normalizeH="0" baseline="0" noProof="0">
                  <a:ln>
                    <a:noFill/>
                  </a:ln>
                  <a:solidFill>
                    <a:srgbClr val="000000"/>
                  </a:solidFill>
                  <a:effectLst/>
                  <a:uLnTx/>
                  <a:uFillTx/>
                  <a:latin typeface="Segoe UI"/>
                  <a:ea typeface="+mn-ea"/>
                  <a:cs typeface="+mn-cs"/>
                </a:rPr>
                <a:t>Review the FY24 H1 ADR Landing Deck for specific POE requirements and payment information</a:t>
              </a:r>
            </a:p>
          </p:txBody>
        </p:sp>
      </p:grpSp>
      <p:sp>
        <p:nvSpPr>
          <p:cNvPr id="3" name="TextBox 2">
            <a:extLst>
              <a:ext uri="{FF2B5EF4-FFF2-40B4-BE49-F238E27FC236}">
                <a16:creationId xmlns:a16="http://schemas.microsoft.com/office/drawing/2014/main" id="{ED080031-5C86-18D1-97A3-01DE81CD83D8}"/>
              </a:ext>
            </a:extLst>
          </p:cNvPr>
          <p:cNvSpPr txBox="1"/>
          <p:nvPr/>
        </p:nvSpPr>
        <p:spPr>
          <a:xfrm>
            <a:off x="320466" y="6298862"/>
            <a:ext cx="10318037"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Contact your PDM for more details.  </a:t>
            </a:r>
          </a:p>
        </p:txBody>
      </p:sp>
      <p:sp>
        <p:nvSpPr>
          <p:cNvPr id="24" name="Slide Number Placeholder 1">
            <a:extLst>
              <a:ext uri="{FF2B5EF4-FFF2-40B4-BE49-F238E27FC236}">
                <a16:creationId xmlns:a16="http://schemas.microsoft.com/office/drawing/2014/main" id="{D4260995-41ED-8CD3-644C-DDF3F9DE07B4}"/>
              </a:ext>
            </a:extLst>
          </p:cNvPr>
          <p:cNvSpPr>
            <a:spLocks noGrp="1"/>
          </p:cNvSpPr>
          <p:nvPr>
            <p:ph type="sldNum" sz="quarter" idx="12"/>
          </p:nvPr>
        </p:nvSpPr>
        <p:spPr>
          <a:xfrm>
            <a:off x="8610601" y="6356354"/>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5F445-2D3C-4459-AE4E-2620082E9B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9891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12567C-5776-5ACB-2E5A-31D37A9427EE}"/>
              </a:ext>
            </a:extLst>
          </p:cNvPr>
          <p:cNvSpPr/>
          <p:nvPr/>
        </p:nvSpPr>
        <p:spPr bwMode="auto">
          <a:xfrm>
            <a:off x="10694944" y="6260642"/>
            <a:ext cx="1334281" cy="478638"/>
          </a:xfrm>
          <a:prstGeom prst="rect">
            <a:avLst/>
          </a:prstGeom>
          <a:solidFill>
            <a:schemeClr val="bg1"/>
          </a:solidFill>
          <a:effectLst/>
        </p:spPr>
        <p:txBody>
          <a:bodyPr wrap="square" lIns="274320" tIns="91440" rIns="91440" bIns="45720" rtlCol="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US" sz="1100" b="0" i="0" u="none" strike="noStrike" kern="1200" cap="none" spc="0" normalizeH="0" baseline="0" noProof="0">
              <a:ln>
                <a:noFill/>
              </a:ln>
              <a:solidFill>
                <a:srgbClr val="000000"/>
              </a:solidFill>
              <a:effectLst/>
              <a:uLnTx/>
              <a:uFillTx/>
              <a:ea typeface="+mn-ea"/>
              <a:cs typeface="+mn-cs"/>
            </a:endParaRPr>
          </a:p>
        </p:txBody>
      </p:sp>
      <p:graphicFrame>
        <p:nvGraphicFramePr>
          <p:cNvPr id="4" name="Object 3" hidden="1">
            <a:extLst>
              <a:ext uri="{FF2B5EF4-FFF2-40B4-BE49-F238E27FC236}">
                <a16:creationId xmlns:a16="http://schemas.microsoft.com/office/drawing/2014/main" id="{1C9014A7-3604-4F87-B4AE-1801324FCA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C9014A7-3604-4F87-B4AE-1801324FCA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C2A680-9CC7-40A4-A04D-C06E3D41BC47}"/>
              </a:ext>
            </a:extLst>
          </p:cNvPr>
          <p:cNvSpPr>
            <a:spLocks noGrp="1"/>
          </p:cNvSpPr>
          <p:nvPr>
            <p:ph type="title"/>
          </p:nvPr>
        </p:nvSpPr>
        <p:spPr>
          <a:xfrm>
            <a:off x="349550" y="145417"/>
            <a:ext cx="11285131" cy="800219"/>
          </a:xfrm>
        </p:spPr>
        <p:txBody>
          <a:bodyPr vert="horz"/>
          <a:lstStyle/>
          <a:p>
            <a:r>
              <a:rPr lang="en-US" sz="2400" b="1" spc="0" dirty="0">
                <a:ln>
                  <a:noFill/>
                </a:ln>
                <a:solidFill>
                  <a:srgbClr val="0070C0"/>
                </a:solidFill>
                <a:latin typeface="Segoe UI"/>
                <a:cs typeface="+mn-cs"/>
              </a:rPr>
              <a:t>Surface Cloud X-Sell Win Formula</a:t>
            </a:r>
            <a:br>
              <a:rPr lang="en-US" sz="2400" b="1" spc="0" dirty="0">
                <a:ln>
                  <a:noFill/>
                </a:ln>
                <a:solidFill>
                  <a:srgbClr val="0070C0"/>
                </a:solidFill>
                <a:latin typeface="Segoe UI"/>
                <a:cs typeface="+mn-cs"/>
              </a:rPr>
            </a:br>
            <a:r>
              <a:rPr lang="en-US" sz="1600" spc="0" dirty="0">
                <a:ln>
                  <a:noFill/>
                </a:ln>
                <a:solidFill>
                  <a:schemeClr val="tx1"/>
                </a:solidFill>
                <a:latin typeface="Segoe UI"/>
                <a:cs typeface="+mn-cs"/>
              </a:rPr>
              <a:t>Lead with Cyber Resilience business outcome, close with Signature Savings offer &amp; ECIF</a:t>
            </a:r>
            <a:br>
              <a:rPr lang="en-US" sz="1400" spc="0" dirty="0">
                <a:ln>
                  <a:noFill/>
                </a:ln>
                <a:solidFill>
                  <a:schemeClr val="tx1"/>
                </a:solidFill>
                <a:latin typeface="Segoe UI"/>
                <a:cs typeface="+mn-cs"/>
              </a:rPr>
            </a:br>
            <a:r>
              <a:rPr lang="en-US" sz="1200" spc="0" dirty="0">
                <a:ln>
                  <a:noFill/>
                </a:ln>
                <a:solidFill>
                  <a:schemeClr val="tx1"/>
                </a:solidFill>
                <a:latin typeface="Segoe UI"/>
                <a:cs typeface="+mn-cs"/>
              </a:rPr>
              <a:t>SRA Page: </a:t>
            </a:r>
            <a:r>
              <a:rPr lang="en-US" sz="1200" dirty="0">
                <a:hlinkClick r:id="rId6"/>
              </a:rPr>
              <a:t>Surface EA Integration (microsoft.com)</a:t>
            </a:r>
            <a:r>
              <a:rPr lang="en-US" sz="1200" dirty="0"/>
              <a:t> </a:t>
            </a:r>
            <a:endParaRPr lang="en-US" sz="2400" spc="0" dirty="0">
              <a:ln>
                <a:noFill/>
              </a:ln>
              <a:solidFill>
                <a:schemeClr val="tx1"/>
              </a:solidFill>
              <a:latin typeface="Segoe UI"/>
              <a:cs typeface="+mn-cs"/>
            </a:endParaRPr>
          </a:p>
        </p:txBody>
      </p:sp>
      <p:sp>
        <p:nvSpPr>
          <p:cNvPr id="47" name="Arrow: Chevron 46">
            <a:extLst>
              <a:ext uri="{FF2B5EF4-FFF2-40B4-BE49-F238E27FC236}">
                <a16:creationId xmlns:a16="http://schemas.microsoft.com/office/drawing/2014/main" id="{C17C08F6-DE44-4EFA-8FD5-ED2C7D6CDBA5}"/>
              </a:ext>
            </a:extLst>
          </p:cNvPr>
          <p:cNvSpPr/>
          <p:nvPr/>
        </p:nvSpPr>
        <p:spPr bwMode="auto">
          <a:xfrm>
            <a:off x="4419812" y="-632171"/>
            <a:ext cx="4309590" cy="389225"/>
          </a:xfrm>
          <a:prstGeom prst="chevron">
            <a:avLst>
              <a:gd name="adj" fmla="val 20000"/>
            </a:avLst>
          </a:prstGeom>
          <a:solidFill>
            <a:schemeClr val="accent2">
              <a:lumMod val="90000"/>
              <a:lumOff val="10000"/>
            </a:schemeClr>
          </a:solidFill>
          <a:ln w="12700">
            <a:noFill/>
          </a:ln>
          <a:effectLst/>
        </p:spPr>
        <p:txBody>
          <a:bodyPr wrap="square" lIns="274320" tIns="9144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Arrow: Chevron 44">
            <a:extLst>
              <a:ext uri="{FF2B5EF4-FFF2-40B4-BE49-F238E27FC236}">
                <a16:creationId xmlns:a16="http://schemas.microsoft.com/office/drawing/2014/main" id="{C0D418E6-BA38-47BC-A001-E3A065B1E7FE}"/>
              </a:ext>
            </a:extLst>
          </p:cNvPr>
          <p:cNvSpPr/>
          <p:nvPr/>
        </p:nvSpPr>
        <p:spPr bwMode="auto">
          <a:xfrm>
            <a:off x="2407454" y="-632171"/>
            <a:ext cx="2785418" cy="395225"/>
          </a:xfrm>
          <a:prstGeom prst="chevron">
            <a:avLst>
              <a:gd name="adj" fmla="val 20000"/>
            </a:avLst>
          </a:prstGeom>
          <a:solidFill>
            <a:schemeClr val="accent2">
              <a:lumMod val="90000"/>
              <a:lumOff val="10000"/>
            </a:schemeClr>
          </a:solidFill>
          <a:ln w="12700">
            <a:noFill/>
          </a:ln>
          <a:effectLst/>
        </p:spPr>
        <p:txBody>
          <a:bodyPr wrap="square" lIns="274320" tIns="9144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49" name="Arrow: Chevron 48">
            <a:extLst>
              <a:ext uri="{FF2B5EF4-FFF2-40B4-BE49-F238E27FC236}">
                <a16:creationId xmlns:a16="http://schemas.microsoft.com/office/drawing/2014/main" id="{F0B8F4C5-24C1-4A24-9E93-A3DB4F1344E6}"/>
              </a:ext>
            </a:extLst>
          </p:cNvPr>
          <p:cNvSpPr/>
          <p:nvPr/>
        </p:nvSpPr>
        <p:spPr bwMode="auto">
          <a:xfrm>
            <a:off x="8485670" y="-632171"/>
            <a:ext cx="3048654" cy="389222"/>
          </a:xfrm>
          <a:prstGeom prst="chevron">
            <a:avLst>
              <a:gd name="adj" fmla="val 20000"/>
            </a:avLst>
          </a:prstGeom>
          <a:solidFill>
            <a:schemeClr val="accent2">
              <a:lumMod val="90000"/>
              <a:lumOff val="10000"/>
            </a:schemeClr>
          </a:solidFill>
          <a:ln w="12700">
            <a:noFill/>
          </a:ln>
          <a:effectLst/>
        </p:spPr>
        <p:txBody>
          <a:bodyPr wrap="square" lIns="274320" tIns="91440" rIns="91440" bIns="45720" rtlCol="0" anchor="ctr">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a:ea typeface="+mn-ea"/>
              <a:cs typeface="+mn-cs"/>
            </a:endParaRPr>
          </a:p>
        </p:txBody>
      </p:sp>
      <p:sp>
        <p:nvSpPr>
          <p:cNvPr id="62" name="Arrow: Chevron 61">
            <a:extLst>
              <a:ext uri="{FF2B5EF4-FFF2-40B4-BE49-F238E27FC236}">
                <a16:creationId xmlns:a16="http://schemas.microsoft.com/office/drawing/2014/main" id="{DEC13E3B-5AF2-4E7C-AEFD-0DC2E123E006}"/>
              </a:ext>
            </a:extLst>
          </p:cNvPr>
          <p:cNvSpPr/>
          <p:nvPr/>
        </p:nvSpPr>
        <p:spPr bwMode="auto">
          <a:xfrm>
            <a:off x="3248798" y="2264466"/>
            <a:ext cx="5844481" cy="371225"/>
          </a:xfrm>
          <a:prstGeom prst="chevron">
            <a:avLst>
              <a:gd name="adj" fmla="val 20000"/>
            </a:avLst>
          </a:prstGeom>
          <a:solidFill>
            <a:schemeClr val="accent2">
              <a:lumMod val="90000"/>
              <a:lumOff val="10000"/>
            </a:schemeClr>
          </a:solidFill>
          <a:ln w="6350">
            <a:gradFill flip="none" rotWithShape="1">
              <a:gsLst>
                <a:gs pos="0">
                  <a:schemeClr val="bg1">
                    <a:alpha val="0"/>
                  </a:schemeClr>
                </a:gs>
                <a:gs pos="100000">
                  <a:schemeClr val="accent4"/>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mn-ea"/>
              <a:cs typeface="+mn-cs"/>
            </a:endParaRPr>
          </a:p>
        </p:txBody>
      </p:sp>
      <p:sp>
        <p:nvSpPr>
          <p:cNvPr id="64" name="Arrow: Chevron 63">
            <a:extLst>
              <a:ext uri="{FF2B5EF4-FFF2-40B4-BE49-F238E27FC236}">
                <a16:creationId xmlns:a16="http://schemas.microsoft.com/office/drawing/2014/main" id="{B554F203-0DC7-4393-AE6B-8F2553754FD7}"/>
              </a:ext>
            </a:extLst>
          </p:cNvPr>
          <p:cNvSpPr/>
          <p:nvPr/>
        </p:nvSpPr>
        <p:spPr bwMode="auto">
          <a:xfrm>
            <a:off x="349550" y="2250282"/>
            <a:ext cx="2891296" cy="389225"/>
          </a:xfrm>
          <a:prstGeom prst="chevron">
            <a:avLst>
              <a:gd name="adj" fmla="val 20000"/>
            </a:avLst>
          </a:prstGeom>
          <a:solidFill>
            <a:schemeClr val="accent2">
              <a:lumMod val="90000"/>
              <a:lumOff val="10000"/>
            </a:schemeClr>
          </a:solidFill>
          <a:ln w="6350">
            <a:gradFill flip="none" rotWithShape="1">
              <a:gsLst>
                <a:gs pos="0">
                  <a:schemeClr val="bg1">
                    <a:alpha val="0"/>
                  </a:schemeClr>
                </a:gs>
                <a:gs pos="100000">
                  <a:schemeClr val="accent4"/>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mn-ea"/>
              <a:cs typeface="+mn-cs"/>
            </a:endParaRPr>
          </a:p>
        </p:txBody>
      </p:sp>
      <p:sp>
        <p:nvSpPr>
          <p:cNvPr id="65" name="Arrow: Chevron 64">
            <a:extLst>
              <a:ext uri="{FF2B5EF4-FFF2-40B4-BE49-F238E27FC236}">
                <a16:creationId xmlns:a16="http://schemas.microsoft.com/office/drawing/2014/main" id="{3BE824DD-E449-413F-B2ED-E22A207B927D}"/>
              </a:ext>
            </a:extLst>
          </p:cNvPr>
          <p:cNvSpPr/>
          <p:nvPr/>
        </p:nvSpPr>
        <p:spPr bwMode="auto">
          <a:xfrm>
            <a:off x="9093280" y="2243250"/>
            <a:ext cx="2788735" cy="389222"/>
          </a:xfrm>
          <a:prstGeom prst="chevron">
            <a:avLst>
              <a:gd name="adj" fmla="val 20000"/>
            </a:avLst>
          </a:prstGeom>
          <a:solidFill>
            <a:schemeClr val="accent2">
              <a:lumMod val="90000"/>
              <a:lumOff val="10000"/>
            </a:schemeClr>
          </a:solidFill>
          <a:ln w="6350">
            <a:gradFill flip="none" rotWithShape="1">
              <a:gsLst>
                <a:gs pos="0">
                  <a:schemeClr val="bg1">
                    <a:alpha val="0"/>
                  </a:schemeClr>
                </a:gs>
                <a:gs pos="100000">
                  <a:schemeClr val="accent4"/>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mn-ea"/>
              <a:cs typeface="+mn-cs"/>
            </a:endParaRPr>
          </a:p>
        </p:txBody>
      </p:sp>
      <p:sp>
        <p:nvSpPr>
          <p:cNvPr id="69" name="Rectangle 68">
            <a:extLst>
              <a:ext uri="{FF2B5EF4-FFF2-40B4-BE49-F238E27FC236}">
                <a16:creationId xmlns:a16="http://schemas.microsoft.com/office/drawing/2014/main" id="{76D9A516-2F59-48BE-95D5-1F523189E641}"/>
              </a:ext>
            </a:extLst>
          </p:cNvPr>
          <p:cNvSpPr/>
          <p:nvPr/>
        </p:nvSpPr>
        <p:spPr bwMode="auto">
          <a:xfrm>
            <a:off x="1092451" y="2324361"/>
            <a:ext cx="1257398" cy="252389"/>
          </a:xfrm>
          <a:prstGeom prst="rect">
            <a:avLst/>
          </a:prstGeom>
          <a:solidFill>
            <a:schemeClr val="accent2">
              <a:lumMod val="90000"/>
              <a:lumOff val="1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26893" numCol="1" spcCol="0" rtlCol="0" fromWordArt="0" anchor="ctr" anchorCtr="0" forceAA="0" compatLnSpc="1">
            <a:prstTxWarp prst="textNoShape">
              <a:avLst/>
            </a:prstTxWarp>
            <a:noAutofit/>
            <a:scene3d>
              <a:camera prst="orthographicFront">
                <a:rot lat="0" lon="0" rev="0"/>
              </a:camera>
              <a:lightRig rig="threePt" dir="t"/>
            </a:scene3d>
            <a:sp3d/>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IN" sz="1200" b="1" i="0" u="none" strike="noStrike" kern="0" cap="none" spc="0" normalizeH="0" baseline="0" noProof="0">
                <a:ln>
                  <a:noFill/>
                </a:ln>
                <a:solidFill>
                  <a:srgbClr val="FFFFFF"/>
                </a:solidFill>
                <a:effectLst>
                  <a:glow>
                    <a:scrgbClr r="0" g="0" b="0"/>
                  </a:glow>
                </a:effectLst>
                <a:uLnTx/>
                <a:uFillTx/>
                <a:latin typeface="Segoe UI Semibold"/>
                <a:ea typeface="Segoe UI" pitchFamily="34" charset="0"/>
                <a:cs typeface="Segoe UI Semibold" panose="020B0702040204020203" pitchFamily="34" charset="0"/>
              </a:rPr>
              <a:t>Listen &amp; Consult</a:t>
            </a:r>
          </a:p>
        </p:txBody>
      </p:sp>
      <p:sp>
        <p:nvSpPr>
          <p:cNvPr id="70" name="Rectangle 69">
            <a:extLst>
              <a:ext uri="{FF2B5EF4-FFF2-40B4-BE49-F238E27FC236}">
                <a16:creationId xmlns:a16="http://schemas.microsoft.com/office/drawing/2014/main" id="{7B2A6B4A-2CE0-4440-8F9F-89566B335BBB}"/>
              </a:ext>
            </a:extLst>
          </p:cNvPr>
          <p:cNvSpPr/>
          <p:nvPr/>
        </p:nvSpPr>
        <p:spPr bwMode="auto">
          <a:xfrm>
            <a:off x="4007095" y="2325338"/>
            <a:ext cx="1257398" cy="252389"/>
          </a:xfrm>
          <a:prstGeom prst="rect">
            <a:avLst/>
          </a:prstGeom>
          <a:solidFill>
            <a:schemeClr val="accent2">
              <a:lumMod val="90000"/>
              <a:lumOff val="1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26893" numCol="1" spcCol="0" rtlCol="0" fromWordArt="0" anchor="ctr" anchorCtr="0" forceAA="0" compatLnSpc="1">
            <a:prstTxWarp prst="textNoShape">
              <a:avLst/>
            </a:prstTxWarp>
            <a:noAutofit/>
            <a:scene3d>
              <a:camera prst="orthographicFront">
                <a:rot lat="0" lon="0" rev="0"/>
              </a:camera>
              <a:lightRig rig="threePt" dir="t"/>
            </a:scene3d>
            <a:sp3d/>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lang="en-IN" sz="1200" b="1" kern="0">
                <a:solidFill>
                  <a:srgbClr val="FFFFFF"/>
                </a:solidFill>
                <a:effectLst>
                  <a:glow>
                    <a:scrgbClr r="0" g="0" b="0"/>
                  </a:glow>
                </a:effectLst>
                <a:latin typeface="Segoe UI Semibold"/>
                <a:ea typeface="Segoe UI" pitchFamily="34" charset="0"/>
                <a:cs typeface="Segoe UI Semibold" panose="020B0702040204020203" pitchFamily="34" charset="0"/>
              </a:rPr>
              <a:t>Inspire &amp; Design</a:t>
            </a:r>
            <a:endParaRPr kumimoji="0" lang="en-IN" sz="1200" b="1" i="0" u="none" strike="noStrike" kern="0" cap="none" spc="0" normalizeH="0" baseline="0" noProof="0">
              <a:ln>
                <a:noFill/>
              </a:ln>
              <a:solidFill>
                <a:srgbClr val="FFFFFF"/>
              </a:solidFill>
              <a:effectLst>
                <a:glow>
                  <a:scrgbClr r="0" g="0" b="0"/>
                </a:glow>
              </a:effectLst>
              <a:uLnTx/>
              <a:uFillTx/>
              <a:latin typeface="Segoe UI Semibold"/>
              <a:ea typeface="Segoe UI" pitchFamily="34" charset="0"/>
              <a:cs typeface="Segoe UI Semibold" panose="020B0702040204020203" pitchFamily="34" charset="0"/>
            </a:endParaRPr>
          </a:p>
        </p:txBody>
      </p:sp>
      <p:sp>
        <p:nvSpPr>
          <p:cNvPr id="71" name="Rectangle 70">
            <a:extLst>
              <a:ext uri="{FF2B5EF4-FFF2-40B4-BE49-F238E27FC236}">
                <a16:creationId xmlns:a16="http://schemas.microsoft.com/office/drawing/2014/main" id="{B1F64376-C534-4C3A-A9B2-6F5A1ED30991}"/>
              </a:ext>
            </a:extLst>
          </p:cNvPr>
          <p:cNvSpPr/>
          <p:nvPr/>
        </p:nvSpPr>
        <p:spPr bwMode="auto">
          <a:xfrm>
            <a:off x="6921739" y="2325338"/>
            <a:ext cx="1257398" cy="252389"/>
          </a:xfrm>
          <a:prstGeom prst="rect">
            <a:avLst/>
          </a:prstGeom>
          <a:solidFill>
            <a:schemeClr val="accent2">
              <a:lumMod val="90000"/>
              <a:lumOff val="1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26893" numCol="1" spcCol="0" rtlCol="0" fromWordArt="0" anchor="ctr" anchorCtr="0" forceAA="0" compatLnSpc="1">
            <a:prstTxWarp prst="textNoShape">
              <a:avLst/>
            </a:prstTxWarp>
            <a:noAutofit/>
            <a:scene3d>
              <a:camera prst="orthographicFront">
                <a:rot lat="0" lon="0" rev="0"/>
              </a:camera>
              <a:lightRig rig="threePt" dir="t"/>
            </a:scene3d>
            <a:sp3d/>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IN" sz="1200" b="1" i="0" u="none" strike="noStrike" kern="0" cap="none" spc="0" normalizeH="0" baseline="0" noProof="0">
                <a:ln>
                  <a:noFill/>
                </a:ln>
                <a:solidFill>
                  <a:srgbClr val="FFFFFF"/>
                </a:solidFill>
                <a:effectLst>
                  <a:glow>
                    <a:scrgbClr r="0" g="0" b="0"/>
                  </a:glow>
                </a:effectLst>
                <a:uLnTx/>
                <a:uFillTx/>
                <a:latin typeface="Segoe UI Semibold"/>
                <a:ea typeface="Segoe UI" pitchFamily="34" charset="0"/>
                <a:cs typeface="Segoe UI Semibold" panose="020B0702040204020203" pitchFamily="34" charset="0"/>
              </a:rPr>
              <a:t>Realize Value</a:t>
            </a:r>
          </a:p>
        </p:txBody>
      </p:sp>
      <p:sp>
        <p:nvSpPr>
          <p:cNvPr id="72" name="Rectangle 71">
            <a:extLst>
              <a:ext uri="{FF2B5EF4-FFF2-40B4-BE49-F238E27FC236}">
                <a16:creationId xmlns:a16="http://schemas.microsoft.com/office/drawing/2014/main" id="{DDE33DB2-9134-4994-9441-810E7B496C33}"/>
              </a:ext>
            </a:extLst>
          </p:cNvPr>
          <p:cNvSpPr/>
          <p:nvPr/>
        </p:nvSpPr>
        <p:spPr bwMode="auto">
          <a:xfrm>
            <a:off x="9733052" y="2318700"/>
            <a:ext cx="1517948" cy="258050"/>
          </a:xfrm>
          <a:prstGeom prst="rect">
            <a:avLst/>
          </a:prstGeom>
          <a:solidFill>
            <a:schemeClr val="accent2">
              <a:lumMod val="90000"/>
              <a:lumOff val="1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26893" numCol="1" spcCol="0" rtlCol="0" fromWordArt="0" anchor="ctr" anchorCtr="0" forceAA="0" compatLnSpc="1">
            <a:prstTxWarp prst="textNoShape">
              <a:avLst/>
            </a:prstTxWarp>
            <a:noAutofit/>
            <a:scene3d>
              <a:camera prst="orthographicFront">
                <a:rot lat="0" lon="0" rev="0"/>
              </a:camera>
              <a:lightRig rig="threePt" dir="t"/>
            </a:scene3d>
            <a:sp3d/>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IN" sz="1200" b="1" i="0" u="none" strike="noStrike" kern="0" cap="none" spc="0" normalizeH="0" baseline="0" noProof="0">
                <a:ln>
                  <a:noFill/>
                </a:ln>
                <a:solidFill>
                  <a:srgbClr val="FFFFFF"/>
                </a:solidFill>
                <a:effectLst>
                  <a:glow>
                    <a:scrgbClr r="0" g="0" b="0"/>
                  </a:glow>
                </a:effectLst>
                <a:uLnTx/>
                <a:uFillTx/>
                <a:latin typeface="Segoe UI Semibold"/>
                <a:ea typeface="Segoe UI" pitchFamily="34" charset="0"/>
                <a:cs typeface="Segoe UI Semibold"/>
              </a:rPr>
              <a:t>Manage &amp; Optimize</a:t>
            </a:r>
          </a:p>
        </p:txBody>
      </p:sp>
      <p:cxnSp>
        <p:nvCxnSpPr>
          <p:cNvPr id="76" name="Straight Connector 75">
            <a:extLst>
              <a:ext uri="{FF2B5EF4-FFF2-40B4-BE49-F238E27FC236}">
                <a16:creationId xmlns:a16="http://schemas.microsoft.com/office/drawing/2014/main" id="{E6479BA8-E676-45D8-A147-F9297001F078}"/>
              </a:ext>
            </a:extLst>
          </p:cNvPr>
          <p:cNvCxnSpPr>
            <a:cxnSpLocks/>
          </p:cNvCxnSpPr>
          <p:nvPr/>
        </p:nvCxnSpPr>
        <p:spPr>
          <a:xfrm>
            <a:off x="7395924" y="-545610"/>
            <a:ext cx="0" cy="252389"/>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7" name="strategy" title="Icon of two circles and a curved arrow winding between three exes connecting them">
            <a:extLst>
              <a:ext uri="{FF2B5EF4-FFF2-40B4-BE49-F238E27FC236}">
                <a16:creationId xmlns:a16="http://schemas.microsoft.com/office/drawing/2014/main" id="{FF535CA1-8138-48E3-83B0-B202F1A4A075}"/>
              </a:ext>
            </a:extLst>
          </p:cNvPr>
          <p:cNvSpPr>
            <a:spLocks noChangeAspect="1" noEditPoints="1"/>
          </p:cNvSpPr>
          <p:nvPr/>
        </p:nvSpPr>
        <p:spPr bwMode="auto">
          <a:xfrm>
            <a:off x="1504610" y="1683052"/>
            <a:ext cx="293164" cy="45720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money_2" title="Icon of a dollar sign with an arrow around it pointing clockwise">
            <a:extLst>
              <a:ext uri="{FF2B5EF4-FFF2-40B4-BE49-F238E27FC236}">
                <a16:creationId xmlns:a16="http://schemas.microsoft.com/office/drawing/2014/main" id="{547CBF02-354D-4542-ABA6-012DD3703691}"/>
              </a:ext>
            </a:extLst>
          </p:cNvPr>
          <p:cNvSpPr>
            <a:spLocks noChangeAspect="1" noEditPoints="1"/>
          </p:cNvSpPr>
          <p:nvPr/>
        </p:nvSpPr>
        <p:spPr bwMode="auto">
          <a:xfrm>
            <a:off x="8063958" y="1683052"/>
            <a:ext cx="433619" cy="457200"/>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9" name="Trackers_EADF" title="Icon of a clipboard with a checklist on it">
            <a:extLst>
              <a:ext uri="{FF2B5EF4-FFF2-40B4-BE49-F238E27FC236}">
                <a16:creationId xmlns:a16="http://schemas.microsoft.com/office/drawing/2014/main" id="{0F4480E4-3839-482F-A395-546062A12861}"/>
              </a:ext>
            </a:extLst>
          </p:cNvPr>
          <p:cNvSpPr>
            <a:spLocks noChangeAspect="1" noEditPoints="1"/>
          </p:cNvSpPr>
          <p:nvPr/>
        </p:nvSpPr>
        <p:spPr bwMode="auto">
          <a:xfrm>
            <a:off x="5904703" y="1683052"/>
            <a:ext cx="335302" cy="45720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people_6" title="Icon of a person with a screen behind them">
            <a:extLst>
              <a:ext uri="{FF2B5EF4-FFF2-40B4-BE49-F238E27FC236}">
                <a16:creationId xmlns:a16="http://schemas.microsoft.com/office/drawing/2014/main" id="{6B5BACC9-68DA-4EE5-91F2-9985D6EC9C4C}"/>
              </a:ext>
            </a:extLst>
          </p:cNvPr>
          <p:cNvSpPr>
            <a:spLocks noChangeAspect="1" noEditPoints="1"/>
          </p:cNvSpPr>
          <p:nvPr/>
        </p:nvSpPr>
        <p:spPr bwMode="auto">
          <a:xfrm>
            <a:off x="3621727" y="1683052"/>
            <a:ext cx="459023" cy="457200"/>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0A3FB40C-981B-6A57-8B01-CA69C80C6A06}"/>
              </a:ext>
            </a:extLst>
          </p:cNvPr>
          <p:cNvGrpSpPr/>
          <p:nvPr/>
        </p:nvGrpSpPr>
        <p:grpSpPr>
          <a:xfrm>
            <a:off x="349550" y="2735470"/>
            <a:ext cx="11492899" cy="4019914"/>
            <a:chOff x="481901" y="1871003"/>
            <a:chExt cx="11492899" cy="4019914"/>
          </a:xfrm>
        </p:grpSpPr>
        <p:sp>
          <p:nvSpPr>
            <p:cNvPr id="91" name="Rectangle 90">
              <a:extLst>
                <a:ext uri="{FF2B5EF4-FFF2-40B4-BE49-F238E27FC236}">
                  <a16:creationId xmlns:a16="http://schemas.microsoft.com/office/drawing/2014/main" id="{C9F85D17-2143-46DC-8EAC-B1F7B1FD3CC4}"/>
                </a:ext>
              </a:extLst>
            </p:cNvPr>
            <p:cNvSpPr/>
            <p:nvPr/>
          </p:nvSpPr>
          <p:spPr bwMode="auto">
            <a:xfrm>
              <a:off x="481901" y="1871003"/>
              <a:ext cx="2743200" cy="386269"/>
            </a:xfrm>
            <a:prstGeom prst="rect">
              <a:avLst/>
            </a:prstGeom>
            <a:solidFill>
              <a:schemeClr val="accent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Semibold"/>
                </a:rPr>
                <a:t>Readiness &amp; Prepare</a:t>
              </a:r>
              <a:endPar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92" name="Rectangle 91">
              <a:extLst>
                <a:ext uri="{FF2B5EF4-FFF2-40B4-BE49-F238E27FC236}">
                  <a16:creationId xmlns:a16="http://schemas.microsoft.com/office/drawing/2014/main" id="{CE5AB5E8-3F42-42BA-8F91-FC4BA5E63A01}"/>
                </a:ext>
              </a:extLst>
            </p:cNvPr>
            <p:cNvSpPr/>
            <p:nvPr/>
          </p:nvSpPr>
          <p:spPr bwMode="auto">
            <a:xfrm>
              <a:off x="3396545" y="1889647"/>
              <a:ext cx="2743200" cy="380269"/>
            </a:xfrm>
            <a:prstGeom prst="rect">
              <a:avLst/>
            </a:prstGeom>
            <a:solidFill>
              <a:schemeClr val="accent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Semibold" panose="020B0702040204020203" pitchFamily="34" charset="0"/>
                </a:rPr>
                <a:t>Drive Demand &amp; Prove Value</a:t>
              </a:r>
            </a:p>
          </p:txBody>
        </p:sp>
        <p:sp>
          <p:nvSpPr>
            <p:cNvPr id="93" name="Rectangle 92">
              <a:extLst>
                <a:ext uri="{FF2B5EF4-FFF2-40B4-BE49-F238E27FC236}">
                  <a16:creationId xmlns:a16="http://schemas.microsoft.com/office/drawing/2014/main" id="{25D0E084-E356-4677-891A-30B45F3A09AD}"/>
                </a:ext>
              </a:extLst>
            </p:cNvPr>
            <p:cNvSpPr/>
            <p:nvPr/>
          </p:nvSpPr>
          <p:spPr bwMode="auto">
            <a:xfrm>
              <a:off x="6311189" y="1889646"/>
              <a:ext cx="2743200" cy="380269"/>
            </a:xfrm>
            <a:prstGeom prst="rect">
              <a:avLst/>
            </a:prstGeom>
            <a:solidFill>
              <a:schemeClr val="accent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Semibold" panose="020B0702040204020203" pitchFamily="34" charset="0"/>
                </a:rPr>
                <a:t>Negotiate Terms</a:t>
              </a:r>
            </a:p>
          </p:txBody>
        </p:sp>
        <p:sp>
          <p:nvSpPr>
            <p:cNvPr id="94" name="Rectangle 93">
              <a:extLst>
                <a:ext uri="{FF2B5EF4-FFF2-40B4-BE49-F238E27FC236}">
                  <a16:creationId xmlns:a16="http://schemas.microsoft.com/office/drawing/2014/main" id="{162820D9-6254-4152-A1EB-3C81AFA0175D}"/>
                </a:ext>
              </a:extLst>
            </p:cNvPr>
            <p:cNvSpPr/>
            <p:nvPr/>
          </p:nvSpPr>
          <p:spPr bwMode="auto">
            <a:xfrm>
              <a:off x="9231600" y="1887802"/>
              <a:ext cx="2743200" cy="380269"/>
            </a:xfrm>
            <a:prstGeom prst="rect">
              <a:avLst/>
            </a:prstGeom>
            <a:solidFill>
              <a:schemeClr val="accent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a:ea typeface="Segoe UI" pitchFamily="34" charset="0"/>
                  <a:cs typeface="Segoe UI Semibold" panose="020B0702040204020203" pitchFamily="34" charset="0"/>
                </a:rPr>
                <a:t>Deploy</a:t>
              </a:r>
            </a:p>
          </p:txBody>
        </p:sp>
        <p:sp>
          <p:nvSpPr>
            <p:cNvPr id="104" name="Rectangle 103">
              <a:extLst>
                <a:ext uri="{FF2B5EF4-FFF2-40B4-BE49-F238E27FC236}">
                  <a16:creationId xmlns:a16="http://schemas.microsoft.com/office/drawing/2014/main" id="{9C166B08-EF90-4BE2-9962-80756083090B}"/>
                </a:ext>
              </a:extLst>
            </p:cNvPr>
            <p:cNvSpPr/>
            <p:nvPr/>
          </p:nvSpPr>
          <p:spPr bwMode="auto">
            <a:xfrm>
              <a:off x="3396545" y="2381445"/>
              <a:ext cx="2743200" cy="1688994"/>
            </a:xfrm>
            <a:prstGeom prst="rect">
              <a:avLst/>
            </a:prstGeom>
            <a:solidFill>
              <a:schemeClr val="bg1"/>
            </a:solid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Integrated Marketing BOMs</a:t>
              </a:r>
            </a:p>
            <a:p>
              <a:pPr marL="171450" indent="-171450" defTabSz="914192">
                <a:buFont typeface="Arial" panose="020B0604020202020204" pitchFamily="34" charset="0"/>
                <a:buChar char="•"/>
                <a:defRPr/>
              </a:pPr>
              <a:r>
                <a:rPr lang="en-US" sz="1050" kern="0" dirty="0">
                  <a:latin typeface="+mn-lt"/>
                  <a:cs typeface="Segoe UI"/>
                </a:rPr>
                <a:t>Visit </a:t>
              </a:r>
              <a:r>
                <a:rPr lang="en-US" sz="1100" kern="0" dirty="0">
                  <a:solidFill>
                    <a:srgbClr val="0078D4"/>
                  </a:solidFill>
                  <a:latin typeface="+mn-lt"/>
                  <a:cs typeface="Segoe UI"/>
                  <a:hlinkClick r:id="rId7">
                    <a:extLst>
                      <a:ext uri="{A12FA001-AC4F-418D-AE19-62706E023703}">
                        <ahyp:hlinkClr xmlns:ahyp="http://schemas.microsoft.com/office/drawing/2018/hyperlinkcolor" val="tx"/>
                      </a:ext>
                    </a:extLst>
                  </a:hlinkClick>
                </a:rPr>
                <a:t>Surface Reseller Alliance </a:t>
              </a:r>
              <a:r>
                <a:rPr lang="en-US" sz="1050" kern="0" dirty="0">
                  <a:latin typeface="+mn-lt"/>
                  <a:cs typeface="Segoe UI"/>
                </a:rPr>
                <a:t>for marketing materials to support prospecting</a:t>
              </a:r>
            </a:p>
            <a:p>
              <a:pPr defTabSz="914192">
                <a:defRPr/>
              </a:pPr>
              <a:endParaRPr lang="en-US" sz="1050" kern="0" dirty="0">
                <a:latin typeface="+mn-lt"/>
                <a:cs typeface="Segoe UI"/>
              </a:endParaRPr>
            </a:p>
            <a:p>
              <a:pPr marL="171450" indent="-171450" defTabSz="914192">
                <a:buFont typeface="Arial" panose="020B0604020202020204" pitchFamily="34" charset="0"/>
                <a:buChar char="•"/>
                <a:defRPr/>
              </a:pPr>
              <a:r>
                <a:rPr lang="en-US" sz="1050" kern="0" dirty="0">
                  <a:latin typeface="+mn-lt"/>
                  <a:cs typeface="Segoe UI"/>
                </a:rPr>
                <a:t>Prospect customers using the Cyber Resilience email nurture kit saved on the </a:t>
              </a:r>
              <a:r>
                <a:rPr lang="en-US" sz="1050" kern="0" dirty="0">
                  <a:latin typeface="+mn-lt"/>
                  <a:cs typeface="Segoe UI"/>
                  <a:hlinkClick r:id="rId6"/>
                </a:rPr>
                <a:t>Surface Cloud X-Sell SRA </a:t>
              </a:r>
              <a:r>
                <a:rPr lang="en-US" sz="1050" kern="0" dirty="0">
                  <a:latin typeface="+mn-lt"/>
                  <a:cs typeface="Segoe UI"/>
                </a:rPr>
                <a:t>page</a:t>
              </a:r>
            </a:p>
            <a:p>
              <a:pPr marR="0" lvl="0" algn="l" defTabSz="914192" rtl="0" eaLnBrk="1" fontAlgn="auto" latinLnBrk="0" hangingPunct="1">
                <a:lnSpc>
                  <a:spcPct val="100000"/>
                </a:lnSpc>
                <a:spcBef>
                  <a:spcPts val="0"/>
                </a:spcBef>
                <a:spcAft>
                  <a:spcPts val="0"/>
                </a:spcAft>
                <a:buClrTx/>
                <a:buSzTx/>
                <a:tabLst/>
                <a:defRPr/>
              </a:pPr>
              <a:endParaRPr kumimoji="0" lang="en-US" sz="1100" b="0" i="0" u="none" strike="noStrike" kern="0" cap="none" spc="0" normalizeH="0" baseline="0" noProof="0" dirty="0">
                <a:ln>
                  <a:noFill/>
                </a:ln>
                <a:solidFill>
                  <a:srgbClr val="0078D4"/>
                </a:solidFill>
                <a:effectLst/>
                <a:highlight>
                  <a:srgbClr val="FFFF00"/>
                </a:highlight>
                <a:uLnTx/>
                <a:uFillTx/>
                <a:latin typeface="+mn-lt"/>
                <a:ea typeface="+mj-ea"/>
                <a:cs typeface="Segoe UI"/>
              </a:endParaRPr>
            </a:p>
          </p:txBody>
        </p:sp>
        <p:sp>
          <p:nvSpPr>
            <p:cNvPr id="107" name="Rectangle 106">
              <a:extLst>
                <a:ext uri="{FF2B5EF4-FFF2-40B4-BE49-F238E27FC236}">
                  <a16:creationId xmlns:a16="http://schemas.microsoft.com/office/drawing/2014/main" id="{9B4A9538-7DF9-4563-B9D2-10FB32996279}"/>
                </a:ext>
              </a:extLst>
            </p:cNvPr>
            <p:cNvSpPr/>
            <p:nvPr/>
          </p:nvSpPr>
          <p:spPr bwMode="auto">
            <a:xfrm>
              <a:off x="3396545" y="4153672"/>
              <a:ext cx="2743200" cy="1737245"/>
            </a:xfrm>
            <a:prstGeom prst="rect">
              <a:avLst/>
            </a:prstGeom>
            <a:solidFill>
              <a:schemeClr val="bg1"/>
            </a:solid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Pre-Sales Investments</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0" dirty="0">
                  <a:latin typeface="+mn-lt"/>
                  <a:cs typeface="Segoe UI"/>
                </a:rPr>
                <a:t>Leverage Surface Workshop Investment Funds (SWIF) to host a Modernize with Surface Webinar</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kern="0" dirty="0">
                <a:latin typeface="+mn-lt"/>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0" dirty="0">
                  <a:latin typeface="+mn-lt"/>
                  <a:cs typeface="Segoe UI"/>
                </a:rPr>
                <a:t>Host your customer at an MTC with a Microsoft Specialist (</a:t>
              </a:r>
              <a:r>
                <a:rPr lang="en-US" sz="1050" i="1" kern="0" dirty="0">
                  <a:latin typeface="+mn-lt"/>
                  <a:cs typeface="Segoe UI"/>
                </a:rPr>
                <a:t>as available)</a:t>
              </a:r>
              <a:endParaRPr lang="en-US" sz="1050" kern="0" dirty="0">
                <a:latin typeface="+mn-lt"/>
                <a:cs typeface="Segoe UI"/>
              </a:endParaRPr>
            </a:p>
            <a:p>
              <a:pPr marL="171450" indent="-171450" defTabSz="914192">
                <a:buFont typeface="Arial" panose="020B0604020202020204" pitchFamily="34" charset="0"/>
                <a:buChar char="•"/>
                <a:defRPr/>
              </a:pPr>
              <a:endParaRPr lang="en-US" sz="1050" kern="0" dirty="0">
                <a:latin typeface="+mn-lt"/>
                <a:cs typeface="Segoe UI"/>
              </a:endParaRPr>
            </a:p>
            <a:p>
              <a:pPr marL="171450" indent="-171450" defTabSz="914192">
                <a:buFont typeface="Arial" panose="020B0604020202020204" pitchFamily="34" charset="0"/>
                <a:buChar char="•"/>
                <a:defRPr/>
              </a:pPr>
              <a:r>
                <a:rPr lang="en-US" sz="1050" kern="0" dirty="0">
                  <a:latin typeface="+mn-lt"/>
                  <a:cs typeface="Segoe UI"/>
                </a:rPr>
                <a:t>Leverage </a:t>
              </a:r>
              <a:r>
                <a:rPr lang="en-US" sz="1050" kern="0" dirty="0">
                  <a:latin typeface="+mn-lt"/>
                  <a:cs typeface="Segoe UI"/>
                  <a:hlinkClick r:id="rId8"/>
                </a:rPr>
                <a:t>demo and loan devices </a:t>
              </a:r>
              <a:r>
                <a:rPr lang="en-US" sz="1050" kern="0" dirty="0">
                  <a:latin typeface="+mn-lt"/>
                  <a:cs typeface="Segoe UI"/>
                </a:rPr>
                <a:t>to enable your customers to try Surface</a:t>
              </a:r>
              <a:endParaRPr lang="en-US" sz="1050" kern="0" dirty="0">
                <a:highlight>
                  <a:srgbClr val="FFFF00"/>
                </a:highlight>
                <a:latin typeface="+mn-lt"/>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highlight>
                  <a:srgbClr val="FFFF00"/>
                </a:highlight>
                <a:latin typeface="+mn-lt"/>
                <a:cs typeface="Segoe UI"/>
              </a:endParaRPr>
            </a:p>
          </p:txBody>
        </p:sp>
        <p:sp>
          <p:nvSpPr>
            <p:cNvPr id="48" name="Rectangle 47">
              <a:extLst>
                <a:ext uri="{FF2B5EF4-FFF2-40B4-BE49-F238E27FC236}">
                  <a16:creationId xmlns:a16="http://schemas.microsoft.com/office/drawing/2014/main" id="{AA811119-1EDC-1CCB-ECF6-82259CA91C0E}"/>
                </a:ext>
              </a:extLst>
            </p:cNvPr>
            <p:cNvSpPr/>
            <p:nvPr/>
          </p:nvSpPr>
          <p:spPr bwMode="auto">
            <a:xfrm>
              <a:off x="6311189" y="4153672"/>
              <a:ext cx="2743200" cy="1737244"/>
            </a:xfrm>
            <a:prstGeom prst="rect">
              <a:avLst/>
            </a:prstGeom>
            <a:solidFill>
              <a:schemeClr val="bg1"/>
            </a:solid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Negotiate Terms</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effectLst/>
                  <a:uLnTx/>
                  <a:uFillTx/>
                  <a:latin typeface="+mn-lt"/>
                  <a:ea typeface="+mj-ea"/>
                  <a:cs typeface="Segoe UI"/>
                </a:rPr>
                <a:t>Use the Surface Signature proactive proposal to pitch customers on up to 15% off select devices</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latin typeface="+mn-lt"/>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effectLst/>
                  <a:uLnTx/>
                  <a:uFillTx/>
                  <a:latin typeface="+mn-lt"/>
                  <a:ea typeface="+mj-ea"/>
                  <a:cs typeface="Segoe UI"/>
                </a:rPr>
                <a:t>Work with your Surface Champ for a Signature Savings eligibility confirmation</a:t>
              </a:r>
              <a:endParaRPr kumimoji="0" lang="en-US" sz="1100" b="0" i="0" u="none" strike="noStrike" kern="1200" cap="none" spc="0" normalizeH="0" baseline="0" noProof="0" dirty="0">
                <a:ln>
                  <a:noFill/>
                </a:ln>
                <a:effectLst/>
                <a:uLnTx/>
                <a:uFillTx/>
                <a:latin typeface="+mn-lt"/>
                <a:ea typeface="+mj-ea"/>
                <a:cs typeface="+mj-cs"/>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78D7"/>
                </a:solidFill>
                <a:effectLst/>
                <a:uLnTx/>
                <a:uFillTx/>
                <a:latin typeface="+mn-lt"/>
                <a:ea typeface="+mj-ea"/>
                <a:cs typeface="Segoe UI" panose="020B0502040204020203" pitchFamily="34" charset="0"/>
              </a:endParaRPr>
            </a:p>
          </p:txBody>
        </p:sp>
        <p:sp>
          <p:nvSpPr>
            <p:cNvPr id="52" name="Rectangle 51">
              <a:extLst>
                <a:ext uri="{FF2B5EF4-FFF2-40B4-BE49-F238E27FC236}">
                  <a16:creationId xmlns:a16="http://schemas.microsoft.com/office/drawing/2014/main" id="{B8BFDF8C-5F23-3F26-8DC5-74699552CE17}"/>
                </a:ext>
              </a:extLst>
            </p:cNvPr>
            <p:cNvSpPr/>
            <p:nvPr/>
          </p:nvSpPr>
          <p:spPr bwMode="auto">
            <a:xfrm>
              <a:off x="9231600" y="2374849"/>
              <a:ext cx="2743200" cy="3516067"/>
            </a:xfrm>
            <a:prstGeom prst="rect">
              <a:avLst/>
            </a:prstGeom>
            <a:no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Post Sales Investment</a:t>
              </a:r>
              <a:endParaRPr kumimoji="0" lang="en-US" sz="1100" b="0" i="0" u="none" strike="noStrike" kern="1200" cap="none" spc="0" normalizeH="0" baseline="0" noProof="0" dirty="0">
                <a:ln>
                  <a:noFill/>
                </a:ln>
                <a:solidFill>
                  <a:srgbClr val="282828"/>
                </a:solidFill>
                <a:effectLst/>
                <a:uLnTx/>
                <a:uFillTx/>
                <a:latin typeface="+mn-lt"/>
                <a:ea typeface="+mj-ea"/>
                <a:cs typeface="+mj-cs"/>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effectLst/>
                  <a:uLnTx/>
                  <a:uFillTx/>
                  <a:latin typeface="+mn-lt"/>
                  <a:ea typeface="+mj-ea"/>
                  <a:cs typeface="Segoe UI"/>
                </a:rPr>
                <a:t>Work with your Surface Specialist to secure End Customer Investment Funds (ECIF) to support deployment</a:t>
              </a:r>
            </a:p>
          </p:txBody>
        </p:sp>
        <p:sp>
          <p:nvSpPr>
            <p:cNvPr id="35" name="Rectangle 34">
              <a:extLst>
                <a:ext uri="{FF2B5EF4-FFF2-40B4-BE49-F238E27FC236}">
                  <a16:creationId xmlns:a16="http://schemas.microsoft.com/office/drawing/2014/main" id="{49023B23-8572-11BF-BD74-EC2D4289807E}"/>
                </a:ext>
              </a:extLst>
            </p:cNvPr>
            <p:cNvSpPr/>
            <p:nvPr/>
          </p:nvSpPr>
          <p:spPr bwMode="auto">
            <a:xfrm>
              <a:off x="481901" y="2381444"/>
              <a:ext cx="2743200" cy="1220969"/>
            </a:xfrm>
            <a:prstGeom prst="rect">
              <a:avLst/>
            </a:prstGeom>
            <a:solidFill>
              <a:schemeClr val="bg1"/>
            </a:solid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Readiness</a:t>
              </a:r>
              <a:endParaRPr lang="en-US" sz="1100" b="1" kern="0" dirty="0">
                <a:latin typeface="+mn-lt"/>
                <a:cs typeface="Segoe UI" panose="020B0502040204020203" pitchFamily="34" charset="0"/>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i="0" u="none" strike="noStrike" kern="0" cap="none" spc="0" normalizeH="0" baseline="0" noProof="0" dirty="0">
                  <a:ln>
                    <a:noFill/>
                  </a:ln>
                  <a:effectLst/>
                  <a:uLnTx/>
                  <a:uFillTx/>
                  <a:latin typeface="+mn-lt"/>
                  <a:ea typeface="+mj-ea"/>
                  <a:cs typeface="Segoe UI" panose="020B0502040204020203" pitchFamily="34" charset="0"/>
                </a:rPr>
                <a:t>Visit </a:t>
              </a:r>
              <a:r>
                <a:rPr kumimoji="0" lang="en-US" sz="1100" i="0" u="none" strike="noStrike" kern="0" cap="none" spc="0" normalizeH="0" baseline="0" noProof="0" dirty="0">
                  <a:ln>
                    <a:noFill/>
                  </a:ln>
                  <a:effectLst/>
                  <a:uLnTx/>
                  <a:uFillTx/>
                  <a:latin typeface="+mn-lt"/>
                  <a:ea typeface="+mj-ea"/>
                  <a:cs typeface="Segoe UI" panose="020B0502040204020203" pitchFamily="34" charset="0"/>
                  <a:hlinkClick r:id="rId9"/>
                </a:rPr>
                <a:t>Export Zone </a:t>
              </a:r>
              <a:r>
                <a:rPr kumimoji="0" lang="en-US" sz="1100" i="0" u="none" strike="noStrike" kern="0" cap="none" spc="0" normalizeH="0" baseline="0" noProof="0" dirty="0">
                  <a:ln>
                    <a:noFill/>
                  </a:ln>
                  <a:effectLst/>
                  <a:uLnTx/>
                  <a:uFillTx/>
                  <a:latin typeface="+mn-lt"/>
                  <a:ea typeface="+mj-ea"/>
                  <a:cs typeface="Segoe UI" panose="020B0502040204020203" pitchFamily="34" charset="0"/>
                </a:rPr>
                <a:t>for security and modern management trainings </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latin typeface="+mn-lt"/>
                <a:cs typeface="Segoe UI" panose="020B0502040204020203" pitchFamily="34" charset="0"/>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i="0" u="none" strike="noStrike" kern="0" cap="none" spc="0" normalizeH="0" baseline="0" noProof="0" dirty="0">
                  <a:ln>
                    <a:noFill/>
                  </a:ln>
                  <a:effectLst/>
                  <a:uLnTx/>
                  <a:uFillTx/>
                  <a:latin typeface="+mn-lt"/>
                  <a:ea typeface="+mj-ea"/>
                  <a:cs typeface="Segoe UI" panose="020B0502040204020203" pitchFamily="34" charset="0"/>
                </a:rPr>
                <a:t>Review the </a:t>
              </a:r>
              <a:r>
                <a:rPr kumimoji="0" lang="en-US" sz="1100" i="0" u="none" strike="noStrike" kern="0" cap="none" spc="0" normalizeH="0" baseline="0" noProof="0" dirty="0">
                  <a:ln>
                    <a:noFill/>
                  </a:ln>
                  <a:effectLst/>
                  <a:uLnTx/>
                  <a:uFillTx/>
                  <a:latin typeface="+mn-lt"/>
                  <a:ea typeface="+mj-ea"/>
                  <a:cs typeface="Segoe UI" panose="020B0502040204020203" pitchFamily="34" charset="0"/>
                  <a:hlinkClick r:id="rId10"/>
                </a:rPr>
                <a:t>IDC report </a:t>
              </a:r>
              <a:r>
                <a:rPr kumimoji="0" lang="en-US" sz="1100" i="0" u="none" strike="noStrike" kern="0" cap="none" spc="0" normalizeH="0" baseline="0" noProof="0" dirty="0">
                  <a:ln>
                    <a:noFill/>
                  </a:ln>
                  <a:effectLst/>
                  <a:uLnTx/>
                  <a:uFillTx/>
                  <a:latin typeface="+mn-lt"/>
                  <a:ea typeface="+mj-ea"/>
                  <a:cs typeface="Segoe UI" panose="020B0502040204020203" pitchFamily="34" charset="0"/>
                </a:rPr>
                <a:t>on Surface value</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i="0" u="none" strike="noStrike" kern="0" cap="none" spc="0" normalizeH="0" baseline="0" noProof="0" dirty="0">
                <a:ln>
                  <a:noFill/>
                </a:ln>
                <a:effectLst/>
                <a:uLnTx/>
                <a:uFillTx/>
                <a:latin typeface="+mn-lt"/>
                <a:ea typeface="+mj-ea"/>
                <a:cs typeface="Segoe UI" panose="020B0502040204020203" pitchFamily="34" charset="0"/>
              </a:endParaRPr>
            </a:p>
          </p:txBody>
        </p:sp>
        <p:sp>
          <p:nvSpPr>
            <p:cNvPr id="36" name="Rectangle 35">
              <a:extLst>
                <a:ext uri="{FF2B5EF4-FFF2-40B4-BE49-F238E27FC236}">
                  <a16:creationId xmlns:a16="http://schemas.microsoft.com/office/drawing/2014/main" id="{E096FAA7-018D-2CCA-119A-EE601C38725E}"/>
                </a:ext>
              </a:extLst>
            </p:cNvPr>
            <p:cNvSpPr/>
            <p:nvPr/>
          </p:nvSpPr>
          <p:spPr bwMode="auto">
            <a:xfrm>
              <a:off x="481901" y="3722019"/>
              <a:ext cx="2743200" cy="2168897"/>
            </a:xfrm>
            <a:prstGeom prst="rect">
              <a:avLst/>
            </a:prstGeom>
            <a:no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Target List</a:t>
              </a:r>
              <a:endParaRPr kumimoji="0" lang="en-US" sz="1100" b="0" i="0" u="none" strike="noStrike" kern="1200" cap="none" spc="0" normalizeH="0" baseline="0" noProof="0" dirty="0">
                <a:ln>
                  <a:noFill/>
                </a:ln>
                <a:solidFill>
                  <a:srgbClr val="282828"/>
                </a:solidFill>
                <a:effectLst/>
                <a:uLnTx/>
                <a:uFillTx/>
                <a:latin typeface="+mn-lt"/>
                <a:ea typeface="+mj-ea"/>
                <a:cs typeface="+mj-cs"/>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latin typeface="+mn-lt"/>
                  <a:cs typeface="Segoe UI"/>
                </a:rPr>
                <a:t>Work with your Surface Champ for a copy of the target list</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effectLst/>
                <a:uLnTx/>
                <a:uFillTx/>
                <a:latin typeface="+mn-lt"/>
                <a:ea typeface="+mj-ea"/>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latin typeface="+mn-lt"/>
                  <a:cs typeface="Segoe UI"/>
                </a:rPr>
                <a:t>Attend a </a:t>
              </a:r>
              <a:r>
                <a:rPr kumimoji="0" lang="en-US" sz="1100" b="0" i="0" u="none" strike="noStrike" kern="0" cap="none" spc="0" normalizeH="0" baseline="0" noProof="0">
                  <a:ln>
                    <a:noFill/>
                  </a:ln>
                  <a:effectLst/>
                  <a:uLnTx/>
                  <a:uFillTx/>
                  <a:latin typeface="+mn-lt"/>
                  <a:ea typeface="+mj-ea"/>
                  <a:cs typeface="Segoe UI"/>
                </a:rPr>
                <a:t>Surface </a:t>
              </a:r>
              <a:r>
                <a:rPr kumimoji="0" lang="en-US" sz="1100" b="0" i="0" u="none" strike="noStrike" kern="0" cap="none" spc="0" normalizeH="0" baseline="0" noProof="0" dirty="0">
                  <a:ln>
                    <a:noFill/>
                  </a:ln>
                  <a:effectLst/>
                  <a:uLnTx/>
                  <a:uFillTx/>
                  <a:latin typeface="+mn-lt"/>
                  <a:ea typeface="+mj-ea"/>
                  <a:cs typeface="Segoe UI"/>
                </a:rPr>
                <a:t>Cyber Resilience lunch &amp; learn</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latin typeface="+mn-lt"/>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latin typeface="+mn-lt"/>
                  <a:cs typeface="Segoe UI"/>
                </a:rPr>
                <a:t>Connect with the listed MSFT Seller to build account plans</a:t>
              </a:r>
            </a:p>
            <a:p>
              <a:pPr marL="171450" indent="-171450" defTabSz="914192">
                <a:buFont typeface="Arial" panose="020B0604020202020204" pitchFamily="34" charset="0"/>
                <a:buChar char="•"/>
                <a:defRPr/>
              </a:pPr>
              <a:endParaRPr lang="en-US" sz="1100" kern="0" dirty="0">
                <a:latin typeface="+mn-lt"/>
                <a:cs typeface="Segoe UI"/>
              </a:endParaRPr>
            </a:p>
            <a:p>
              <a:pPr marL="171450" indent="-171450" defTabSz="914192">
                <a:buFont typeface="Arial" panose="020B0604020202020204" pitchFamily="34" charset="0"/>
                <a:buChar char="•"/>
                <a:defRPr/>
              </a:pPr>
              <a:r>
                <a:rPr kumimoji="0" lang="en-US" sz="1100" i="0" u="none" strike="noStrike" kern="0" cap="none" spc="0" normalizeH="0" baseline="0" noProof="0" dirty="0">
                  <a:ln>
                    <a:noFill/>
                  </a:ln>
                  <a:effectLst/>
                  <a:uLnTx/>
                  <a:uFillTx/>
                  <a:latin typeface="+mn-lt"/>
                  <a:ea typeface="+mj-ea"/>
                  <a:cs typeface="Segoe UI"/>
                </a:rPr>
                <a:t>Create co-sell days to connect Partner &amp; MSFT sellers on target accounts</a:t>
              </a:r>
            </a:p>
            <a:p>
              <a:pPr marR="0" lvl="0" algn="l" defTabSz="914192" rtl="0" eaLnBrk="1" fontAlgn="auto" latinLnBrk="0" hangingPunct="1">
                <a:lnSpc>
                  <a:spcPct val="100000"/>
                </a:lnSpc>
                <a:spcBef>
                  <a:spcPts val="0"/>
                </a:spcBef>
                <a:spcAft>
                  <a:spcPts val="0"/>
                </a:spcAft>
                <a:buClrTx/>
                <a:buSzTx/>
                <a:tabLst/>
                <a:defRPr/>
              </a:pPr>
              <a:endParaRPr lang="en-US" sz="1100" kern="0" dirty="0">
                <a:latin typeface="+mn-lt"/>
                <a:cs typeface="Segoe UI"/>
              </a:endParaRPr>
            </a:p>
          </p:txBody>
        </p:sp>
      </p:grpSp>
      <p:sp>
        <p:nvSpPr>
          <p:cNvPr id="8" name="speedometer_2" title="Icon of a spedometer showing fast speed">
            <a:extLst>
              <a:ext uri="{FF2B5EF4-FFF2-40B4-BE49-F238E27FC236}">
                <a16:creationId xmlns:a16="http://schemas.microsoft.com/office/drawing/2014/main" id="{0CA30D8F-85A5-CC1E-4CFD-DA2C8CA7564F}"/>
              </a:ext>
            </a:extLst>
          </p:cNvPr>
          <p:cNvSpPr>
            <a:spLocks noChangeAspect="1" noEditPoints="1"/>
          </p:cNvSpPr>
          <p:nvPr/>
        </p:nvSpPr>
        <p:spPr bwMode="auto">
          <a:xfrm>
            <a:off x="10321529" y="1683052"/>
            <a:ext cx="457200" cy="4572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9" name="Table 4">
            <a:extLst>
              <a:ext uri="{FF2B5EF4-FFF2-40B4-BE49-F238E27FC236}">
                <a16:creationId xmlns:a16="http://schemas.microsoft.com/office/drawing/2014/main" id="{E6F46141-60D1-132B-A401-232942F70B86}"/>
              </a:ext>
            </a:extLst>
          </p:cNvPr>
          <p:cNvGraphicFramePr>
            <a:graphicFrameLocks noGrp="1"/>
          </p:cNvGraphicFramePr>
          <p:nvPr>
            <p:extLst>
              <p:ext uri="{D42A27DB-BD31-4B8C-83A1-F6EECF244321}">
                <p14:modId xmlns:p14="http://schemas.microsoft.com/office/powerpoint/2010/main" val="1769193326"/>
              </p:ext>
            </p:extLst>
          </p:nvPr>
        </p:nvGraphicFramePr>
        <p:xfrm>
          <a:off x="349550" y="1084798"/>
          <a:ext cx="11003253" cy="457200"/>
        </p:xfrm>
        <a:graphic>
          <a:graphicData uri="http://schemas.openxmlformats.org/drawingml/2006/table">
            <a:tbl>
              <a:tblPr firstRow="1" bandRow="1"/>
              <a:tblGrid>
                <a:gridCol w="1321118">
                  <a:extLst>
                    <a:ext uri="{9D8B030D-6E8A-4147-A177-3AD203B41FA5}">
                      <a16:colId xmlns:a16="http://schemas.microsoft.com/office/drawing/2014/main" val="852986190"/>
                    </a:ext>
                  </a:extLst>
                </a:gridCol>
                <a:gridCol w="9682135">
                  <a:extLst>
                    <a:ext uri="{9D8B030D-6E8A-4147-A177-3AD203B41FA5}">
                      <a16:colId xmlns:a16="http://schemas.microsoft.com/office/drawing/2014/main" val="2500492132"/>
                    </a:ext>
                  </a:extLst>
                </a:gridCol>
              </a:tblGrid>
              <a:tr h="408301">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r>
                        <a:rPr lang="en-US" sz="1100" dirty="0"/>
                        <a:t>Customer </a:t>
                      </a:r>
                      <a:br>
                        <a:rPr lang="en-US" sz="1100" dirty="0"/>
                      </a:br>
                      <a:r>
                        <a:rPr lang="en-US" sz="1100" dirty="0"/>
                        <a:t>Target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7B"/>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285750" indent="-285750">
                        <a:buFont typeface="Arial" panose="020B0604020202020204" pitchFamily="34" charset="0"/>
                        <a:buChar char="•"/>
                      </a:pPr>
                      <a:r>
                        <a:rPr kumimoji="0" lang="en-US" sz="1200" b="1" i="0" u="none" strike="noStrike" kern="0" cap="none" spc="0" normalizeH="0" baseline="0" dirty="0">
                          <a:ln>
                            <a:noFill/>
                          </a:ln>
                          <a:solidFill>
                            <a:schemeClr val="tx1"/>
                          </a:solidFill>
                          <a:effectLst/>
                          <a:uLnTx/>
                          <a:uFillTx/>
                          <a:latin typeface="+mn-lt"/>
                          <a:ea typeface="+mj-ea"/>
                          <a:cs typeface="Segoe UI"/>
                        </a:rPr>
                        <a:t>Existing Microsoft 365 </a:t>
                      </a:r>
                      <a:r>
                        <a:rPr kumimoji="0" lang="en-US" sz="1200" b="0" i="0" u="none" strike="noStrike" kern="0" cap="none" spc="0" normalizeH="0" baseline="0" dirty="0">
                          <a:ln>
                            <a:noFill/>
                          </a:ln>
                          <a:solidFill>
                            <a:schemeClr val="tx1"/>
                          </a:solidFill>
                          <a:effectLst/>
                          <a:uLnTx/>
                          <a:uFillTx/>
                          <a:latin typeface="+mn-lt"/>
                          <a:ea typeface="+mj-ea"/>
                          <a:cs typeface="Segoe UI"/>
                        </a:rPr>
                        <a:t>customers who buy cloud from your company</a:t>
                      </a:r>
                    </a:p>
                    <a:p>
                      <a:pPr marL="285750" indent="-285750">
                        <a:buFont typeface="Arial" panose="020B0604020202020204" pitchFamily="34" charset="0"/>
                        <a:buChar char="•"/>
                      </a:pPr>
                      <a:r>
                        <a:rPr kumimoji="0" lang="en-US" sz="1200" b="0" i="0" u="none" strike="noStrike" kern="0" cap="none" spc="0" normalizeH="0" baseline="0" dirty="0">
                          <a:ln>
                            <a:noFill/>
                          </a:ln>
                          <a:solidFill>
                            <a:schemeClr val="tx1"/>
                          </a:solidFill>
                          <a:effectLst/>
                          <a:uLnTx/>
                          <a:uFillTx/>
                          <a:latin typeface="+mn-lt"/>
                          <a:ea typeface="+mj-ea"/>
                          <a:cs typeface="Segoe UI"/>
                        </a:rPr>
                        <a:t>Underpenetrated in Surface </a:t>
                      </a:r>
                      <a:r>
                        <a:rPr kumimoji="0" lang="en-US" sz="1200" b="1" i="0" u="none" strike="noStrike" kern="0" cap="none" spc="0" normalizeH="0" baseline="0" dirty="0">
                          <a:ln>
                            <a:noFill/>
                          </a:ln>
                          <a:solidFill>
                            <a:schemeClr val="tx1"/>
                          </a:solidFill>
                          <a:effectLst/>
                          <a:uLnTx/>
                          <a:uFillTx/>
                          <a:latin typeface="+mn-lt"/>
                          <a:ea typeface="+mj-ea"/>
                          <a:cs typeface="Segoe UI"/>
                        </a:rPr>
                        <a:t>(purchased 0-49 units last year)</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906142"/>
                  </a:ext>
                </a:extLst>
              </a:tr>
            </a:tbl>
          </a:graphicData>
        </a:graphic>
      </p:graphicFrame>
      <p:sp>
        <p:nvSpPr>
          <p:cNvPr id="10" name="Rectangle 9">
            <a:extLst>
              <a:ext uri="{FF2B5EF4-FFF2-40B4-BE49-F238E27FC236}">
                <a16:creationId xmlns:a16="http://schemas.microsoft.com/office/drawing/2014/main" id="{1793C1B2-E851-826D-FDB8-D65949754C57}"/>
              </a:ext>
            </a:extLst>
          </p:cNvPr>
          <p:cNvSpPr/>
          <p:nvPr/>
        </p:nvSpPr>
        <p:spPr bwMode="auto">
          <a:xfrm>
            <a:off x="6178838" y="3239018"/>
            <a:ext cx="2743200" cy="1688995"/>
          </a:xfrm>
          <a:prstGeom prst="rect">
            <a:avLst/>
          </a:prstGeom>
          <a:solidFill>
            <a:schemeClr val="bg1"/>
          </a:solidFill>
          <a:ln w="6350" cap="flat" cmpd="sng" algn="ctr">
            <a:solidFill>
              <a:srgbClr val="FFFFFF">
                <a:lumMod val="75000"/>
              </a:srgb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mn-lt"/>
                <a:ea typeface="+mj-ea"/>
                <a:cs typeface="Segoe UI"/>
              </a:rPr>
              <a:t>Realize Value</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effectLst/>
                <a:uLnTx/>
                <a:uFillTx/>
                <a:latin typeface="+mn-lt"/>
                <a:ea typeface="+mj-ea"/>
                <a:cs typeface="Segoe UI"/>
              </a:rPr>
              <a:t>Leverage the </a:t>
            </a:r>
            <a:r>
              <a:rPr kumimoji="0" lang="en-US" sz="1100" b="0" i="0" u="none" strike="noStrike" kern="0" cap="none" spc="0" normalizeH="0" baseline="0" noProof="0" dirty="0">
                <a:ln>
                  <a:noFill/>
                </a:ln>
                <a:effectLst/>
                <a:uLnTx/>
                <a:uFillTx/>
                <a:latin typeface="+mn-lt"/>
                <a:ea typeface="+mj-ea"/>
                <a:cs typeface="Segoe UI"/>
                <a:hlinkClick r:id="rId11"/>
              </a:rPr>
              <a:t>Total Cost of Ownership (TCO) calculator </a:t>
            </a:r>
            <a:r>
              <a:rPr kumimoji="0" lang="en-US" sz="1100" b="0" i="0" u="none" strike="noStrike" kern="0" cap="none" spc="0" normalizeH="0" baseline="0" noProof="0" dirty="0">
                <a:ln>
                  <a:noFill/>
                </a:ln>
                <a:effectLst/>
                <a:uLnTx/>
                <a:uFillTx/>
                <a:latin typeface="+mn-lt"/>
                <a:ea typeface="+mj-ea"/>
                <a:cs typeface="Segoe UI"/>
              </a:rPr>
              <a:t>to highlight value of Surface purchase</a:t>
            </a: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latin typeface="+mn-lt"/>
              <a:cs typeface="Segoe UI"/>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effectLst/>
                <a:uLnTx/>
                <a:uFillTx/>
                <a:latin typeface="+mn-lt"/>
                <a:ea typeface="+mj-ea"/>
                <a:cs typeface="Segoe UI"/>
              </a:rPr>
              <a:t>Use the </a:t>
            </a:r>
            <a:r>
              <a:rPr kumimoji="0" lang="en-US" sz="1100" b="0" i="0" u="none" strike="noStrike" kern="0" cap="none" spc="0" normalizeH="0" baseline="0" noProof="0" dirty="0">
                <a:ln>
                  <a:noFill/>
                </a:ln>
                <a:effectLst/>
                <a:uLnTx/>
                <a:uFillTx/>
                <a:latin typeface="+mn-lt"/>
                <a:ea typeface="+mj-ea"/>
                <a:cs typeface="Segoe UI"/>
                <a:hlinkClick r:id="rId12"/>
              </a:rPr>
              <a:t>Surface Emissions Estimator </a:t>
            </a:r>
            <a:r>
              <a:rPr kumimoji="0" lang="en-US" sz="1100" b="0" i="0" u="none" strike="noStrike" kern="0" cap="none" spc="0" normalizeH="0" baseline="0" noProof="0" dirty="0">
                <a:ln>
                  <a:noFill/>
                </a:ln>
                <a:effectLst/>
                <a:uLnTx/>
                <a:uFillTx/>
                <a:latin typeface="+mn-lt"/>
                <a:ea typeface="+mj-ea"/>
                <a:cs typeface="Segoe UI"/>
              </a:rPr>
              <a:t>to help your customers understand their Carbon Footprint with their purchase</a:t>
            </a:r>
            <a:endParaRPr kumimoji="0" lang="en-US" sz="1100" b="0" i="0" u="none" strike="noStrike" kern="1200" cap="none" spc="0" normalizeH="0" baseline="0" noProof="0" dirty="0">
              <a:ln>
                <a:noFill/>
              </a:ln>
              <a:effectLst/>
              <a:uLnTx/>
              <a:uFillTx/>
              <a:latin typeface="+mn-lt"/>
              <a:ea typeface="+mj-ea"/>
              <a:cs typeface="+mj-cs"/>
            </a:endParaRPr>
          </a:p>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78D7"/>
              </a:solidFill>
              <a:effectLst/>
              <a:uLnTx/>
              <a:uFillTx/>
              <a:latin typeface="+mn-lt"/>
              <a:ea typeface="+mj-ea"/>
              <a:cs typeface="Segoe UI" panose="020B0502040204020203" pitchFamily="34" charset="0"/>
            </a:endParaRPr>
          </a:p>
        </p:txBody>
      </p:sp>
    </p:spTree>
    <p:extLst>
      <p:ext uri="{BB962C8B-B14F-4D97-AF65-F5344CB8AC3E}">
        <p14:creationId xmlns:p14="http://schemas.microsoft.com/office/powerpoint/2010/main" val="10289538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94C66E-D0A2-B779-B019-DE25D4CEEE26}"/>
              </a:ext>
            </a:extLst>
          </p:cNvPr>
          <p:cNvSpPr/>
          <p:nvPr/>
        </p:nvSpPr>
        <p:spPr bwMode="auto">
          <a:xfrm>
            <a:off x="588262" y="827119"/>
            <a:ext cx="11708512" cy="492443"/>
          </a:xfrm>
          <a:prstGeom prst="rect">
            <a:avLst/>
          </a:prstGeom>
          <a:solidFill>
            <a:schemeClr val="tx2"/>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rPr>
              <a:t>Increase share of wallet in existing M365 accounts by adding Surface</a:t>
            </a:r>
          </a:p>
        </p:txBody>
      </p:sp>
      <p:sp>
        <p:nvSpPr>
          <p:cNvPr id="5" name="Title 8">
            <a:extLst>
              <a:ext uri="{FF2B5EF4-FFF2-40B4-BE49-F238E27FC236}">
                <a16:creationId xmlns:a16="http://schemas.microsoft.com/office/drawing/2014/main" id="{77EAD362-1CF8-1415-65A2-733DF1EF45F5}"/>
              </a:ext>
            </a:extLst>
          </p:cNvPr>
          <p:cNvSpPr txBox="1">
            <a:spLocks/>
          </p:cNvSpPr>
          <p:nvPr/>
        </p:nvSpPr>
        <p:spPr>
          <a:xfrm>
            <a:off x="588263" y="255407"/>
            <a:ext cx="11018520" cy="492443"/>
          </a:xfrm>
          <a:prstGeom prst="rect">
            <a:avLst/>
          </a:prstGeom>
        </p:spPr>
        <p:txBody>
          <a:bodyPr vert="horz" wrap="square" lIns="0" tIns="0" rIns="0" bIns="0" rtlCol="0" anchor="t">
            <a:spAutoFit/>
          </a:bodyPr>
          <a:lstStyle>
            <a:lvl1pPr defTabSz="932742">
              <a:lnSpc>
                <a:spcPct val="100000"/>
              </a:lnSpc>
              <a:spcBef>
                <a:spcPct val="0"/>
              </a:spcBef>
              <a:buNone/>
              <a:defRPr lang="en-US" sz="2800" b="1" cap="none" spc="0" baseline="0">
                <a:ln>
                  <a:noFill/>
                </a:ln>
                <a:solidFill>
                  <a:srgbClr val="0070C0"/>
                </a:solidFill>
                <a:effectLst/>
                <a:latin typeface="Segoe UI"/>
              </a:defRPr>
            </a:lvl1pPr>
          </a:lstStyle>
          <a:p>
            <a:r>
              <a:rPr lang="en-US"/>
              <a:t>Surface Cloud Cross-Sell Incentives</a:t>
            </a:r>
          </a:p>
        </p:txBody>
      </p:sp>
      <p:sp>
        <p:nvSpPr>
          <p:cNvPr id="39" name="Rectangle 38">
            <a:extLst>
              <a:ext uri="{FF2B5EF4-FFF2-40B4-BE49-F238E27FC236}">
                <a16:creationId xmlns:a16="http://schemas.microsoft.com/office/drawing/2014/main" id="{D0A1911A-D371-C057-AFF5-1ACC671CCB1A}"/>
              </a:ext>
            </a:extLst>
          </p:cNvPr>
          <p:cNvSpPr/>
          <p:nvPr/>
        </p:nvSpPr>
        <p:spPr bwMode="auto">
          <a:xfrm>
            <a:off x="686945" y="1680755"/>
            <a:ext cx="11066019" cy="4772296"/>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Key Enablement Levers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41" name="Straight Connector 40">
            <a:extLst>
              <a:ext uri="{FF2B5EF4-FFF2-40B4-BE49-F238E27FC236}">
                <a16:creationId xmlns:a16="http://schemas.microsoft.com/office/drawing/2014/main" id="{FA2F3483-2144-118E-6D5C-7748183E3F4D}"/>
              </a:ext>
            </a:extLst>
          </p:cNvPr>
          <p:cNvCxnSpPr>
            <a:cxnSpLocks/>
          </p:cNvCxnSpPr>
          <p:nvPr/>
        </p:nvCxnSpPr>
        <p:spPr>
          <a:xfrm>
            <a:off x="981228" y="2227063"/>
            <a:ext cx="10477452" cy="0"/>
          </a:xfrm>
          <a:prstGeom prst="line">
            <a:avLst/>
          </a:prstGeom>
          <a:ln>
            <a:solidFill>
              <a:schemeClr val="tx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4145280-7A8E-CAA6-1D63-F61196D4DD96}"/>
              </a:ext>
            </a:extLst>
          </p:cNvPr>
          <p:cNvSpPr/>
          <p:nvPr/>
        </p:nvSpPr>
        <p:spPr bwMode="auto">
          <a:xfrm>
            <a:off x="877667" y="2485250"/>
            <a:ext cx="2608705" cy="2975592"/>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Programmatic: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solidFill>
                  <a:srgbClr val="0070C0"/>
                </a:solidFill>
                <a:effectLst/>
                <a:uLnTx/>
                <a:uFillTx/>
                <a:latin typeface="Segoe UI"/>
                <a:ea typeface="Segoe UI" pitchFamily="34" charset="0"/>
                <a:cs typeface="Segoe UI" pitchFamily="34" charset="0"/>
              </a:rPr>
              <a:t>HopperBlue</a:t>
            </a: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lang="en-US" sz="1100">
                <a:solidFill>
                  <a:srgbClr val="000000"/>
                </a:solidFill>
                <a:latin typeface="Segoe UI"/>
                <a:ea typeface="Segoe UI" pitchFamily="34" charset="0"/>
                <a:cs typeface="Segoe UI" pitchFamily="34" charset="0"/>
              </a:rPr>
              <a:t>Tool for partners to help account prospecting to </a:t>
            </a:r>
            <a:r>
              <a:rPr lang="en-US" sz="1100" b="1">
                <a:solidFill>
                  <a:srgbClr val="000000"/>
                </a:solidFill>
                <a:latin typeface="Segoe UI"/>
                <a:ea typeface="Segoe UI" pitchFamily="34" charset="0"/>
                <a:cs typeface="Segoe UI" pitchFamily="34" charset="0"/>
              </a:rPr>
              <a:t>enable co-sell </a:t>
            </a:r>
            <a:r>
              <a:rPr lang="en-US" sz="1100">
                <a:solidFill>
                  <a:srgbClr val="000000"/>
                </a:solidFill>
                <a:latin typeface="Segoe UI"/>
                <a:ea typeface="Segoe UI" pitchFamily="34" charset="0"/>
                <a:cs typeface="Segoe UI" pitchFamily="34" charset="0"/>
              </a:rPr>
              <a:t>with Microsoft sellers</a:t>
            </a:r>
            <a:endParaRPr kumimoji="0" lang="en-US" sz="110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4B819BA8-6A03-AC5A-0EE3-1588E798E27A}"/>
              </a:ext>
            </a:extLst>
          </p:cNvPr>
          <p:cNvSpPr/>
          <p:nvPr/>
        </p:nvSpPr>
        <p:spPr bwMode="auto">
          <a:xfrm>
            <a:off x="3550561" y="2485251"/>
            <a:ext cx="2608705" cy="2975591"/>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Partner Incentives: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Targeted Customer Booster</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2% partner rebate </a:t>
            </a:r>
            <a:r>
              <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for 50+ units sold into targeted accounts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50" b="0" u="none" strike="noStrike" kern="1200" cap="none" spc="0" normalizeH="0" baseline="0" noProof="0">
                <a:ln>
                  <a:noFill/>
                </a:ln>
                <a:solidFill>
                  <a:srgbClr val="000000"/>
                </a:solidFill>
                <a:effectLst/>
                <a:uLnTx/>
                <a:uFillTx/>
                <a:latin typeface="Segoe UI"/>
                <a:ea typeface="Segoe UI" pitchFamily="34" charset="0"/>
                <a:cs typeface="Segoe UI" pitchFamily="34" charset="0"/>
              </a:rPr>
              <a:t>Stacks with existing AGI incentive (up to 2% rebate) + Performance Booster (.5% rebate)</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E6782F8D-2C58-30F3-3AC6-86775694C391}"/>
              </a:ext>
            </a:extLst>
          </p:cNvPr>
          <p:cNvSpPr/>
          <p:nvPr/>
        </p:nvSpPr>
        <p:spPr bwMode="auto">
          <a:xfrm>
            <a:off x="6219954" y="2485251"/>
            <a:ext cx="2608705" cy="2975591"/>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Seller Incentives: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0070C0"/>
                </a:solidFill>
                <a:latin typeface="Segoe UI"/>
                <a:ea typeface="Segoe UI" pitchFamily="34" charset="0"/>
                <a:cs typeface="Segoe UI" pitchFamily="34" charset="0"/>
              </a:rPr>
              <a:t>Surface Cloud X-Sell</a:t>
            </a:r>
            <a:r>
              <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 SPIFF</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Up to $15/unit SPIFF</a:t>
            </a:r>
            <a:r>
              <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investment to partner for selling to targeted accounts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9F788FE-22A5-8923-79B4-E9D0E5C8FC96}"/>
              </a:ext>
            </a:extLst>
          </p:cNvPr>
          <p:cNvSpPr/>
          <p:nvPr/>
        </p:nvSpPr>
        <p:spPr bwMode="auto">
          <a:xfrm>
            <a:off x="8896350" y="2485251"/>
            <a:ext cx="2608705" cy="2975591"/>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Customer Offer: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Surface Signature Savings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15% off Surface devices</a:t>
            </a:r>
            <a:r>
              <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for targeted dark to Surface M365 accounts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F38EB0D0-049E-3E0A-176B-B4AFB91593AD}"/>
              </a:ext>
            </a:extLst>
          </p:cNvPr>
          <p:cNvSpPr/>
          <p:nvPr/>
        </p:nvSpPr>
        <p:spPr bwMode="auto">
          <a:xfrm>
            <a:off x="878591" y="5608321"/>
            <a:ext cx="10626464" cy="767849"/>
          </a:xfrm>
          <a:prstGeom prst="rect">
            <a:avLst/>
          </a:prstGeom>
          <a:solidFill>
            <a:schemeClr val="bg1"/>
          </a:solidFill>
          <a:ln>
            <a:noFill/>
            <a:headEnd type="none" w="med" len="med"/>
            <a:tailEnd type="none" w="med" len="med"/>
          </a:ln>
          <a:effectLst>
            <a:outerShdw blurRad="635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New Structural Changes: Streamlined to one hero offer with no min/max quantity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Segoe UI"/>
                <a:ea typeface="Segoe UI" pitchFamily="34" charset="0"/>
                <a:cs typeface="Segoe UI" pitchFamily="34" charset="0"/>
              </a:rPr>
              <a:t>Continued Support: Cyber Resilience Marketing Materials, Demand Generation, Workshop investment</a:t>
            </a:r>
            <a:endParaRPr kumimoji="0" lang="en-US" sz="11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29" name="Graphic 28" descr="Money outline">
            <a:extLst>
              <a:ext uri="{FF2B5EF4-FFF2-40B4-BE49-F238E27FC236}">
                <a16:creationId xmlns:a16="http://schemas.microsoft.com/office/drawing/2014/main" id="{43735152-A724-E05F-8C2D-BF66862D47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7106" y="2971800"/>
            <a:ext cx="914400" cy="914400"/>
          </a:xfrm>
          <a:prstGeom prst="rect">
            <a:avLst/>
          </a:prstGeom>
        </p:spPr>
      </p:pic>
      <p:pic>
        <p:nvPicPr>
          <p:cNvPr id="32" name="Graphic 31" descr="Treasure chest outline">
            <a:extLst>
              <a:ext uri="{FF2B5EF4-FFF2-40B4-BE49-F238E27FC236}">
                <a16:creationId xmlns:a16="http://schemas.microsoft.com/office/drawing/2014/main" id="{D7A2136C-B955-D0E9-32A9-079BE1291F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5963" y="2921369"/>
            <a:ext cx="914400" cy="914400"/>
          </a:xfrm>
          <a:prstGeom prst="rect">
            <a:avLst/>
          </a:prstGeom>
        </p:spPr>
      </p:pic>
      <p:pic>
        <p:nvPicPr>
          <p:cNvPr id="34" name="Graphic 33" descr="Playbook outline">
            <a:extLst>
              <a:ext uri="{FF2B5EF4-FFF2-40B4-BE49-F238E27FC236}">
                <a16:creationId xmlns:a16="http://schemas.microsoft.com/office/drawing/2014/main" id="{21B26243-8182-7B84-EE1B-A6A4C9593F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24819" y="2921369"/>
            <a:ext cx="914400" cy="914400"/>
          </a:xfrm>
          <a:prstGeom prst="rect">
            <a:avLst/>
          </a:prstGeom>
        </p:spPr>
      </p:pic>
      <p:pic>
        <p:nvPicPr>
          <p:cNvPr id="45" name="Graphic 44" descr="Building Brick Wall outline">
            <a:extLst>
              <a:ext uri="{FF2B5EF4-FFF2-40B4-BE49-F238E27FC236}">
                <a16:creationId xmlns:a16="http://schemas.microsoft.com/office/drawing/2014/main" id="{9EBA3647-B752-87E2-D88E-ABDCA09A6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67619" y="5538651"/>
            <a:ext cx="914400" cy="914400"/>
          </a:xfrm>
          <a:prstGeom prst="rect">
            <a:avLst/>
          </a:prstGeom>
        </p:spPr>
      </p:pic>
      <p:pic>
        <p:nvPicPr>
          <p:cNvPr id="47" name="Graphic 46" descr="Bullseye outline">
            <a:extLst>
              <a:ext uri="{FF2B5EF4-FFF2-40B4-BE49-F238E27FC236}">
                <a16:creationId xmlns:a16="http://schemas.microsoft.com/office/drawing/2014/main" id="{548E79FD-02D5-D403-2896-38DEA9D261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43502" y="2971800"/>
            <a:ext cx="914400" cy="914400"/>
          </a:xfrm>
          <a:prstGeom prst="rect">
            <a:avLst/>
          </a:prstGeom>
        </p:spPr>
      </p:pic>
      <p:pic>
        <p:nvPicPr>
          <p:cNvPr id="4" name="Graphic 3" descr="Target Audience outline">
            <a:extLst>
              <a:ext uri="{FF2B5EF4-FFF2-40B4-BE49-F238E27FC236}">
                <a16:creationId xmlns:a16="http://schemas.microsoft.com/office/drawing/2014/main" id="{BF09FF4F-3645-99F6-93EB-78BCF9C5C5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10459" y="5094479"/>
            <a:ext cx="333245" cy="333245"/>
          </a:xfrm>
          <a:prstGeom prst="rect">
            <a:avLst/>
          </a:prstGeom>
        </p:spPr>
      </p:pic>
      <p:pic>
        <p:nvPicPr>
          <p:cNvPr id="6" name="Graphic 5" descr="Target Audience outline">
            <a:extLst>
              <a:ext uri="{FF2B5EF4-FFF2-40B4-BE49-F238E27FC236}">
                <a16:creationId xmlns:a16="http://schemas.microsoft.com/office/drawing/2014/main" id="{DDC3F39A-4125-AEA1-C19D-7608613AFF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46944" y="5163579"/>
            <a:ext cx="333245" cy="333245"/>
          </a:xfrm>
          <a:prstGeom prst="rect">
            <a:avLst/>
          </a:prstGeom>
        </p:spPr>
      </p:pic>
      <p:sp>
        <p:nvSpPr>
          <p:cNvPr id="7" name="TextBox 6">
            <a:extLst>
              <a:ext uri="{FF2B5EF4-FFF2-40B4-BE49-F238E27FC236}">
                <a16:creationId xmlns:a16="http://schemas.microsoft.com/office/drawing/2014/main" id="{D43AE5AA-1C7D-DD18-FAE1-DA8042DD4BC4}"/>
              </a:ext>
            </a:extLst>
          </p:cNvPr>
          <p:cNvSpPr txBox="1"/>
          <p:nvPr/>
        </p:nvSpPr>
        <p:spPr>
          <a:xfrm>
            <a:off x="686945" y="6603676"/>
            <a:ext cx="67235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Only available at select Platinum partners. All others available to Platinum, Gold, and Silver partners</a:t>
            </a:r>
          </a:p>
        </p:txBody>
      </p:sp>
      <p:pic>
        <p:nvPicPr>
          <p:cNvPr id="8" name="Graphic 7" descr="Target Audience outline">
            <a:extLst>
              <a:ext uri="{FF2B5EF4-FFF2-40B4-BE49-F238E27FC236}">
                <a16:creationId xmlns:a16="http://schemas.microsoft.com/office/drawing/2014/main" id="{78F8144D-B497-13A4-04C2-FEEC78DF83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892" y="6524755"/>
            <a:ext cx="333245" cy="333245"/>
          </a:xfrm>
          <a:prstGeom prst="rect">
            <a:avLst/>
          </a:prstGeom>
        </p:spPr>
      </p:pic>
    </p:spTree>
    <p:extLst>
      <p:ext uri="{BB962C8B-B14F-4D97-AF65-F5344CB8AC3E}">
        <p14:creationId xmlns:p14="http://schemas.microsoft.com/office/powerpoint/2010/main" val="15543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AB46-CAA6-4E8C-85E8-A00BD770EAAE}"/>
              </a:ext>
            </a:extLst>
          </p:cNvPr>
          <p:cNvSpPr>
            <a:spLocks noGrp="1"/>
          </p:cNvSpPr>
          <p:nvPr>
            <p:ph type="title"/>
          </p:nvPr>
        </p:nvSpPr>
        <p:spPr/>
        <p:txBody>
          <a:bodyPr/>
          <a:lstStyle/>
          <a:p>
            <a:r>
              <a:rPr lang="en-US"/>
              <a:t>Actions to start earning today!</a:t>
            </a:r>
          </a:p>
        </p:txBody>
      </p:sp>
      <p:sp>
        <p:nvSpPr>
          <p:cNvPr id="6" name="Rectangle 5">
            <a:extLst>
              <a:ext uri="{FF2B5EF4-FFF2-40B4-BE49-F238E27FC236}">
                <a16:creationId xmlns:a16="http://schemas.microsoft.com/office/drawing/2014/main" id="{24FBD9B9-B615-4796-8EBA-DCDF7711BC9D}"/>
              </a:ext>
              <a:ext uri="{C183D7F6-B498-43B3-948B-1728B52AA6E4}">
                <adec:decorative xmlns:adec="http://schemas.microsoft.com/office/drawing/2017/decorative" val="1"/>
              </a:ext>
            </a:extLst>
          </p:cNvPr>
          <p:cNvSpPr/>
          <p:nvPr/>
        </p:nvSpPr>
        <p:spPr bwMode="auto">
          <a:xfrm>
            <a:off x="0" y="1290244"/>
            <a:ext cx="12211051" cy="4901494"/>
          </a:xfrm>
          <a:prstGeom prst="rect">
            <a:avLst/>
          </a:prstGeom>
          <a:solidFill>
            <a:schemeClr val="accent6">
              <a:lumMod val="20000"/>
              <a:lumOff val="8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30" name="Group 29">
            <a:extLst>
              <a:ext uri="{FF2B5EF4-FFF2-40B4-BE49-F238E27FC236}">
                <a16:creationId xmlns:a16="http://schemas.microsoft.com/office/drawing/2014/main" id="{59529648-CB1E-7A14-7588-9209B0DA9C9F}"/>
              </a:ext>
            </a:extLst>
          </p:cNvPr>
          <p:cNvGrpSpPr/>
          <p:nvPr/>
        </p:nvGrpSpPr>
        <p:grpSpPr>
          <a:xfrm>
            <a:off x="283080" y="2168739"/>
            <a:ext cx="11614369" cy="3144504"/>
            <a:chOff x="283080" y="2168739"/>
            <a:chExt cx="11614369" cy="3144504"/>
          </a:xfrm>
        </p:grpSpPr>
        <p:grpSp>
          <p:nvGrpSpPr>
            <p:cNvPr id="7" name="Group 6">
              <a:extLst>
                <a:ext uri="{FF2B5EF4-FFF2-40B4-BE49-F238E27FC236}">
                  <a16:creationId xmlns:a16="http://schemas.microsoft.com/office/drawing/2014/main" id="{4F2B6DFD-6ADC-43C8-A6BC-39A004D74742}"/>
                </a:ext>
              </a:extLst>
            </p:cNvPr>
            <p:cNvGrpSpPr/>
            <p:nvPr/>
          </p:nvGrpSpPr>
          <p:grpSpPr>
            <a:xfrm>
              <a:off x="283080" y="2168739"/>
              <a:ext cx="477840" cy="427070"/>
              <a:chOff x="555623" y="1554130"/>
              <a:chExt cx="535251" cy="640080"/>
            </a:xfrm>
            <a:solidFill>
              <a:srgbClr val="0078D4"/>
            </a:solidFill>
          </p:grpSpPr>
          <p:sp>
            <p:nvSpPr>
              <p:cNvPr id="8" name="Arrow: Chevron 7">
                <a:extLst>
                  <a:ext uri="{FF2B5EF4-FFF2-40B4-BE49-F238E27FC236}">
                    <a16:creationId xmlns:a16="http://schemas.microsoft.com/office/drawing/2014/main" id="{DDDF4BAD-5AE0-4EA2-A576-7FA00185B83A}"/>
                  </a:ext>
                </a:extLst>
              </p:cNvPr>
              <p:cNvSpPr/>
              <p:nvPr/>
            </p:nvSpPr>
            <p:spPr bwMode="auto">
              <a:xfrm>
                <a:off x="555623"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Arrow: Chevron 8">
                <a:extLst>
                  <a:ext uri="{FF2B5EF4-FFF2-40B4-BE49-F238E27FC236}">
                    <a16:creationId xmlns:a16="http://schemas.microsoft.com/office/drawing/2014/main" id="{4C29D7D5-E639-4CEC-BEA1-DE2231BBA95E}"/>
                  </a:ext>
                </a:extLst>
              </p:cNvPr>
              <p:cNvSpPr/>
              <p:nvPr/>
            </p:nvSpPr>
            <p:spPr bwMode="auto">
              <a:xfrm>
                <a:off x="769961"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TextBox 16">
              <a:extLst>
                <a:ext uri="{FF2B5EF4-FFF2-40B4-BE49-F238E27FC236}">
                  <a16:creationId xmlns:a16="http://schemas.microsoft.com/office/drawing/2014/main" id="{2689FDF8-6B9A-49BF-97F8-56FA7CED2A9C}"/>
                </a:ext>
              </a:extLst>
            </p:cNvPr>
            <p:cNvSpPr txBox="1"/>
            <p:nvPr/>
          </p:nvSpPr>
          <p:spPr>
            <a:xfrm>
              <a:off x="899143" y="2178504"/>
              <a:ext cx="10998306" cy="400110"/>
            </a:xfrm>
            <a:prstGeom prst="rect">
              <a:avLst/>
            </a:prstGeom>
            <a:noFill/>
          </p:spPr>
          <p:txBody>
            <a:bodyPr wrap="square">
              <a:sp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00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Work with your Surface Champ for a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copy of the target list</a:t>
              </a:r>
            </a:p>
          </p:txBody>
        </p:sp>
        <p:grpSp>
          <p:nvGrpSpPr>
            <p:cNvPr id="10" name="Group 9">
              <a:extLst>
                <a:ext uri="{FF2B5EF4-FFF2-40B4-BE49-F238E27FC236}">
                  <a16:creationId xmlns:a16="http://schemas.microsoft.com/office/drawing/2014/main" id="{AA9F112C-BE9E-4C62-8B7A-EA393DDA8492}"/>
                </a:ext>
              </a:extLst>
            </p:cNvPr>
            <p:cNvGrpSpPr/>
            <p:nvPr/>
          </p:nvGrpSpPr>
          <p:grpSpPr>
            <a:xfrm>
              <a:off x="283080" y="4886173"/>
              <a:ext cx="477840" cy="427070"/>
              <a:chOff x="555623" y="1554130"/>
              <a:chExt cx="535251" cy="640080"/>
            </a:xfrm>
            <a:solidFill>
              <a:srgbClr val="0078D4"/>
            </a:solidFill>
          </p:grpSpPr>
          <p:sp>
            <p:nvSpPr>
              <p:cNvPr id="11" name="Arrow: Chevron 10">
                <a:extLst>
                  <a:ext uri="{FF2B5EF4-FFF2-40B4-BE49-F238E27FC236}">
                    <a16:creationId xmlns:a16="http://schemas.microsoft.com/office/drawing/2014/main" id="{2ACA3B57-C876-4815-9D1A-8E3B21C0F11C}"/>
                  </a:ext>
                </a:extLst>
              </p:cNvPr>
              <p:cNvSpPr/>
              <p:nvPr/>
            </p:nvSpPr>
            <p:spPr bwMode="auto">
              <a:xfrm>
                <a:off x="555623"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Arrow: Chevron 11">
                <a:extLst>
                  <a:ext uri="{FF2B5EF4-FFF2-40B4-BE49-F238E27FC236}">
                    <a16:creationId xmlns:a16="http://schemas.microsoft.com/office/drawing/2014/main" id="{288CD893-8CBE-438B-95B5-4E8FEC37FAD1}"/>
                  </a:ext>
                </a:extLst>
              </p:cNvPr>
              <p:cNvSpPr/>
              <p:nvPr/>
            </p:nvSpPr>
            <p:spPr bwMode="auto">
              <a:xfrm>
                <a:off x="769961"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8" name="TextBox 17">
              <a:extLst>
                <a:ext uri="{FF2B5EF4-FFF2-40B4-BE49-F238E27FC236}">
                  <a16:creationId xmlns:a16="http://schemas.microsoft.com/office/drawing/2014/main" id="{E6EF1C1E-D9B1-4B1E-9153-990EC913D6AA}"/>
                </a:ext>
              </a:extLst>
            </p:cNvPr>
            <p:cNvSpPr txBox="1"/>
            <p:nvPr/>
          </p:nvSpPr>
          <p:spPr>
            <a:xfrm>
              <a:off x="868623" y="4886173"/>
              <a:ext cx="1099830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Review the win formula </a:t>
              </a:r>
              <a:r>
                <a:rPr kumimoji="0" lang="en-US" sz="2000" b="0" i="0" u="none" strike="noStrike" kern="1200" cap="none" spc="0" normalizeH="0" baseline="0" noProof="0">
                  <a:ln>
                    <a:noFill/>
                  </a:ln>
                  <a:solidFill>
                    <a:srgbClr val="000000"/>
                  </a:solidFill>
                  <a:effectLst/>
                  <a:uLnTx/>
                  <a:uFillTx/>
                  <a:latin typeface="Segoe UI"/>
                  <a:ea typeface="+mn-ea"/>
                  <a:cs typeface="+mn-cs"/>
                </a:rPr>
                <a:t>and </a:t>
              </a:r>
              <a:r>
                <a:rPr kumimoji="0" lang="en-US" sz="2000" b="1" i="0" u="none" strike="noStrike" kern="1200" cap="none" spc="0" normalizeH="0" baseline="0" noProof="0">
                  <a:ln>
                    <a:noFill/>
                  </a:ln>
                  <a:solidFill>
                    <a:srgbClr val="000000"/>
                  </a:solidFill>
                  <a:effectLst/>
                  <a:uLnTx/>
                  <a:uFillTx/>
                  <a:latin typeface="Segoe UI"/>
                  <a:ea typeface="+mn-ea"/>
                  <a:cs typeface="+mn-cs"/>
                </a:rPr>
                <a:t>reach out to the customer </a:t>
              </a:r>
              <a:r>
                <a:rPr kumimoji="0" lang="en-US" sz="2000" b="0" i="0" u="none" strike="noStrike" kern="1200" cap="none" spc="0" normalizeH="0" baseline="0" noProof="0">
                  <a:ln>
                    <a:noFill/>
                  </a:ln>
                  <a:solidFill>
                    <a:srgbClr val="000000"/>
                  </a:solidFill>
                  <a:effectLst/>
                  <a:uLnTx/>
                  <a:uFillTx/>
                  <a:latin typeface="Segoe UI"/>
                  <a:ea typeface="+mn-ea"/>
                  <a:cs typeface="+mn-cs"/>
                </a:rPr>
                <a:t>using the demand gen assets today!</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3AC267C6-BBE0-4487-ABE2-B866C916DD4E}"/>
                </a:ext>
              </a:extLst>
            </p:cNvPr>
            <p:cNvGrpSpPr/>
            <p:nvPr/>
          </p:nvGrpSpPr>
          <p:grpSpPr>
            <a:xfrm>
              <a:off x="283080" y="4027165"/>
              <a:ext cx="477840" cy="427070"/>
              <a:chOff x="555623" y="1554130"/>
              <a:chExt cx="535251" cy="640080"/>
            </a:xfrm>
            <a:solidFill>
              <a:srgbClr val="0078D4"/>
            </a:solidFill>
          </p:grpSpPr>
          <p:sp>
            <p:nvSpPr>
              <p:cNvPr id="14" name="Arrow: Chevron 13">
                <a:extLst>
                  <a:ext uri="{FF2B5EF4-FFF2-40B4-BE49-F238E27FC236}">
                    <a16:creationId xmlns:a16="http://schemas.microsoft.com/office/drawing/2014/main" id="{FBF44285-5ED8-45AA-9697-1969FEA5BB06}"/>
                  </a:ext>
                </a:extLst>
              </p:cNvPr>
              <p:cNvSpPr/>
              <p:nvPr/>
            </p:nvSpPr>
            <p:spPr bwMode="auto">
              <a:xfrm>
                <a:off x="555623"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Arrow: Chevron 14">
                <a:extLst>
                  <a:ext uri="{FF2B5EF4-FFF2-40B4-BE49-F238E27FC236}">
                    <a16:creationId xmlns:a16="http://schemas.microsoft.com/office/drawing/2014/main" id="{58637815-A8A1-49CA-A30A-9199C7286359}"/>
                  </a:ext>
                </a:extLst>
              </p:cNvPr>
              <p:cNvSpPr/>
              <p:nvPr/>
            </p:nvSpPr>
            <p:spPr bwMode="auto">
              <a:xfrm>
                <a:off x="769961"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79A43A67-3812-42A9-A381-A68463C896B1}"/>
                </a:ext>
              </a:extLst>
            </p:cNvPr>
            <p:cNvSpPr txBox="1"/>
            <p:nvPr/>
          </p:nvSpPr>
          <p:spPr>
            <a:xfrm>
              <a:off x="868623" y="3886757"/>
              <a:ext cx="109983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Take time to understand the benefit </a:t>
              </a:r>
              <a:r>
                <a:rPr kumimoji="0" lang="en-US" sz="2000" i="0" u="none" strike="noStrike" kern="1200" cap="none" spc="0" normalizeH="0" baseline="0" noProof="0">
                  <a:ln>
                    <a:noFill/>
                  </a:ln>
                  <a:solidFill>
                    <a:srgbClr val="000000"/>
                  </a:solidFill>
                  <a:effectLst/>
                  <a:uLnTx/>
                  <a:uFillTx/>
                  <a:latin typeface="Segoe UI"/>
                  <a:ea typeface="+mn-ea"/>
                  <a:cs typeface="+mn-cs"/>
                </a:rPr>
                <a:t>of using Microsoft 365 powered Surface devices </a:t>
              </a:r>
              <a:r>
                <a:rPr kumimoji="0" lang="en-US" sz="2000" b="1" i="0" u="none" strike="noStrike" kern="1200" cap="none" spc="0" normalizeH="0" baseline="0" noProof="0">
                  <a:ln>
                    <a:noFill/>
                  </a:ln>
                  <a:solidFill>
                    <a:srgbClr val="000000"/>
                  </a:solidFill>
                  <a:effectLst/>
                  <a:uLnTx/>
                  <a:uFillTx/>
                  <a:latin typeface="Segoe UI"/>
                  <a:ea typeface="+mn-ea"/>
                  <a:cs typeface="+mn-cs"/>
                </a:rPr>
                <a:t>using Expert Zone readiness</a:t>
              </a:r>
            </a:p>
          </p:txBody>
        </p:sp>
        <p:grpSp>
          <p:nvGrpSpPr>
            <p:cNvPr id="20" name="Group 19">
              <a:extLst>
                <a:ext uri="{FF2B5EF4-FFF2-40B4-BE49-F238E27FC236}">
                  <a16:creationId xmlns:a16="http://schemas.microsoft.com/office/drawing/2014/main" id="{789D4696-A655-2167-81C7-FB2BF76D1CFB}"/>
                </a:ext>
              </a:extLst>
            </p:cNvPr>
            <p:cNvGrpSpPr/>
            <p:nvPr/>
          </p:nvGrpSpPr>
          <p:grpSpPr>
            <a:xfrm>
              <a:off x="283080" y="3074573"/>
              <a:ext cx="477840" cy="427070"/>
              <a:chOff x="555623" y="1554130"/>
              <a:chExt cx="535251" cy="640080"/>
            </a:xfrm>
            <a:solidFill>
              <a:srgbClr val="0078D4"/>
            </a:solidFill>
          </p:grpSpPr>
          <p:sp>
            <p:nvSpPr>
              <p:cNvPr id="21" name="Arrow: Chevron 20">
                <a:extLst>
                  <a:ext uri="{FF2B5EF4-FFF2-40B4-BE49-F238E27FC236}">
                    <a16:creationId xmlns:a16="http://schemas.microsoft.com/office/drawing/2014/main" id="{1D38A04B-948C-5F8A-E1F8-3DB5B28AAB19}"/>
                  </a:ext>
                </a:extLst>
              </p:cNvPr>
              <p:cNvSpPr/>
              <p:nvPr/>
            </p:nvSpPr>
            <p:spPr bwMode="auto">
              <a:xfrm>
                <a:off x="555623"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Arrow: Chevron 21">
                <a:extLst>
                  <a:ext uri="{FF2B5EF4-FFF2-40B4-BE49-F238E27FC236}">
                    <a16:creationId xmlns:a16="http://schemas.microsoft.com/office/drawing/2014/main" id="{C99FD2AE-DD2D-C668-B94B-DC3CCA66BF92}"/>
                  </a:ext>
                </a:extLst>
              </p:cNvPr>
              <p:cNvSpPr/>
              <p:nvPr/>
            </p:nvSpPr>
            <p:spPr bwMode="auto">
              <a:xfrm>
                <a:off x="769961" y="1554130"/>
                <a:ext cx="320913" cy="640080"/>
              </a:xfrm>
              <a:prstGeom prst="chevron">
                <a:avLst>
                  <a:gd name="adj" fmla="val 66747"/>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3" name="TextBox 22">
              <a:extLst>
                <a:ext uri="{FF2B5EF4-FFF2-40B4-BE49-F238E27FC236}">
                  <a16:creationId xmlns:a16="http://schemas.microsoft.com/office/drawing/2014/main" id="{1F65464C-EBAE-AB4D-7ECB-307E11B787E2}"/>
                </a:ext>
              </a:extLst>
            </p:cNvPr>
            <p:cNvSpPr txBox="1"/>
            <p:nvPr/>
          </p:nvSpPr>
          <p:spPr>
            <a:xfrm>
              <a:off x="868623" y="2887340"/>
              <a:ext cx="109983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Identify your eligible accounts </a:t>
              </a:r>
              <a:r>
                <a:rPr kumimoji="0" lang="en-US" sz="2000" i="0" u="none" strike="noStrike" kern="1200" cap="none" spc="0" normalizeH="0" baseline="0" noProof="0">
                  <a:ln>
                    <a:noFill/>
                  </a:ln>
                  <a:solidFill>
                    <a:srgbClr val="000000"/>
                  </a:solidFill>
                  <a:effectLst/>
                  <a:uLnTx/>
                  <a:uFillTx/>
                  <a:latin typeface="Segoe UI"/>
                  <a:ea typeface="+mn-ea"/>
                  <a:cs typeface="+mn-cs"/>
                </a:rPr>
                <a:t>then connect with both the aligned </a:t>
              </a:r>
              <a:r>
                <a:rPr kumimoji="0" lang="en-US" sz="2000" b="1" i="0" u="none" strike="noStrike" kern="1200" cap="none" spc="0" normalizeH="0" baseline="0" noProof="0">
                  <a:ln>
                    <a:noFill/>
                  </a:ln>
                  <a:solidFill>
                    <a:srgbClr val="000000"/>
                  </a:solidFill>
                  <a:effectLst/>
                  <a:uLnTx/>
                  <a:uFillTx/>
                  <a:latin typeface="Segoe UI"/>
                  <a:ea typeface="+mn-ea"/>
                  <a:cs typeface="+mn-cs"/>
                </a:rPr>
                <a:t>Surface Specialist and cloud seller in your organization</a:t>
              </a:r>
              <a:r>
                <a:rPr kumimoji="0" lang="en-US" sz="2000" i="0" u="none" strike="noStrike" kern="1200" cap="none" spc="0" normalizeH="0" baseline="0" noProof="0">
                  <a:ln>
                    <a:noFill/>
                  </a:ln>
                  <a:solidFill>
                    <a:srgbClr val="000000"/>
                  </a:solidFill>
                  <a:effectLst/>
                  <a:uLnTx/>
                  <a:uFillTx/>
                  <a:latin typeface="Segoe UI"/>
                  <a:ea typeface="+mn-ea"/>
                  <a:cs typeface="+mn-cs"/>
                </a:rPr>
                <a:t> to build account plans</a:t>
              </a:r>
            </a:p>
          </p:txBody>
        </p:sp>
      </p:grpSp>
    </p:spTree>
    <p:extLst>
      <p:ext uri="{BB962C8B-B14F-4D97-AF65-F5344CB8AC3E}">
        <p14:creationId xmlns:p14="http://schemas.microsoft.com/office/powerpoint/2010/main" val="26823282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icture 6">
            <a:extLst>
              <a:ext uri="{FF2B5EF4-FFF2-40B4-BE49-F238E27FC236}">
                <a16:creationId xmlns:a16="http://schemas.microsoft.com/office/drawing/2014/main" id="{2409D8FE-76C7-A5AB-F563-A08A40ED177A}"/>
              </a:ext>
            </a:extLst>
          </p:cNvPr>
          <p:cNvGrpSpPr/>
          <p:nvPr/>
        </p:nvGrpSpPr>
        <p:grpSpPr bwMode="black">
          <a:xfrm>
            <a:off x="584200" y="586699"/>
            <a:ext cx="2806206" cy="288638"/>
            <a:chOff x="584200" y="586699"/>
            <a:chExt cx="2806206" cy="288638"/>
          </a:xfrm>
        </p:grpSpPr>
        <p:sp>
          <p:nvSpPr>
            <p:cNvPr id="11" name="Freeform: Shape 10">
              <a:extLst>
                <a:ext uri="{FF2B5EF4-FFF2-40B4-BE49-F238E27FC236}">
                  <a16:creationId xmlns:a16="http://schemas.microsoft.com/office/drawing/2014/main" id="{D65F8743-AFAB-26AA-210C-07B01232008A}"/>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rgbClr val="737373"/>
            </a:solidFill>
            <a:ln w="4001"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CA" sz="1765" b="0" i="0" u="none" strike="noStrike" kern="0" cap="none" spc="0" normalizeH="0" baseline="0" noProof="0">
                <a:ln>
                  <a:noFill/>
                </a:ln>
                <a:solidFill>
                  <a:srgbClr val="000000"/>
                </a:solidFill>
                <a:effectLst/>
                <a:uLnTx/>
                <a:uFillTx/>
              </a:endParaRPr>
            </a:p>
          </p:txBody>
        </p:sp>
        <p:sp>
          <p:nvSpPr>
            <p:cNvPr id="12" name="Freeform: Shape 11">
              <a:extLst>
                <a:ext uri="{FF2B5EF4-FFF2-40B4-BE49-F238E27FC236}">
                  <a16:creationId xmlns:a16="http://schemas.microsoft.com/office/drawing/2014/main" id="{8D398D14-160E-29A9-4886-44C426004366}"/>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CA" sz="1765" b="0" i="0" u="none" strike="noStrike" kern="0" cap="none" spc="0" normalizeH="0" baseline="0" noProof="0">
                <a:ln>
                  <a:noFill/>
                </a:ln>
                <a:solidFill>
                  <a:srgbClr val="000000"/>
                </a:solidFill>
                <a:effectLst/>
                <a:uLnTx/>
                <a:uFillTx/>
              </a:endParaRPr>
            </a:p>
          </p:txBody>
        </p:sp>
        <p:sp>
          <p:nvSpPr>
            <p:cNvPr id="13" name="Freeform: Shape 12">
              <a:extLst>
                <a:ext uri="{FF2B5EF4-FFF2-40B4-BE49-F238E27FC236}">
                  <a16:creationId xmlns:a16="http://schemas.microsoft.com/office/drawing/2014/main" id="{727E716B-76E0-C47B-0292-49ED4C933090}"/>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CA" sz="1765" b="0" i="0" u="none" strike="noStrike" kern="0" cap="none" spc="0" normalizeH="0" baseline="0" noProof="0">
                <a:ln>
                  <a:noFill/>
                </a:ln>
                <a:solidFill>
                  <a:srgbClr val="000000"/>
                </a:solidFill>
                <a:effectLst/>
                <a:uLnTx/>
                <a:uFillTx/>
              </a:endParaRPr>
            </a:p>
          </p:txBody>
        </p:sp>
        <p:sp>
          <p:nvSpPr>
            <p:cNvPr id="14" name="Freeform: Shape 13">
              <a:extLst>
                <a:ext uri="{FF2B5EF4-FFF2-40B4-BE49-F238E27FC236}">
                  <a16:creationId xmlns:a16="http://schemas.microsoft.com/office/drawing/2014/main" id="{4248615D-806C-D683-3C29-F5E2DCCB9AF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CA" sz="1765" b="0" i="0" u="none" strike="noStrike" kern="0" cap="none" spc="0" normalizeH="0" baseline="0" noProof="0">
                <a:ln>
                  <a:noFill/>
                </a:ln>
                <a:solidFill>
                  <a:srgbClr val="000000"/>
                </a:solidFill>
                <a:effectLst/>
                <a:uLnTx/>
                <a:uFillTx/>
              </a:endParaRPr>
            </a:p>
          </p:txBody>
        </p:sp>
        <p:sp>
          <p:nvSpPr>
            <p:cNvPr id="15" name="Freeform: Shape 14">
              <a:extLst>
                <a:ext uri="{FF2B5EF4-FFF2-40B4-BE49-F238E27FC236}">
                  <a16:creationId xmlns:a16="http://schemas.microsoft.com/office/drawing/2014/main" id="{5E482B1E-3E4F-1CDD-88BC-13D04F6E07D5}"/>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CA" sz="1765"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2902065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5YjLveTW7VGhLHptBJo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TO8I_1FKpZIIXbRq2P5G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Surface">
      <a:dk1>
        <a:sysClr val="windowText" lastClr="000000"/>
      </a:dk1>
      <a:lt1>
        <a:sysClr val="window" lastClr="FFFFFF"/>
      </a:lt1>
      <a:dk2>
        <a:srgbClr val="505050"/>
      </a:dk2>
      <a:lt2>
        <a:srgbClr val="E6E6E6"/>
      </a:lt2>
      <a:accent1>
        <a:srgbClr val="E6E6E6"/>
      </a:accent1>
      <a:accent2>
        <a:srgbClr val="505050"/>
      </a:accent2>
      <a:accent3>
        <a:srgbClr val="FFFFFF"/>
      </a:accent3>
      <a:accent4>
        <a:srgbClr val="737373"/>
      </a:accent4>
      <a:accent5>
        <a:srgbClr val="000000"/>
      </a:accent5>
      <a:accent6>
        <a:srgbClr val="0078D4"/>
      </a:accent6>
      <a:hlink>
        <a:srgbClr val="0078D4"/>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RFACE WHITE TEMPLATE - Main deck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brand template - Q1FY21.pptx" id="{C2804584-F5C6-4914-B168-E84ACDA749AE}" vid="{191F1E7C-9238-434E-BA23-BFC271169D4C}"/>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Office Theme">
  <a:themeElements>
    <a:clrScheme name="Surface">
      <a:dk1>
        <a:srgbClr val="282828"/>
      </a:dk1>
      <a:lt1>
        <a:srgbClr val="FFFFFF"/>
      </a:lt1>
      <a:dk2>
        <a:srgbClr val="282828"/>
      </a:dk2>
      <a:lt2>
        <a:srgbClr val="E6E6E6"/>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White Template">
  <a:themeElements>
    <a:clrScheme name="Azure Master">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effectLst>
          <a:outerShdw blurRad="63500" algn="ctr" rotWithShape="0">
            <a:prstClr val="black">
              <a:alpha val="25000"/>
            </a:prstClr>
          </a:outerShdw>
        </a:effectLst>
      </a:spPr>
      <a:bodyPr wrap="square" lIns="274320" tIns="91440" rIns="91440" bIns="45720" rtlCol="0">
        <a:noAutofit/>
      </a:bodyPr>
      <a:lstStyle>
        <a:defPPr marR="0" algn="l" defTabSz="914400" rtl="0" eaLnBrk="1" fontAlgn="auto" latinLnBrk="0" hangingPunct="1">
          <a:lnSpc>
            <a:spcPct val="100000"/>
          </a:lnSpc>
          <a:spcBef>
            <a:spcPts val="0"/>
          </a:spcBef>
          <a:spcAft>
            <a:spcPts val="100"/>
          </a:spcAft>
          <a:buClrTx/>
          <a:buSzTx/>
          <a:tabLst/>
          <a:defRPr kumimoji="0" sz="1100" b="0" i="0" u="none" strike="noStrike" kern="1200" cap="none" spc="0" normalizeH="0" baseline="0" noProof="0" dirty="0" smtClean="0">
            <a:ln>
              <a:noFill/>
            </a:ln>
            <a:solidFill>
              <a:srgbClr val="000000"/>
            </a:solidFill>
            <a:effectLst/>
            <a:uLnTx/>
            <a:uFillTx/>
            <a:latin typeface="Segoe UI"/>
            <a:ea typeface="+mn-ea"/>
            <a:cs typeface="+mn-cs"/>
          </a:defRPr>
        </a:defPPr>
      </a:lst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hite Template" id="{14980283-FCD5-48AB-9806-FA9F30DD4002}" vid="{8DE6A117-DD3A-43D8-9704-583C0E8B6054}"/>
    </a:ext>
  </a:extLst>
</a:theme>
</file>

<file path=ppt/theme/theme6.xml><?xml version="1.0" encoding="utf-8"?>
<a:theme xmlns:a="http://schemas.openxmlformats.org/drawingml/2006/main" name="3_White Template">
  <a:themeElements>
    <a:clrScheme name="Customer Present v3">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heme1" id="{484E976D-8564-4973-B341-54580BB209B7}" vid="{6E7A66A0-6B38-477D-AFD6-CFEE719ACBCB}"/>
    </a:ext>
  </a:extLst>
</a:theme>
</file>

<file path=ppt/theme/theme7.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8.xml><?xml version="1.0" encoding="utf-8"?>
<a:theme xmlns:a="http://schemas.openxmlformats.org/drawingml/2006/main" name="4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bde3da7-ab73-4dcc-8ddb-4ccd32633b90">
      <Terms xmlns="http://schemas.microsoft.com/office/infopath/2007/PartnerControls"/>
    </lcf76f155ced4ddcb4097134ff3c332f>
    <_ip_UnifiedCompliancePolicyProperties xmlns="http://schemas.microsoft.com/sharepoint/v3" xsi:nil="true"/>
    <TaxCatchAll xmlns="230e9df3-be65-4c73-a93b-d1236ebd677e" xsi:nil="true"/>
    <SharedWithUsers xmlns="9f82281b-bf48-4de0-abc4-d17799aac63a">
      <UserInfo>
        <DisplayName>Viviana Aguilar Coghi (Accenture International Limite)</DisplayName>
        <AccountId>3164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7230D670BD92498791F185492E9311" ma:contentTypeVersion="21" ma:contentTypeDescription="Create a new document." ma:contentTypeScope="" ma:versionID="f0eec28bdac9f1038e2207970e2c8a7d">
  <xsd:schema xmlns:xsd="http://www.w3.org/2001/XMLSchema" xmlns:xs="http://www.w3.org/2001/XMLSchema" xmlns:p="http://schemas.microsoft.com/office/2006/metadata/properties" xmlns:ns1="http://schemas.microsoft.com/sharepoint/v3" xmlns:ns2="0bde3da7-ab73-4dcc-8ddb-4ccd32633b90" xmlns:ns3="9f82281b-bf48-4de0-abc4-d17799aac63a" xmlns:ns4="230e9df3-be65-4c73-a93b-d1236ebd677e" targetNamespace="http://schemas.microsoft.com/office/2006/metadata/properties" ma:root="true" ma:fieldsID="4f67639c45e3a325e807db53552c31a0" ns1:_="" ns2:_="" ns3:_="" ns4:_="">
    <xsd:import namespace="http://schemas.microsoft.com/sharepoint/v3"/>
    <xsd:import namespace="0bde3da7-ab73-4dcc-8ddb-4ccd32633b90"/>
    <xsd:import namespace="9f82281b-bf48-4de0-abc4-d17799aac63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de3da7-ab73-4dcc-8ddb-4ccd32633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82281b-bf48-4de0-abc4-d17799aac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f7f373b-97f0-41e3-91b2-30c493579713}" ma:internalName="TaxCatchAll" ma:showField="CatchAllData" ma:web="9f82281b-bf48-4de0-abc4-d17799aa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C300F9-A06E-4F67-8884-9BFB761AC5C1}">
  <ds:schemaRefs>
    <ds:schemaRef ds:uri="http://schemas.microsoft.com/office/2006/metadata/properties"/>
    <ds:schemaRef ds:uri="http://schemas.microsoft.com/office/infopath/2007/PartnerControls"/>
    <ds:schemaRef ds:uri="http://schemas.microsoft.com/sharepoint/v3"/>
    <ds:schemaRef ds:uri="0bde3da7-ab73-4dcc-8ddb-4ccd32633b90"/>
    <ds:schemaRef ds:uri="230e9df3-be65-4c73-a93b-d1236ebd677e"/>
    <ds:schemaRef ds:uri="9f82281b-bf48-4de0-abc4-d17799aac63a"/>
  </ds:schemaRefs>
</ds:datastoreItem>
</file>

<file path=customXml/itemProps2.xml><?xml version="1.0" encoding="utf-8"?>
<ds:datastoreItem xmlns:ds="http://schemas.openxmlformats.org/officeDocument/2006/customXml" ds:itemID="{E7AD0E3A-B5F7-4DFA-98EB-7B5634D7C4AD}">
  <ds:schemaRefs>
    <ds:schemaRef ds:uri="http://schemas.microsoft.com/sharepoint/v3/contenttype/forms"/>
  </ds:schemaRefs>
</ds:datastoreItem>
</file>

<file path=customXml/itemProps3.xml><?xml version="1.0" encoding="utf-8"?>
<ds:datastoreItem xmlns:ds="http://schemas.openxmlformats.org/officeDocument/2006/customXml" ds:itemID="{28C7A30C-2B31-4F05-B166-4863A69888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de3da7-ab73-4dcc-8ddb-4ccd32633b90"/>
    <ds:schemaRef ds:uri="9f82281b-bf48-4de0-abc4-d17799aac63a"/>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1623</Words>
  <Application>Microsoft Office PowerPoint</Application>
  <PresentationFormat>Widescreen</PresentationFormat>
  <Paragraphs>195</Paragraphs>
  <Slides>9</Slides>
  <Notes>5</Notes>
  <HiddenSlides>0</HiddenSlides>
  <MMClips>0</MMClips>
  <ScaleCrop>false</ScaleCrop>
  <HeadingPairs>
    <vt:vector size="4" baseType="variant">
      <vt:variant>
        <vt:lpstr>Theme</vt:lpstr>
      </vt:variant>
      <vt:variant>
        <vt:i4>8</vt:i4>
      </vt:variant>
      <vt:variant>
        <vt:lpstr>Slide Titles</vt:lpstr>
      </vt:variant>
      <vt:variant>
        <vt:i4>9</vt:i4>
      </vt:variant>
    </vt:vector>
  </HeadingPairs>
  <TitlesOfParts>
    <vt:vector size="17" baseType="lpstr">
      <vt:lpstr>1_Office Theme</vt:lpstr>
      <vt:lpstr>SURFACE WHITE TEMPLATE - Main deck template</vt:lpstr>
      <vt:lpstr>White Template</vt:lpstr>
      <vt:lpstr>Office Theme</vt:lpstr>
      <vt:lpstr>7_White Template</vt:lpstr>
      <vt:lpstr>3_White Template</vt:lpstr>
      <vt:lpstr>Surface template</vt:lpstr>
      <vt:lpstr>4_White Template</vt:lpstr>
      <vt:lpstr>Microsoft Surface Cloud X-Sell Incentive  </vt:lpstr>
      <vt:lpstr>Microsoft Surface is focused on cloud x-sell</vt:lpstr>
      <vt:lpstr>Microsoft Surface delivers the best expression of Microsoft 365</vt:lpstr>
      <vt:lpstr>PowerPoint Presentation</vt:lpstr>
      <vt:lpstr>Surface Cloud X-Sell Targets &amp; Partner Rep SPIFF Overview Targeted, by-partner effort across select partners, to cross sell your existing Microsoft 365 customers Surface devices</vt:lpstr>
      <vt:lpstr>Surface Cloud X-Sell Win Formula Lead with Cyber Resilience business outcome, close with Signature Savings offer &amp; ECIF SRA Page: Surface EA Integration (microsoft.com) </vt:lpstr>
      <vt:lpstr>PowerPoint Presentation</vt:lpstr>
      <vt:lpstr>Actions to start earning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Surface Cloud X-Sell Incentive  </dc:title>
  <dc:creator>Marie Quigg</dc:creator>
  <cp:lastModifiedBy>Marie Quigg</cp:lastModifiedBy>
  <cp:revision>2</cp:revision>
  <dcterms:created xsi:type="dcterms:W3CDTF">2023-06-28T17:15:32Z</dcterms:created>
  <dcterms:modified xsi:type="dcterms:W3CDTF">2023-07-24T19:23:43Z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0x010100D57230D670BD92498791F185492E9311</vt:lpwstr>
  </property>
  <property fmtid="{D5CDD505-2E9C-101B-9397-08002B2CF9AE}" pid="3" name="MediaServiceImageTags">
    <vt:lpwstr/>
  </property>
</Properties>
</file>