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6"/>
    <p:sldMasterId id="2147483699" r:id="rId7"/>
  </p:sldMasterIdLst>
  <p:notesMasterIdLst>
    <p:notesMasterId r:id="rId10"/>
  </p:notesMasterIdLst>
  <p:sldIdLst>
    <p:sldId id="284" r:id="rId8"/>
    <p:sldId id="264" r:id="rId9"/>
  </p:sldIdLst>
  <p:sldSz cx="75438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 userDrawn="1">
          <p15:clr>
            <a:srgbClr val="A4A3A4"/>
          </p15:clr>
        </p15:guide>
        <p15:guide id="4" orient="horz" pos="4896" userDrawn="1">
          <p15:clr>
            <a:srgbClr val="A4A3A4"/>
          </p15:clr>
        </p15:guide>
        <p15:guide id="5" orient="horz" pos="840" userDrawn="1">
          <p15:clr>
            <a:srgbClr val="A4A3A4"/>
          </p15:clr>
        </p15:guide>
        <p15:guide id="7" orient="horz" pos="4416" userDrawn="1">
          <p15:clr>
            <a:srgbClr val="A4A3A4"/>
          </p15:clr>
        </p15:guide>
        <p15:guide id="8" pos="218" userDrawn="1">
          <p15:clr>
            <a:srgbClr val="A4A3A4"/>
          </p15:clr>
        </p15:guide>
        <p15:guide id="9" pos="4536" userDrawn="1">
          <p15:clr>
            <a:srgbClr val="A4A3A4"/>
          </p15:clr>
        </p15:guide>
        <p15:guide id="12" orient="horz" pos="1536" userDrawn="1">
          <p15:clr>
            <a:srgbClr val="A4A3A4"/>
          </p15:clr>
        </p15:guide>
        <p15:guide id="13" pos="1728" userDrawn="1">
          <p15:clr>
            <a:srgbClr val="A4A3A4"/>
          </p15:clr>
        </p15:guide>
        <p15:guide id="14" pos="1536" userDrawn="1">
          <p15:clr>
            <a:srgbClr val="A4A3A4"/>
          </p15:clr>
        </p15:guide>
        <p15:guide id="15" pos="2616" userDrawn="1">
          <p15:clr>
            <a:srgbClr val="A4A3A4"/>
          </p15:clr>
        </p15:guide>
        <p15:guide id="16" pos="3048" userDrawn="1">
          <p15:clr>
            <a:srgbClr val="A4A3A4"/>
          </p15:clr>
        </p15:guide>
        <p15:guide id="17" orient="horz" pos="648" userDrawn="1">
          <p15:clr>
            <a:srgbClr val="A4A3A4"/>
          </p15:clr>
        </p15:guide>
        <p15:guide id="18" orient="horz" pos="1344" userDrawn="1">
          <p15:clr>
            <a:srgbClr val="A4A3A4"/>
          </p15:clr>
        </p15:guide>
        <p15:guide id="19" orient="horz" pos="5448" userDrawn="1">
          <p15:clr>
            <a:srgbClr val="A4A3A4"/>
          </p15:clr>
        </p15:guide>
        <p15:guide id="20" orient="horz" pos="1728" userDrawn="1">
          <p15:clr>
            <a:srgbClr val="A4A3A4"/>
          </p15:clr>
        </p15:guide>
        <p15:guide id="21" orient="horz" pos="2280" userDrawn="1">
          <p15:clr>
            <a:srgbClr val="A4A3A4"/>
          </p15:clr>
        </p15:guide>
        <p15:guide id="22" orient="horz" pos="5400" userDrawn="1">
          <p15:clr>
            <a:srgbClr val="A4A3A4"/>
          </p15:clr>
        </p15:guide>
        <p15:guide id="23" pos="1920" userDrawn="1">
          <p15:clr>
            <a:srgbClr val="A4A3A4"/>
          </p15:clr>
        </p15:guide>
        <p15:guide id="24" pos="2376" userDrawn="1">
          <p15:clr>
            <a:srgbClr val="A4A3A4"/>
          </p15:clr>
        </p15:guide>
        <p15:guide id="25" pos="3312" userDrawn="1">
          <p15:clr>
            <a:srgbClr val="A4A3A4"/>
          </p15:clr>
        </p15:guide>
        <p15:guide id="26" pos="3744" userDrawn="1">
          <p15:clr>
            <a:srgbClr val="A4A3A4"/>
          </p15:clr>
        </p15:guide>
        <p15:guide id="27" pos="3984" userDrawn="1">
          <p15:clr>
            <a:srgbClr val="A4A3A4"/>
          </p15:clr>
        </p15:guide>
        <p15:guide id="28" pos="44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4A6815-7047-152A-7614-527A41B3A6D1}" name="Lauren Machtinger" initials="LM" userId="S::l.machtinger@interceptgroup.com::4535f638-706c-47a0-835d-b1693c81b1d3" providerId="AD"/>
  <p188:author id="{3D9E43A6-5743-7D41-B221-C8A0E183BEEF}" name="Claudia Chan" initials="CC" userId="Claudia Chan" providerId="None"/>
  <p188:author id="{43319CB5-51C0-A19D-8285-51E2BCB13DC4}" name="Shaheen Yazdani" initials="SY" userId="S::s.yazdani@interceptgroup.com::9fe886aa-dc6d-40a7-a2fb-f9c695f28e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haheen Yazdani" initials="SY [2]" lastIdx="11" clrIdx="6">
    <p:extLst>
      <p:ext uri="{19B8F6BF-5375-455C-9EA6-DF929625EA0E}">
        <p15:presenceInfo xmlns:p15="http://schemas.microsoft.com/office/powerpoint/2012/main" userId="Shaheen Yazdani" providerId="None"/>
      </p:ext>
    </p:extLst>
  </p:cmAuthor>
  <p:cmAuthor id="1" name="Claudia Chan" initials="CC" lastIdx="30" clrIdx="0">
    <p:extLst>
      <p:ext uri="{19B8F6BF-5375-455C-9EA6-DF929625EA0E}">
        <p15:presenceInfo xmlns:p15="http://schemas.microsoft.com/office/powerpoint/2012/main" userId="Claudia Chan" providerId="None"/>
      </p:ext>
    </p:extLst>
  </p:cmAuthor>
  <p:cmAuthor id="2" name="Shaheen Yazdani" initials="SY" lastIdx="12" clrIdx="1">
    <p:extLst>
      <p:ext uri="{19B8F6BF-5375-455C-9EA6-DF929625EA0E}">
        <p15:presenceInfo xmlns:p15="http://schemas.microsoft.com/office/powerpoint/2012/main" userId="S::s.yazdani@interceptgroup.com::9fe886aa-dc6d-40a7-a2fb-f9c695f28e45" providerId="AD"/>
      </p:ext>
    </p:extLst>
  </p:cmAuthor>
  <p:cmAuthor id="3" name="Nahya Raidy" initials="NR" lastIdx="6" clrIdx="2">
    <p:extLst>
      <p:ext uri="{19B8F6BF-5375-455C-9EA6-DF929625EA0E}">
        <p15:presenceInfo xmlns:p15="http://schemas.microsoft.com/office/powerpoint/2012/main" userId="S::n.raidy@interceptgroup.com::03611822-e41a-470d-bccd-e2cef220430c" providerId="AD"/>
      </p:ext>
    </p:extLst>
  </p:cmAuthor>
  <p:cmAuthor id="4" name="Nahya Raidy" initials="NR [2]" lastIdx="5" clrIdx="3">
    <p:extLst>
      <p:ext uri="{19B8F6BF-5375-455C-9EA6-DF929625EA0E}">
        <p15:presenceInfo xmlns:p15="http://schemas.microsoft.com/office/powerpoint/2012/main" userId="Nahya Raidy" providerId="None"/>
      </p:ext>
    </p:extLst>
  </p:cmAuthor>
  <p:cmAuthor id="5" name="Julian Ibe" initials="JI" lastIdx="1" clrIdx="4">
    <p:extLst>
      <p:ext uri="{19B8F6BF-5375-455C-9EA6-DF929625EA0E}">
        <p15:presenceInfo xmlns:p15="http://schemas.microsoft.com/office/powerpoint/2012/main" userId="Julian Ibe" providerId="None"/>
      </p:ext>
    </p:extLst>
  </p:cmAuthor>
  <p:cmAuthor id="6" name="Intercept Group" initials="I" lastIdx="4" clrIdx="5">
    <p:extLst>
      <p:ext uri="{19B8F6BF-5375-455C-9EA6-DF929625EA0E}">
        <p15:presenceInfo xmlns:p15="http://schemas.microsoft.com/office/powerpoint/2012/main" userId="Intercept Grou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4"/>
    <a:srgbClr val="505050"/>
    <a:srgbClr val="000000"/>
    <a:srgbClr val="F9F9F9"/>
    <a:srgbClr val="F0F0F0"/>
    <a:srgbClr val="E9E9E9"/>
    <a:srgbClr val="E6E6E6"/>
    <a:srgbClr val="F2F2F2"/>
    <a:srgbClr val="2F2F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452" y="60"/>
      </p:cViewPr>
      <p:guideLst>
        <p:guide orient="horz" pos="220"/>
        <p:guide orient="horz" pos="4896"/>
        <p:guide orient="horz" pos="840"/>
        <p:guide orient="horz" pos="4416"/>
        <p:guide pos="218"/>
        <p:guide pos="4536"/>
        <p:guide orient="horz" pos="1536"/>
        <p:guide pos="1728"/>
        <p:guide pos="1536"/>
        <p:guide pos="2616"/>
        <p:guide pos="3048"/>
        <p:guide orient="horz" pos="648"/>
        <p:guide orient="horz" pos="1344"/>
        <p:guide orient="horz" pos="5448"/>
        <p:guide orient="horz" pos="1728"/>
        <p:guide orient="horz" pos="2280"/>
        <p:guide orient="horz" pos="5400"/>
        <p:guide pos="1920"/>
        <p:guide pos="2376"/>
        <p:guide pos="3312"/>
        <p:guide pos="3744"/>
        <p:guide pos="3984"/>
        <p:guide pos="44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A339E-8D31-46E9-9CF8-133C546E7D20}" type="datetimeFigureOut">
              <a:rPr lang="en-CA" smtClean="0"/>
              <a:t>2023-03-27</a:t>
            </a:fld>
            <a:endParaRPr lang="en-CA"/>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9A64F-1DE6-4BA7-98AD-603E0AF90FF9}" type="slidenum">
              <a:rPr lang="en-CA" smtClean="0"/>
              <a:t>‹#›</a:t>
            </a:fld>
            <a:endParaRPr lang="en-CA"/>
          </a:p>
        </p:txBody>
      </p:sp>
    </p:spTree>
    <p:extLst>
      <p:ext uri="{BB962C8B-B14F-4D97-AF65-F5344CB8AC3E}">
        <p14:creationId xmlns:p14="http://schemas.microsoft.com/office/powerpoint/2010/main" val="4252358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solidFill>
                <a:srgbClr val="505050"/>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731D94-2449-4646-9058-55521B3726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61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785" y="1646133"/>
            <a:ext cx="6412230" cy="3501813"/>
          </a:xfrm>
        </p:spPr>
        <p:txBody>
          <a:bodyPr anchor="b"/>
          <a:lstStyle>
            <a:lvl1pPr algn="ctr">
              <a:defRPr sz="4950"/>
            </a:lvl1pPr>
          </a:lstStyle>
          <a:p>
            <a:r>
              <a:rPr lang="en-US"/>
              <a:t>Click to edit Master title style</a:t>
            </a:r>
          </a:p>
        </p:txBody>
      </p:sp>
      <p:sp>
        <p:nvSpPr>
          <p:cNvPr id="3" name="Subtitle 2"/>
          <p:cNvSpPr>
            <a:spLocks noGrp="1"/>
          </p:cNvSpPr>
          <p:nvPr>
            <p:ph type="subTitle" idx="1"/>
          </p:nvPr>
        </p:nvSpPr>
        <p:spPr>
          <a:xfrm>
            <a:off x="942975" y="5282989"/>
            <a:ext cx="565785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p:cNvSpPr>
            <a:spLocks noGrp="1"/>
          </p:cNvSpPr>
          <p:nvPr>
            <p:ph type="dt" sz="half" idx="10"/>
          </p:nvPr>
        </p:nvSpPr>
        <p:spPr/>
        <p:txBody>
          <a:bodyPr/>
          <a:lstStyle/>
          <a:p>
            <a:fld id="{E2DDA219-927C-4E0F-8C1D-DB406F3000BA}" type="datetime1">
              <a:rPr lang="en-CA" smtClean="0"/>
              <a:t>2023-03-27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1262962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A3BD35-37A8-483C-9057-168EDDB2AB43}" type="datetime1">
              <a:rPr lang="en-CA" smtClean="0"/>
              <a:t>2023-03-27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2154553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98532" y="535517"/>
            <a:ext cx="1626632"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8637" y="535517"/>
            <a:ext cx="4785598"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1DEAE6-001D-4AB5-A74F-C3B2CDD6F70F}" type="datetime1">
              <a:rPr lang="en-CA" smtClean="0"/>
              <a:t>2023-03-27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2119100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C SHEET 10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6B72B-93EC-565C-405E-01DD960CE0EB}"/>
              </a:ext>
            </a:extLst>
          </p:cNvPr>
          <p:cNvSpPr txBox="1"/>
          <p:nvPr userDrawn="1"/>
        </p:nvSpPr>
        <p:spPr>
          <a:xfrm rot="16200000">
            <a:off x="6899277" y="9430837"/>
            <a:ext cx="1085851" cy="1692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SurCMM.SS.100.1022</a:t>
            </a:r>
          </a:p>
        </p:txBody>
      </p:sp>
      <p:sp>
        <p:nvSpPr>
          <p:cNvPr id="3" name="TextBox 2">
            <a:extLst>
              <a:ext uri="{FF2B5EF4-FFF2-40B4-BE49-F238E27FC236}">
                <a16:creationId xmlns:a16="http://schemas.microsoft.com/office/drawing/2014/main" id="{09BD4291-584C-709B-3B70-57A824562D9A}"/>
              </a:ext>
            </a:extLst>
          </p:cNvPr>
          <p:cNvSpPr txBox="1"/>
          <p:nvPr userDrawn="1"/>
        </p:nvSpPr>
        <p:spPr>
          <a:xfrm rot="16200000">
            <a:off x="6931029" y="474491"/>
            <a:ext cx="1022350" cy="1692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SurCMM.SS.100.1022</a:t>
            </a:r>
          </a:p>
        </p:txBody>
      </p:sp>
    </p:spTree>
    <p:extLst>
      <p:ext uri="{BB962C8B-B14F-4D97-AF65-F5344CB8AC3E}">
        <p14:creationId xmlns:p14="http://schemas.microsoft.com/office/powerpoint/2010/main" val="3021586848"/>
      </p:ext>
    </p:extLst>
  </p:cSld>
  <p:clrMapOvr>
    <a:masterClrMapping/>
  </p:clrMapOvr>
  <p:extLst>
    <p:ext uri="{DCECCB84-F9BA-43D5-87BE-67443E8EF086}">
      <p15:sldGuideLst xmlns:p15="http://schemas.microsoft.com/office/powerpoint/2012/main">
        <p15:guide id="1" orient="horz" pos="3168">
          <p15:clr>
            <a:srgbClr val="FBAE40"/>
          </p15:clr>
        </p15:guide>
        <p15:guide id="2" pos="23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OKBOOK Flyer 10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6B72B-93EC-565C-405E-01DD960CE0EB}"/>
              </a:ext>
            </a:extLst>
          </p:cNvPr>
          <p:cNvSpPr txBox="1"/>
          <p:nvPr userDrawn="1"/>
        </p:nvSpPr>
        <p:spPr>
          <a:xfrm rot="16200000">
            <a:off x="6899277" y="9430837"/>
            <a:ext cx="1085851" cy="1692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SurCMM.LKBK.F.100.1022</a:t>
            </a:r>
          </a:p>
        </p:txBody>
      </p:sp>
      <p:sp>
        <p:nvSpPr>
          <p:cNvPr id="3" name="TextBox 2">
            <a:extLst>
              <a:ext uri="{FF2B5EF4-FFF2-40B4-BE49-F238E27FC236}">
                <a16:creationId xmlns:a16="http://schemas.microsoft.com/office/drawing/2014/main" id="{09BD4291-584C-709B-3B70-57A824562D9A}"/>
              </a:ext>
            </a:extLst>
          </p:cNvPr>
          <p:cNvSpPr txBox="1"/>
          <p:nvPr userDrawn="1"/>
        </p:nvSpPr>
        <p:spPr>
          <a:xfrm rot="16200000">
            <a:off x="6931029" y="474491"/>
            <a:ext cx="1022350" cy="1692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SurCMM.LKBK.F.100.1022</a:t>
            </a:r>
          </a:p>
        </p:txBody>
      </p:sp>
    </p:spTree>
    <p:extLst>
      <p:ext uri="{BB962C8B-B14F-4D97-AF65-F5344CB8AC3E}">
        <p14:creationId xmlns:p14="http://schemas.microsoft.com/office/powerpoint/2010/main" val="508021914"/>
      </p:ext>
    </p:extLst>
  </p:cSld>
  <p:clrMapOvr>
    <a:masterClrMapping/>
  </p:clrMapOvr>
  <p:extLst>
    <p:ext uri="{DCECCB84-F9BA-43D5-87BE-67443E8EF086}">
      <p15:sldGuideLst xmlns:p15="http://schemas.microsoft.com/office/powerpoint/2012/main">
        <p15:guide id="1" orient="horz" pos="3168">
          <p15:clr>
            <a:srgbClr val="FBAE40"/>
          </p15:clr>
        </p15:guide>
        <p15:guide id="2" pos="237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Y Flyer 10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6B72B-93EC-565C-405E-01DD960CE0EB}"/>
              </a:ext>
            </a:extLst>
          </p:cNvPr>
          <p:cNvSpPr txBox="1"/>
          <p:nvPr userDrawn="1"/>
        </p:nvSpPr>
        <p:spPr>
          <a:xfrm rot="16200000">
            <a:off x="6899277" y="9430837"/>
            <a:ext cx="1085851" cy="1692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SurCMM.WHY.F.100.1022</a:t>
            </a:r>
          </a:p>
        </p:txBody>
      </p:sp>
      <p:sp>
        <p:nvSpPr>
          <p:cNvPr id="3" name="TextBox 2">
            <a:extLst>
              <a:ext uri="{FF2B5EF4-FFF2-40B4-BE49-F238E27FC236}">
                <a16:creationId xmlns:a16="http://schemas.microsoft.com/office/drawing/2014/main" id="{09BD4291-584C-709B-3B70-57A824562D9A}"/>
              </a:ext>
            </a:extLst>
          </p:cNvPr>
          <p:cNvSpPr txBox="1"/>
          <p:nvPr userDrawn="1"/>
        </p:nvSpPr>
        <p:spPr>
          <a:xfrm rot="16200000">
            <a:off x="6931029" y="474491"/>
            <a:ext cx="1022350" cy="1692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SurCMM.WHY.F.100.1022</a:t>
            </a:r>
          </a:p>
        </p:txBody>
      </p:sp>
    </p:spTree>
    <p:extLst>
      <p:ext uri="{BB962C8B-B14F-4D97-AF65-F5344CB8AC3E}">
        <p14:creationId xmlns:p14="http://schemas.microsoft.com/office/powerpoint/2010/main" val="1310486378"/>
      </p:ext>
    </p:extLst>
  </p:cSld>
  <p:clrMapOvr>
    <a:masterClrMapping/>
  </p:clrMapOvr>
  <p:extLst>
    <p:ext uri="{DCECCB84-F9BA-43D5-87BE-67443E8EF086}">
      <p15:sldGuideLst xmlns:p15="http://schemas.microsoft.com/office/powerpoint/2012/main">
        <p15:guide id="1" orient="horz" pos="3168">
          <p15:clr>
            <a:srgbClr val="FBAE40"/>
          </p15:clr>
        </p15:guide>
        <p15:guide id="2" pos="237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SATILITY Flyer 10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6B72B-93EC-565C-405E-01DD960CE0EB}"/>
              </a:ext>
            </a:extLst>
          </p:cNvPr>
          <p:cNvSpPr txBox="1"/>
          <p:nvPr userDrawn="1"/>
        </p:nvSpPr>
        <p:spPr>
          <a:xfrm rot="16200000">
            <a:off x="6899277" y="9430837"/>
            <a:ext cx="1085851" cy="1692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SurCMM.VERSA.F.100.1022</a:t>
            </a:r>
          </a:p>
        </p:txBody>
      </p:sp>
      <p:sp>
        <p:nvSpPr>
          <p:cNvPr id="3" name="TextBox 2">
            <a:extLst>
              <a:ext uri="{FF2B5EF4-FFF2-40B4-BE49-F238E27FC236}">
                <a16:creationId xmlns:a16="http://schemas.microsoft.com/office/drawing/2014/main" id="{09BD4291-584C-709B-3B70-57A824562D9A}"/>
              </a:ext>
            </a:extLst>
          </p:cNvPr>
          <p:cNvSpPr txBox="1"/>
          <p:nvPr userDrawn="1"/>
        </p:nvSpPr>
        <p:spPr>
          <a:xfrm rot="16200000">
            <a:off x="6931029" y="474491"/>
            <a:ext cx="1022350" cy="1692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SurCMM.VERSA.F.100.1022</a:t>
            </a:r>
          </a:p>
        </p:txBody>
      </p:sp>
    </p:spTree>
    <p:extLst>
      <p:ext uri="{BB962C8B-B14F-4D97-AF65-F5344CB8AC3E}">
        <p14:creationId xmlns:p14="http://schemas.microsoft.com/office/powerpoint/2010/main" val="3742123599"/>
      </p:ext>
    </p:extLst>
  </p:cSld>
  <p:clrMapOvr>
    <a:masterClrMapping/>
  </p:clrMapOvr>
  <p:extLst>
    <p:ext uri="{DCECCB84-F9BA-43D5-87BE-67443E8EF086}">
      <p15:sldGuideLst xmlns:p15="http://schemas.microsoft.com/office/powerpoint/2012/main">
        <p15:guide id="1" orient="horz" pos="3168">
          <p15:clr>
            <a:srgbClr val="FBAE40"/>
          </p15:clr>
        </p15:guide>
        <p15:guide id="2" pos="23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DUCTIVITY Flyer 10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6B72B-93EC-565C-405E-01DD960CE0EB}"/>
              </a:ext>
            </a:extLst>
          </p:cNvPr>
          <p:cNvSpPr txBox="1"/>
          <p:nvPr userDrawn="1"/>
        </p:nvSpPr>
        <p:spPr>
          <a:xfrm rot="16200000">
            <a:off x="6899277" y="9430837"/>
            <a:ext cx="1085851" cy="1692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SurCMM.PRDCTV.F.100.1022</a:t>
            </a:r>
          </a:p>
        </p:txBody>
      </p:sp>
      <p:sp>
        <p:nvSpPr>
          <p:cNvPr id="3" name="TextBox 2">
            <a:extLst>
              <a:ext uri="{FF2B5EF4-FFF2-40B4-BE49-F238E27FC236}">
                <a16:creationId xmlns:a16="http://schemas.microsoft.com/office/drawing/2014/main" id="{09BD4291-584C-709B-3B70-57A824562D9A}"/>
              </a:ext>
            </a:extLst>
          </p:cNvPr>
          <p:cNvSpPr txBox="1"/>
          <p:nvPr userDrawn="1"/>
        </p:nvSpPr>
        <p:spPr>
          <a:xfrm rot="16200000">
            <a:off x="6931029" y="474491"/>
            <a:ext cx="1022350" cy="1692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SurCMM.PRDCTV.F.100.1022</a:t>
            </a:r>
          </a:p>
        </p:txBody>
      </p:sp>
    </p:spTree>
    <p:extLst>
      <p:ext uri="{BB962C8B-B14F-4D97-AF65-F5344CB8AC3E}">
        <p14:creationId xmlns:p14="http://schemas.microsoft.com/office/powerpoint/2010/main" val="2981793398"/>
      </p:ext>
    </p:extLst>
  </p:cSld>
  <p:clrMapOvr>
    <a:masterClrMapping/>
  </p:clrMapOvr>
  <p:extLst>
    <p:ext uri="{DCECCB84-F9BA-43D5-87BE-67443E8EF086}">
      <p15:sldGuideLst xmlns:p15="http://schemas.microsoft.com/office/powerpoint/2012/main">
        <p15:guide id="1" orient="horz" pos="3168">
          <p15:clr>
            <a:srgbClr val="FBAE40"/>
          </p15:clr>
        </p15:guide>
        <p15:guide id="2" pos="23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URITY Flyer 100">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8DB27A-15C1-7898-D5B3-120ECA00BA5C}"/>
              </a:ext>
            </a:extLst>
          </p:cNvPr>
          <p:cNvSpPr txBox="1"/>
          <p:nvPr userDrawn="1"/>
        </p:nvSpPr>
        <p:spPr>
          <a:xfrm rot="16200000">
            <a:off x="6899277" y="9430837"/>
            <a:ext cx="1085851" cy="1692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SurCMM.SEC.F.100.1022</a:t>
            </a:r>
          </a:p>
        </p:txBody>
      </p:sp>
      <p:sp>
        <p:nvSpPr>
          <p:cNvPr id="7" name="TextBox 6">
            <a:extLst>
              <a:ext uri="{FF2B5EF4-FFF2-40B4-BE49-F238E27FC236}">
                <a16:creationId xmlns:a16="http://schemas.microsoft.com/office/drawing/2014/main" id="{1D06A012-825B-B8E3-DE1B-301B8F5CC4C1}"/>
              </a:ext>
            </a:extLst>
          </p:cNvPr>
          <p:cNvSpPr txBox="1"/>
          <p:nvPr userDrawn="1"/>
        </p:nvSpPr>
        <p:spPr>
          <a:xfrm rot="16200000">
            <a:off x="6931029" y="474491"/>
            <a:ext cx="1022350" cy="1692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SurCMM.SEC.F.100.1022</a:t>
            </a:r>
          </a:p>
        </p:txBody>
      </p:sp>
    </p:spTree>
    <p:extLst>
      <p:ext uri="{BB962C8B-B14F-4D97-AF65-F5344CB8AC3E}">
        <p14:creationId xmlns:p14="http://schemas.microsoft.com/office/powerpoint/2010/main" val="2444947950"/>
      </p:ext>
    </p:extLst>
  </p:cSld>
  <p:clrMapOvr>
    <a:masterClrMapping/>
  </p:clrMapOvr>
  <p:extLst>
    <p:ext uri="{DCECCB84-F9BA-43D5-87BE-67443E8EF086}">
      <p15:sldGuideLst xmlns:p15="http://schemas.microsoft.com/office/powerpoint/2012/main">
        <p15:guide id="1" orient="horz" pos="3168">
          <p15:clr>
            <a:srgbClr val="FBAE40"/>
          </p15:clr>
        </p15:guide>
        <p15:guide id="2" pos="237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NAGEABILITY Flyer 10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6B72B-93EC-565C-405E-01DD960CE0EB}"/>
              </a:ext>
            </a:extLst>
          </p:cNvPr>
          <p:cNvSpPr txBox="1"/>
          <p:nvPr userDrawn="1"/>
        </p:nvSpPr>
        <p:spPr>
          <a:xfrm rot="16200000">
            <a:off x="6899277" y="9430837"/>
            <a:ext cx="1085851" cy="1692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SurCMM.MAN.F.100.1022</a:t>
            </a:r>
          </a:p>
        </p:txBody>
      </p:sp>
      <p:sp>
        <p:nvSpPr>
          <p:cNvPr id="3" name="TextBox 2">
            <a:extLst>
              <a:ext uri="{FF2B5EF4-FFF2-40B4-BE49-F238E27FC236}">
                <a16:creationId xmlns:a16="http://schemas.microsoft.com/office/drawing/2014/main" id="{09BD4291-584C-709B-3B70-57A824562D9A}"/>
              </a:ext>
            </a:extLst>
          </p:cNvPr>
          <p:cNvSpPr txBox="1"/>
          <p:nvPr userDrawn="1"/>
        </p:nvSpPr>
        <p:spPr>
          <a:xfrm rot="16200000">
            <a:off x="6931029" y="474491"/>
            <a:ext cx="1022350" cy="1692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SurCMM.MAN.F.100.1022</a:t>
            </a:r>
          </a:p>
        </p:txBody>
      </p:sp>
    </p:spTree>
    <p:extLst>
      <p:ext uri="{BB962C8B-B14F-4D97-AF65-F5344CB8AC3E}">
        <p14:creationId xmlns:p14="http://schemas.microsoft.com/office/powerpoint/2010/main" val="1344173979"/>
      </p:ext>
    </p:extLst>
  </p:cSld>
  <p:clrMapOvr>
    <a:masterClrMapping/>
  </p:clrMapOvr>
  <p:extLst>
    <p:ext uri="{DCECCB84-F9BA-43D5-87BE-67443E8EF086}">
      <p15:sldGuideLst xmlns:p15="http://schemas.microsoft.com/office/powerpoint/2012/main">
        <p15:guide id="1" orient="horz" pos="3168">
          <p15:clr>
            <a:srgbClr val="FBAE40"/>
          </p15:clr>
        </p15:guide>
        <p15:guide id="2" pos="237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IN1 Flyer 10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6B72B-93EC-565C-405E-01DD960CE0EB}"/>
              </a:ext>
            </a:extLst>
          </p:cNvPr>
          <p:cNvSpPr txBox="1"/>
          <p:nvPr userDrawn="1"/>
        </p:nvSpPr>
        <p:spPr>
          <a:xfrm rot="16200000">
            <a:off x="6899277" y="9430837"/>
            <a:ext cx="1085851" cy="1692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SurCMM.2in1.F.100.1022</a:t>
            </a:r>
          </a:p>
        </p:txBody>
      </p:sp>
      <p:sp>
        <p:nvSpPr>
          <p:cNvPr id="3" name="TextBox 2">
            <a:extLst>
              <a:ext uri="{FF2B5EF4-FFF2-40B4-BE49-F238E27FC236}">
                <a16:creationId xmlns:a16="http://schemas.microsoft.com/office/drawing/2014/main" id="{09BD4291-584C-709B-3B70-57A824562D9A}"/>
              </a:ext>
            </a:extLst>
          </p:cNvPr>
          <p:cNvSpPr txBox="1"/>
          <p:nvPr userDrawn="1"/>
        </p:nvSpPr>
        <p:spPr>
          <a:xfrm rot="16200000">
            <a:off x="6931029" y="474491"/>
            <a:ext cx="1022350" cy="1692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SurCMM.2in1.F.100.1022</a:t>
            </a:r>
          </a:p>
        </p:txBody>
      </p:sp>
    </p:spTree>
    <p:extLst>
      <p:ext uri="{BB962C8B-B14F-4D97-AF65-F5344CB8AC3E}">
        <p14:creationId xmlns:p14="http://schemas.microsoft.com/office/powerpoint/2010/main" val="716032259"/>
      </p:ext>
    </p:extLst>
  </p:cSld>
  <p:clrMapOvr>
    <a:masterClrMapping/>
  </p:clrMapOvr>
  <p:extLst>
    <p:ext uri="{DCECCB84-F9BA-43D5-87BE-67443E8EF086}">
      <p15:sldGuideLst xmlns:p15="http://schemas.microsoft.com/office/powerpoint/2012/main">
        <p15:guide id="1" orient="horz" pos="3168">
          <p15:clr>
            <a:srgbClr val="FBAE40"/>
          </p15:clr>
        </p15:guide>
        <p15:guide id="2" pos="23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9EFD3-2114-4A88-9673-94C0A6CF3459}" type="datetime1">
              <a:rPr lang="en-CA" smtClean="0"/>
              <a:t>2023-03-27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2368621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PTOP Flyer 10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6B72B-93EC-565C-405E-01DD960CE0EB}"/>
              </a:ext>
            </a:extLst>
          </p:cNvPr>
          <p:cNvSpPr txBox="1"/>
          <p:nvPr userDrawn="1"/>
        </p:nvSpPr>
        <p:spPr>
          <a:xfrm rot="16200000">
            <a:off x="6899277" y="9430837"/>
            <a:ext cx="1085851" cy="1692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SurCMM.LPTP.F.100.1022</a:t>
            </a:r>
          </a:p>
        </p:txBody>
      </p:sp>
      <p:sp>
        <p:nvSpPr>
          <p:cNvPr id="3" name="TextBox 2">
            <a:extLst>
              <a:ext uri="{FF2B5EF4-FFF2-40B4-BE49-F238E27FC236}">
                <a16:creationId xmlns:a16="http://schemas.microsoft.com/office/drawing/2014/main" id="{09BD4291-584C-709B-3B70-57A824562D9A}"/>
              </a:ext>
            </a:extLst>
          </p:cNvPr>
          <p:cNvSpPr txBox="1"/>
          <p:nvPr userDrawn="1"/>
        </p:nvSpPr>
        <p:spPr>
          <a:xfrm rot="16200000">
            <a:off x="6931029" y="474491"/>
            <a:ext cx="1022350" cy="1692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SurCMM.LPTP.F.100.1022</a:t>
            </a:r>
          </a:p>
        </p:txBody>
      </p:sp>
    </p:spTree>
    <p:extLst>
      <p:ext uri="{BB962C8B-B14F-4D97-AF65-F5344CB8AC3E}">
        <p14:creationId xmlns:p14="http://schemas.microsoft.com/office/powerpoint/2010/main" val="4162907182"/>
      </p:ext>
    </p:extLst>
  </p:cSld>
  <p:clrMapOvr>
    <a:masterClrMapping/>
  </p:clrMapOvr>
  <p:extLst>
    <p:ext uri="{DCECCB84-F9BA-43D5-87BE-67443E8EF086}">
      <p15:sldGuideLst xmlns:p15="http://schemas.microsoft.com/office/powerpoint/2012/main">
        <p15:guide id="1" orient="horz" pos="3168">
          <p15:clr>
            <a:srgbClr val="FBAE40"/>
          </p15:clr>
        </p15:guide>
        <p15:guide id="2" pos="23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CCESSORIES Flyer 10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6B72B-93EC-565C-405E-01DD960CE0EB}"/>
              </a:ext>
            </a:extLst>
          </p:cNvPr>
          <p:cNvSpPr txBox="1"/>
          <p:nvPr userDrawn="1"/>
        </p:nvSpPr>
        <p:spPr>
          <a:xfrm rot="16200000">
            <a:off x="6899277" y="9430837"/>
            <a:ext cx="1085851" cy="1692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SurCMM.ACC.F.100.1022</a:t>
            </a:r>
          </a:p>
        </p:txBody>
      </p:sp>
      <p:sp>
        <p:nvSpPr>
          <p:cNvPr id="3" name="TextBox 2">
            <a:extLst>
              <a:ext uri="{FF2B5EF4-FFF2-40B4-BE49-F238E27FC236}">
                <a16:creationId xmlns:a16="http://schemas.microsoft.com/office/drawing/2014/main" id="{09BD4291-584C-709B-3B70-57A824562D9A}"/>
              </a:ext>
            </a:extLst>
          </p:cNvPr>
          <p:cNvSpPr txBox="1"/>
          <p:nvPr userDrawn="1"/>
        </p:nvSpPr>
        <p:spPr>
          <a:xfrm rot="16200000">
            <a:off x="6931029" y="474491"/>
            <a:ext cx="1022350" cy="1692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SurCMM.ACC.F.100.1022</a:t>
            </a:r>
          </a:p>
        </p:txBody>
      </p:sp>
    </p:spTree>
    <p:extLst>
      <p:ext uri="{BB962C8B-B14F-4D97-AF65-F5344CB8AC3E}">
        <p14:creationId xmlns:p14="http://schemas.microsoft.com/office/powerpoint/2010/main" val="3903740059"/>
      </p:ext>
    </p:extLst>
  </p:cSld>
  <p:clrMapOvr>
    <a:masterClrMapping/>
  </p:clrMapOvr>
  <p:extLst>
    <p:ext uri="{DCECCB84-F9BA-43D5-87BE-67443E8EF086}">
      <p15:sldGuideLst xmlns:p15="http://schemas.microsoft.com/office/powerpoint/2012/main">
        <p15:guide id="1" orient="horz" pos="3168">
          <p15:clr>
            <a:srgbClr val="FBAE40"/>
          </p15:clr>
        </p15:guide>
        <p15:guide id="2" pos="237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PEC SHEET 10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6B72B-93EC-565C-405E-01DD960CE0EB}"/>
              </a:ext>
            </a:extLst>
          </p:cNvPr>
          <p:cNvSpPr txBox="1"/>
          <p:nvPr userDrawn="1"/>
        </p:nvSpPr>
        <p:spPr>
          <a:xfrm rot="16200000">
            <a:off x="6899277" y="9430837"/>
            <a:ext cx="1085851" cy="1692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SurCMM.SS.100.1022</a:t>
            </a:r>
          </a:p>
        </p:txBody>
      </p:sp>
      <p:sp>
        <p:nvSpPr>
          <p:cNvPr id="3" name="TextBox 2">
            <a:extLst>
              <a:ext uri="{FF2B5EF4-FFF2-40B4-BE49-F238E27FC236}">
                <a16:creationId xmlns:a16="http://schemas.microsoft.com/office/drawing/2014/main" id="{09BD4291-584C-709B-3B70-57A824562D9A}"/>
              </a:ext>
            </a:extLst>
          </p:cNvPr>
          <p:cNvSpPr txBox="1"/>
          <p:nvPr userDrawn="1"/>
        </p:nvSpPr>
        <p:spPr>
          <a:xfrm rot="16200000">
            <a:off x="6931029" y="474491"/>
            <a:ext cx="1022350" cy="1692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SurCMM.SS.100.1022</a:t>
            </a:r>
          </a:p>
        </p:txBody>
      </p:sp>
    </p:spTree>
    <p:extLst>
      <p:ext uri="{BB962C8B-B14F-4D97-AF65-F5344CB8AC3E}">
        <p14:creationId xmlns:p14="http://schemas.microsoft.com/office/powerpoint/2010/main" val="41542082"/>
      </p:ext>
    </p:extLst>
  </p:cSld>
  <p:clrMapOvr>
    <a:masterClrMapping/>
  </p:clrMapOvr>
  <p:extLst>
    <p:ext uri="{DCECCB84-F9BA-43D5-87BE-67443E8EF086}">
      <p15:sldGuideLst xmlns:p15="http://schemas.microsoft.com/office/powerpoint/2012/main">
        <p15:guide id="1" orient="horz" pos="3168">
          <p15:clr>
            <a:srgbClr val="FBAE40"/>
          </p15:clr>
        </p15:guide>
        <p15:guide id="2" pos="23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785" y="1646133"/>
            <a:ext cx="6412230" cy="3501813"/>
          </a:xfrm>
        </p:spPr>
        <p:txBody>
          <a:bodyPr anchor="b"/>
          <a:lstStyle>
            <a:lvl1pPr algn="ctr">
              <a:defRPr sz="4950"/>
            </a:lvl1pPr>
          </a:lstStyle>
          <a:p>
            <a:r>
              <a:rPr lang="en-US"/>
              <a:t>Click to edit Master title style</a:t>
            </a:r>
          </a:p>
        </p:txBody>
      </p:sp>
      <p:sp>
        <p:nvSpPr>
          <p:cNvPr id="3" name="Subtitle 2"/>
          <p:cNvSpPr>
            <a:spLocks noGrp="1"/>
          </p:cNvSpPr>
          <p:nvPr>
            <p:ph type="subTitle" idx="1"/>
          </p:nvPr>
        </p:nvSpPr>
        <p:spPr>
          <a:xfrm>
            <a:off x="942975" y="5282990"/>
            <a:ext cx="5657850" cy="2428451"/>
          </a:xfrm>
        </p:spPr>
        <p:txBody>
          <a:bodyPr/>
          <a:lstStyle>
            <a:lvl1pPr marL="0" indent="0" algn="ctr">
              <a:buNone/>
              <a:defRPr sz="1980"/>
            </a:lvl1pPr>
            <a:lvl2pPr marL="377195" indent="0" algn="ctr">
              <a:buNone/>
              <a:defRPr sz="1650"/>
            </a:lvl2pPr>
            <a:lvl3pPr marL="754389" indent="0" algn="ctr">
              <a:buNone/>
              <a:defRPr sz="1485"/>
            </a:lvl3pPr>
            <a:lvl4pPr marL="1131584" indent="0" algn="ctr">
              <a:buNone/>
              <a:defRPr sz="1320"/>
            </a:lvl4pPr>
            <a:lvl5pPr marL="1508778" indent="0" algn="ctr">
              <a:buNone/>
              <a:defRPr sz="1320"/>
            </a:lvl5pPr>
            <a:lvl6pPr marL="1885973" indent="0" algn="ctr">
              <a:buNone/>
              <a:defRPr sz="1320"/>
            </a:lvl6pPr>
            <a:lvl7pPr marL="2263167" indent="0" algn="ctr">
              <a:buNone/>
              <a:defRPr sz="1320"/>
            </a:lvl7pPr>
            <a:lvl8pPr marL="2640362" indent="0" algn="ctr">
              <a:buNone/>
              <a:defRPr sz="1320"/>
            </a:lvl8pPr>
            <a:lvl9pPr marL="3017557" indent="0" algn="ctr">
              <a:buNone/>
              <a:defRPr sz="1320"/>
            </a:lvl9pPr>
          </a:lstStyle>
          <a:p>
            <a:r>
              <a:rPr lang="en-US"/>
              <a:t>Click to edit Master subtitle style</a:t>
            </a:r>
          </a:p>
        </p:txBody>
      </p:sp>
      <p:sp>
        <p:nvSpPr>
          <p:cNvPr id="4" name="Date Placeholder 3"/>
          <p:cNvSpPr>
            <a:spLocks noGrp="1"/>
          </p:cNvSpPr>
          <p:nvPr>
            <p:ph type="dt" sz="half" idx="10"/>
          </p:nvPr>
        </p:nvSpPr>
        <p:spPr/>
        <p:txBody>
          <a:bodyPr/>
          <a:lstStyle/>
          <a:p>
            <a:fld id="{51C4A562-F584-AC46-A79F-6D1AA468BF0D}"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394105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707" y="2507618"/>
            <a:ext cx="6506528" cy="4184014"/>
          </a:xfrm>
        </p:spPr>
        <p:txBody>
          <a:bodyPr anchor="b"/>
          <a:lstStyle>
            <a:lvl1pPr>
              <a:defRPr sz="4950"/>
            </a:lvl1pPr>
          </a:lstStyle>
          <a:p>
            <a:r>
              <a:rPr lang="en-US"/>
              <a:t>Click to edit Master title style</a:t>
            </a:r>
          </a:p>
        </p:txBody>
      </p:sp>
      <p:sp>
        <p:nvSpPr>
          <p:cNvPr id="3" name="Text Placeholder 2"/>
          <p:cNvSpPr>
            <a:spLocks noGrp="1"/>
          </p:cNvSpPr>
          <p:nvPr>
            <p:ph type="body" idx="1"/>
          </p:nvPr>
        </p:nvSpPr>
        <p:spPr>
          <a:xfrm>
            <a:off x="514707" y="6731215"/>
            <a:ext cx="6506528"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7115D-1B1F-4737-ADD4-6F8D69C4F719}" type="datetime1">
              <a:rPr lang="en-CA" smtClean="0"/>
              <a:t>2023-03-27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1630413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8636" y="2677584"/>
            <a:ext cx="3206115"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19049" y="2677584"/>
            <a:ext cx="3206115"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6B86FE-4D19-47CE-81BC-A5498C8AD73D}" type="datetime1">
              <a:rPr lang="en-CA" smtClean="0"/>
              <a:t>2023-03-27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140494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9619" y="535519"/>
            <a:ext cx="6506528" cy="1944159"/>
          </a:xfrm>
        </p:spPr>
        <p:txBody>
          <a:bodyPr/>
          <a:lstStyle/>
          <a:p>
            <a:r>
              <a:rPr lang="en-US"/>
              <a:t>Click to edit Master title style</a:t>
            </a:r>
          </a:p>
        </p:txBody>
      </p:sp>
      <p:sp>
        <p:nvSpPr>
          <p:cNvPr id="3" name="Text Placeholder 2"/>
          <p:cNvSpPr>
            <a:spLocks noGrp="1"/>
          </p:cNvSpPr>
          <p:nvPr>
            <p:ph type="body" idx="1"/>
          </p:nvPr>
        </p:nvSpPr>
        <p:spPr>
          <a:xfrm>
            <a:off x="519619" y="2465706"/>
            <a:ext cx="3191381"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519619" y="3674110"/>
            <a:ext cx="3191381"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19049" y="2465706"/>
            <a:ext cx="3207098"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3819049" y="3674110"/>
            <a:ext cx="3207098"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88C81A-F61D-44AF-A1A0-900C2997039B}" type="datetime1">
              <a:rPr lang="en-CA" smtClean="0"/>
              <a:t>2023-03-27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2983625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CD4BAA-7209-45E0-90E9-77D535245657}" type="datetime1">
              <a:rPr lang="en-CA" smtClean="0"/>
              <a:t>2023-03-27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2717816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68352-CD83-45B9-8591-4FBD0C63A48B}" type="datetime1">
              <a:rPr lang="en-CA" smtClean="0"/>
              <a:t>2023-03-27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EF3BFEA-94B6-43B3-BFC0-C11D0EECC516}" type="slidenum">
              <a:rPr lang="en-CA" smtClean="0"/>
              <a:pPr/>
              <a:t>‹#›</a:t>
            </a:fld>
            <a:endParaRPr lang="en-CA"/>
          </a:p>
        </p:txBody>
      </p:sp>
    </p:spTree>
    <p:extLst>
      <p:ext uri="{BB962C8B-B14F-4D97-AF65-F5344CB8AC3E}">
        <p14:creationId xmlns:p14="http://schemas.microsoft.com/office/powerpoint/2010/main" val="167262149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9619" y="670560"/>
            <a:ext cx="2433072" cy="2346960"/>
          </a:xfrm>
        </p:spPr>
        <p:txBody>
          <a:bodyPr anchor="b"/>
          <a:lstStyle>
            <a:lvl1pPr>
              <a:defRPr sz="2640"/>
            </a:lvl1pPr>
          </a:lstStyle>
          <a:p>
            <a:r>
              <a:rPr lang="en-US"/>
              <a:t>Click to edit Master title style</a:t>
            </a:r>
          </a:p>
        </p:txBody>
      </p:sp>
      <p:sp>
        <p:nvSpPr>
          <p:cNvPr id="3" name="Content Placeholder 2"/>
          <p:cNvSpPr>
            <a:spLocks noGrp="1"/>
          </p:cNvSpPr>
          <p:nvPr>
            <p:ph idx="1"/>
          </p:nvPr>
        </p:nvSpPr>
        <p:spPr>
          <a:xfrm>
            <a:off x="3207097" y="1448226"/>
            <a:ext cx="3819049" cy="7147983"/>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9619" y="3017520"/>
            <a:ext cx="243307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6206A867-56BD-4FC4-BACF-8D8B16F87659}" type="datetime1">
              <a:rPr lang="en-CA" smtClean="0"/>
              <a:t>2023-03-27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5952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9619" y="670560"/>
            <a:ext cx="2433072" cy="2346960"/>
          </a:xfrm>
        </p:spPr>
        <p:txBody>
          <a:bodyPr anchor="b"/>
          <a:lstStyle>
            <a:lvl1pPr>
              <a:defRPr sz="2640"/>
            </a:lvl1pPr>
          </a:lstStyle>
          <a:p>
            <a:r>
              <a:rPr lang="en-US"/>
              <a:t>Click to edit Master title style</a:t>
            </a:r>
          </a:p>
        </p:txBody>
      </p:sp>
      <p:sp>
        <p:nvSpPr>
          <p:cNvPr id="3" name="Picture Placeholder 2"/>
          <p:cNvSpPr>
            <a:spLocks noGrp="1" noChangeAspect="1"/>
          </p:cNvSpPr>
          <p:nvPr>
            <p:ph type="pic" idx="1"/>
          </p:nvPr>
        </p:nvSpPr>
        <p:spPr>
          <a:xfrm>
            <a:off x="3207097" y="1448226"/>
            <a:ext cx="3819049" cy="7147983"/>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p>
        </p:txBody>
      </p:sp>
      <p:sp>
        <p:nvSpPr>
          <p:cNvPr id="4" name="Text Placeholder 3"/>
          <p:cNvSpPr>
            <a:spLocks noGrp="1"/>
          </p:cNvSpPr>
          <p:nvPr>
            <p:ph type="body" sz="half" idx="2"/>
          </p:nvPr>
        </p:nvSpPr>
        <p:spPr>
          <a:xfrm>
            <a:off x="519619" y="3017520"/>
            <a:ext cx="243307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55FA7A55-2C2A-4F72-A747-00354B0542AF}" type="datetime1">
              <a:rPr lang="en-CA" smtClean="0"/>
              <a:t>2023-03-27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337847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8636" y="535519"/>
            <a:ext cx="6506528"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8636" y="2677584"/>
            <a:ext cx="6506528"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8636" y="9322649"/>
            <a:ext cx="1697355" cy="535517"/>
          </a:xfrm>
          <a:prstGeom prst="rect">
            <a:avLst/>
          </a:prstGeom>
        </p:spPr>
        <p:txBody>
          <a:bodyPr vert="horz" lIns="91440" tIns="45720" rIns="91440" bIns="45720" rtlCol="0" anchor="ctr"/>
          <a:lstStyle>
            <a:lvl1pPr algn="l">
              <a:defRPr sz="990">
                <a:solidFill>
                  <a:schemeClr val="tx1">
                    <a:tint val="75000"/>
                  </a:schemeClr>
                </a:solidFill>
              </a:defRPr>
            </a:lvl1pPr>
          </a:lstStyle>
          <a:p>
            <a:fld id="{946C3ABA-AE8A-4001-9F49-E903CFE13593}" type="datetime1">
              <a:rPr lang="en-CA" smtClean="0"/>
              <a:t>2023-03-27</a:t>
            </a:fld>
            <a:endParaRPr lang="en-CA"/>
          </a:p>
        </p:txBody>
      </p:sp>
      <p:sp>
        <p:nvSpPr>
          <p:cNvPr id="5" name="Footer Placeholder 4"/>
          <p:cNvSpPr>
            <a:spLocks noGrp="1"/>
          </p:cNvSpPr>
          <p:nvPr>
            <p:ph type="ftr" sz="quarter" idx="3"/>
          </p:nvPr>
        </p:nvSpPr>
        <p:spPr>
          <a:xfrm>
            <a:off x="2498884" y="9322649"/>
            <a:ext cx="2546033" cy="535517"/>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327809" y="9322649"/>
            <a:ext cx="1697355" cy="535517"/>
          </a:xfrm>
          <a:prstGeom prst="rect">
            <a:avLst/>
          </a:prstGeom>
        </p:spPr>
        <p:txBody>
          <a:bodyPr vert="horz" lIns="91440" tIns="45720" rIns="91440" bIns="45720" rtlCol="0" anchor="ctr"/>
          <a:lstStyle>
            <a:lvl1pPr algn="r">
              <a:defRPr sz="990">
                <a:solidFill>
                  <a:schemeClr val="tx1">
                    <a:tint val="75000"/>
                  </a:schemeClr>
                </a:solidFill>
              </a:defRPr>
            </a:lvl1pPr>
          </a:lstStyle>
          <a:p>
            <a:fld id="{3EF3BFEA-94B6-43B3-BFC0-C11D0EECC516}" type="slidenum">
              <a:rPr lang="en-CA" smtClean="0"/>
              <a:t>‹#›</a:t>
            </a:fld>
            <a:endParaRPr lang="en-CA"/>
          </a:p>
        </p:txBody>
      </p:sp>
    </p:spTree>
    <p:extLst>
      <p:ext uri="{BB962C8B-B14F-4D97-AF65-F5344CB8AC3E}">
        <p14:creationId xmlns:p14="http://schemas.microsoft.com/office/powerpoint/2010/main" val="416051809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46123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2376">
          <p15:clr>
            <a:srgbClr val="F26B43"/>
          </p15:clr>
        </p15:guide>
      </p15:sldGuideLst>
    </p:ext>
  </p:extLst>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hyperlink" Target="http://aka.ms/windows11-spec" TargetMode="External"/><Relationship Id="rId3" Type="http://schemas.openxmlformats.org/officeDocument/2006/relationships/image" Target="../media/image4.png"/><Relationship Id="rId7" Type="http://schemas.openxmlformats.org/officeDocument/2006/relationships/hyperlink" Target="https://aka.ms/m365businesstrialinfo"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hyperlink" Target="http://surface.com/Storage" TargetMode="External"/><Relationship Id="rId5" Type="http://schemas.openxmlformats.org/officeDocument/2006/relationships/image" Target="../media/image2.png"/><Relationship Id="rId10" Type="http://schemas.microsoft.com/office/2007/relationships/hdphoto" Target="../media/hdphoto4.wdp"/><Relationship Id="rId4" Type="http://schemas.openxmlformats.org/officeDocument/2006/relationships/hyperlink" Target="https://www.microsoft.com/en-us/corporate-responsibility/sustainability/products-services-devices"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5787C05-C107-0980-8EB4-DBCB8DDDE23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4404528"/>
            <a:ext cx="7543800" cy="5653872"/>
          </a:xfrm>
          <a:custGeom>
            <a:avLst/>
            <a:gdLst/>
            <a:ahLst/>
            <a:cxnLst/>
            <a:rect l="l" t="t" r="r" b="b"/>
            <a:pathLst>
              <a:path w="10058400" h="2209800">
                <a:moveTo>
                  <a:pt x="0" y="0"/>
                </a:moveTo>
                <a:lnTo>
                  <a:pt x="0" y="2209292"/>
                </a:lnTo>
                <a:lnTo>
                  <a:pt x="10058400" y="2209292"/>
                </a:lnTo>
                <a:lnTo>
                  <a:pt x="10058400" y="616432"/>
                </a:lnTo>
                <a:lnTo>
                  <a:pt x="0" y="0"/>
                </a:lnTo>
                <a:close/>
              </a:path>
            </a:pathLst>
          </a:custGeom>
          <a:solidFill>
            <a:srgbClr val="E6E6E6"/>
          </a:solidFill>
        </p:spPr>
        <p:txBody>
          <a:bodyPr wrap="square" lIns="0" tIns="0" rIns="0" bIns="0" rtlCol="0"/>
          <a:lstStyle/>
          <a:p>
            <a:endParaRPr/>
          </a:p>
        </p:txBody>
      </p:sp>
      <p:pic>
        <p:nvPicPr>
          <p:cNvPr id="7" name="Picture 6" descr="Microsoft Surface logo">
            <a:extLst>
              <a:ext uri="{FF2B5EF4-FFF2-40B4-BE49-F238E27FC236}">
                <a16:creationId xmlns:a16="http://schemas.microsoft.com/office/drawing/2014/main" id="{EDFDFFEB-DE43-AF3C-659C-6E7D2852CD4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36924" y="147769"/>
            <a:ext cx="2111967" cy="658275"/>
          </a:xfrm>
          <a:prstGeom prst="rect">
            <a:avLst/>
          </a:prstGeom>
        </p:spPr>
      </p:pic>
      <p:sp>
        <p:nvSpPr>
          <p:cNvPr id="8" name="TextBox 7">
            <a:extLst>
              <a:ext uri="{FF2B5EF4-FFF2-40B4-BE49-F238E27FC236}">
                <a16:creationId xmlns:a16="http://schemas.microsoft.com/office/drawing/2014/main" id="{82C93306-8144-2E64-ED41-C1CAA2321C4D}"/>
              </a:ext>
            </a:extLst>
          </p:cNvPr>
          <p:cNvSpPr txBox="1">
            <a:spLocks noGrp="1" noRot="1" noMove="1" noResize="1" noEditPoints="1" noAdjustHandles="1" noChangeArrowheads="1" noChangeShapeType="1"/>
          </p:cNvSpPr>
          <p:nvPr/>
        </p:nvSpPr>
        <p:spPr>
          <a:xfrm>
            <a:off x="256050" y="694534"/>
            <a:ext cx="7069328" cy="461665"/>
          </a:xfrm>
          <a:prstGeom prst="rect">
            <a:avLst/>
          </a:prstGeom>
          <a:noFill/>
        </p:spPr>
        <p:txBody>
          <a:bodyPr wrap="square" lIns="91440" tIns="45720" rIns="91440" bIns="45720" anchor="b">
            <a:spAutoFit/>
          </a:bodyPr>
          <a:lstStyle/>
          <a:p>
            <a:r>
              <a:rPr lang="en-US" sz="2400" b="1" dirty="0">
                <a:solidFill>
                  <a:srgbClr val="505050"/>
                </a:solidFill>
                <a:effectLst/>
                <a:latin typeface="Segoe UI Light" panose="020B0502040204020203" pitchFamily="34" charset="0"/>
              </a:rPr>
              <a:t>Microsoft Surface Pro 9 SCR</a:t>
            </a:r>
          </a:p>
        </p:txBody>
      </p:sp>
      <p:sp>
        <p:nvSpPr>
          <p:cNvPr id="9" name="TextBox 8">
            <a:extLst>
              <a:ext uri="{FF2B5EF4-FFF2-40B4-BE49-F238E27FC236}">
                <a16:creationId xmlns:a16="http://schemas.microsoft.com/office/drawing/2014/main" id="{6FD3D659-7FE7-3A60-88D5-46D2D08142A8}"/>
              </a:ext>
            </a:extLst>
          </p:cNvPr>
          <p:cNvSpPr txBox="1">
            <a:spLocks noGrp="1" noRot="1" noMove="1" noResize="1" noEditPoints="1" noAdjustHandles="1" noChangeArrowheads="1" noChangeShapeType="1"/>
          </p:cNvSpPr>
          <p:nvPr/>
        </p:nvSpPr>
        <p:spPr>
          <a:xfrm>
            <a:off x="256051" y="1563771"/>
            <a:ext cx="6944850" cy="650306"/>
          </a:xfrm>
          <a:prstGeom prst="rect">
            <a:avLst/>
          </a:prstGeom>
          <a:noFill/>
        </p:spPr>
        <p:txBody>
          <a:bodyPr wrap="square" lIns="91440" tIns="45720" rIns="91440" bIns="45720" anchor="t">
            <a:spAutoFit/>
          </a:bodyPr>
          <a:lstStyle/>
          <a:p>
            <a:pPr>
              <a:lnSpc>
                <a:spcPts val="1500"/>
              </a:lnSpc>
            </a:pPr>
            <a:r>
              <a:rPr lang="en-US" sz="1000">
                <a:solidFill>
                  <a:srgbClr val="505050"/>
                </a:solidFill>
                <a:effectLst/>
                <a:latin typeface="Segoe UI" panose="020B0502040204020203" pitchFamily="34" charset="0"/>
              </a:rPr>
              <a:t>The go everywhere, work anywhere, wherever the day takes your team, 2-in-1 that performs like a laptop: Microsoft Surface Pro 9. The Windows 11 Secured-core PC and virtually edge-to-edge 13” PixelSense™ touch display with </a:t>
            </a:r>
            <a:br>
              <a:rPr lang="en-US" sz="1000">
                <a:solidFill>
                  <a:srgbClr val="505050"/>
                </a:solidFill>
                <a:effectLst/>
                <a:latin typeface="Segoe UI" panose="020B0502040204020203" pitchFamily="34" charset="0"/>
              </a:rPr>
            </a:br>
            <a:r>
              <a:rPr lang="en-US" sz="1000">
                <a:solidFill>
                  <a:srgbClr val="505050"/>
                </a:solidFill>
                <a:effectLst/>
                <a:latin typeface="Segoe UI" panose="020B0502040204020203" pitchFamily="34" charset="0"/>
              </a:rPr>
              <a:t>true-to-life color come together in a light, low-profile form to give your team the power they need for any path.</a:t>
            </a:r>
          </a:p>
        </p:txBody>
      </p:sp>
      <p:sp>
        <p:nvSpPr>
          <p:cNvPr id="10" name="TextBox 9">
            <a:extLst>
              <a:ext uri="{FF2B5EF4-FFF2-40B4-BE49-F238E27FC236}">
                <a16:creationId xmlns:a16="http://schemas.microsoft.com/office/drawing/2014/main" id="{CE6DD348-F074-95C7-0DCB-043DA4C0C265}"/>
              </a:ext>
            </a:extLst>
          </p:cNvPr>
          <p:cNvSpPr txBox="1">
            <a:spLocks noGrp="1" noRot="1" noMove="1" noResize="1" noEditPoints="1" noAdjustHandles="1" noChangeArrowheads="1" noChangeShapeType="1"/>
          </p:cNvSpPr>
          <p:nvPr/>
        </p:nvSpPr>
        <p:spPr>
          <a:xfrm>
            <a:off x="256050" y="1103559"/>
            <a:ext cx="7069328" cy="369332"/>
          </a:xfrm>
          <a:prstGeom prst="rect">
            <a:avLst/>
          </a:prstGeom>
          <a:noFill/>
        </p:spPr>
        <p:txBody>
          <a:bodyPr wrap="square" lIns="91440" tIns="45720" rIns="91440" bIns="45720" anchor="b">
            <a:spAutoFit/>
          </a:bodyPr>
          <a:lstStyle/>
          <a:p>
            <a:r>
              <a:rPr lang="en-US">
                <a:solidFill>
                  <a:srgbClr val="505050"/>
                </a:solidFill>
                <a:effectLst/>
                <a:latin typeface="Segoe UI Light" panose="020B0502040204020203" pitchFamily="34" charset="0"/>
              </a:rPr>
              <a:t>The most powerful Pro </a:t>
            </a:r>
          </a:p>
        </p:txBody>
      </p:sp>
      <p:sp>
        <p:nvSpPr>
          <p:cNvPr id="11" name="TextBox 10">
            <a:extLst>
              <a:ext uri="{FF2B5EF4-FFF2-40B4-BE49-F238E27FC236}">
                <a16:creationId xmlns:a16="http://schemas.microsoft.com/office/drawing/2014/main" id="{B0AA29E2-D397-32F0-855F-A663797296F7}"/>
              </a:ext>
            </a:extLst>
          </p:cNvPr>
          <p:cNvSpPr txBox="1">
            <a:spLocks noGrp="1" noRot="1" noMove="1" noResize="1" noEditPoints="1" noAdjustHandles="1" noChangeArrowheads="1" noChangeShapeType="1"/>
          </p:cNvSpPr>
          <p:nvPr/>
        </p:nvSpPr>
        <p:spPr>
          <a:xfrm>
            <a:off x="256050" y="2352003"/>
            <a:ext cx="7069328" cy="215444"/>
          </a:xfrm>
          <a:prstGeom prst="rect">
            <a:avLst/>
          </a:prstGeom>
          <a:noFill/>
        </p:spPr>
        <p:txBody>
          <a:bodyPr wrap="square" lIns="91440" tIns="45720" rIns="91440" bIns="45720" anchor="b">
            <a:spAutoFit/>
          </a:bodyPr>
          <a:lstStyle/>
          <a:p>
            <a:r>
              <a:rPr lang="en-US" sz="800" b="1" spc="200">
                <a:solidFill>
                  <a:srgbClr val="0078D4"/>
                </a:solidFill>
                <a:effectLst/>
                <a:latin typeface="Segoe UI Semibold" panose="020B0502040204020203" pitchFamily="34" charset="0"/>
                <a:cs typeface="Segoe UI Semibold" panose="020B0502040204020203" pitchFamily="34" charset="0"/>
              </a:rPr>
              <a:t>BENEFITS</a:t>
            </a:r>
          </a:p>
        </p:txBody>
      </p:sp>
      <p:graphicFrame>
        <p:nvGraphicFramePr>
          <p:cNvPr id="14" name="Table 5">
            <a:extLst>
              <a:ext uri="{FF2B5EF4-FFF2-40B4-BE49-F238E27FC236}">
                <a16:creationId xmlns:a16="http://schemas.microsoft.com/office/drawing/2014/main" id="{3F5BEBCD-3A1A-B25D-4101-8264895FFA26}"/>
              </a:ext>
            </a:extLst>
          </p:cNvPr>
          <p:cNvGraphicFramePr>
            <a:graphicFrameLocks/>
          </p:cNvGraphicFramePr>
          <p:nvPr>
            <p:extLst>
              <p:ext uri="{D42A27DB-BD31-4B8C-83A1-F6EECF244321}">
                <p14:modId xmlns:p14="http://schemas.microsoft.com/office/powerpoint/2010/main" val="1551516294"/>
              </p:ext>
            </p:extLst>
          </p:nvPr>
        </p:nvGraphicFramePr>
        <p:xfrm>
          <a:off x="363158" y="2677876"/>
          <a:ext cx="6837741" cy="877861"/>
        </p:xfrm>
        <a:graphic>
          <a:graphicData uri="http://schemas.openxmlformats.org/drawingml/2006/table">
            <a:tbl>
              <a:tblPr firstRow="1" bandRow="1">
                <a:tableStyleId>{5940675A-B579-460E-94D1-54222C63F5DA}</a:tableStyleId>
              </a:tblPr>
              <a:tblGrid>
                <a:gridCol w="2167100">
                  <a:extLst>
                    <a:ext uri="{9D8B030D-6E8A-4147-A177-3AD203B41FA5}">
                      <a16:colId xmlns:a16="http://schemas.microsoft.com/office/drawing/2014/main" val="1644014829"/>
                    </a:ext>
                  </a:extLst>
                </a:gridCol>
                <a:gridCol w="133400">
                  <a:extLst>
                    <a:ext uri="{9D8B030D-6E8A-4147-A177-3AD203B41FA5}">
                      <a16:colId xmlns:a16="http://schemas.microsoft.com/office/drawing/2014/main" val="1444953401"/>
                    </a:ext>
                  </a:extLst>
                </a:gridCol>
                <a:gridCol w="2154392">
                  <a:extLst>
                    <a:ext uri="{9D8B030D-6E8A-4147-A177-3AD203B41FA5}">
                      <a16:colId xmlns:a16="http://schemas.microsoft.com/office/drawing/2014/main" val="3756154389"/>
                    </a:ext>
                  </a:extLst>
                </a:gridCol>
                <a:gridCol w="133400">
                  <a:extLst>
                    <a:ext uri="{9D8B030D-6E8A-4147-A177-3AD203B41FA5}">
                      <a16:colId xmlns:a16="http://schemas.microsoft.com/office/drawing/2014/main" val="3387034134"/>
                    </a:ext>
                  </a:extLst>
                </a:gridCol>
                <a:gridCol w="2249449">
                  <a:extLst>
                    <a:ext uri="{9D8B030D-6E8A-4147-A177-3AD203B41FA5}">
                      <a16:colId xmlns:a16="http://schemas.microsoft.com/office/drawing/2014/main" val="4285087522"/>
                    </a:ext>
                  </a:extLst>
                </a:gridCol>
              </a:tblGrid>
              <a:tr h="640080">
                <a:tc>
                  <a:txBody>
                    <a:bodyPr/>
                    <a:lstStyle/>
                    <a:p>
                      <a:pPr>
                        <a:lnSpc>
                          <a:spcPts val="1160"/>
                        </a:lnSpc>
                      </a:pPr>
                      <a:r>
                        <a:rPr lang="en-US" sz="800" b="0" i="0" kern="1200">
                          <a:solidFill>
                            <a:srgbClr val="505050"/>
                          </a:solidFill>
                          <a:effectLst/>
                          <a:latin typeface="Segoe UI" panose="020B0502040204020203" pitchFamily="34" charset="0"/>
                          <a:ea typeface="+mn-ea"/>
                          <a:cs typeface="Segoe UI" panose="020B0502040204020203" pitchFamily="34" charset="0"/>
                        </a:rPr>
                        <a:t>Get pro-level performance and unlock workstation-class power with optional 12th Gen Intel® Core</a:t>
                      </a:r>
                      <a:r>
                        <a:rPr lang="en-US" sz="800" b="0" i="0" kern="1200" baseline="30000">
                          <a:solidFill>
                            <a:srgbClr val="505050"/>
                          </a:solidFill>
                          <a:effectLst/>
                          <a:latin typeface="Segoe UI" panose="020B0502040204020203" pitchFamily="34" charset="0"/>
                          <a:ea typeface="+mn-ea"/>
                          <a:cs typeface="Segoe UI" panose="020B0502040204020203" pitchFamily="34" charset="0"/>
                        </a:rPr>
                        <a:t>TM</a:t>
                      </a:r>
                      <a:r>
                        <a:rPr lang="en-US" sz="800" b="0" i="0" kern="1200">
                          <a:solidFill>
                            <a:srgbClr val="505050"/>
                          </a:solidFill>
                          <a:effectLst/>
                          <a:latin typeface="Segoe UI" panose="020B0502040204020203" pitchFamily="34" charset="0"/>
                          <a:ea typeface="+mn-ea"/>
                          <a:cs typeface="Segoe UI" panose="020B0502040204020203" pitchFamily="34" charset="0"/>
                        </a:rPr>
                        <a:t> processors built on the Intel® Evo</a:t>
                      </a:r>
                      <a:r>
                        <a:rPr lang="en-US" sz="800" b="0" i="0" kern="1200" baseline="30000">
                          <a:solidFill>
                            <a:srgbClr val="505050"/>
                          </a:solidFill>
                          <a:effectLst/>
                          <a:latin typeface="Segoe UI" panose="020B0502040204020203" pitchFamily="34" charset="0"/>
                          <a:ea typeface="+mn-ea"/>
                          <a:cs typeface="Segoe UI" panose="020B0502040204020203" pitchFamily="34" charset="0"/>
                        </a:rPr>
                        <a:t>TM</a:t>
                      </a:r>
                      <a:r>
                        <a:rPr lang="en-US" sz="800" b="0" i="0" kern="1200">
                          <a:solidFill>
                            <a:srgbClr val="505050"/>
                          </a:solidFill>
                          <a:effectLst/>
                          <a:latin typeface="Segoe UI" panose="020B0502040204020203" pitchFamily="34" charset="0"/>
                          <a:ea typeface="+mn-ea"/>
                          <a:cs typeface="Segoe UI" panose="020B0502040204020203" pitchFamily="34" charset="0"/>
                        </a:rPr>
                        <a:t> platform and Thunderbolt</a:t>
                      </a:r>
                      <a:r>
                        <a:rPr lang="en-US" sz="800" b="0" i="0" kern="1200" baseline="30000">
                          <a:solidFill>
                            <a:srgbClr val="505050"/>
                          </a:solidFill>
                          <a:effectLst/>
                          <a:latin typeface="Segoe UI" panose="020B0502040204020203" pitchFamily="34" charset="0"/>
                          <a:ea typeface="+mn-ea"/>
                          <a:cs typeface="Segoe UI" panose="020B0502040204020203" pitchFamily="34" charset="0"/>
                        </a:rPr>
                        <a:t>TM</a:t>
                      </a:r>
                      <a:r>
                        <a:rPr lang="en-US" sz="800" b="0" i="0" kern="1200">
                          <a:solidFill>
                            <a:srgbClr val="505050"/>
                          </a:solidFill>
                          <a:effectLst/>
                          <a:latin typeface="Segoe UI" panose="020B0502040204020203" pitchFamily="34" charset="0"/>
                          <a:ea typeface="+mn-ea"/>
                          <a:cs typeface="Segoe UI" panose="020B0502040204020203" pitchFamily="34" charset="0"/>
                        </a:rPr>
                        <a:t> 4. </a:t>
                      </a:r>
                    </a:p>
                    <a:p>
                      <a:pPr rtl="0" fontAlgn="base">
                        <a:lnSpc>
                          <a:spcPts val="1160"/>
                        </a:lnSpc>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base">
                        <a:lnSpc>
                          <a:spcPts val="1160"/>
                        </a:lnSpc>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For employees on the go-go-go who need instant access, quick multitasking, and longer battery life, choose the latest generation Microsoft SQ® 3 processor. </a:t>
                      </a:r>
                    </a:p>
                    <a:p>
                      <a:pPr marL="0" marR="0" lvl="0" indent="0" algn="l" defTabSz="1005840" rtl="0" eaLnBrk="1" fontAlgn="base" latinLnBrk="0" hangingPunct="1">
                        <a:lnSpc>
                          <a:spcPts val="1160"/>
                        </a:lnSpc>
                        <a:spcBef>
                          <a:spcPts val="0"/>
                        </a:spcBef>
                        <a:spcAft>
                          <a:spcPts val="0"/>
                        </a:spcAft>
                        <a:buClrTx/>
                        <a:buSzTx/>
                        <a:buFontTx/>
                        <a:buNone/>
                        <a:tabLst/>
                        <a:defRPr/>
                      </a:pPr>
                      <a:endParaRPr lang="en-US" sz="800" b="0" i="0" kern="1200" dirty="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5840" rtl="0" eaLnBrk="1" fontAlgn="base" latinLnBrk="0" hangingPunct="1">
                        <a:lnSpc>
                          <a:spcPts val="1160"/>
                        </a:lnSpc>
                        <a:spcBef>
                          <a:spcPts val="0"/>
                        </a:spcBef>
                        <a:spcAft>
                          <a:spcPts val="0"/>
                        </a:spcAft>
                        <a:buClrTx/>
                        <a:buSzTx/>
                        <a:buFontTx/>
                        <a:buNone/>
                        <a:tabLst/>
                        <a:defRPr/>
                      </a:pPr>
                      <a:endParaRPr lang="en-US" sz="800" b="0" i="0" kern="1200">
                        <a:solidFill>
                          <a:srgbClr val="505050"/>
                        </a:solidFill>
                        <a:effectLst/>
                        <a:latin typeface="Segoe UI" panose="020B0502040204020203" pitchFamily="34" charset="0"/>
                        <a:ea typeface="+mn-ea"/>
                        <a:cs typeface="Segoe UI" panose="020B0502040204020203" pitchFamily="34" charset="0"/>
                      </a:endParaRP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160"/>
                        </a:lnSpc>
                      </a:pPr>
                      <a:r>
                        <a:rPr lang="en-US" sz="800" b="0" i="0" kern="1200" dirty="0">
                          <a:solidFill>
                            <a:srgbClr val="505050"/>
                          </a:solidFill>
                          <a:effectLst/>
                          <a:latin typeface="Segoe UI" panose="020B0502040204020203" pitchFamily="34" charset="0"/>
                          <a:ea typeface="+mn-ea"/>
                          <a:cs typeface="Segoe UI" panose="020B0502040204020203" pitchFamily="34" charset="0"/>
                        </a:rPr>
                        <a:t>Security has never been more important; it’s also never been easier with Surface Pro 9 and Microsoft SQ® 3. Pluton architecture secures sensitive data directly in the CPU, making it more difficult for attackers to access.</a:t>
                      </a:r>
                    </a:p>
                  </a:txBody>
                  <a:tcPr marL="0" marR="108000" marT="65455" marB="654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842183"/>
                  </a:ext>
                </a:extLst>
              </a:tr>
            </a:tbl>
          </a:graphicData>
        </a:graphic>
      </p:graphicFrame>
      <p:pic>
        <p:nvPicPr>
          <p:cNvPr id="3" name="Picture 2" descr="A screenshot of a computer&#10;&#10;Description automatically generated with medium confidence">
            <a:extLst>
              <a:ext uri="{FF2B5EF4-FFF2-40B4-BE49-F238E27FC236}">
                <a16:creationId xmlns:a16="http://schemas.microsoft.com/office/drawing/2014/main" id="{35915C0D-9D2D-534C-3B0B-A3FB6CD2BA20}"/>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81647" t="51755" b="37692"/>
          <a:stretch/>
        </p:blipFill>
        <p:spPr>
          <a:xfrm>
            <a:off x="6138940" y="5420455"/>
            <a:ext cx="1384540" cy="1030197"/>
          </a:xfrm>
          <a:prstGeom prst="rect">
            <a:avLst/>
          </a:prstGeom>
        </p:spPr>
      </p:pic>
      <p:pic>
        <p:nvPicPr>
          <p:cNvPr id="4" name="Picture 3" descr="Logo&#10;&#10;Description automatically generated">
            <a:extLst>
              <a:ext uri="{FF2B5EF4-FFF2-40B4-BE49-F238E27FC236}">
                <a16:creationId xmlns:a16="http://schemas.microsoft.com/office/drawing/2014/main" id="{35316097-568E-5589-36B3-76B7F9C7AE9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66071" y="280274"/>
            <a:ext cx="915449" cy="915449"/>
          </a:xfrm>
          <a:prstGeom prst="rect">
            <a:avLst/>
          </a:prstGeom>
        </p:spPr>
      </p:pic>
      <p:pic>
        <p:nvPicPr>
          <p:cNvPr id="16" name="Picture 15" descr="A picture containing text, stationary&#10;&#10;Description automatically generated">
            <a:extLst>
              <a:ext uri="{FF2B5EF4-FFF2-40B4-BE49-F238E27FC236}">
                <a16:creationId xmlns:a16="http://schemas.microsoft.com/office/drawing/2014/main" id="{62F5165A-C5F2-7BA4-A31C-0AC248271FD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0157" b="76774" l="22879" r="81647">
                        <a14:foregroundMark x1="27496" y1="46411" x2="27496" y2="46411"/>
                        <a14:foregroundMark x1="26814" y1="47442" x2="26814" y2="47442"/>
                        <a14:foregroundMark x1="25813" y1="46617" x2="25813" y2="46617"/>
                        <a14:foregroundMark x1="25244" y1="45833" x2="25244" y2="45833"/>
                        <a14:foregroundMark x1="24130" y1="45833" x2="24130" y2="45833"/>
                        <a14:foregroundMark x1="25472" y1="44389" x2="25472" y2="44389"/>
                        <a14:foregroundMark x1="24130" y1="45008" x2="24130" y2="45008"/>
                        <a14:foregroundMark x1="24790" y1="45627" x2="24790" y2="45627"/>
                        <a14:foregroundMark x1="26018" y1="48680" x2="26018" y2="48680"/>
                        <a14:foregroundMark x1="25699" y1="48267" x2="25699" y2="48267"/>
                        <a14:foregroundMark x1="25586" y1="47855" x2="25586" y2="47855"/>
                        <a14:foregroundMark x1="25017" y1="48061" x2="25017" y2="48061"/>
                        <a14:foregroundMark x1="28497" y1="48680" x2="28497" y2="48680"/>
                        <a14:foregroundMark x1="79554" y1="57838" x2="79554" y2="57838"/>
                        <a14:foregroundMark x1="81692" y1="59035" x2="81692" y2="59035"/>
                        <a14:foregroundMark x1="26245" y1="45008" x2="26245" y2="45008"/>
                        <a14:foregroundMark x1="27155" y1="45008" x2="27155" y2="45008"/>
                        <a14:foregroundMark x1="26586" y1="44389" x2="26586" y2="44389"/>
                        <a14:foregroundMark x1="25699" y1="44596" x2="25699" y2="44596"/>
                        <a14:foregroundMark x1="24562" y1="44802" x2="24562" y2="44802"/>
                        <a14:foregroundMark x1="25358" y1="44183" x2="25358" y2="44183"/>
                        <a14:foregroundMark x1="24562" y1="44183" x2="24562" y2="44183"/>
                        <a14:foregroundMark x1="23675" y1="44596" x2="23675" y2="44596"/>
                        <a14:foregroundMark x1="23675" y1="44596" x2="23675" y2="44596"/>
                        <a14:foregroundMark x1="24335" y1="44596" x2="24335" y2="44596"/>
                        <a14:foregroundMark x1="24016" y1="44183" x2="24016" y2="44183"/>
                        <a14:foregroundMark x1="23675" y1="45627" x2="23675" y2="45627"/>
                        <a14:foregroundMark x1="23220" y1="44389" x2="23220" y2="44389"/>
                        <a14:foregroundMark x1="22879" y1="44596" x2="22879" y2="44596"/>
                      </a14:backgroundRemoval>
                    </a14:imgEffect>
                  </a14:imgLayer>
                </a14:imgProps>
              </a:ext>
              <a:ext uri="{28A0092B-C50C-407E-A947-70E740481C1C}">
                <a14:useLocalDpi xmlns:a14="http://schemas.microsoft.com/office/drawing/2010/main" val="0"/>
              </a:ext>
            </a:extLst>
          </a:blip>
          <a:srcRect l="19057" t="24428" r="16711" b="17392"/>
          <a:stretch/>
        </p:blipFill>
        <p:spPr>
          <a:xfrm>
            <a:off x="3080141" y="7481551"/>
            <a:ext cx="4120758" cy="2057734"/>
          </a:xfrm>
          <a:prstGeom prst="rect">
            <a:avLst/>
          </a:prstGeom>
        </p:spPr>
      </p:pic>
      <p:pic>
        <p:nvPicPr>
          <p:cNvPr id="25" name="Picture 24">
            <a:extLst>
              <a:ext uri="{FF2B5EF4-FFF2-40B4-BE49-F238E27FC236}">
                <a16:creationId xmlns:a16="http://schemas.microsoft.com/office/drawing/2014/main" id="{15622F32-B5A8-EB1A-A0C0-8DD70669208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backgroundMark x1="50102" y1="82591" x2="50102" y2="82591"/>
                        <a14:backgroundMark x1="51126" y1="81724" x2="51126" y2="81724"/>
                        <a14:backgroundMark x1="49625" y1="81312" x2="49625" y2="81312"/>
                        <a14:backgroundMark x1="49170" y1="82797" x2="49170" y2="82797"/>
                        <a14:backgroundMark x1="53559" y1="83622" x2="53559" y2="83622"/>
                      </a14:backgroundRemoval>
                    </a14:imgEffect>
                  </a14:imgLayer>
                </a14:imgProps>
              </a:ext>
              <a:ext uri="{28A0092B-C50C-407E-A947-70E740481C1C}">
                <a14:useLocalDpi xmlns:a14="http://schemas.microsoft.com/office/drawing/2010/main" val="0"/>
              </a:ext>
            </a:extLst>
          </a:blip>
          <a:srcRect l="40102" t="10238" r="20232" b="3238"/>
          <a:stretch/>
        </p:blipFill>
        <p:spPr>
          <a:xfrm>
            <a:off x="158141" y="5195493"/>
            <a:ext cx="3632573" cy="3607016"/>
          </a:xfrm>
          <a:prstGeom prst="rect">
            <a:avLst/>
          </a:prstGeom>
        </p:spPr>
      </p:pic>
      <p:pic>
        <p:nvPicPr>
          <p:cNvPr id="27" name="Picture 26" descr="A picture containing text, businesscard&#10;&#10;Description automatically generated">
            <a:extLst>
              <a:ext uri="{FF2B5EF4-FFF2-40B4-BE49-F238E27FC236}">
                <a16:creationId xmlns:a16="http://schemas.microsoft.com/office/drawing/2014/main" id="{047B728D-CF5B-7FC2-B7A5-1BBEBBD3FF13}"/>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backgroundMark x1="49352" y1="79703" x2="49352" y2="79703"/>
                      </a14:backgroundRemoval>
                    </a14:imgEffect>
                  </a14:imgLayer>
                </a14:imgProps>
              </a:ext>
              <a:ext uri="{28A0092B-C50C-407E-A947-70E740481C1C}">
                <a14:useLocalDpi xmlns:a14="http://schemas.microsoft.com/office/drawing/2010/main" val="0"/>
              </a:ext>
            </a:extLst>
          </a:blip>
          <a:srcRect l="39657" t="17213" r="24518" b="12146"/>
          <a:stretch/>
        </p:blipFill>
        <p:spPr>
          <a:xfrm>
            <a:off x="2766246" y="3555737"/>
            <a:ext cx="3632573" cy="3612216"/>
          </a:xfrm>
          <a:prstGeom prst="rect">
            <a:avLst/>
          </a:prstGeom>
        </p:spPr>
      </p:pic>
    </p:spTree>
    <p:extLst>
      <p:ext uri="{BB962C8B-B14F-4D97-AF65-F5344CB8AC3E}">
        <p14:creationId xmlns:p14="http://schemas.microsoft.com/office/powerpoint/2010/main" val="2317501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E4943DA-70E1-7546-B13B-362C45D7E210}"/>
              </a:ext>
            </a:extLst>
          </p:cNvPr>
          <p:cNvSpPr txBox="1"/>
          <p:nvPr/>
        </p:nvSpPr>
        <p:spPr>
          <a:xfrm>
            <a:off x="206817" y="423229"/>
            <a:ext cx="47390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Surface </a:t>
            </a:r>
            <a:r>
              <a:rPr lang="en-US" b="1">
                <a:solidFill>
                  <a:srgbClr val="0078D4"/>
                </a:solidFill>
                <a:latin typeface="Segoe UI" panose="020B0502040204020203" pitchFamily="34" charset="0"/>
                <a:cs typeface="Segoe UI" panose="020B0502040204020203" pitchFamily="34" charset="0"/>
              </a:rPr>
              <a:t>Pro 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Technical Specifications</a:t>
            </a:r>
          </a:p>
        </p:txBody>
      </p:sp>
      <p:pic>
        <p:nvPicPr>
          <p:cNvPr id="10" name="Picture 9" descr="Logo&#10;&#10;Description automatically generated">
            <a:extLst>
              <a:ext uri="{FF2B5EF4-FFF2-40B4-BE49-F238E27FC236}">
                <a16:creationId xmlns:a16="http://schemas.microsoft.com/office/drawing/2014/main" id="{B55A9781-B406-4787-AECB-6D84E7E89CF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16536" y="109904"/>
            <a:ext cx="626649" cy="626649"/>
          </a:xfrm>
          <a:prstGeom prst="rect">
            <a:avLst/>
          </a:prstGeom>
        </p:spPr>
      </p:pic>
      <p:graphicFrame>
        <p:nvGraphicFramePr>
          <p:cNvPr id="21" name="Table 2">
            <a:extLst>
              <a:ext uri="{FF2B5EF4-FFF2-40B4-BE49-F238E27FC236}">
                <a16:creationId xmlns:a16="http://schemas.microsoft.com/office/drawing/2014/main" id="{A1DFAA31-E7CC-4148-A1CE-DD5BC545DB02}"/>
              </a:ext>
            </a:extLst>
          </p:cNvPr>
          <p:cNvGraphicFramePr>
            <a:graphicFrameLocks noGrp="1"/>
          </p:cNvGraphicFramePr>
          <p:nvPr>
            <p:extLst>
              <p:ext uri="{D42A27DB-BD31-4B8C-83A1-F6EECF244321}">
                <p14:modId xmlns:p14="http://schemas.microsoft.com/office/powerpoint/2010/main" val="887104590"/>
              </p:ext>
            </p:extLst>
          </p:nvPr>
        </p:nvGraphicFramePr>
        <p:xfrm>
          <a:off x="93851" y="1041861"/>
          <a:ext cx="3542002" cy="7094946"/>
        </p:xfrm>
        <a:graphic>
          <a:graphicData uri="http://schemas.openxmlformats.org/drawingml/2006/table">
            <a:tbl>
              <a:tblPr bandRow="1">
                <a:tableStyleId>{5940675A-B579-460E-94D1-54222C63F5DA}</a:tableStyleId>
              </a:tblPr>
              <a:tblGrid>
                <a:gridCol w="698929">
                  <a:extLst>
                    <a:ext uri="{9D8B030D-6E8A-4147-A177-3AD203B41FA5}">
                      <a16:colId xmlns:a16="http://schemas.microsoft.com/office/drawing/2014/main" val="66097278"/>
                    </a:ext>
                  </a:extLst>
                </a:gridCol>
                <a:gridCol w="1343985">
                  <a:extLst>
                    <a:ext uri="{9D8B030D-6E8A-4147-A177-3AD203B41FA5}">
                      <a16:colId xmlns:a16="http://schemas.microsoft.com/office/drawing/2014/main" val="2683968764"/>
                    </a:ext>
                  </a:extLst>
                </a:gridCol>
                <a:gridCol w="1499088">
                  <a:extLst>
                    <a:ext uri="{9D8B030D-6E8A-4147-A177-3AD203B41FA5}">
                      <a16:colId xmlns:a16="http://schemas.microsoft.com/office/drawing/2014/main" val="29801038"/>
                    </a:ext>
                  </a:extLst>
                </a:gridCol>
              </a:tblGrid>
              <a:tr h="481126">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NZ" sz="700" b="0">
                          <a:solidFill>
                            <a:srgbClr val="0078D4"/>
                          </a:solidFill>
                          <a:latin typeface="Segoe UI" panose="020B0502040204020203" pitchFamily="34" charset="0"/>
                          <a:cs typeface="Segoe UI" panose="020B0502040204020203" pitchFamily="34" charset="0"/>
                        </a:rPr>
                        <a:t>In the Box</a:t>
                      </a:r>
                    </a:p>
                    <a:p>
                      <a:pPr algn="l">
                        <a:lnSpc>
                          <a:spcPct val="100000"/>
                        </a:lnSpc>
                      </a:pPr>
                      <a:endParaRPr lang="en-US" sz="700" b="0">
                        <a:solidFill>
                          <a:srgbClr val="0078D4"/>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0" i="0" kern="1200">
                          <a:solidFill>
                            <a:srgbClr val="505050"/>
                          </a:solidFill>
                          <a:effectLst/>
                          <a:latin typeface="Segoe UI" panose="020B0502040204020203" pitchFamily="34" charset="0"/>
                          <a:ea typeface="+mn-ea"/>
                          <a:cs typeface="Segoe UI" panose="020B0502040204020203" pitchFamily="34" charset="0"/>
                        </a:rPr>
                        <a:t>Surface Pro 9</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Power Supply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Quick Start Guide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Safety and warranty documents</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0" i="0" kern="1200">
                          <a:solidFill>
                            <a:srgbClr val="505050"/>
                          </a:solidFill>
                          <a:effectLst/>
                          <a:latin typeface="Segoe UI" panose="020B0502040204020203" pitchFamily="34" charset="0"/>
                          <a:ea typeface="+mn-ea"/>
                          <a:cs typeface="Segoe UI" panose="020B0502040204020203" pitchFamily="34" charset="0"/>
                        </a:rPr>
                        <a:t>Pro 9 with 5G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a:solidFill>
                            <a:srgbClr val="505050"/>
                          </a:solidFill>
                          <a:effectLst/>
                          <a:latin typeface="Segoe UI" panose="020B0502040204020203" pitchFamily="34" charset="0"/>
                          <a:ea typeface="+mn-ea"/>
                          <a:cs typeface="Segoe UI" panose="020B0502040204020203" pitchFamily="34" charset="0"/>
                        </a:rPr>
                        <a:t>SIM Card access tool</a:t>
                      </a:r>
                      <a:endParaRPr lang="en-US" sz="700">
                        <a:solidFill>
                          <a:srgbClr val="505050"/>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1349102"/>
                  </a:ext>
                </a:extLst>
              </a:tr>
              <a:tr h="398627">
                <a:tc>
                  <a:txBody>
                    <a:bodyPr/>
                    <a:lstStyle/>
                    <a:p>
                      <a:pPr algn="l">
                        <a:lnSpc>
                          <a:spcPct val="100000"/>
                        </a:lnSpc>
                      </a:pPr>
                      <a:r>
                        <a:rPr lang="en-NZ" sz="700" b="0">
                          <a:solidFill>
                            <a:srgbClr val="0078D4"/>
                          </a:solidFill>
                          <a:latin typeface="Segoe UI" panose="020B0502040204020203" pitchFamily="34" charset="0"/>
                          <a:cs typeface="Segoe UI" panose="020B0502040204020203" pitchFamily="34" charset="0"/>
                        </a:rPr>
                        <a:t>Dimensions</a:t>
                      </a:r>
                      <a:endParaRPr lang="en-US" sz="700" b="0">
                        <a:solidFill>
                          <a:srgbClr val="0078D4"/>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a:t>
                      </a:r>
                    </a:p>
                    <a:p>
                      <a:pPr marL="0" indent="0" algn="l" defTabSz="777240" rtl="0" eaLnBrk="1" fontAlgn="base" latinLnBrk="0" hangingPunct="1">
                        <a:lnSpc>
                          <a:spcPct val="100000"/>
                        </a:lnSpc>
                        <a:buFont typeface="Arial" panose="020B0604020202020204" pitchFamily="34" charset="0"/>
                        <a:buNone/>
                      </a:pPr>
                      <a:r>
                        <a:rPr lang="en-US" sz="700" b="0" kern="1200">
                          <a:solidFill>
                            <a:srgbClr val="505050"/>
                          </a:solidFill>
                          <a:effectLst/>
                          <a:latin typeface="Segoe UI" panose="020B0502040204020203" pitchFamily="34" charset="0"/>
                          <a:ea typeface="+mn-ea"/>
                          <a:cs typeface="Segoe UI" panose="020B0502040204020203" pitchFamily="34" charset="0"/>
                        </a:rPr>
                        <a:t>11.3” x 8.2” x 0.37”</a:t>
                      </a:r>
                    </a:p>
                    <a:p>
                      <a:pPr marL="0" indent="0" algn="l" defTabSz="777240" rtl="0" eaLnBrk="1" fontAlgn="base" latinLnBrk="0" hangingPunct="1">
                        <a:lnSpc>
                          <a:spcPct val="100000"/>
                        </a:lnSpc>
                        <a:buFont typeface="Arial" panose="020B0604020202020204" pitchFamily="34" charset="0"/>
                        <a:buNone/>
                      </a:pPr>
                      <a:r>
                        <a:rPr lang="en-US" sz="700" b="0" i="0" kern="1200">
                          <a:solidFill>
                            <a:srgbClr val="505050"/>
                          </a:solidFill>
                          <a:effectLst/>
                          <a:latin typeface="Segoe UI" panose="020B0502040204020203" pitchFamily="34" charset="0"/>
                          <a:ea typeface="+mn-ea"/>
                          <a:cs typeface="Segoe UI" panose="020B0502040204020203" pitchFamily="34" charset="0"/>
                        </a:rPr>
                        <a:t>Weight</a:t>
                      </a:r>
                      <a:r>
                        <a:rPr lang="en-US" sz="700" b="0" i="0" kern="1200" baseline="30000">
                          <a:solidFill>
                            <a:srgbClr val="505050"/>
                          </a:solidFill>
                          <a:effectLst/>
                          <a:latin typeface="Segoe UI" panose="020B0502040204020203" pitchFamily="34" charset="0"/>
                          <a:ea typeface="+mn-ea"/>
                          <a:cs typeface="Segoe UI" panose="020B0502040204020203" pitchFamily="34" charset="0"/>
                        </a:rPr>
                        <a:t>4</a:t>
                      </a:r>
                      <a:r>
                        <a:rPr lang="en-US" sz="700" b="0" i="0" kern="1200">
                          <a:solidFill>
                            <a:srgbClr val="505050"/>
                          </a:solidFill>
                          <a:effectLst/>
                          <a:latin typeface="Segoe UI" panose="020B0502040204020203" pitchFamily="34" charset="0"/>
                          <a:ea typeface="+mn-ea"/>
                          <a:cs typeface="Segoe UI" panose="020B0502040204020203" pitchFamily="34" charset="0"/>
                        </a:rPr>
                        <a:t>: 1.94lb </a:t>
                      </a:r>
                      <a:endParaRPr lang="en-US" sz="700" b="0" kern="1200">
                        <a:solidFill>
                          <a:srgbClr val="505050"/>
                        </a:solidFill>
                        <a:effectLst/>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7724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700" b="0" i="0" kern="1200">
                          <a:solidFill>
                            <a:srgbClr val="505050"/>
                          </a:solidFill>
                          <a:effectLst/>
                          <a:latin typeface="Segoe UI" panose="020B0502040204020203" pitchFamily="34" charset="0"/>
                          <a:ea typeface="+mn-ea"/>
                          <a:cs typeface="Segoe UI" panose="020B0502040204020203" pitchFamily="34" charset="0"/>
                        </a:rPr>
                        <a:t>Surface Pro 9 with 5G</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kern="1200">
                          <a:solidFill>
                            <a:srgbClr val="505050"/>
                          </a:solidFill>
                          <a:effectLst/>
                          <a:latin typeface="Segoe UI" panose="020B0502040204020203" pitchFamily="34" charset="0"/>
                          <a:ea typeface="+mn-ea"/>
                          <a:cs typeface="Segoe UI" panose="020B0502040204020203" pitchFamily="34" charset="0"/>
                        </a:rPr>
                        <a:t>11.3” x 8.2” x 0.37”</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Weight</a:t>
                      </a:r>
                      <a:r>
                        <a:rPr lang="en-US" sz="700" b="0" i="0" kern="1200" baseline="30000">
                          <a:solidFill>
                            <a:srgbClr val="505050"/>
                          </a:solidFill>
                          <a:effectLst/>
                          <a:latin typeface="Segoe UI" panose="020B0502040204020203" pitchFamily="34" charset="0"/>
                          <a:ea typeface="+mn-ea"/>
                          <a:cs typeface="Segoe UI" panose="020B0502040204020203" pitchFamily="34" charset="0"/>
                        </a:rPr>
                        <a:t>4</a:t>
                      </a:r>
                      <a:r>
                        <a:rPr lang="en-US" sz="700" b="0" i="0" kern="1200">
                          <a:solidFill>
                            <a:srgbClr val="505050"/>
                          </a:solidFill>
                          <a:effectLst/>
                          <a:latin typeface="Segoe UI" panose="020B0502040204020203" pitchFamily="34" charset="0"/>
                          <a:ea typeface="+mn-ea"/>
                          <a:cs typeface="Segoe UI" panose="020B0502040204020203" pitchFamily="34" charset="0"/>
                        </a:rPr>
                        <a:t>: 1.95lb (mmWave) or 1.94lb (Sub6)</a:t>
                      </a:r>
                      <a:endParaRPr lang="en-US" sz="700">
                        <a:solidFill>
                          <a:srgbClr val="505050"/>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7376359"/>
                  </a:ext>
                </a:extLst>
              </a:tr>
              <a:tr h="1058616">
                <a:tc>
                  <a:txBody>
                    <a:bodyPr/>
                    <a:lstStyle/>
                    <a:p>
                      <a:pPr algn="l">
                        <a:lnSpc>
                          <a:spcPct val="100000"/>
                        </a:lnSpc>
                      </a:pPr>
                      <a:r>
                        <a:rPr lang="en-NZ" sz="700" b="0">
                          <a:solidFill>
                            <a:srgbClr val="0078D4"/>
                          </a:solidFill>
                          <a:latin typeface="Segoe UI" panose="020B0502040204020203" pitchFamily="34" charset="0"/>
                          <a:cs typeface="Segoe UI" panose="020B0502040204020203" pitchFamily="34" charset="0"/>
                        </a:rPr>
                        <a:t>Display</a:t>
                      </a:r>
                      <a:endParaRPr lang="en-US" sz="700" b="0">
                        <a:solidFill>
                          <a:srgbClr val="0078D4"/>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 </a:t>
                      </a:r>
                    </a:p>
                    <a:p>
                      <a:pPr>
                        <a:lnSpc>
                          <a:spcPct val="100000"/>
                        </a:lnSpc>
                      </a:pPr>
                      <a:r>
                        <a:rPr lang="en-US" sz="700" b="0" kern="1200">
                          <a:solidFill>
                            <a:srgbClr val="505050"/>
                          </a:solidFill>
                          <a:effectLst/>
                          <a:latin typeface="Segoe UI" panose="020B0502040204020203" pitchFamily="34" charset="0"/>
                          <a:ea typeface="+mn-ea"/>
                          <a:cs typeface="Segoe UI" panose="020B0502040204020203" pitchFamily="34" charset="0"/>
                        </a:rPr>
                        <a:t>Screen: 13” PixelSense</a:t>
                      </a:r>
                      <a:r>
                        <a:rPr lang="en-US" sz="700" b="0" kern="1200" baseline="30000">
                          <a:solidFill>
                            <a:srgbClr val="505050"/>
                          </a:solidFill>
                          <a:effectLst/>
                          <a:latin typeface="Segoe UI" panose="020B0502040204020203" pitchFamily="34" charset="0"/>
                          <a:ea typeface="+mn-ea"/>
                          <a:cs typeface="Segoe UI" panose="020B0502040204020203" pitchFamily="34" charset="0"/>
                        </a:rPr>
                        <a:t>™</a:t>
                      </a:r>
                      <a:r>
                        <a:rPr lang="en-US" sz="700" b="0" kern="1200">
                          <a:solidFill>
                            <a:srgbClr val="505050"/>
                          </a:solidFill>
                          <a:effectLst/>
                          <a:latin typeface="Segoe UI" panose="020B0502040204020203" pitchFamily="34" charset="0"/>
                          <a:ea typeface="+mn-ea"/>
                          <a:cs typeface="Segoe UI" panose="020B0502040204020203" pitchFamily="34" charset="0"/>
                        </a:rPr>
                        <a:t> Flow Display </a:t>
                      </a:r>
                    </a:p>
                    <a:p>
                      <a:pPr marL="0" indent="0" algn="l" defTabSz="777240" rtl="0" eaLnBrk="1" fontAlgn="base" latinLnBrk="0" hangingPunct="1">
                        <a:lnSpc>
                          <a:spcPct val="100000"/>
                        </a:lnSpc>
                        <a:buFont typeface="Arial" panose="020B0604020202020204" pitchFamily="34" charset="0"/>
                        <a:buNone/>
                      </a:pPr>
                      <a:r>
                        <a:rPr lang="en-US" sz="700" b="0" kern="1200">
                          <a:solidFill>
                            <a:srgbClr val="505050"/>
                          </a:solidFill>
                          <a:effectLst/>
                          <a:latin typeface="Segoe UI" panose="020B0502040204020203" pitchFamily="34" charset="0"/>
                          <a:ea typeface="+mn-ea"/>
                          <a:cs typeface="Segoe UI" panose="020B0502040204020203" pitchFamily="34" charset="0"/>
                        </a:rPr>
                        <a:t>Resolution: 2880 x 1920 Up to 120Hz Refresh Rate Aspect ratio: 3:2 </a:t>
                      </a:r>
                      <a:r>
                        <a:rPr lang="en-US" sz="700" b="0" i="0" kern="1200">
                          <a:solidFill>
                            <a:srgbClr val="505050"/>
                          </a:solidFill>
                          <a:effectLst/>
                          <a:latin typeface="Segoe UI" panose="020B0502040204020203" pitchFamily="34" charset="0"/>
                          <a:ea typeface="+mn-ea"/>
                          <a:cs typeface="Segoe UI" panose="020B0502040204020203" pitchFamily="34" charset="0"/>
                        </a:rPr>
                        <a:t>Contrast ratio 1200:1 </a:t>
                      </a:r>
                    </a:p>
                    <a:p>
                      <a:pPr marL="0" indent="0" algn="l" defTabSz="777240" rtl="0" eaLnBrk="1" fontAlgn="base" latinLnBrk="0" hangingPunct="1">
                        <a:lnSpc>
                          <a:spcPct val="100000"/>
                        </a:lnSpc>
                        <a:buFont typeface="Arial" panose="020B0604020202020204" pitchFamily="34" charset="0"/>
                        <a:buNone/>
                      </a:pPr>
                      <a:r>
                        <a:rPr lang="en-US" sz="700" b="0" kern="1200">
                          <a:solidFill>
                            <a:srgbClr val="505050"/>
                          </a:solidFill>
                          <a:effectLst/>
                          <a:latin typeface="Segoe UI" panose="020B0502040204020203" pitchFamily="34" charset="0"/>
                          <a:ea typeface="+mn-ea"/>
                          <a:cs typeface="Segoe UI" panose="020B0502040204020203" pitchFamily="34" charset="0"/>
                        </a:rPr>
                        <a:t>Touch: 10-point multi-touch </a:t>
                      </a:r>
                    </a:p>
                    <a:p>
                      <a:pPr marL="0" indent="0" algn="l" defTabSz="777240" rtl="0" eaLnBrk="1" fontAlgn="base" latinLnBrk="0" hangingPunct="1">
                        <a:lnSpc>
                          <a:spcPct val="100000"/>
                        </a:lnSpc>
                        <a:buFont typeface="Arial" panose="020B0604020202020204" pitchFamily="34" charset="0"/>
                        <a:buNone/>
                      </a:pPr>
                      <a:r>
                        <a:rPr lang="en-US" sz="700" b="0" kern="1200">
                          <a:solidFill>
                            <a:srgbClr val="505050"/>
                          </a:solidFill>
                          <a:effectLst/>
                          <a:latin typeface="Segoe UI" panose="020B0502040204020203" pitchFamily="34" charset="0"/>
                          <a:ea typeface="+mn-ea"/>
                          <a:cs typeface="Segoe UI" panose="020B0502040204020203" pitchFamily="34" charset="0"/>
                        </a:rPr>
                        <a:t>Dolby Vision IQ</a:t>
                      </a:r>
                      <a:r>
                        <a:rPr lang="en-US" sz="700" b="0" kern="1200" baseline="30000">
                          <a:solidFill>
                            <a:srgbClr val="505050"/>
                          </a:solidFill>
                          <a:effectLst/>
                          <a:latin typeface="Segoe UI" panose="020B0502040204020203" pitchFamily="34" charset="0"/>
                          <a:ea typeface="+mn-ea"/>
                          <a:cs typeface="Segoe UI" panose="020B0502040204020203" pitchFamily="34" charset="0"/>
                        </a:rPr>
                        <a:t>®</a:t>
                      </a:r>
                      <a:r>
                        <a:rPr lang="en-US" sz="700" b="0" kern="1200">
                          <a:solidFill>
                            <a:srgbClr val="505050"/>
                          </a:solidFill>
                          <a:effectLst/>
                          <a:latin typeface="Segoe UI" panose="020B0502040204020203" pitchFamily="34" charset="0"/>
                          <a:ea typeface="+mn-ea"/>
                          <a:cs typeface="Segoe UI" panose="020B0502040204020203" pitchFamily="34" charset="0"/>
                        </a:rPr>
                        <a:t> support</a:t>
                      </a:r>
                      <a:r>
                        <a:rPr lang="en-US" sz="700" b="0" kern="1200" baseline="30000">
                          <a:solidFill>
                            <a:srgbClr val="505050"/>
                          </a:solidFill>
                          <a:effectLst/>
                          <a:latin typeface="Segoe UI" panose="020B0502040204020203" pitchFamily="34" charset="0"/>
                          <a:ea typeface="+mn-ea"/>
                          <a:cs typeface="Segoe UI" panose="020B0502040204020203" pitchFamily="34" charset="0"/>
                        </a:rPr>
                        <a:t>3</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Gorilla® Glass 5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Brightness: 450 nits maximum </a:t>
                      </a:r>
                      <a:endParaRPr lang="en-US" sz="700" b="0" kern="1200" baseline="30000">
                        <a:solidFill>
                          <a:srgbClr val="505050"/>
                        </a:solidFill>
                        <a:effectLst/>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 with 5G</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Screen: 13” PixelSense™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Flow Display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Resolution: 2880 X 1920 Color profile: sRGB and Vivid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Dynamic refresh rate up to 120Hz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Aspect ratio: 3:2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Contrast: 1200:1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Gorilla® Glass 5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Brightness: 450 nits maximum </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3917425"/>
                  </a:ext>
                </a:extLst>
              </a:tr>
              <a:tr h="563624">
                <a:tc>
                  <a:txBody>
                    <a:bodyPr/>
                    <a:lstStyle/>
                    <a:p>
                      <a:pPr algn="l">
                        <a:lnSpc>
                          <a:spcPct val="100000"/>
                        </a:lnSpc>
                      </a:pPr>
                      <a:r>
                        <a:rPr lang="en-US" sz="700" b="0">
                          <a:solidFill>
                            <a:srgbClr val="0078D4"/>
                          </a:solidFill>
                          <a:latin typeface="Segoe UI" panose="020B0502040204020203" pitchFamily="34" charset="0"/>
                          <a:ea typeface="+mn-ea"/>
                          <a:cs typeface="Segoe UI" panose="020B0502040204020203" pitchFamily="34" charset="0"/>
                        </a:rPr>
                        <a:t>Memory</a:t>
                      </a:r>
                      <a:r>
                        <a:rPr lang="en-US" sz="700" b="0" baseline="30000">
                          <a:solidFill>
                            <a:srgbClr val="0078D4"/>
                          </a:solidFill>
                          <a:latin typeface="Segoe UI" panose="020B0502040204020203" pitchFamily="34" charset="0"/>
                          <a:ea typeface="+mn-ea"/>
                          <a:cs typeface="Segoe UI" panose="020B0502040204020203" pitchFamily="34" charset="0"/>
                        </a:rPr>
                        <a:t>1</a:t>
                      </a:r>
                      <a:br>
                        <a:rPr lang="en-US" sz="700" b="0">
                          <a:solidFill>
                            <a:srgbClr val="0078D4"/>
                          </a:solidFill>
                          <a:latin typeface="Segoe UI" panose="020B0502040204020203" pitchFamily="34" charset="0"/>
                          <a:ea typeface="+mn-ea"/>
                          <a:cs typeface="Segoe UI" panose="020B0502040204020203" pitchFamily="34" charset="0"/>
                        </a:rPr>
                      </a:br>
                      <a:r>
                        <a:rPr lang="en-US" sz="700" b="0">
                          <a:solidFill>
                            <a:srgbClr val="0078D4"/>
                          </a:solidFill>
                          <a:latin typeface="Segoe UI" panose="020B0502040204020203" pitchFamily="34" charset="0"/>
                          <a:ea typeface="+mn-ea"/>
                          <a:cs typeface="Segoe UI" panose="020B0502040204020203" pitchFamily="34" charset="0"/>
                        </a:rPr>
                        <a:t>and storage</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dirty="0">
                          <a:solidFill>
                            <a:srgbClr val="505050"/>
                          </a:solidFill>
                          <a:effectLst/>
                          <a:latin typeface="Segoe UI" panose="020B0502040204020203" pitchFamily="34" charset="0"/>
                          <a:ea typeface="+mn-ea"/>
                          <a:cs typeface="Segoe UI" panose="020B0502040204020203" pitchFamily="34" charset="0"/>
                        </a:rPr>
                        <a:t>Surface Pro 9</a:t>
                      </a:r>
                    </a:p>
                    <a:p>
                      <a:pPr marL="0" indent="0" algn="l" defTabSz="777240" rtl="0" eaLnBrk="1" fontAlgn="base" latinLnBrk="0" hangingPunct="1">
                        <a:lnSpc>
                          <a:spcPct val="100000"/>
                        </a:lnSpc>
                        <a:buFont typeface="Arial" panose="020B0604020202020204" pitchFamily="34" charset="0"/>
                        <a:buNone/>
                      </a:pPr>
                      <a:r>
                        <a:rPr lang="en-US" sz="700" b="0" kern="1200" dirty="0">
                          <a:solidFill>
                            <a:srgbClr val="505050"/>
                          </a:solidFill>
                          <a:effectLst/>
                          <a:latin typeface="Segoe UI" panose="020B0502040204020203" pitchFamily="34" charset="0"/>
                          <a:ea typeface="+mn-ea"/>
                          <a:cs typeface="Segoe UI" panose="020B0502040204020203" pitchFamily="34" charset="0"/>
                        </a:rPr>
                        <a:t>8GB, 16GB, 32GB </a:t>
                      </a:r>
                      <a:r>
                        <a:rPr lang="en-US" sz="700" b="0" kern="1200">
                          <a:solidFill>
                            <a:srgbClr val="505050"/>
                          </a:solidFill>
                          <a:effectLst/>
                          <a:latin typeface="Segoe UI" panose="020B0502040204020203" pitchFamily="34" charset="0"/>
                          <a:ea typeface="+mn-ea"/>
                          <a:cs typeface="Segoe UI" panose="020B0502040204020203" pitchFamily="34" charset="0"/>
                        </a:rPr>
                        <a:t>(LPDDR5x </a:t>
                      </a:r>
                      <a:r>
                        <a:rPr lang="en-US" sz="700" b="0" kern="1200" dirty="0">
                          <a:solidFill>
                            <a:srgbClr val="505050"/>
                          </a:solidFill>
                          <a:effectLst/>
                          <a:latin typeface="Segoe UI" panose="020B0502040204020203" pitchFamily="34" charset="0"/>
                          <a:ea typeface="+mn-ea"/>
                          <a:cs typeface="Segoe UI" panose="020B0502040204020203" pitchFamily="34" charset="0"/>
                        </a:rPr>
                        <a:t>RAM)</a:t>
                      </a:r>
                    </a:p>
                    <a:p>
                      <a:pPr>
                        <a:lnSpc>
                          <a:spcPct val="100000"/>
                        </a:lnSpc>
                      </a:pPr>
                      <a:r>
                        <a:rPr lang="en-US" sz="700" b="0" i="0" kern="1200" dirty="0">
                          <a:solidFill>
                            <a:srgbClr val="505050"/>
                          </a:solidFill>
                          <a:effectLst/>
                          <a:latin typeface="Segoe UI" panose="020B0502040204020203" pitchFamily="34" charset="0"/>
                          <a:ea typeface="+mn-ea"/>
                          <a:cs typeface="Segoe UI" panose="020B0502040204020203" pitchFamily="34" charset="0"/>
                        </a:rPr>
                        <a:t>Storage: Removable</a:t>
                      </a:r>
                      <a:r>
                        <a:rPr lang="en-US" sz="700" b="0" i="0" kern="1200" baseline="30000" dirty="0">
                          <a:solidFill>
                            <a:srgbClr val="505050"/>
                          </a:solidFill>
                          <a:effectLst/>
                          <a:latin typeface="Segoe UI" panose="020B0502040204020203" pitchFamily="34" charset="0"/>
                          <a:ea typeface="+mn-ea"/>
                          <a:cs typeface="Segoe UI" panose="020B0502040204020203" pitchFamily="34" charset="0"/>
                        </a:rPr>
                        <a:t>2 </a:t>
                      </a:r>
                      <a:r>
                        <a:rPr lang="en-US" sz="700" b="0" i="0" kern="1200" dirty="0">
                          <a:solidFill>
                            <a:srgbClr val="505050"/>
                          </a:solidFill>
                          <a:effectLst/>
                          <a:latin typeface="Segoe UI" panose="020B0502040204020203" pitchFamily="34" charset="0"/>
                          <a:ea typeface="+mn-ea"/>
                          <a:cs typeface="Segoe UI" panose="020B0502040204020203" pitchFamily="34" charset="0"/>
                        </a:rPr>
                        <a:t>drive (SSD) options: 128GB, 256GB, 512GB, 1TB</a:t>
                      </a:r>
                      <a:endParaRPr lang="en-US" sz="700" b="0" kern="1200" dirty="0">
                        <a:solidFill>
                          <a:srgbClr val="505050"/>
                        </a:solidFill>
                        <a:effectLst/>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 with 5G</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Memory:  8GB or 16GB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LPDDR4x RAM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Storage: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Removable</a:t>
                      </a:r>
                      <a:r>
                        <a:rPr lang="en-US" sz="700" b="0" i="0" kern="1200" baseline="30000">
                          <a:solidFill>
                            <a:srgbClr val="505050"/>
                          </a:solidFill>
                          <a:effectLst/>
                          <a:latin typeface="Segoe UI" panose="020B0502040204020203" pitchFamily="34" charset="0"/>
                          <a:ea typeface="+mn-ea"/>
                          <a:cs typeface="Segoe UI" panose="020B0502040204020203" pitchFamily="34" charset="0"/>
                        </a:rPr>
                        <a:t>2</a:t>
                      </a:r>
                      <a:r>
                        <a:rPr lang="en-US" sz="700" b="0" i="0" kern="1200">
                          <a:solidFill>
                            <a:srgbClr val="505050"/>
                          </a:solidFill>
                          <a:effectLst/>
                          <a:latin typeface="Segoe UI" panose="020B0502040204020203" pitchFamily="34" charset="0"/>
                          <a:ea typeface="+mn-ea"/>
                          <a:cs typeface="Segoe UI" panose="020B0502040204020203" pitchFamily="34" charset="0"/>
                        </a:rPr>
                        <a:t> drive (SSD) options: 128GB, 256GB, 512GB</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0134972"/>
                  </a:ext>
                </a:extLst>
              </a:tr>
              <a:tr h="728621">
                <a:tc>
                  <a:txBody>
                    <a:bodyPr/>
                    <a:lstStyle/>
                    <a:p>
                      <a:pPr marL="0" algn="l" defTabSz="914400" rtl="0" eaLnBrk="1" latinLnBrk="0" hangingPunct="1">
                        <a:lnSpc>
                          <a:spcPct val="100000"/>
                        </a:lnSpc>
                      </a:pPr>
                      <a:r>
                        <a:rPr lang="en-NZ" sz="700" b="0" kern="1200">
                          <a:solidFill>
                            <a:srgbClr val="0078D4"/>
                          </a:solidFill>
                          <a:latin typeface="Segoe UI" panose="020B0502040204020203" pitchFamily="34" charset="0"/>
                          <a:ea typeface="+mn-ea"/>
                          <a:cs typeface="Segoe UI" panose="020B0502040204020203" pitchFamily="34" charset="0"/>
                        </a:rPr>
                        <a:t>Processor</a:t>
                      </a:r>
                      <a:endParaRPr lang="en-US" sz="700" b="0" kern="1200">
                        <a:solidFill>
                          <a:srgbClr val="0078D4"/>
                        </a:solidFill>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12th Gen Intel® Core™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i5-1245U processor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12th Gen Intel® Core™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i7-1265U processor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Options with storage 256 GB and above built on the Intel® Evo™ platform </a:t>
                      </a:r>
                      <a:endParaRPr lang="nn-NO" sz="700" b="0" kern="1200">
                        <a:solidFill>
                          <a:srgbClr val="505050"/>
                        </a:solidFill>
                        <a:effectLst/>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 with 5G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Microsoft SQ® 3 processor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Neural Processing Unit (NPU)</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9855549"/>
                  </a:ext>
                </a:extLst>
              </a:tr>
              <a:tr h="811120">
                <a:tc>
                  <a:txBody>
                    <a:bodyPr/>
                    <a:lstStyle/>
                    <a:p>
                      <a:pPr algn="l">
                        <a:lnSpc>
                          <a:spcPct val="100000"/>
                        </a:lnSpc>
                      </a:pPr>
                      <a:r>
                        <a:rPr lang="en-NZ" sz="700" b="0">
                          <a:solidFill>
                            <a:srgbClr val="0078D4"/>
                          </a:solidFill>
                          <a:latin typeface="Segoe UI" panose="020B0502040204020203" pitchFamily="34" charset="0"/>
                          <a:cs typeface="Segoe UI" panose="020B0502040204020203" pitchFamily="34" charset="0"/>
                        </a:rPr>
                        <a:t>Software</a:t>
                      </a:r>
                      <a:endParaRPr lang="en-US" sz="700" b="0">
                        <a:solidFill>
                          <a:srgbClr val="0078D4"/>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Windows 11 Pro or Windows 10 Pro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Preloaded Microsoft 365 Apps</a:t>
                      </a:r>
                      <a:r>
                        <a:rPr lang="en-US" sz="700" b="0" i="0" kern="1200" baseline="30000">
                          <a:solidFill>
                            <a:srgbClr val="505050"/>
                          </a:solidFill>
                          <a:effectLst/>
                          <a:latin typeface="Segoe UI" panose="020B0502040204020203" pitchFamily="34" charset="0"/>
                          <a:ea typeface="+mn-ea"/>
                          <a:cs typeface="Segoe UI" panose="020B0502040204020203" pitchFamily="34" charset="0"/>
                        </a:rPr>
                        <a:t>8</a:t>
                      </a:r>
                      <a:endParaRPr lang="en-US" sz="700" b="0" i="0" kern="1200">
                        <a:solidFill>
                          <a:srgbClr val="505050"/>
                        </a:solidFill>
                        <a:effectLst/>
                        <a:latin typeface="Segoe UI" panose="020B0502040204020203" pitchFamily="34" charset="0"/>
                        <a:ea typeface="+mn-ea"/>
                        <a:cs typeface="Segoe UI" panose="020B0502040204020203" pitchFamily="34" charset="0"/>
                      </a:endParaRP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Microsoft 365 Business Standard, Microsoft 365 Business Premium, or Microsoft 365  30-day trial</a:t>
                      </a:r>
                      <a:r>
                        <a:rPr lang="en-US" sz="700" b="0" i="0" kern="1200" baseline="30000">
                          <a:solidFill>
                            <a:srgbClr val="505050"/>
                          </a:solidFill>
                          <a:effectLst/>
                          <a:latin typeface="Segoe UI" panose="020B0502040204020203" pitchFamily="34" charset="0"/>
                          <a:ea typeface="+mn-ea"/>
                          <a:cs typeface="Segoe UI" panose="020B0502040204020203" pitchFamily="34" charset="0"/>
                        </a:rPr>
                        <a:t>8</a:t>
                      </a:r>
                      <a:endParaRPr lang="en-US" sz="700" b="0" i="0" kern="1200">
                        <a:solidFill>
                          <a:srgbClr val="505050"/>
                        </a:solidFill>
                        <a:effectLst/>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 with 5G</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Windows 11 Pro on ARM</a:t>
                      </a:r>
                      <a:r>
                        <a:rPr lang="en-US" sz="700" b="0" i="0" kern="1200" baseline="30000">
                          <a:solidFill>
                            <a:srgbClr val="505050"/>
                          </a:solidFill>
                          <a:effectLst/>
                          <a:latin typeface="Segoe UI" panose="020B0502040204020203" pitchFamily="34" charset="0"/>
                          <a:ea typeface="+mn-ea"/>
                          <a:cs typeface="Segoe UI" panose="020B0502040204020203" pitchFamily="34" charset="0"/>
                        </a:rPr>
                        <a:t>9</a:t>
                      </a:r>
                      <a:r>
                        <a:rPr lang="en-US" sz="700" b="0" i="0" kern="1200">
                          <a:solidFill>
                            <a:srgbClr val="505050"/>
                          </a:solidFill>
                          <a:effectLst/>
                          <a:latin typeface="Segoe UI" panose="020B0502040204020203" pitchFamily="34" charset="0"/>
                          <a:ea typeface="+mn-ea"/>
                          <a:cs typeface="Segoe UI" panose="020B0502040204020203" pitchFamily="34" charset="0"/>
                        </a:rPr>
                        <a:t>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Preloaded Microsoft 365 Apps</a:t>
                      </a:r>
                      <a:r>
                        <a:rPr lang="en-US" sz="700" b="0" i="0" kern="1200" baseline="30000">
                          <a:solidFill>
                            <a:srgbClr val="505050"/>
                          </a:solidFill>
                          <a:effectLst/>
                          <a:latin typeface="Segoe UI" panose="020B0502040204020203" pitchFamily="34" charset="0"/>
                          <a:ea typeface="+mn-ea"/>
                          <a:cs typeface="Segoe UI" panose="020B0502040204020203" pitchFamily="34" charset="0"/>
                        </a:rPr>
                        <a:t>8 </a:t>
                      </a:r>
                      <a:endParaRPr lang="en-US" sz="700" b="0" i="0" kern="1200">
                        <a:solidFill>
                          <a:srgbClr val="505050"/>
                        </a:solidFill>
                        <a:effectLst/>
                        <a:latin typeface="Segoe UI" panose="020B0502040204020203" pitchFamily="34" charset="0"/>
                        <a:ea typeface="+mn-ea"/>
                        <a:cs typeface="Segoe UI" panose="020B0502040204020203" pitchFamily="34" charset="0"/>
                      </a:endParaRP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Microsoft 365 Business Standard, Microsoft 365 Business Premium,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or Microsoft 365 Apps 30-day trial</a:t>
                      </a:r>
                      <a:r>
                        <a:rPr lang="en-US" sz="700" b="0" i="0" kern="1200" baseline="30000">
                          <a:solidFill>
                            <a:srgbClr val="505050"/>
                          </a:solidFill>
                          <a:effectLst/>
                          <a:latin typeface="Segoe UI" panose="020B0502040204020203" pitchFamily="34" charset="0"/>
                          <a:ea typeface="+mn-ea"/>
                          <a:cs typeface="Segoe UI" panose="020B0502040204020203" pitchFamily="34" charset="0"/>
                        </a:rPr>
                        <a:t>8</a:t>
                      </a:r>
                      <a:r>
                        <a:rPr lang="en-US" sz="700" b="0" i="0" kern="1200">
                          <a:solidFill>
                            <a:srgbClr val="505050"/>
                          </a:solidFill>
                          <a:effectLst/>
                          <a:latin typeface="Segoe UI" panose="020B0502040204020203" pitchFamily="34" charset="0"/>
                          <a:ea typeface="+mn-ea"/>
                          <a:cs typeface="Segoe UI" panose="020B0502040204020203" pitchFamily="34" charset="0"/>
                        </a:rPr>
                        <a:t> </a:t>
                      </a:r>
                      <a:endParaRPr lang="en-US" sz="700">
                        <a:solidFill>
                          <a:srgbClr val="505050"/>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2325993"/>
                  </a:ext>
                </a:extLst>
              </a:tr>
              <a:tr h="233630">
                <a:tc>
                  <a:txBody>
                    <a:bodyPr/>
                    <a:lstStyle/>
                    <a:p>
                      <a:pPr algn="l">
                        <a:lnSpc>
                          <a:spcPct val="100000"/>
                        </a:lnSpc>
                      </a:pPr>
                      <a:r>
                        <a:rPr lang="en-NZ" sz="700" b="0">
                          <a:solidFill>
                            <a:srgbClr val="0078D4"/>
                          </a:solidFill>
                          <a:latin typeface="Segoe UI" panose="020B0502040204020203" pitchFamily="34" charset="0"/>
                          <a:cs typeface="Segoe UI" panose="020B0502040204020203" pitchFamily="34" charset="0"/>
                        </a:rPr>
                        <a:t>Wireless</a:t>
                      </a:r>
                      <a:endParaRPr lang="en-US" sz="700" b="0">
                        <a:solidFill>
                          <a:srgbClr val="0078D4"/>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Wi-Fi 6: 802.11ax compatible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Bluetooth® Wireless 5.1 technology</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tcPr>
                </a:tc>
                <a:extLst>
                  <a:ext uri="{0D108BD9-81ED-4DB2-BD59-A6C34878D82A}">
                    <a16:rowId xmlns:a16="http://schemas.microsoft.com/office/drawing/2014/main" val="1458139339"/>
                  </a:ext>
                </a:extLst>
              </a:tr>
              <a:tr h="481126">
                <a:tc>
                  <a:txBody>
                    <a:bodyPr/>
                    <a:lstStyle/>
                    <a:p>
                      <a:pPr algn="l">
                        <a:lnSpc>
                          <a:spcPct val="100000"/>
                        </a:lnSpc>
                      </a:pPr>
                      <a:r>
                        <a:rPr lang="en-NZ" sz="700" b="0">
                          <a:solidFill>
                            <a:srgbClr val="0078D4"/>
                          </a:solidFill>
                          <a:latin typeface="Segoe UI" panose="020B0502040204020203" pitchFamily="34" charset="0"/>
                          <a:cs typeface="Segoe UI" panose="020B0502040204020203" pitchFamily="34" charset="0"/>
                        </a:rPr>
                        <a:t>Ports</a:t>
                      </a:r>
                      <a:endParaRPr lang="en-US" sz="700" b="0" baseline="30000">
                        <a:solidFill>
                          <a:srgbClr val="0078D4"/>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2 x USB-C® with USB</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4.0/Thunderbolt™ 4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1 x Surface Connect port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1 x Surface Keyboard port </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 with 5G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1 x nano SIM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2 x USB-C® 3.2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1 x Surface Connect port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1 x Surface Keyboard port </a:t>
                      </a:r>
                      <a:endParaRPr lang="en-US" sz="700">
                        <a:solidFill>
                          <a:srgbClr val="505050"/>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7357690"/>
                  </a:ext>
                </a:extLst>
              </a:tr>
              <a:tr h="398627">
                <a:tc>
                  <a:txBody>
                    <a:bodyPr/>
                    <a:lstStyle/>
                    <a:p>
                      <a:pPr algn="l">
                        <a:lnSpc>
                          <a:spcPct val="100000"/>
                        </a:lnSpc>
                      </a:pPr>
                      <a:r>
                        <a:rPr lang="en-US" sz="700" b="0" kern="1200">
                          <a:solidFill>
                            <a:srgbClr val="0078D4"/>
                          </a:solidFill>
                          <a:latin typeface="Segoe UI" panose="020B0502040204020203" pitchFamily="34" charset="0"/>
                          <a:ea typeface="+mn-ea"/>
                          <a:cs typeface="Segoe UI" panose="020B0502040204020203" pitchFamily="34" charset="0"/>
                        </a:rPr>
                        <a:t>Audio</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Dual far-field Studio Mics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2W stereo speakers with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Dolby® Atmos®</a:t>
                      </a:r>
                      <a:r>
                        <a:rPr lang="en-US" sz="700" b="0" i="0" kern="1200" baseline="30000">
                          <a:solidFill>
                            <a:srgbClr val="505050"/>
                          </a:solidFill>
                          <a:effectLst/>
                          <a:latin typeface="Segoe UI" panose="020B0502040204020203" pitchFamily="34" charset="0"/>
                          <a:ea typeface="+mn-ea"/>
                          <a:cs typeface="Segoe UI" panose="020B0502040204020203" pitchFamily="34" charset="0"/>
                        </a:rPr>
                        <a:t>3</a:t>
                      </a:r>
                      <a:r>
                        <a:rPr lang="en-US" sz="700" b="0" i="0" kern="1200">
                          <a:solidFill>
                            <a:srgbClr val="505050"/>
                          </a:solidFill>
                          <a:effectLst/>
                          <a:latin typeface="Segoe UI" panose="020B0502040204020203" pitchFamily="34" charset="0"/>
                          <a:ea typeface="+mn-ea"/>
                          <a:cs typeface="Segoe UI" panose="020B0502040204020203" pitchFamily="34" charset="0"/>
                        </a:rPr>
                        <a:t>  </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 with 5G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Dual far-field Studio Mics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2W stereo speakers </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6170298"/>
                  </a:ext>
                </a:extLst>
              </a:tr>
              <a:tr h="428796">
                <a:tc>
                  <a:txBody>
                    <a:bodyPr/>
                    <a:lstStyle/>
                    <a:p>
                      <a:pPr algn="l">
                        <a:lnSpc>
                          <a:spcPct val="100000"/>
                        </a:lnSpc>
                      </a:pPr>
                      <a:r>
                        <a:rPr lang="en-NZ" sz="700" b="0" kern="1200">
                          <a:solidFill>
                            <a:srgbClr val="0078D4"/>
                          </a:solidFill>
                          <a:latin typeface="Segoe UI" panose="020B0502040204020203" pitchFamily="34" charset="0"/>
                          <a:ea typeface="+mn-ea"/>
                          <a:cs typeface="Segoe UI" panose="020B0502040204020203" pitchFamily="34" charset="0"/>
                        </a:rPr>
                        <a:t>Sensors</a:t>
                      </a:r>
                      <a:endParaRPr lang="en-US" sz="700" b="0" kern="1200">
                        <a:solidFill>
                          <a:srgbClr val="0078D4"/>
                        </a:solidFill>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Accelerometer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Gyroscope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Magnetometer </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0" i="0" kern="1200" dirty="0">
                          <a:solidFill>
                            <a:srgbClr val="505050"/>
                          </a:solidFill>
                          <a:effectLst/>
                          <a:latin typeface="Segoe UI" panose="020B0502040204020203" pitchFamily="34" charset="0"/>
                          <a:ea typeface="+mn-ea"/>
                          <a:cs typeface="Segoe UI" panose="020B0502040204020203" pitchFamily="34" charset="0"/>
                        </a:rPr>
                        <a:t>Ambient Color Sensor </a:t>
                      </a:r>
                      <a:br>
                        <a:rPr lang="en-US" sz="700" b="0" i="0" kern="1200" dirty="0">
                          <a:solidFill>
                            <a:srgbClr val="505050"/>
                          </a:solidFill>
                          <a:effectLst/>
                          <a:latin typeface="Segoe UI" panose="020B0502040204020203" pitchFamily="34" charset="0"/>
                          <a:ea typeface="+mn-ea"/>
                          <a:cs typeface="Segoe UI" panose="020B0502040204020203" pitchFamily="34" charset="0"/>
                        </a:rPr>
                      </a:br>
                      <a:r>
                        <a:rPr lang="en-US" sz="700" b="0" i="0" kern="1200" dirty="0">
                          <a:solidFill>
                            <a:srgbClr val="505050"/>
                          </a:solidFill>
                          <a:effectLst/>
                          <a:latin typeface="Segoe UI" panose="020B0502040204020203" pitchFamily="34" charset="0"/>
                          <a:ea typeface="+mn-ea"/>
                          <a:cs typeface="Segoe UI" panose="020B0502040204020203" pitchFamily="34" charset="0"/>
                        </a:rPr>
                        <a:t>(Brightness and Color)</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4387532"/>
                  </a:ext>
                </a:extLst>
              </a:tr>
            </a:tbl>
          </a:graphicData>
        </a:graphic>
      </p:graphicFrame>
      <p:graphicFrame>
        <p:nvGraphicFramePr>
          <p:cNvPr id="23" name="Table 2">
            <a:extLst>
              <a:ext uri="{FF2B5EF4-FFF2-40B4-BE49-F238E27FC236}">
                <a16:creationId xmlns:a16="http://schemas.microsoft.com/office/drawing/2014/main" id="{B886B119-A3DE-4246-992D-D93956558C77}"/>
              </a:ext>
            </a:extLst>
          </p:cNvPr>
          <p:cNvGraphicFramePr>
            <a:graphicFrameLocks noGrp="1"/>
          </p:cNvGraphicFramePr>
          <p:nvPr>
            <p:extLst>
              <p:ext uri="{D42A27DB-BD31-4B8C-83A1-F6EECF244321}">
                <p14:modId xmlns:p14="http://schemas.microsoft.com/office/powerpoint/2010/main" val="3445847376"/>
              </p:ext>
            </p:extLst>
          </p:nvPr>
        </p:nvGraphicFramePr>
        <p:xfrm>
          <a:off x="3616960" y="1047757"/>
          <a:ext cx="3842920" cy="7074940"/>
        </p:xfrm>
        <a:graphic>
          <a:graphicData uri="http://schemas.openxmlformats.org/drawingml/2006/table">
            <a:tbl>
              <a:tblPr firstRow="1" bandRow="1">
                <a:tableStyleId>{5940675A-B579-460E-94D1-54222C63F5DA}</a:tableStyleId>
              </a:tblPr>
              <a:tblGrid>
                <a:gridCol w="782844">
                  <a:extLst>
                    <a:ext uri="{9D8B030D-6E8A-4147-A177-3AD203B41FA5}">
                      <a16:colId xmlns:a16="http://schemas.microsoft.com/office/drawing/2014/main" val="66097278"/>
                    </a:ext>
                  </a:extLst>
                </a:gridCol>
                <a:gridCol w="1441663">
                  <a:extLst>
                    <a:ext uri="{9D8B030D-6E8A-4147-A177-3AD203B41FA5}">
                      <a16:colId xmlns:a16="http://schemas.microsoft.com/office/drawing/2014/main" val="2683968764"/>
                    </a:ext>
                  </a:extLst>
                </a:gridCol>
                <a:gridCol w="114151">
                  <a:extLst>
                    <a:ext uri="{9D8B030D-6E8A-4147-A177-3AD203B41FA5}">
                      <a16:colId xmlns:a16="http://schemas.microsoft.com/office/drawing/2014/main" val="4259179065"/>
                    </a:ext>
                  </a:extLst>
                </a:gridCol>
                <a:gridCol w="1504262">
                  <a:extLst>
                    <a:ext uri="{9D8B030D-6E8A-4147-A177-3AD203B41FA5}">
                      <a16:colId xmlns:a16="http://schemas.microsoft.com/office/drawing/2014/main" val="2793813046"/>
                    </a:ext>
                  </a:extLst>
                </a:gridCol>
              </a:tblGrid>
              <a:tr h="516935">
                <a:tc>
                  <a:txBody>
                    <a:bodyPr/>
                    <a:lstStyle/>
                    <a:p>
                      <a:r>
                        <a:rPr lang="en-NZ" sz="700" b="0">
                          <a:solidFill>
                            <a:srgbClr val="0078D4"/>
                          </a:solidFill>
                          <a:latin typeface="Segoe UI" panose="020B0502040204020203" pitchFamily="34" charset="0"/>
                          <a:cs typeface="Segoe UI" panose="020B0502040204020203" pitchFamily="34" charset="0"/>
                        </a:rPr>
                        <a:t>Connections</a:t>
                      </a:r>
                      <a:endParaRPr lang="en-US" sz="700" b="0">
                        <a:solidFill>
                          <a:srgbClr val="0078D4"/>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2 x USB-C® with USB</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4.0/Thunderbolt™ 4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1 x Surface Connect port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1 x Surface Keyboard port </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 with 5G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1 x nano SIM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2 x USB-C® 3.2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1 x Surface Connect port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1 x Surface Keyboard port </a:t>
                      </a:r>
                      <a:endParaRPr lang="en-US">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50336951"/>
                  </a:ext>
                </a:extLst>
              </a:tr>
              <a:tr h="694213">
                <a:tc>
                  <a:txBody>
                    <a:bodyPr/>
                    <a:lstStyle/>
                    <a:p>
                      <a:r>
                        <a:rPr lang="en-NZ" sz="700" b="0">
                          <a:solidFill>
                            <a:srgbClr val="0078D4"/>
                          </a:solidFill>
                          <a:latin typeface="Segoe UI" panose="020B0502040204020203" pitchFamily="34" charset="0"/>
                          <a:cs typeface="Segoe UI" panose="020B0502040204020203" pitchFamily="34" charset="0"/>
                        </a:rPr>
                        <a:t>Security</a:t>
                      </a:r>
                      <a:endParaRPr lang="en-US" sz="700" b="0">
                        <a:solidFill>
                          <a:srgbClr val="0078D4"/>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TPM 2.0 chip for enterprise-grade security and BitLocker support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Enterprise-grade protection with Windows Hello face sign-in Windows 11 Secured-core PC</a:t>
                      </a:r>
                      <a:endParaRPr lang="en-US" sz="700" b="0" kern="1200">
                        <a:solidFill>
                          <a:schemeClr val="tx1"/>
                        </a:solidFill>
                        <a:effectLst/>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 with 5G</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Enhanced security with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Microsoft Pluton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Enterprise-grade protection with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Windows Hello face sign-in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Windows 11 Secured-core PC</a:t>
                      </a:r>
                      <a:endParaRPr lang="en-US">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293917425"/>
                  </a:ext>
                </a:extLst>
              </a:tr>
              <a:tr h="694213">
                <a:tc>
                  <a:txBody>
                    <a:bodyPr/>
                    <a:lstStyle/>
                    <a:p>
                      <a:r>
                        <a:rPr lang="en-US" sz="700" b="0" kern="1200">
                          <a:solidFill>
                            <a:srgbClr val="0078D4"/>
                          </a:solidFill>
                          <a:latin typeface="Segoe UI" panose="020B0502040204020203" pitchFamily="34" charset="0"/>
                          <a:ea typeface="+mn-ea"/>
                          <a:cs typeface="Segoe UI" panose="020B0502040204020203" pitchFamily="34" charset="0"/>
                        </a:rPr>
                        <a:t>Battery</a:t>
                      </a:r>
                      <a:r>
                        <a:rPr lang="en-US" sz="700" b="0" baseline="30000">
                          <a:solidFill>
                            <a:srgbClr val="0078D4"/>
                          </a:solidFill>
                          <a:latin typeface="Segoe UI" panose="020B0502040204020203" pitchFamily="34" charset="0"/>
                          <a:cs typeface="Segoe UI" panose="020B0502040204020203" pitchFamily="34" charset="0"/>
                        </a:rPr>
                        <a:t> </a:t>
                      </a:r>
                      <a:r>
                        <a:rPr lang="en-US" sz="700" b="0" kern="1200">
                          <a:solidFill>
                            <a:srgbClr val="0078D4"/>
                          </a:solidFill>
                          <a:latin typeface="Segoe UI" panose="020B0502040204020203" pitchFamily="34" charset="0"/>
                          <a:ea typeface="+mn-ea"/>
                          <a:cs typeface="Segoe UI" panose="020B0502040204020203" pitchFamily="34" charset="0"/>
                        </a:rPr>
                        <a:t>life</a:t>
                      </a:r>
                      <a:endParaRPr lang="en-US" sz="700" b="0" kern="1200" baseline="30000">
                        <a:solidFill>
                          <a:srgbClr val="0078D4"/>
                        </a:solidFill>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a:t>
                      </a:r>
                      <a:r>
                        <a:rPr lang="en-US" sz="700" b="0" i="0" kern="1200" baseline="30000">
                          <a:solidFill>
                            <a:srgbClr val="505050"/>
                          </a:solidFill>
                          <a:effectLst/>
                          <a:latin typeface="Segoe UI" panose="020B0502040204020203" pitchFamily="34" charset="0"/>
                          <a:ea typeface="+mn-ea"/>
                          <a:cs typeface="Segoe UI" panose="020B0502040204020203" pitchFamily="34" charset="0"/>
                        </a:rPr>
                        <a:t>5 </a:t>
                      </a:r>
                      <a:endParaRPr lang="en-US" sz="700" b="0" i="0" kern="1200">
                        <a:solidFill>
                          <a:srgbClr val="505050"/>
                        </a:solidFill>
                        <a:effectLst/>
                        <a:latin typeface="Segoe UI" panose="020B0502040204020203" pitchFamily="34" charset="0"/>
                        <a:ea typeface="+mn-ea"/>
                        <a:cs typeface="Segoe UI" panose="020B0502040204020203" pitchFamily="34" charset="0"/>
                      </a:endParaRP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Up to 15.5 hours of typical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device usage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Battery Capacity Nominal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(WH) 47.7 Wh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Battery Capacity Min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(WH) 46.5 Wh </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 with 5G</a:t>
                      </a:r>
                      <a:r>
                        <a:rPr lang="en-US" sz="700" b="0" i="0" kern="1200" baseline="30000">
                          <a:solidFill>
                            <a:srgbClr val="505050"/>
                          </a:solidFill>
                          <a:effectLst/>
                          <a:latin typeface="Segoe UI" panose="020B0502040204020203" pitchFamily="34" charset="0"/>
                          <a:ea typeface="+mn-ea"/>
                          <a:cs typeface="Segoe UI" panose="020B0502040204020203" pitchFamily="34" charset="0"/>
                        </a:rPr>
                        <a:t>5 </a:t>
                      </a:r>
                      <a:endParaRPr lang="en-US" sz="700" b="0" i="0" kern="1200">
                        <a:solidFill>
                          <a:srgbClr val="505050"/>
                        </a:solidFill>
                        <a:effectLst/>
                        <a:latin typeface="Segoe UI" panose="020B0502040204020203" pitchFamily="34" charset="0"/>
                        <a:ea typeface="+mn-ea"/>
                        <a:cs typeface="Segoe UI" panose="020B0502040204020203" pitchFamily="34" charset="0"/>
                      </a:endParaRP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Up to 19 hours of typical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device usage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Battery Capacity Nominal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(WH) 47.7Wh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Battery Capacity Min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(WH) 46.5Wh </a:t>
                      </a:r>
                      <a:endParaRPr lang="en-US">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 with 5G</a:t>
                      </a:r>
                      <a:r>
                        <a:rPr lang="en-US" sz="700" b="0" i="0" kern="1200" baseline="30000">
                          <a:solidFill>
                            <a:srgbClr val="505050"/>
                          </a:solidFill>
                          <a:effectLst/>
                          <a:latin typeface="Segoe UI" panose="020B0502040204020203" pitchFamily="34" charset="0"/>
                          <a:ea typeface="+mn-ea"/>
                          <a:cs typeface="Segoe UI" panose="020B0502040204020203" pitchFamily="34" charset="0"/>
                        </a:rPr>
                        <a:t>8 </a:t>
                      </a:r>
                      <a:endParaRPr lang="en-US" sz="700" b="0" i="0" kern="1200">
                        <a:solidFill>
                          <a:srgbClr val="505050"/>
                        </a:solidFill>
                        <a:effectLst/>
                        <a:latin typeface="Segoe UI" panose="020B0502040204020203" pitchFamily="34" charset="0"/>
                        <a:ea typeface="+mn-ea"/>
                        <a:cs typeface="Segoe UI" panose="020B0502040204020203" pitchFamily="34" charset="0"/>
                      </a:endParaRP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Up to 19 hours of typical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device usage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Battery Capacity Nominal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(WH) 47.7Wh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Battery Capacity Min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(WH) 46.5Wh </a:t>
                      </a:r>
                      <a:endParaRPr lang="en-US"/>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1907982"/>
                  </a:ext>
                </a:extLst>
              </a:tr>
              <a:tr h="428296">
                <a:tc>
                  <a:txBody>
                    <a:bodyPr/>
                    <a:lstStyle/>
                    <a:p>
                      <a:r>
                        <a:rPr lang="en-NZ" sz="700" b="0">
                          <a:solidFill>
                            <a:srgbClr val="0078D4"/>
                          </a:solidFill>
                          <a:latin typeface="Segoe UI" panose="020B0502040204020203" pitchFamily="34" charset="0"/>
                          <a:cs typeface="Segoe UI" panose="020B0502040204020203" pitchFamily="34" charset="0"/>
                        </a:rPr>
                        <a:t>Cameras, video, and audio </a:t>
                      </a:r>
                      <a:endParaRPr lang="en-US" sz="700" b="0">
                        <a:solidFill>
                          <a:srgbClr val="0078D4"/>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 and Pro 9 with 5G</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Windows Hello face authentication camera (front-facing)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Front-facing camera with 1080p full HD video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10.0MP rear-facing autofocus camera with 1080p HD and 4k video </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tcPr>
                </a:tc>
                <a:tc hMerge="1">
                  <a:txBody>
                    <a:bodyPr/>
                    <a:lstStyle/>
                    <a:p>
                      <a:endParaRPr lang="en-US"/>
                    </a:p>
                  </a:txBody>
                  <a:tcPr/>
                </a:tc>
                <a:extLst>
                  <a:ext uri="{0D108BD9-81ED-4DB2-BD59-A6C34878D82A}">
                    <a16:rowId xmlns:a16="http://schemas.microsoft.com/office/drawing/2014/main" val="2449303570"/>
                  </a:ext>
                </a:extLst>
              </a:tr>
              <a:tr h="1403323">
                <a:tc>
                  <a:txBody>
                    <a:bodyPr/>
                    <a:lstStyle/>
                    <a:p>
                      <a:r>
                        <a:rPr lang="en-US" sz="700" b="0">
                          <a:solidFill>
                            <a:srgbClr val="0078D4"/>
                          </a:solidFill>
                          <a:latin typeface="Segoe UI" panose="020B0502040204020203" pitchFamily="34" charset="0"/>
                          <a:cs typeface="Segoe UI" panose="020B0502040204020203" pitchFamily="34" charset="0"/>
                        </a:rPr>
                        <a:t>Pen &amp; accessories compatibility</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 Designed for Surface Slim Pen 2</a:t>
                      </a:r>
                      <a:r>
                        <a:rPr lang="en-US" sz="700" b="0" i="0" kern="1200" baseline="30000">
                          <a:solidFill>
                            <a:srgbClr val="505050"/>
                          </a:solidFill>
                          <a:effectLst/>
                          <a:latin typeface="Segoe UI" panose="020B0502040204020203" pitchFamily="34" charset="0"/>
                          <a:ea typeface="+mn-ea"/>
                          <a:cs typeface="Segoe UI" panose="020B0502040204020203" pitchFamily="34" charset="0"/>
                        </a:rPr>
                        <a:t>6 </a:t>
                      </a:r>
                      <a:endParaRPr lang="en-US" sz="700" b="0" i="0" kern="1200">
                        <a:solidFill>
                          <a:srgbClr val="505050"/>
                        </a:solidFill>
                        <a:effectLst/>
                        <a:latin typeface="Segoe UI" panose="020B0502040204020203" pitchFamily="34" charset="0"/>
                        <a:ea typeface="+mn-ea"/>
                        <a:cs typeface="Segoe UI" panose="020B0502040204020203" pitchFamily="34" charset="0"/>
                      </a:endParaRP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Integrated storage and wireless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charging for Surface Slim Pen 2</a:t>
                      </a:r>
                      <a:r>
                        <a:rPr lang="en-US" sz="700" b="0" i="0" kern="1200" baseline="30000">
                          <a:solidFill>
                            <a:srgbClr val="505050"/>
                          </a:solidFill>
                          <a:effectLst/>
                          <a:latin typeface="Segoe UI" panose="020B0502040204020203" pitchFamily="34" charset="0"/>
                          <a:ea typeface="+mn-ea"/>
                          <a:cs typeface="Segoe UI" panose="020B0502040204020203" pitchFamily="34" charset="0"/>
                        </a:rPr>
                        <a:t>6 </a:t>
                      </a:r>
                      <a:br>
                        <a:rPr lang="en-US" sz="700" b="0" i="0" kern="1200" baseline="300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with Surface Pro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Signature Keyboard</a:t>
                      </a:r>
                      <a:r>
                        <a:rPr lang="en-US" sz="700" b="0" i="0" kern="1200" baseline="30000">
                          <a:solidFill>
                            <a:srgbClr val="505050"/>
                          </a:solidFill>
                          <a:effectLst/>
                          <a:latin typeface="Segoe UI" panose="020B0502040204020203" pitchFamily="34" charset="0"/>
                          <a:ea typeface="+mn-ea"/>
                          <a:cs typeface="Segoe UI" panose="020B0502040204020203" pitchFamily="34" charset="0"/>
                        </a:rPr>
                        <a:t>6</a:t>
                      </a:r>
                      <a:r>
                        <a:rPr lang="en-US" sz="700" b="0" i="0" kern="1200">
                          <a:solidFill>
                            <a:srgbClr val="505050"/>
                          </a:solidFill>
                          <a:effectLst/>
                          <a:latin typeface="Segoe UI" panose="020B0502040204020203" pitchFamily="34" charset="0"/>
                          <a:ea typeface="+mn-ea"/>
                          <a:cs typeface="Segoe UI" panose="020B0502040204020203" pitchFamily="34" charset="0"/>
                        </a:rPr>
                        <a:t>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Supports tactile signals</a:t>
                      </a:r>
                      <a:r>
                        <a:rPr lang="en-US" sz="700" b="0" i="0" kern="1200" baseline="30000">
                          <a:solidFill>
                            <a:srgbClr val="505050"/>
                          </a:solidFill>
                          <a:effectLst/>
                          <a:latin typeface="Segoe UI" panose="020B0502040204020203" pitchFamily="34" charset="0"/>
                          <a:ea typeface="+mn-ea"/>
                          <a:cs typeface="Segoe UI" panose="020B0502040204020203" pitchFamily="34" charset="0"/>
                        </a:rPr>
                        <a:t>7</a:t>
                      </a:r>
                      <a:r>
                        <a:rPr lang="en-US" sz="700" b="0" i="0" kern="1200">
                          <a:solidFill>
                            <a:srgbClr val="505050"/>
                          </a:solidFill>
                          <a:effectLst/>
                          <a:latin typeface="Segoe UI" panose="020B0502040204020203" pitchFamily="34" charset="0"/>
                          <a:ea typeface="+mn-ea"/>
                          <a:cs typeface="Segoe UI" panose="020B0502040204020203" pitchFamily="34" charset="0"/>
                        </a:rPr>
                        <a:t> with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Surface Slim Pen 2</a:t>
                      </a:r>
                      <a:r>
                        <a:rPr lang="en-US" sz="700" b="0" i="0" kern="1200" baseline="30000">
                          <a:solidFill>
                            <a:srgbClr val="505050"/>
                          </a:solidFill>
                          <a:effectLst/>
                          <a:latin typeface="Segoe UI" panose="020B0502040204020203" pitchFamily="34" charset="0"/>
                          <a:ea typeface="+mn-ea"/>
                          <a:cs typeface="Segoe UI" panose="020B0502040204020203" pitchFamily="34" charset="0"/>
                        </a:rPr>
                        <a:t>6</a:t>
                      </a:r>
                      <a:r>
                        <a:rPr lang="en-US" sz="700" b="0" i="0" kern="1200">
                          <a:solidFill>
                            <a:srgbClr val="505050"/>
                          </a:solidFill>
                          <a:effectLst/>
                          <a:latin typeface="Segoe UI" panose="020B0502040204020203" pitchFamily="34" charset="0"/>
                          <a:ea typeface="+mn-ea"/>
                          <a:cs typeface="Segoe UI" panose="020B0502040204020203" pitchFamily="34" charset="0"/>
                        </a:rPr>
                        <a:t>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Supports Microsoft Pen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Protocol (MPP)</a:t>
                      </a:r>
                      <a:endParaRPr lang="en-US" sz="700" b="0" kern="1200">
                        <a:solidFill>
                          <a:schemeClr val="tx1"/>
                        </a:solidFill>
                        <a:effectLst/>
                        <a:latin typeface="Segoe UI" panose="020B0502040204020203" pitchFamily="34" charset="0"/>
                        <a:ea typeface="+mn-ea"/>
                        <a:cs typeface="Segoe UI" panose="020B0502040204020203" pitchFamily="34" charset="0"/>
                      </a:endParaRPr>
                    </a:p>
                    <a:p>
                      <a:pPr>
                        <a:lnSpc>
                          <a:spcPct val="100000"/>
                        </a:lnSpc>
                      </a:pPr>
                      <a:endParaRPr lang="en-US" sz="700" b="0" i="0" kern="1200">
                        <a:solidFill>
                          <a:srgbClr val="505050"/>
                        </a:solidFill>
                        <a:effectLst/>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 with 5G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Designed for Surface Slim Pen 2</a:t>
                      </a:r>
                      <a:r>
                        <a:rPr lang="en-US" sz="700" b="0" i="0" kern="1200" baseline="30000">
                          <a:solidFill>
                            <a:srgbClr val="505050"/>
                          </a:solidFill>
                          <a:effectLst/>
                          <a:latin typeface="Segoe UI" panose="020B0502040204020203" pitchFamily="34" charset="0"/>
                          <a:ea typeface="+mn-ea"/>
                          <a:cs typeface="Segoe UI" panose="020B0502040204020203" pitchFamily="34" charset="0"/>
                        </a:rPr>
                        <a:t>6</a:t>
                      </a:r>
                      <a:endParaRPr lang="en-US" sz="700" b="0" i="0" kern="1200">
                        <a:solidFill>
                          <a:srgbClr val="505050"/>
                        </a:solidFill>
                        <a:effectLst/>
                        <a:latin typeface="Segoe UI" panose="020B0502040204020203" pitchFamily="34" charset="0"/>
                        <a:ea typeface="+mn-ea"/>
                        <a:cs typeface="Segoe UI" panose="020B0502040204020203" pitchFamily="34" charset="0"/>
                      </a:endParaRP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Integrated storage and wireless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charging for Surface Slim Pen 2</a:t>
                      </a:r>
                      <a:r>
                        <a:rPr lang="en-US" sz="700" b="0" i="0" kern="1200" baseline="30000">
                          <a:solidFill>
                            <a:srgbClr val="505050"/>
                          </a:solidFill>
                          <a:effectLst/>
                          <a:latin typeface="Segoe UI" panose="020B0502040204020203" pitchFamily="34" charset="0"/>
                          <a:ea typeface="+mn-ea"/>
                          <a:cs typeface="Segoe UI" panose="020B0502040204020203" pitchFamily="34" charset="0"/>
                        </a:rPr>
                        <a:t>6</a:t>
                      </a:r>
                      <a:br>
                        <a:rPr lang="en-US" sz="700" b="0" i="0" kern="1200" baseline="300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with Surface Pro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Signature Keyboard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Supports tactile signals</a:t>
                      </a:r>
                      <a:r>
                        <a:rPr lang="en-US" sz="700" b="0" i="0" kern="1200" baseline="30000">
                          <a:solidFill>
                            <a:srgbClr val="505050"/>
                          </a:solidFill>
                          <a:effectLst/>
                          <a:latin typeface="Segoe UI" panose="020B0502040204020203" pitchFamily="34" charset="0"/>
                          <a:ea typeface="+mn-ea"/>
                          <a:cs typeface="Segoe UI" panose="020B0502040204020203" pitchFamily="34" charset="0"/>
                        </a:rPr>
                        <a:t>7</a:t>
                      </a:r>
                      <a:br>
                        <a:rPr lang="en-US" sz="700" b="0" i="0" kern="1200" baseline="300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with Surface Slim Pen 2</a:t>
                      </a:r>
                      <a:r>
                        <a:rPr lang="en-US" sz="700" b="0" i="0" kern="1200" baseline="30000">
                          <a:solidFill>
                            <a:srgbClr val="505050"/>
                          </a:solidFill>
                          <a:effectLst/>
                          <a:latin typeface="Segoe UI" panose="020B0502040204020203" pitchFamily="34" charset="0"/>
                          <a:ea typeface="+mn-ea"/>
                          <a:cs typeface="Segoe UI" panose="020B0502040204020203" pitchFamily="34" charset="0"/>
                        </a:rPr>
                        <a:t>6 </a:t>
                      </a:r>
                      <a:endParaRPr lang="en-US" sz="700" b="0" i="0" kern="1200">
                        <a:solidFill>
                          <a:srgbClr val="505050"/>
                        </a:solidFill>
                        <a:effectLst/>
                        <a:latin typeface="Segoe UI" panose="020B0502040204020203" pitchFamily="34" charset="0"/>
                        <a:ea typeface="+mn-ea"/>
                        <a:cs typeface="Segoe UI" panose="020B0502040204020203" pitchFamily="34" charset="0"/>
                      </a:endParaRP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Supports Microsoft Pen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Protocol (MPP)</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Keyboard Compatibility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Signature Keyboard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Keyboard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X Signature Keyboard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X Keyboard</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079603190"/>
                  </a:ext>
                </a:extLst>
              </a:tr>
              <a:tr h="251019">
                <a:tc>
                  <a:txBody>
                    <a:bodyPr/>
                    <a:lstStyle/>
                    <a:p>
                      <a:r>
                        <a:rPr lang="en-US" sz="700" b="0">
                          <a:solidFill>
                            <a:srgbClr val="0078D4"/>
                          </a:solidFill>
                          <a:latin typeface="Segoe UI" panose="020B0502040204020203" pitchFamily="34" charset="0"/>
                          <a:cs typeface="Segoe UI" panose="020B0502040204020203" pitchFamily="34" charset="0"/>
                        </a:rPr>
                        <a:t>Accessibility</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Adaptive Kit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Include Windows Accessibility Feature</a:t>
                      </a:r>
                      <a:endParaRPr lang="en-US" sz="700" b="0" i="0" kern="1200" baseline="30000">
                        <a:solidFill>
                          <a:schemeClr val="accent6"/>
                        </a:solidFill>
                        <a:effectLst/>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lnT w="12700" cap="flat" cmpd="sng" algn="ctr">
                      <a:solidFill>
                        <a:schemeClr val="bg1">
                          <a:lumMod val="85000"/>
                        </a:schemeClr>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2417347689"/>
                  </a:ext>
                </a:extLst>
              </a:tr>
              <a:tr h="516935">
                <a:tc>
                  <a:txBody>
                    <a:bodyPr/>
                    <a:lstStyle/>
                    <a:p>
                      <a:r>
                        <a:rPr lang="en-NZ" sz="700" b="0">
                          <a:solidFill>
                            <a:srgbClr val="0078D4"/>
                          </a:solidFill>
                          <a:latin typeface="Segoe UI" panose="020B0502040204020203" pitchFamily="34" charset="0"/>
                          <a:cs typeface="Segoe UI" panose="020B0502040204020203" pitchFamily="34" charset="0"/>
                        </a:rPr>
                        <a:t>Exterior</a:t>
                      </a:r>
                      <a:endParaRPr lang="en-US" sz="700" b="0">
                        <a:solidFill>
                          <a:srgbClr val="0078D4"/>
                        </a:solidFill>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Casing: Aluminum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Colors</a:t>
                      </a:r>
                      <a:r>
                        <a:rPr lang="en-US" sz="700" b="0" i="0" kern="1200" baseline="30000">
                          <a:solidFill>
                            <a:srgbClr val="505050"/>
                          </a:solidFill>
                          <a:effectLst/>
                          <a:latin typeface="Segoe UI" panose="020B0502040204020203" pitchFamily="34" charset="0"/>
                          <a:ea typeface="+mn-ea"/>
                          <a:cs typeface="Segoe UI" panose="020B0502040204020203" pitchFamily="34" charset="0"/>
                        </a:rPr>
                        <a:t>12</a:t>
                      </a:r>
                      <a:r>
                        <a:rPr lang="en-US" sz="700" b="0" i="0" kern="1200">
                          <a:solidFill>
                            <a:srgbClr val="505050"/>
                          </a:solidFill>
                          <a:effectLst/>
                          <a:latin typeface="Segoe UI" panose="020B0502040204020203" pitchFamily="34" charset="0"/>
                          <a:ea typeface="+mn-ea"/>
                          <a:cs typeface="Segoe UI" panose="020B0502040204020203" pitchFamily="34" charset="0"/>
                        </a:rPr>
                        <a:t>: Platinum, Graphite,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Sapphire, Forest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Physical Buttons: Volume, Power  </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 with 5G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Casing: Aluminum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Colors: Platinum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Physical Buttons: Volume, Power</a:t>
                      </a:r>
                      <a:endParaRPr lang="en-US">
                        <a:latin typeface="Segoe UI" panose="020B0502040204020203" pitchFamily="34" charset="0"/>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 with 5G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Casing: Aluminum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Colors: Platinum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Physical Buttons: Volume, Power</a:t>
                      </a:r>
                      <a:endParaRPr lang="en-US"/>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0829288"/>
                  </a:ext>
                </a:extLst>
              </a:tr>
              <a:tr h="516935">
                <a:tc>
                  <a:txBody>
                    <a:bodyPr/>
                    <a:lstStyle/>
                    <a:p>
                      <a:pPr marL="0" marR="0" lvl="0" indent="0" algn="r" defTabSz="754380" rtl="0" eaLnBrk="1" fontAlgn="auto" latinLnBrk="0" hangingPunct="1">
                        <a:lnSpc>
                          <a:spcPts val="1060"/>
                        </a:lnSpc>
                        <a:spcBef>
                          <a:spcPts val="0"/>
                        </a:spcBef>
                        <a:spcAft>
                          <a:spcPts val="0"/>
                        </a:spcAft>
                        <a:buClrTx/>
                        <a:buSzTx/>
                        <a:buFontTx/>
                        <a:buNone/>
                        <a:tabLst/>
                        <a:defRPr/>
                      </a:pPr>
                      <a:r>
                        <a:rPr lang="en-US" sz="700" b="0" i="0" cap="none" baseline="0">
                          <a:solidFill>
                            <a:srgbClr val="0078D4"/>
                          </a:solidFill>
                          <a:effectLst/>
                          <a:latin typeface="Segoe UI" panose="020B0502040204020203" pitchFamily="34" charset="0"/>
                          <a:cs typeface="Segoe UI" panose="020B0502040204020203" pitchFamily="34" charset="0"/>
                        </a:rPr>
                        <a:t>Serviceability</a:t>
                      </a:r>
                      <a:r>
                        <a:rPr lang="en-US" sz="700" b="0" i="0" kern="1200" cap="none" baseline="30000">
                          <a:solidFill>
                            <a:srgbClr val="0078D4"/>
                          </a:solidFill>
                          <a:effectLst/>
                          <a:latin typeface="Segoe UI" panose="020B0502040204020203" pitchFamily="34" charset="0"/>
                          <a:ea typeface="+mn-ea"/>
                          <a:cs typeface="Segoe UI" panose="020B0502040204020203" pitchFamily="34" charset="0"/>
                        </a:rPr>
                        <a:t>11</a:t>
                      </a:r>
                      <a:endParaRPr lang="en-US" sz="700" b="0" i="0" kern="1200">
                        <a:solidFill>
                          <a:srgbClr val="0078D4"/>
                        </a:solidFill>
                        <a:effectLst/>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Replaceable components include: Display, Battery, Surface Connect Port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Thermal Module (Surface Pro 9 with 5G only),Thermal Module with Fan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(Surface Pro 9 only), Cameras, Speakers, Buttons, Camera Deck (Surface Pro 9 with 5G only), Wi-Fi Deck (Surface Pro 9 only), Back Cover, Removable SSD, Removable SSD Door, Kickstand, Motherboard </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tcPr>
                </a:tc>
                <a:tc hMerge="1">
                  <a:txBody>
                    <a:bodyPr/>
                    <a:lstStyle/>
                    <a:p>
                      <a:endParaRPr lang="en-US"/>
                    </a:p>
                  </a:txBody>
                  <a:tcPr/>
                </a:tc>
                <a:extLst>
                  <a:ext uri="{0D108BD9-81ED-4DB2-BD59-A6C34878D82A}">
                    <a16:rowId xmlns:a16="http://schemas.microsoft.com/office/drawing/2014/main" val="1967452376"/>
                  </a:ext>
                </a:extLst>
              </a:tr>
              <a:tr h="162380">
                <a:tc>
                  <a:txBody>
                    <a:bodyPr/>
                    <a:lstStyle/>
                    <a:p>
                      <a:r>
                        <a:rPr lang="en-NZ" sz="700" b="0">
                          <a:solidFill>
                            <a:srgbClr val="0078D4"/>
                          </a:solidFill>
                          <a:latin typeface="Segoe UI" panose="020B0502040204020203" pitchFamily="34" charset="0"/>
                          <a:cs typeface="Segoe UI" panose="020B0502040204020203" pitchFamily="34" charset="0"/>
                        </a:rPr>
                        <a:t>Warranty</a:t>
                      </a:r>
                      <a:r>
                        <a:rPr lang="en-NZ" sz="700" b="0" baseline="30000">
                          <a:solidFill>
                            <a:srgbClr val="0078D4"/>
                          </a:solidFill>
                          <a:latin typeface="Segoe UI" panose="020B0502040204020203" pitchFamily="34" charset="0"/>
                          <a:cs typeface="Segoe UI" panose="020B0502040204020203" pitchFamily="34" charset="0"/>
                        </a:rPr>
                        <a:t>13</a:t>
                      </a:r>
                      <a:endParaRPr lang="en-US" sz="700" b="0" kern="1200" baseline="30000">
                        <a:solidFill>
                          <a:srgbClr val="0078D4"/>
                        </a:solidFill>
                        <a:latin typeface="Segoe UI" panose="020B0502040204020203" pitchFamily="34" charset="0"/>
                        <a:ea typeface="+mn-ea"/>
                        <a:cs typeface="Segoe UI" panose="020B0502040204020203" pitchFamily="34" charset="0"/>
                      </a:endParaRP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lvl="0" indent="0" algn="l" defTabSz="754380" rtl="0" eaLnBrk="1" fontAlgn="base" latinLnBrk="0" hangingPunct="1">
                        <a:lnSpc>
                          <a:spcPct val="100000"/>
                        </a:lnSpc>
                        <a:spcBef>
                          <a:spcPts val="0"/>
                        </a:spcBef>
                        <a:spcAft>
                          <a:spcPts val="0"/>
                        </a:spcAft>
                        <a:buClrTx/>
                        <a:buSzTx/>
                        <a:buFontTx/>
                        <a:buNone/>
                        <a:tabLst/>
                        <a:defRPr/>
                      </a:pPr>
                      <a:r>
                        <a:rPr lang="en-US" sz="700" b="0" i="0" kern="1200">
                          <a:solidFill>
                            <a:srgbClr val="505050"/>
                          </a:solidFill>
                          <a:effectLst/>
                          <a:latin typeface="Segoe UI" panose="020B0502040204020203" pitchFamily="34" charset="0"/>
                          <a:ea typeface="+mn-ea"/>
                          <a:cs typeface="Segoe UI" panose="020B0502040204020203" pitchFamily="34" charset="0"/>
                        </a:rPr>
                        <a:t>1-year limited hardware warranty</a:t>
                      </a:r>
                    </a:p>
                  </a:txBody>
                  <a:tcPr marL="88751" marR="88751" marT="44375" marB="4437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tcPr>
                </a:tc>
                <a:tc hMerge="1">
                  <a:txBody>
                    <a:bodyPr/>
                    <a:lstStyle/>
                    <a:p>
                      <a:endParaRPr lang="en-US"/>
                    </a:p>
                  </a:txBody>
                  <a:tcPr/>
                </a:tc>
                <a:extLst>
                  <a:ext uri="{0D108BD9-81ED-4DB2-BD59-A6C34878D82A}">
                    <a16:rowId xmlns:a16="http://schemas.microsoft.com/office/drawing/2014/main" val="1778806850"/>
                  </a:ext>
                </a:extLst>
              </a:tr>
              <a:tr h="694213">
                <a:tc>
                  <a:txBody>
                    <a:bodyPr/>
                    <a:lstStyle/>
                    <a:p>
                      <a:pPr marL="0" marR="0" lvl="0" indent="0" algn="r" defTabSz="1005840" rtl="0" eaLnBrk="1" fontAlgn="auto" latinLnBrk="0" hangingPunct="1">
                        <a:lnSpc>
                          <a:spcPts val="1060"/>
                        </a:lnSpc>
                        <a:spcBef>
                          <a:spcPts val="0"/>
                        </a:spcBef>
                        <a:spcAft>
                          <a:spcPts val="0"/>
                        </a:spcAft>
                        <a:buClrTx/>
                        <a:buSzTx/>
                        <a:buFontTx/>
                        <a:buNone/>
                        <a:tabLst/>
                        <a:defRPr/>
                      </a:pPr>
                      <a:r>
                        <a:rPr lang="en-US" sz="700" b="0" i="0" cap="none" baseline="0">
                          <a:solidFill>
                            <a:srgbClr val="0078D4"/>
                          </a:solidFill>
                          <a:effectLst/>
                          <a:latin typeface="Segoe UI" panose="020B0502040204020203" pitchFamily="34" charset="0"/>
                          <a:cs typeface="Segoe UI" panose="020B0502040204020203" pitchFamily="34" charset="0"/>
                        </a:rPr>
                        <a:t>Sustainability</a:t>
                      </a:r>
                      <a:r>
                        <a:rPr lang="en-US" sz="700" b="0" i="0" kern="1200" cap="none" baseline="30000">
                          <a:solidFill>
                            <a:srgbClr val="0078D4"/>
                          </a:solidFill>
                          <a:effectLst/>
                          <a:latin typeface="Segoe UI" panose="020B0502040204020203" pitchFamily="34" charset="0"/>
                          <a:ea typeface="+mn-ea"/>
                          <a:cs typeface="Segoe UI" panose="020B0502040204020203" pitchFamily="34" charset="0"/>
                        </a:rPr>
                        <a:t>10</a:t>
                      </a:r>
                      <a:endParaRPr lang="en-US" sz="700" b="0" i="0" kern="1200">
                        <a:solidFill>
                          <a:srgbClr val="0078D4"/>
                        </a:solidFill>
                        <a:effectLst/>
                        <a:latin typeface="Segoe UI" panose="020B0502040204020203" pitchFamily="34" charset="0"/>
                        <a:ea typeface="+mn-ea"/>
                        <a:cs typeface="Segoe UI" panose="020B0502040204020203" pitchFamily="34" charset="0"/>
                      </a:endParaRPr>
                    </a:p>
                  </a:txBody>
                  <a:tcPr marL="88751" marR="88751" marT="44375" marB="44375" anchor="ctr">
                    <a:lnL w="0">
                      <a:noFill/>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Meets ENERGY STAR®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requirements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Registered EPEAT® Gold in the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US and Canada</a:t>
                      </a:r>
                      <a:r>
                        <a:rPr lang="en-US" sz="700" b="0" i="0" kern="1200" baseline="30000">
                          <a:solidFill>
                            <a:srgbClr val="505050"/>
                          </a:solidFill>
                          <a:effectLst/>
                          <a:latin typeface="Segoe UI" panose="020B0502040204020203" pitchFamily="34" charset="0"/>
                          <a:ea typeface="+mn-ea"/>
                          <a:cs typeface="Segoe UI" panose="020B0502040204020203" pitchFamily="34" charset="0"/>
                        </a:rPr>
                        <a:t>10</a:t>
                      </a:r>
                      <a:br>
                        <a:rPr lang="en-US" sz="700" b="0" i="0" kern="1200" baseline="30000">
                          <a:solidFill>
                            <a:srgbClr val="505050"/>
                          </a:solidFill>
                          <a:effectLst/>
                          <a:latin typeface="Segoe UI" panose="020B0502040204020203" pitchFamily="34" charset="0"/>
                          <a:ea typeface="+mn-ea"/>
                          <a:cs typeface="Segoe UI" panose="020B0502040204020203" pitchFamily="34" charset="0"/>
                        </a:rPr>
                      </a:br>
                      <a:r>
                        <a:rPr lang="en-US" sz="700" b="1" i="0" kern="1200">
                          <a:solidFill>
                            <a:srgbClr val="505050"/>
                          </a:solidFill>
                          <a:effectLst/>
                          <a:latin typeface="Segoe UI" panose="020B0502040204020203" pitchFamily="34" charset="0"/>
                          <a:ea typeface="+mn-ea"/>
                          <a:cs typeface="Segoe UI" panose="020B0502040204020203" pitchFamily="34" charset="0"/>
                          <a:hlinkClick r:id="rId4"/>
                        </a:rPr>
                        <a:t>Sustainable Products &amp; </a:t>
                      </a:r>
                      <a:br>
                        <a:rPr lang="en-US" sz="700" b="1" i="0" kern="1200">
                          <a:solidFill>
                            <a:srgbClr val="505050"/>
                          </a:solidFill>
                          <a:effectLst/>
                          <a:latin typeface="Segoe UI" panose="020B0502040204020203" pitchFamily="34" charset="0"/>
                          <a:ea typeface="+mn-ea"/>
                          <a:cs typeface="Segoe UI" panose="020B0502040204020203" pitchFamily="34" charset="0"/>
                          <a:hlinkClick r:id="rId4"/>
                        </a:rPr>
                      </a:br>
                      <a:r>
                        <a:rPr lang="en-US" sz="700" b="1" i="0" kern="1200">
                          <a:solidFill>
                            <a:srgbClr val="505050"/>
                          </a:solidFill>
                          <a:effectLst/>
                          <a:latin typeface="Segoe UI" panose="020B0502040204020203" pitchFamily="34" charset="0"/>
                          <a:ea typeface="+mn-ea"/>
                          <a:cs typeface="Segoe UI" panose="020B0502040204020203" pitchFamily="34" charset="0"/>
                          <a:hlinkClick r:id="rId4"/>
                        </a:rPr>
                        <a:t>Solutions | Microsoft CSR   </a:t>
                      </a:r>
                      <a:endParaRPr lang="en-US" sz="700" b="1" i="0" kern="1200">
                        <a:solidFill>
                          <a:srgbClr val="505050"/>
                        </a:solidFill>
                        <a:effectLst/>
                        <a:latin typeface="Segoe UI" panose="020B0502040204020203" pitchFamily="34" charset="0"/>
                        <a:ea typeface="+mn-ea"/>
                        <a:cs typeface="Segoe UI" panose="020B0502040204020203" pitchFamily="34" charset="0"/>
                      </a:endParaRPr>
                    </a:p>
                  </a:txBody>
                  <a:tcPr marL="88751" marR="88751" marT="44375" marB="443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tcPr>
                </a:tc>
                <a:tc>
                  <a:txBody>
                    <a:bodyPr/>
                    <a:lstStyle/>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Surface Pro 9 with 5G: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Meets ENERGY STAR®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requirements  </a:t>
                      </a:r>
                    </a:p>
                    <a:p>
                      <a:pPr>
                        <a:lnSpc>
                          <a:spcPct val="100000"/>
                        </a:lnSpc>
                      </a:pPr>
                      <a:r>
                        <a:rPr lang="en-US" sz="700" b="0" i="0" kern="1200">
                          <a:solidFill>
                            <a:srgbClr val="505050"/>
                          </a:solidFill>
                          <a:effectLst/>
                          <a:latin typeface="Segoe UI" panose="020B0502040204020203" pitchFamily="34" charset="0"/>
                          <a:ea typeface="+mn-ea"/>
                          <a:cs typeface="Segoe UI" panose="020B0502040204020203" pitchFamily="34" charset="0"/>
                        </a:rPr>
                        <a:t>Registered EPEAT® Gold in the </a:t>
                      </a:r>
                      <a:br>
                        <a:rPr lang="en-US" sz="700" b="0" i="0" kern="1200">
                          <a:solidFill>
                            <a:srgbClr val="505050"/>
                          </a:solidFill>
                          <a:effectLst/>
                          <a:latin typeface="Segoe UI" panose="020B0502040204020203" pitchFamily="34" charset="0"/>
                          <a:ea typeface="+mn-ea"/>
                          <a:cs typeface="Segoe UI" panose="020B0502040204020203" pitchFamily="34" charset="0"/>
                        </a:rPr>
                      </a:br>
                      <a:r>
                        <a:rPr lang="en-US" sz="700" b="0" i="0" kern="1200">
                          <a:solidFill>
                            <a:srgbClr val="505050"/>
                          </a:solidFill>
                          <a:effectLst/>
                          <a:latin typeface="Segoe UI" panose="020B0502040204020203" pitchFamily="34" charset="0"/>
                          <a:ea typeface="+mn-ea"/>
                          <a:cs typeface="Segoe UI" panose="020B0502040204020203" pitchFamily="34" charset="0"/>
                        </a:rPr>
                        <a:t>US and Canada</a:t>
                      </a:r>
                      <a:r>
                        <a:rPr lang="en-US" sz="700" b="0" i="0" kern="1200" baseline="30000">
                          <a:solidFill>
                            <a:srgbClr val="505050"/>
                          </a:solidFill>
                          <a:effectLst/>
                          <a:latin typeface="Segoe UI" panose="020B0502040204020203" pitchFamily="34" charset="0"/>
                          <a:ea typeface="+mn-ea"/>
                          <a:cs typeface="Segoe UI" panose="020B0502040204020203" pitchFamily="34" charset="0"/>
                        </a:rPr>
                        <a:t>10</a:t>
                      </a:r>
                      <a:endParaRPr lang="en-US" sz="700" b="0" i="0" kern="1200">
                        <a:solidFill>
                          <a:srgbClr val="505050"/>
                        </a:solidFill>
                        <a:effectLst/>
                        <a:latin typeface="Segoe UI" panose="020B0502040204020203" pitchFamily="34" charset="0"/>
                        <a:ea typeface="+mn-ea"/>
                        <a:cs typeface="Segoe UI" panose="020B0502040204020203" pitchFamily="34" charset="0"/>
                      </a:endParaRPr>
                    </a:p>
                    <a:p>
                      <a:pPr>
                        <a:lnSpc>
                          <a:spcPct val="100000"/>
                        </a:lnSpc>
                      </a:pPr>
                      <a:r>
                        <a:rPr lang="en-US" sz="700" b="1" i="0" kern="1200">
                          <a:solidFill>
                            <a:srgbClr val="505050"/>
                          </a:solidFill>
                          <a:effectLst/>
                          <a:latin typeface="Segoe UI" panose="020B0502040204020203" pitchFamily="34" charset="0"/>
                          <a:ea typeface="+mn-ea"/>
                          <a:cs typeface="Segoe UI" panose="020B0502040204020203" pitchFamily="34" charset="0"/>
                          <a:hlinkClick r:id="rId4"/>
                        </a:rPr>
                        <a:t>Sustainable Products &amp; </a:t>
                      </a:r>
                      <a:br>
                        <a:rPr lang="en-US" sz="700" b="1" i="0" kern="1200">
                          <a:solidFill>
                            <a:srgbClr val="505050"/>
                          </a:solidFill>
                          <a:effectLst/>
                          <a:latin typeface="Segoe UI" panose="020B0502040204020203" pitchFamily="34" charset="0"/>
                          <a:ea typeface="+mn-ea"/>
                          <a:cs typeface="Segoe UI" panose="020B0502040204020203" pitchFamily="34" charset="0"/>
                          <a:hlinkClick r:id="rId4"/>
                        </a:rPr>
                      </a:br>
                      <a:r>
                        <a:rPr lang="en-US" sz="700" b="1" i="0" kern="1200">
                          <a:solidFill>
                            <a:srgbClr val="505050"/>
                          </a:solidFill>
                          <a:effectLst/>
                          <a:latin typeface="Segoe UI" panose="020B0502040204020203" pitchFamily="34" charset="0"/>
                          <a:ea typeface="+mn-ea"/>
                          <a:cs typeface="Segoe UI" panose="020B0502040204020203" pitchFamily="34" charset="0"/>
                          <a:hlinkClick r:id="rId4"/>
                        </a:rPr>
                        <a:t>Solutions | Microsoft CSR </a:t>
                      </a:r>
                      <a:endParaRPr lang="en-US" sz="700" b="1" i="0" kern="1200">
                        <a:solidFill>
                          <a:srgbClr val="505050"/>
                        </a:solidFill>
                        <a:effectLst/>
                        <a:latin typeface="Segoe UI" panose="020B0502040204020203" pitchFamily="34" charset="0"/>
                        <a:ea typeface="+mn-ea"/>
                        <a:cs typeface="Segoe UI" panose="020B0502040204020203" pitchFamily="34" charset="0"/>
                      </a:endParaRPr>
                    </a:p>
                  </a:txBody>
                  <a:tcPr marL="88751" marR="88751" marT="44375" marB="443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145381"/>
                  </a:ext>
                </a:extLst>
              </a:tr>
            </a:tbl>
          </a:graphicData>
        </a:graphic>
      </p:graphicFrame>
      <p:pic>
        <p:nvPicPr>
          <p:cNvPr id="5" name="Picture 4">
            <a:extLst>
              <a:ext uri="{FF2B5EF4-FFF2-40B4-BE49-F238E27FC236}">
                <a16:creationId xmlns:a16="http://schemas.microsoft.com/office/drawing/2014/main" id="{3A5702D7-AFE6-94FB-2897-E1B37B9C42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51" y="25059"/>
            <a:ext cx="1790700" cy="558140"/>
          </a:xfrm>
          <a:prstGeom prst="rect">
            <a:avLst/>
          </a:prstGeom>
        </p:spPr>
      </p:pic>
      <p:sp>
        <p:nvSpPr>
          <p:cNvPr id="2" name="TextBox 1">
            <a:extLst>
              <a:ext uri="{FF2B5EF4-FFF2-40B4-BE49-F238E27FC236}">
                <a16:creationId xmlns:a16="http://schemas.microsoft.com/office/drawing/2014/main" id="{AAC404BB-F3EA-B501-EAAE-02054286D025}"/>
              </a:ext>
            </a:extLst>
          </p:cNvPr>
          <p:cNvSpPr txBox="1"/>
          <p:nvPr/>
        </p:nvSpPr>
        <p:spPr>
          <a:xfrm>
            <a:off x="-12907" y="8159909"/>
            <a:ext cx="7543800" cy="1846659"/>
          </a:xfrm>
          <a:prstGeom prst="rect">
            <a:avLst/>
          </a:prstGeom>
          <a:noFill/>
        </p:spPr>
        <p:txBody>
          <a:bodyPr wrap="square" anchor="b">
            <a:spAutoFit/>
          </a:bodyPr>
          <a:lstStyle/>
          <a:p>
            <a:pPr marL="0" marR="0" lvl="0" indent="0" algn="l" defTabSz="457200" rtl="0" eaLnBrk="1" fontAlgn="auto" latinLnBrk="0" hangingPunct="1">
              <a:spcBef>
                <a:spcPts val="0"/>
              </a:spcBef>
              <a:spcAft>
                <a:spcPts val="0"/>
              </a:spcAft>
              <a:buClrTx/>
              <a:buSzTx/>
              <a:buFontTx/>
              <a:buNone/>
              <a:tabLst/>
              <a:defRPr/>
            </a:pPr>
            <a:r>
              <a:rPr kumimoji="0" lang="en-US" sz="600" b="0" i="0" u="none" strike="noStrike" kern="1200" cap="none" spc="0" normalizeH="0" baseline="0" noProof="0">
                <a:ln>
                  <a:noFill/>
                </a:ln>
                <a:solidFill>
                  <a:srgbClr val="505050"/>
                </a:solidFill>
                <a:effectLst/>
                <a:uLnTx/>
                <a:uFillTx/>
                <a:latin typeface="Segoe UI" panose="020B0502040204020203" pitchFamily="34" charset="0"/>
                <a:ea typeface="+mn-ea"/>
                <a:cs typeface="+mn-cs"/>
              </a:rPr>
              <a:t>1 System software uses significant storage space. Available storage is subject to change based on system software updates and apps. 1 GB = 1 billion bytes. 1 TB = 1,000 GB. See </a:t>
            </a:r>
            <a:r>
              <a:rPr kumimoji="0" lang="en-US" sz="600" b="1" i="0" u="none" strike="noStrike" kern="1200" cap="none" spc="0" normalizeH="0" baseline="0" noProof="0">
                <a:ln>
                  <a:noFill/>
                </a:ln>
                <a:solidFill>
                  <a:srgbClr val="0078D4"/>
                </a:solidFill>
                <a:effectLst/>
                <a:uLnTx/>
                <a:uFillTx/>
                <a:latin typeface="Segoe UI Semibold" panose="020B0502040204020203" pitchFamily="34" charset="0"/>
                <a:ea typeface="+mn-ea"/>
                <a:cs typeface="Segoe UI Semibold" panose="020B0502040204020203" pitchFamily="34" charset="0"/>
                <a:hlinkClick r:id="rId6"/>
              </a:rPr>
              <a:t>Surface.com/Storage</a:t>
            </a:r>
            <a:r>
              <a:rPr kumimoji="0" lang="en-US" sz="600" b="1" i="0" u="none" strike="noStrike" kern="1200" cap="none" spc="0" normalizeH="0" baseline="0" noProof="0">
                <a:ln>
                  <a:noFill/>
                </a:ln>
                <a:solidFill>
                  <a:srgbClr val="505050"/>
                </a:solidFill>
                <a:effectLst/>
                <a:uLnTx/>
                <a:uFillTx/>
                <a:latin typeface="Segoe UI Semibold" panose="020B0502040204020203" pitchFamily="34" charset="0"/>
                <a:ea typeface="+mn-ea"/>
                <a:cs typeface="Segoe UI Semibold" panose="020B0502040204020203" pitchFamily="34" charset="0"/>
              </a:rPr>
              <a:t> </a:t>
            </a:r>
            <a:r>
              <a:rPr kumimoji="0" lang="en-US" sz="600" b="0" i="0" u="none" strike="noStrike" kern="1200" cap="none" spc="0" normalizeH="0" baseline="0" noProof="0">
                <a:ln>
                  <a:noFill/>
                </a:ln>
                <a:solidFill>
                  <a:srgbClr val="505050"/>
                </a:solidFill>
                <a:effectLst/>
                <a:uLnTx/>
                <a:uFillTx/>
                <a:latin typeface="Segoe UI" panose="020B0502040204020203" pitchFamily="34" charset="0"/>
                <a:ea typeface="+mn-ea"/>
                <a:cs typeface="+mn-cs"/>
              </a:rPr>
              <a:t>for more details. </a:t>
            </a:r>
          </a:p>
          <a:p>
            <a:pPr marL="0" marR="0" lvl="0" indent="0" algn="l" defTabSz="457200" rtl="0" eaLnBrk="1" fontAlgn="auto" latinLnBrk="0" hangingPunct="1">
              <a:spcBef>
                <a:spcPts val="0"/>
              </a:spcBef>
              <a:spcAft>
                <a:spcPts val="0"/>
              </a:spcAft>
              <a:buClrTx/>
              <a:buSzTx/>
              <a:buFontTx/>
              <a:buNone/>
              <a:tabLst/>
              <a:defRPr/>
            </a:pPr>
            <a:r>
              <a:rPr kumimoji="0" lang="en-US" sz="600" b="0" i="0" u="none" strike="noStrike" kern="1200" cap="none" spc="0" normalizeH="0" baseline="0" noProof="0">
                <a:ln>
                  <a:noFill/>
                </a:ln>
                <a:solidFill>
                  <a:srgbClr val="505050"/>
                </a:solidFill>
                <a:effectLst/>
                <a:uLnTx/>
                <a:uFillTx/>
                <a:latin typeface="Segoe UI" panose="020B0502040204020203" pitchFamily="34" charset="0"/>
                <a:ea typeface="+mn-ea"/>
                <a:cs typeface="+mn-cs"/>
              </a:rPr>
              <a:t>2Components available through your Surface Commercial Authorized Device Reseller. Components can be replaced on-site by a skilled technician following Microsoft’s Service Guide. Microsoft tools (sold separately) may also be required for repair. Opening and/or repairing your device can present electric shock, fire and personal injury risk and other hazards. Use caution if undertaking do-it-yourself repairs. Device damage caused during repair will not be covered under Microsoft’s Hardware Warranty or protection plans. </a:t>
            </a:r>
          </a:p>
          <a:p>
            <a:pPr marL="0" marR="0" lvl="0" indent="0" algn="l" defTabSz="457200" rtl="0" eaLnBrk="1" fontAlgn="auto" latinLnBrk="0" hangingPunct="1">
              <a:spcBef>
                <a:spcPts val="0"/>
              </a:spcBef>
              <a:spcAft>
                <a:spcPts val="0"/>
              </a:spcAft>
              <a:buClrTx/>
              <a:buSzTx/>
              <a:buFontTx/>
              <a:buNone/>
              <a:tabLst/>
              <a:defRPr/>
            </a:pPr>
            <a:r>
              <a:rPr kumimoji="0" lang="en-US" sz="600" b="0" i="0" u="none" strike="noStrike" kern="1200" cap="none" spc="0" normalizeH="0" baseline="0" noProof="0">
                <a:ln>
                  <a:noFill/>
                </a:ln>
                <a:solidFill>
                  <a:srgbClr val="505050"/>
                </a:solidFill>
                <a:effectLst/>
                <a:uLnTx/>
                <a:uFillTx/>
                <a:latin typeface="Segoe UI" panose="020B0502040204020203" pitchFamily="34" charset="0"/>
                <a:ea typeface="+mn-ea"/>
                <a:cs typeface="+mn-cs"/>
              </a:rPr>
              <a:t>3 Requires Dolby Vision® encoded content and video.  </a:t>
            </a:r>
          </a:p>
          <a:p>
            <a:pPr marL="0" marR="0" lvl="0" indent="0" algn="l" defTabSz="457200" rtl="0" eaLnBrk="1" fontAlgn="auto" latinLnBrk="0" hangingPunct="1">
              <a:spcBef>
                <a:spcPts val="0"/>
              </a:spcBef>
              <a:spcAft>
                <a:spcPts val="0"/>
              </a:spcAft>
              <a:buClrTx/>
              <a:buSzTx/>
              <a:buFontTx/>
              <a:buNone/>
              <a:tabLst/>
              <a:defRPr/>
            </a:pPr>
            <a:r>
              <a:rPr lang="en-US" sz="600">
                <a:solidFill>
                  <a:srgbClr val="505050"/>
                </a:solidFill>
                <a:latin typeface="Segoe UI" panose="020B0502040204020203" pitchFamily="34" charset="0"/>
              </a:rPr>
              <a:t>4</a:t>
            </a:r>
            <a:r>
              <a:rPr kumimoji="0" lang="en-US" sz="600" b="0" i="0" u="none" strike="noStrike" kern="1200" cap="none" spc="0" normalizeH="0" baseline="0" noProof="0">
                <a:ln>
                  <a:noFill/>
                </a:ln>
                <a:solidFill>
                  <a:srgbClr val="505050"/>
                </a:solidFill>
                <a:effectLst/>
                <a:uLnTx/>
                <a:uFillTx/>
                <a:latin typeface="Segoe UI" panose="020B0502040204020203" pitchFamily="34" charset="0"/>
                <a:ea typeface="+mn-ea"/>
                <a:cs typeface="+mn-cs"/>
              </a:rPr>
              <a:t> Weight not including Surface Pro Signature Keyboard and Surface Slim Pen 2 (sold separately).  </a:t>
            </a:r>
          </a:p>
          <a:p>
            <a:pPr marL="0" marR="0" lvl="0" indent="0" algn="l" defTabSz="457200" rtl="0" eaLnBrk="1" fontAlgn="auto" latinLnBrk="0" hangingPunct="1">
              <a:spcBef>
                <a:spcPts val="0"/>
              </a:spcBef>
              <a:spcAft>
                <a:spcPts val="0"/>
              </a:spcAft>
              <a:buClrTx/>
              <a:buSzTx/>
              <a:buFontTx/>
              <a:buNone/>
              <a:tabLst/>
              <a:defRPr/>
            </a:pPr>
            <a:r>
              <a:rPr kumimoji="0" lang="en-US" sz="600" b="0" i="0" u="none" strike="noStrike" kern="1200" cap="none" spc="0" normalizeH="0" baseline="0" noProof="0">
                <a:ln>
                  <a:noFill/>
                </a:ln>
                <a:solidFill>
                  <a:srgbClr val="505050"/>
                </a:solidFill>
                <a:effectLst/>
                <a:uLnTx/>
                <a:uFillTx/>
                <a:latin typeface="Segoe UI" panose="020B0502040204020203" pitchFamily="34" charset="0"/>
                <a:ea typeface="+mn-ea"/>
                <a:cs typeface="+mn-cs"/>
              </a:rPr>
              <a:t>5 Battery life varies significantly based on usage, network and feature configuration, signal strength, settings and other factors. See aka.ms/</a:t>
            </a:r>
            <a:r>
              <a:rPr kumimoji="0" lang="en-US" sz="600" b="0" i="0" u="none" strike="noStrike" kern="1200" cap="none" spc="0" normalizeH="0" baseline="0" noProof="0" err="1">
                <a:ln>
                  <a:noFill/>
                </a:ln>
                <a:solidFill>
                  <a:srgbClr val="505050"/>
                </a:solidFill>
                <a:effectLst/>
                <a:uLnTx/>
                <a:uFillTx/>
                <a:latin typeface="Segoe UI" panose="020B0502040204020203" pitchFamily="34" charset="0"/>
                <a:ea typeface="+mn-ea"/>
                <a:cs typeface="+mn-cs"/>
              </a:rPr>
              <a:t>SurfaceBatteryPerformance</a:t>
            </a:r>
            <a:r>
              <a:rPr kumimoji="0" lang="en-US" sz="600" b="0" i="0" u="none" strike="noStrike" kern="1200" cap="none" spc="0" normalizeH="0" baseline="0" noProof="0">
                <a:ln>
                  <a:noFill/>
                </a:ln>
                <a:solidFill>
                  <a:srgbClr val="505050"/>
                </a:solidFill>
                <a:effectLst/>
                <a:uLnTx/>
                <a:uFillTx/>
                <a:latin typeface="Segoe UI" panose="020B0502040204020203" pitchFamily="34" charset="0"/>
                <a:ea typeface="+mn-ea"/>
                <a:cs typeface="+mn-cs"/>
              </a:rPr>
              <a:t> for details. </a:t>
            </a:r>
          </a:p>
          <a:p>
            <a:pPr marL="0" marR="0" lvl="0" indent="0" algn="l" defTabSz="457200" rtl="0" eaLnBrk="1" fontAlgn="auto" latinLnBrk="0" hangingPunct="1">
              <a:spcBef>
                <a:spcPts val="0"/>
              </a:spcBef>
              <a:spcAft>
                <a:spcPts val="0"/>
              </a:spcAft>
              <a:buClrTx/>
              <a:buSzTx/>
              <a:buFontTx/>
              <a:buNone/>
              <a:tabLst/>
              <a:defRPr/>
            </a:pPr>
            <a:r>
              <a:rPr kumimoji="0" lang="en-US" sz="600" b="0" i="0" u="none" strike="noStrike" kern="1200" cap="none" spc="0" normalizeH="0" baseline="0" noProof="0">
                <a:ln>
                  <a:noFill/>
                </a:ln>
                <a:solidFill>
                  <a:srgbClr val="505050"/>
                </a:solidFill>
                <a:effectLst/>
                <a:uLnTx/>
                <a:uFillTx/>
                <a:latin typeface="Segoe UI" panose="020B0502040204020203" pitchFamily="34" charset="0"/>
                <a:ea typeface="+mn-ea"/>
                <a:cs typeface="+mn-cs"/>
              </a:rPr>
              <a:t>6 Sold separately </a:t>
            </a:r>
          </a:p>
          <a:p>
            <a:pPr marL="0" marR="0" lvl="0" indent="0" algn="l" defTabSz="457200" rtl="0" eaLnBrk="1" fontAlgn="auto" latinLnBrk="0" hangingPunct="1">
              <a:spcBef>
                <a:spcPts val="0"/>
              </a:spcBef>
              <a:spcAft>
                <a:spcPts val="0"/>
              </a:spcAft>
              <a:buClrTx/>
              <a:buSzTx/>
              <a:buFontTx/>
              <a:buNone/>
              <a:tabLst/>
              <a:defRPr/>
            </a:pPr>
            <a:r>
              <a:rPr kumimoji="0" lang="en-US" sz="600" b="0" i="0" u="none" strike="noStrike" kern="1200" cap="none" spc="0" normalizeH="0" baseline="0" noProof="0">
                <a:ln>
                  <a:noFill/>
                </a:ln>
                <a:solidFill>
                  <a:srgbClr val="505050"/>
                </a:solidFill>
                <a:effectLst/>
                <a:uLnTx/>
                <a:uFillTx/>
                <a:latin typeface="Segoe UI" panose="020B0502040204020203" pitchFamily="34" charset="0"/>
                <a:ea typeface="+mn-ea"/>
                <a:cs typeface="+mn-cs"/>
              </a:rPr>
              <a:t>7 Tactile signals with Surface Slim Pen 2 can be experienced on some applications on Surface B&amp;P running Windows 11. </a:t>
            </a:r>
          </a:p>
          <a:p>
            <a:pPr marL="0" marR="0" lvl="0" indent="0" algn="l" defTabSz="457200" rtl="0" eaLnBrk="1" fontAlgn="auto" latinLnBrk="0" hangingPunct="1">
              <a:spcBef>
                <a:spcPts val="0"/>
              </a:spcBef>
              <a:spcAft>
                <a:spcPts val="0"/>
              </a:spcAft>
              <a:buClrTx/>
              <a:buSzTx/>
              <a:buFontTx/>
              <a:buNone/>
              <a:tabLst/>
              <a:defRPr/>
            </a:pPr>
            <a:r>
              <a:rPr lang="en-US" sz="600">
                <a:solidFill>
                  <a:srgbClr val="505050"/>
                </a:solidFill>
                <a:latin typeface="Segoe UI" panose="020B0502040204020203" pitchFamily="34" charset="0"/>
              </a:rPr>
              <a:t>8</a:t>
            </a:r>
            <a:r>
              <a:rPr kumimoji="0" lang="en-US" sz="600" b="0" i="0" u="none" strike="noStrike" kern="1200" cap="none" spc="0" normalizeH="0" baseline="0" noProof="0">
                <a:ln>
                  <a:noFill/>
                </a:ln>
                <a:solidFill>
                  <a:srgbClr val="505050"/>
                </a:solidFill>
                <a:effectLst/>
                <a:uLnTx/>
                <a:uFillTx/>
                <a:latin typeface="Segoe UI" panose="020B0502040204020203" pitchFamily="34" charset="0"/>
                <a:ea typeface="+mn-ea"/>
                <a:cs typeface="+mn-cs"/>
              </a:rPr>
              <a:t> Activation required. If your device is managed by your  organization’s  IT department, contact your IT administrator for activation. After 30 days, you will be charged the applicable monthly or annual subscription fee. Credit card required. Cancel any time to stop future charges. See </a:t>
            </a:r>
            <a:r>
              <a:rPr kumimoji="0" lang="en-US" sz="600" b="1" i="0" u="none" strike="noStrike" kern="1200" cap="none" spc="0" normalizeH="0" baseline="0" noProof="0">
                <a:ln>
                  <a:noFill/>
                </a:ln>
                <a:solidFill>
                  <a:srgbClr val="0078D4"/>
                </a:solidFill>
                <a:effectLst/>
                <a:uLnTx/>
                <a:uFillTx/>
                <a:latin typeface="Segoe UI Semibold" panose="020B0502040204020203" pitchFamily="34" charset="0"/>
                <a:ea typeface="+mn-ea"/>
                <a:cs typeface="Segoe UI Semibold" panose="020B0502040204020203" pitchFamily="34" charset="0"/>
                <a:hlinkClick r:id="rId7"/>
              </a:rPr>
              <a:t>https://aka.ms/m365businesstrialinfo</a:t>
            </a:r>
            <a:r>
              <a:rPr kumimoji="0" lang="en-US" sz="600" b="0" i="0" u="none" strike="noStrike" kern="1200" cap="none" spc="0" normalizeH="0" baseline="0" noProof="0">
                <a:ln>
                  <a:noFill/>
                </a:ln>
                <a:solidFill>
                  <a:srgbClr val="505050"/>
                </a:solidFill>
                <a:effectLst/>
                <a:uLnTx/>
                <a:uFillTx/>
                <a:latin typeface="Segoe UI" panose="020B0502040204020203" pitchFamily="34" charset="0"/>
                <a:ea typeface="+mn-ea"/>
                <a:cs typeface="+mn-cs"/>
              </a:rPr>
              <a:t>.   </a:t>
            </a:r>
          </a:p>
          <a:p>
            <a:pPr marL="0" marR="0" lvl="0" indent="0" algn="l" defTabSz="457200" rtl="0" eaLnBrk="1" fontAlgn="auto" latinLnBrk="0" hangingPunct="1">
              <a:spcBef>
                <a:spcPts val="0"/>
              </a:spcBef>
              <a:spcAft>
                <a:spcPts val="0"/>
              </a:spcAft>
              <a:buClrTx/>
              <a:buSzTx/>
              <a:buFontTx/>
              <a:buNone/>
              <a:tabLst/>
              <a:defRPr/>
            </a:pPr>
            <a:r>
              <a:rPr kumimoji="0" lang="en-US" sz="600" b="0" i="0" u="none" strike="noStrike" kern="1200" cap="none" spc="0" normalizeH="0" baseline="0" noProof="0">
                <a:ln>
                  <a:noFill/>
                </a:ln>
                <a:solidFill>
                  <a:srgbClr val="505050"/>
                </a:solidFill>
                <a:effectLst/>
                <a:uLnTx/>
                <a:uFillTx/>
                <a:latin typeface="Segoe UI" panose="020B0502040204020203" pitchFamily="34" charset="0"/>
                <a:ea typeface="+mn-ea"/>
                <a:cs typeface="+mn-cs"/>
              </a:rPr>
              <a:t>9 Surface Pro 9 comes with Windows 11 Pro on ARM At this time, Surface Pierce with Windows 11 Pro on ARM will not install some games and CAD software, and some third-party drivers or anti-virus software. Certain features require specific hardware (see </a:t>
            </a:r>
            <a:r>
              <a:rPr kumimoji="0" lang="en-US" sz="600" b="1" i="0" u="none" strike="noStrike" kern="1200" cap="none" spc="0" normalizeH="0" baseline="0" noProof="0">
                <a:ln>
                  <a:noFill/>
                </a:ln>
                <a:solidFill>
                  <a:srgbClr val="505050"/>
                </a:solidFill>
                <a:effectLst/>
                <a:uLnTx/>
                <a:uFillTx/>
                <a:latin typeface="Segoe UI Semibold" panose="020B0502040204020203" pitchFamily="34" charset="0"/>
                <a:ea typeface="+mn-ea"/>
                <a:cs typeface="Segoe UI Semibold" panose="020B0502040204020203" pitchFamily="34" charset="0"/>
                <a:hlinkClick r:id="rId8"/>
              </a:rPr>
              <a:t>aka.ms/windows11-spec</a:t>
            </a:r>
            <a:r>
              <a:rPr kumimoji="0" lang="en-US" sz="600" b="0" i="0" u="none" strike="noStrike" kern="1200" cap="none" spc="0" normalizeH="0" baseline="0" noProof="0">
                <a:ln>
                  <a:noFill/>
                </a:ln>
                <a:solidFill>
                  <a:srgbClr val="505050"/>
                </a:solidFill>
                <a:effectLst/>
                <a:uLnTx/>
                <a:uFillTx/>
                <a:latin typeface="Segoe UI" panose="020B0502040204020203" pitchFamily="34" charset="0"/>
                <a:ea typeface="+mn-ea"/>
                <a:cs typeface="+mn-cs"/>
              </a:rPr>
              <a:t>). Find out more in the FAQ </a:t>
            </a:r>
          </a:p>
          <a:p>
            <a:pPr marL="0" marR="0" lvl="0" indent="0" algn="l" defTabSz="457200" rtl="0" eaLnBrk="1" fontAlgn="auto" latinLnBrk="0" hangingPunct="1">
              <a:spcBef>
                <a:spcPts val="0"/>
              </a:spcBef>
              <a:spcAft>
                <a:spcPts val="0"/>
              </a:spcAft>
              <a:buClrTx/>
              <a:buSzTx/>
              <a:buFontTx/>
              <a:buNone/>
              <a:tabLst/>
              <a:defRPr/>
            </a:pPr>
            <a:r>
              <a:rPr kumimoji="0" lang="en-US" sz="600" b="0" i="0" u="none" strike="noStrike" kern="1200" cap="none" spc="0" normalizeH="0" baseline="0" noProof="0">
                <a:ln>
                  <a:noFill/>
                </a:ln>
                <a:solidFill>
                  <a:srgbClr val="505050"/>
                </a:solidFill>
                <a:effectLst/>
                <a:uLnTx/>
                <a:uFillTx/>
                <a:latin typeface="Segoe UI" panose="020B0502040204020203" pitchFamily="34" charset="0"/>
                <a:ea typeface="+mn-ea"/>
                <a:cs typeface="+mn-cs"/>
              </a:rPr>
              <a:t>10 For more information on registration in other markets check – link to be provided post GA </a:t>
            </a:r>
          </a:p>
          <a:p>
            <a:pPr marL="0" marR="0" lvl="0" indent="0" algn="l" defTabSz="457200" rtl="0" eaLnBrk="1" fontAlgn="auto" latinLnBrk="0" hangingPunct="1">
              <a:spcBef>
                <a:spcPts val="0"/>
              </a:spcBef>
              <a:spcAft>
                <a:spcPts val="0"/>
              </a:spcAft>
              <a:buClrTx/>
              <a:buSzTx/>
              <a:buFontTx/>
              <a:buNone/>
              <a:tabLst/>
              <a:defRPr/>
            </a:pPr>
            <a:r>
              <a:rPr kumimoji="0" lang="en-US" sz="600" b="0" i="0" u="none" strike="noStrike" kern="1200" cap="none" spc="0" normalizeH="0" baseline="0" noProof="0">
                <a:ln>
                  <a:noFill/>
                </a:ln>
                <a:solidFill>
                  <a:srgbClr val="505050"/>
                </a:solidFill>
                <a:effectLst/>
                <a:uLnTx/>
                <a:uFillTx/>
                <a:latin typeface="Segoe UI" panose="020B0502040204020203" pitchFamily="34" charset="0"/>
                <a:ea typeface="+mn-ea"/>
                <a:cs typeface="+mn-cs"/>
              </a:rPr>
              <a:t>11 Customer Replaceable Units (CRUs) are components available for purchase through your Surface Commercial Authorized Device Reseller. Components can be replaced on-site by a skilled technician following Microsoft’s Service Guide. Opening and/or repairing your device can present electric shock, fire and personal injury risks and other hazards. Use caution if undertaking do-it-yourself repairs. Device damage caused during repair will not be covered under Microsoft’s Hardware Warranty or protection plans. Components will be available shortly after initial launch; timing of availability varies by component and market.</a:t>
            </a:r>
          </a:p>
          <a:p>
            <a:pPr marL="0" marR="0" lvl="0" indent="0" algn="l" defTabSz="457200" rtl="0" eaLnBrk="1" fontAlgn="auto" latinLnBrk="0" hangingPunct="1">
              <a:spcBef>
                <a:spcPts val="0"/>
              </a:spcBef>
              <a:spcAft>
                <a:spcPts val="0"/>
              </a:spcAft>
              <a:buClrTx/>
              <a:buSzTx/>
              <a:buFontTx/>
              <a:buNone/>
              <a:tabLst/>
              <a:defRPr/>
            </a:pPr>
            <a:r>
              <a:rPr kumimoji="0" lang="en-US" sz="600" b="0" i="0" u="none" strike="noStrike" kern="1200" cap="none" spc="0" normalizeH="0" baseline="0" noProof="0">
                <a:ln>
                  <a:noFill/>
                </a:ln>
                <a:solidFill>
                  <a:srgbClr val="505050"/>
                </a:solidFill>
                <a:effectLst/>
                <a:uLnTx/>
                <a:uFillTx/>
                <a:latin typeface="Segoe UI" panose="020B0502040204020203" pitchFamily="34" charset="0"/>
                <a:ea typeface="+mn-ea"/>
                <a:cs typeface="+mn-cs"/>
              </a:rPr>
              <a:t>12 Colors available on selected models only. Available colors, sizes, finishes, and processors may vary by store, market, and configuration.  </a:t>
            </a:r>
          </a:p>
          <a:p>
            <a:pPr marL="0" marR="0" lvl="0" indent="0" algn="l" defTabSz="457200" rtl="0" eaLnBrk="1" fontAlgn="auto" latinLnBrk="0" hangingPunct="1">
              <a:spcBef>
                <a:spcPts val="0"/>
              </a:spcBef>
              <a:spcAft>
                <a:spcPts val="0"/>
              </a:spcAft>
              <a:buClrTx/>
              <a:buSzTx/>
              <a:buFontTx/>
              <a:buNone/>
              <a:tabLst/>
              <a:defRPr/>
            </a:pPr>
            <a:r>
              <a:rPr kumimoji="0" lang="en-US" sz="600" b="0" i="0" u="none" strike="noStrike" kern="1200" cap="none" spc="0" normalizeH="0" baseline="0" noProof="0">
                <a:ln>
                  <a:noFill/>
                </a:ln>
                <a:solidFill>
                  <a:srgbClr val="505050"/>
                </a:solidFill>
                <a:effectLst/>
                <a:uLnTx/>
                <a:uFillTx/>
                <a:latin typeface="Segoe UI" panose="020B0502040204020203" pitchFamily="34" charset="0"/>
                <a:ea typeface="+mn-ea"/>
                <a:cs typeface="+mn-cs"/>
              </a:rPr>
              <a:t>13 Microsoft’s Limited Warranty is in addition to your consumer law rights. </a:t>
            </a:r>
          </a:p>
        </p:txBody>
      </p:sp>
      <p:pic>
        <p:nvPicPr>
          <p:cNvPr id="3" name="Picture 2">
            <a:extLst>
              <a:ext uri="{FF2B5EF4-FFF2-40B4-BE49-F238E27FC236}">
                <a16:creationId xmlns:a16="http://schemas.microsoft.com/office/drawing/2014/main" id="{FB22E961-26E2-10C5-AA64-F4AAABB6BBB2}"/>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22969" b="78994" l="41780" r="69524">
                        <a14:backgroundMark x1="57244" y1="75990" x2="57244" y2="75990"/>
                      </a14:backgroundRemoval>
                    </a14:imgEffect>
                  </a14:imgLayer>
                </a14:imgProps>
              </a:ext>
              <a:ext uri="{28A0092B-C50C-407E-A947-70E740481C1C}">
                <a14:useLocalDpi xmlns:a14="http://schemas.microsoft.com/office/drawing/2010/main" val="0"/>
              </a:ext>
            </a:extLst>
          </a:blip>
          <a:srcRect l="38312" t="15966" r="27008" b="14003"/>
          <a:stretch/>
        </p:blipFill>
        <p:spPr>
          <a:xfrm>
            <a:off x="2743848" y="-107647"/>
            <a:ext cx="1396352" cy="1554515"/>
          </a:xfrm>
          <a:prstGeom prst="rect">
            <a:avLst/>
          </a:prstGeom>
        </p:spPr>
      </p:pic>
    </p:spTree>
    <p:extLst>
      <p:ext uri="{BB962C8B-B14F-4D97-AF65-F5344CB8AC3E}">
        <p14:creationId xmlns:p14="http://schemas.microsoft.com/office/powerpoint/2010/main" val="12012514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Logo _ LRLab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373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e385fb40-52d4-4fae-9c5b-3e8ff8a5878e" ContentTypeId="0x01010062C008D7A2F07C4BAABAD05EEA95919E" PreviousValue="false"/>
</file>

<file path=customXml/item3.xml><?xml version="1.0" encoding="utf-8"?>
<ct:contentTypeSchema xmlns:ct="http://schemas.microsoft.com/office/2006/metadata/contentType" xmlns:ma="http://schemas.microsoft.com/office/2006/metadata/properties/metaAttributes" ct:_="" ma:_="" ma:contentTypeName="Enterprise KM Document Card" ma:contentTypeID="0x01010062C008D7A2F07C4BAABAD05EEA95919E0074F46043E3CF2540B7C1F266B2A28170" ma:contentTypeVersion="148" ma:contentTypeDescription="Base document content type for cards supporting enterprise knowledge management. Can also be used as a parent and extended with approved enterprise or subject-domain columns for business group or application-specific KM card content types." ma:contentTypeScope="" ma:versionID="d06a16973d25c622416b32eb8b141f07">
  <xsd:schema xmlns:xsd="http://www.w3.org/2001/XMLSchema" xmlns:xs="http://www.w3.org/2001/XMLSchema" xmlns:p="http://schemas.microsoft.com/office/2006/metadata/properties" xmlns:ns1="http://schemas.microsoft.com/sharepoint/v3" xmlns:ns2="230e9df3-be65-4c73-a93b-d1236ebd677e" xmlns:ns3="ee4a7809-70ea-4e27-ab75-a6c2be9ed89d" xmlns:ns4="2298d5ab-a95b-4280-b619-ee3fa95765b4" targetNamespace="http://schemas.microsoft.com/office/2006/metadata/properties" ma:root="true" ma:fieldsID="78a4a18db29f4d21280af997ce8d0823" ns1:_="" ns2:_="" ns3:_="" ns4:_="">
    <xsd:import namespace="http://schemas.microsoft.com/sharepoint/v3"/>
    <xsd:import namespace="230e9df3-be65-4c73-a93b-d1236ebd677e"/>
    <xsd:import namespace="ee4a7809-70ea-4e27-ab75-a6c2be9ed89d"/>
    <xsd:import namespace="2298d5ab-a95b-4280-b619-ee3fa95765b4"/>
    <xsd:element name="properties">
      <xsd:complexType>
        <xsd:sequence>
          <xsd:element name="documentManagement">
            <xsd:complexType>
              <xsd:all>
                <xsd:element ref="ns2:SummaryDescription" minOccurs="0"/>
                <xsd:element ref="ns2:Owners" minOccurs="0"/>
                <xsd:element ref="ns2:_dlc_DocIdUrl" minOccurs="0"/>
                <xsd:element ref="ns2:DocumentDescription" minOccurs="0"/>
                <xsd:element ref="ns2:Owner" minOccurs="0"/>
                <xsd:element ref="ns3:ContentCategories"/>
                <xsd:element ref="ns3:IndustryVertical" minOccurs="0"/>
                <xsd:element ref="ns2:TaxCatchAll" minOccurs="0"/>
                <xsd:element ref="ns2:TaxCatchAllLabel" minOccurs="0"/>
                <xsd:element ref="ns2:k39e5019f8e24a20a01159148b815aac" minOccurs="0"/>
                <xsd:element ref="ns2:p3065242fc644b25ab253c7f8aa61ee1" minOccurs="0"/>
                <xsd:element ref="ns2:_dlc_DocId" minOccurs="0"/>
                <xsd:element ref="ns2:ConfidentialityTaxHTField0"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element ref="ns3:MediaServiceDateTaken" minOccurs="0"/>
                <xsd:element ref="ns3:Product" minOccurs="0"/>
                <xsd:element ref="ns3:Customer"/>
                <xsd:element ref="ns3:Campaigns" minOccurs="0"/>
                <xsd:element ref="ns3:Segment" minOccurs="0"/>
                <xsd:element ref="ns3:Event" minOccurs="0"/>
                <xsd:element ref="ns3:Program" minOccurs="0"/>
                <xsd:element ref="ns3:Readiness" minOccurs="0"/>
                <xsd:element ref="ns3:CompeteDocType" minOccurs="0"/>
                <xsd:element ref="ns3:Audience" minOccurs="0"/>
                <xsd:element ref="ns3:Competitor" minOccurs="0"/>
                <xsd:element ref="ns3:Year" minOccurs="0"/>
                <xsd:element ref="ns3:Month_x0020_of_x0020_upload" minOccurs="0"/>
                <xsd:element ref="ns4:SharedWithUsers" minOccurs="0"/>
                <xsd:element ref="ns4:SharedWithDetails" minOccurs="0"/>
                <xsd:element ref="ns3:Services" minOccurs="0"/>
                <xsd:element ref="ns3:FiscalYear" minOccurs="0"/>
                <xsd:element ref="ns3:Startdate" minOccurs="0"/>
                <xsd:element ref="ns3:Enddate" minOccurs="0"/>
                <xsd:element ref="ns3:MediaServiceOCR" minOccurs="0"/>
                <xsd:element ref="ns3:MediaServiceGenerationTime" minOccurs="0"/>
                <xsd:element ref="ns3:MediaServiceEventHashCode" minOccurs="0"/>
                <xsd:element ref="ns3:Versions0" minOccurs="0"/>
                <xsd:element ref="ns3:Device_x0020_Version" minOccurs="0"/>
                <xsd:element ref="ns3:FeaturedContent" minOccurs="0"/>
                <xsd:element ref="ns3:MediaServiceLocation" minOccurs="0"/>
                <xsd:element ref="ns3:MediaLengthInSeconds" minOccurs="0"/>
                <xsd:element ref="ns3:lcf76f155ced4ddcb4097134ff3c332f" minOccurs="0"/>
                <xsd:element ref="ns3:Refre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ma:readOnly="false">
      <xsd:simpleType>
        <xsd:restriction base="dms:Note"/>
      </xsd:simpleType>
    </xsd:element>
    <xsd:element name="_ip_UnifiedCompliancePolicyUIAction" ma:index="30"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SummaryDescription" ma:index="2" nillable="true" ma:displayName="Summary Description" ma:description="Content description in publishing HTML format." ma:internalName="SummaryDescription">
      <xsd:simpleType>
        <xsd:restriction base="dms:Unknown"/>
      </xsd:simpleType>
    </xsd:element>
    <xsd:element name="Owners" ma:index="3" nillable="true" ma:displayName="Owners" ma:format="Dropdown" ma:list="UserInfo" ma:SharePointGroup="0" ma:internalName="Owners"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Url" ma:index="5"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cumentDescription" ma:index="8" nillable="true" ma:displayName="Document Description" ma:description="Alternate description for documents that can be used for display." ma:internalName="Document_x0020_Description" ma:readOnly="false">
      <xsd:simpleType>
        <xsd:restriction base="dms:Note">
          <xsd:maxLength value="255"/>
        </xsd:restriction>
      </xsd:simpleType>
    </xsd:element>
    <xsd:element name="Owner" ma:index="9"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2" nillable="true" ma:displayName="Taxonomy Catch All Column" ma:hidden="true" ma:list="{c432a711-5704-48c8-a158-bc03de2aea43}" ma:internalName="TaxCatchAll" ma:readOnly="false" ma:showField="CatchAllData" ma:web="2298d5ab-a95b-4280-b619-ee3fa95765b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c432a711-5704-48c8-a158-bc03de2aea43}" ma:internalName="TaxCatchAllLabel" ma:readOnly="false" ma:showField="CatchAllDataLabel" ma:web="2298d5ab-a95b-4280-b619-ee3fa95765b4">
      <xsd:complexType>
        <xsd:complexContent>
          <xsd:extension base="dms:MultiChoiceLookup">
            <xsd:sequence>
              <xsd:element name="Value" type="dms:Lookup" maxOccurs="unbounded" minOccurs="0" nillable="true"/>
            </xsd:sequence>
          </xsd:extension>
        </xsd:complexContent>
      </xsd:complexType>
    </xsd:element>
    <xsd:element name="k39e5019f8e24a20a01159148b815aac" ma:index="17" nillable="true" ma:taxonomy="true" ma:internalName="k39e5019f8e24a20a01159148b815aac" ma:taxonomyFieldName="About" ma:displayName="About" ma:readOnly="false" ma:default="" ma:fieldId="{439e5019-f8e2-4a20-a011-59148b815aac}" ma:taxonomyMulti="true" ma:sspId="e385fb40-52d4-4fae-9c5b-3e8ff8a5878e" ma:termSetId="10257755-0674-446b-9eea-4989c6cf4282" ma:anchorId="00000000-0000-0000-0000-000000000000" ma:open="false" ma:isKeyword="false">
      <xsd:complexType>
        <xsd:sequence>
          <xsd:element ref="pc:Terms" minOccurs="0" maxOccurs="1"/>
        </xsd:sequence>
      </xsd:complexType>
    </xsd:element>
    <xsd:element name="p3065242fc644b25ab253c7f8aa61ee1" ma:index="19" nillable="true" ma:taxonomy="true" ma:internalName="p3065242fc644b25ab253c7f8aa61ee1" ma:taxonomyFieldName="For" ma:displayName="For" ma:readOnly="false" ma:default="" ma:fieldId="{93065242-fc64-4b25-ab25-3c7f8aa61ee1}" ma:taxonomyMulti="true" ma:sspId="e385fb40-52d4-4fae-9c5b-3e8ff8a5878e" ma:termSetId="053b1336-9c08-4429-9c1c-55eceea3f120" ma:anchorId="00000000-0000-0000-0000-000000000000" ma:open="false" ma:isKeyword="false">
      <xsd:complexType>
        <xsd:sequence>
          <xsd:element ref="pc:Terms" minOccurs="0" maxOccurs="1"/>
        </xsd:sequence>
      </xsd:complexType>
    </xsd:element>
    <xsd:element name="_dlc_DocId" ma:index="20" nillable="true" ma:displayName="Document ID Value" ma:description="The value of the document ID assigned to this item." ma:hidden="true" ma:internalName="_dlc_DocId" ma:readOnly="false">
      <xsd:simpleType>
        <xsd:restriction base="dms:Text"/>
      </xsd:simpleType>
    </xsd:element>
    <xsd:element name="ConfidentialityTaxHTField0" ma:index="21" nillable="true" ma:taxonomy="true" ma:internalName="ConfidentialityTaxHTField0" ma:taxonomyFieldName="Confidentiality" ma:displayName="Maximum Reach" ma:default="5;#internal users|461efa83-0283-486a-a8d5-943328f3693f" ma:fieldId="{840a9f3c-1e14-4c21-9dbf-5637765665db}"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_dlc_DocIdPersistId" ma:index="22"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e4a7809-70ea-4e27-ab75-a6c2be9ed89d" elementFormDefault="qualified">
    <xsd:import namespace="http://schemas.microsoft.com/office/2006/documentManagement/types"/>
    <xsd:import namespace="http://schemas.microsoft.com/office/infopath/2007/PartnerControls"/>
    <xsd:element name="ContentCategories" ma:index="10" ma:displayName="Content Categories" ma:default="None" ma:description="Types of assets" ma:format="Dropdown" ma:internalName="ContentCategories">
      <xsd:simpleType>
        <xsd:restriction base="dms:Choice">
          <xsd:enumeration value="Announcement"/>
          <xsd:enumeration value="Article"/>
          <xsd:enumeration value="Battlecards"/>
          <xsd:enumeration value="Brochure (3+ pages)"/>
          <xsd:enumeration value="Call guide"/>
          <xsd:enumeration value="Check list"/>
          <xsd:enumeration value="Comparison Files"/>
          <xsd:enumeration value="Comparison Profiles"/>
          <xsd:enumeration value="Compatibility Matrix"/>
          <xsd:enumeration value="Compete"/>
          <xsd:enumeration value="Customer Presentation"/>
          <xsd:enumeration value="Customer Story"/>
          <xsd:enumeration value="Customer Stories Templates"/>
          <xsd:enumeration value="Competitive Research"/>
          <xsd:enumeration value="Demonstration"/>
          <xsd:enumeration value="Digital Marketing resource"/>
          <xsd:enumeration value="eBook"/>
          <xsd:enumeration value="Editable Email Templates"/>
          <xsd:enumeration value="Editable Flyers"/>
          <xsd:enumeration value="Email Templates"/>
          <xsd:enumeration value="Fact Sheet"/>
          <xsd:enumeration value="Flyers (1-2 pg)"/>
          <xsd:enumeration value="Images"/>
          <xsd:enumeration value="Infographic"/>
          <xsd:enumeration value="Link (to other site or content)"/>
          <xsd:enumeration value="Marketing Resources"/>
          <xsd:enumeration value="Marketing Toolkit"/>
          <xsd:enumeration value="Meet Deck"/>
          <xsd:enumeration value="Mixed Reality Compete"/>
          <xsd:enumeration value="One Sheet"/>
          <xsd:enumeration value="Pitch Deck"/>
          <xsd:enumeration value="POV"/>
          <xsd:enumeration value="Presentation"/>
          <xsd:enumeration value="Product FAQ"/>
          <xsd:enumeration value="Recording"/>
          <xsd:enumeration value="Research"/>
          <xsd:enumeration value="Technical FAQ"/>
          <xsd:enumeration value="Technical Resources"/>
          <xsd:enumeration value="Tool"/>
          <xsd:enumeration value="Training"/>
          <xsd:enumeration value="Video"/>
          <xsd:enumeration value="White Paper"/>
          <xsd:enumeration value="Data Sheet"/>
          <xsd:enumeration value="Flyers"/>
          <xsd:enumeration value="Images and videos"/>
          <xsd:enumeration value="Warranty &amp; Support"/>
          <xsd:enumeration value="None"/>
          <xsd:enumeration value="Guidance"/>
        </xsd:restriction>
      </xsd:simpleType>
    </xsd:element>
    <xsd:element name="IndustryVertical" ma:index="11" nillable="true" ma:displayName="Industry" ma:format="Dropdown" ma:internalName="IndustryVertical">
      <xsd:complexType>
        <xsd:complexContent>
          <xsd:extension base="dms:MultiChoice">
            <xsd:sequence>
              <xsd:element name="Value" maxOccurs="unbounded" minOccurs="0" nillable="true">
                <xsd:simpleType>
                  <xsd:restriction base="dms:Choice">
                    <xsd:enumeration value="Education"/>
                    <xsd:enumeration value="Education - Higher Ed"/>
                    <xsd:enumeration value="Education - K-12"/>
                    <xsd:enumeration value="Financial Services"/>
                    <xsd:enumeration value="Government - National"/>
                    <xsd:enumeration value="Government - State and Local"/>
                    <xsd:enumeration value="Government- Federal"/>
                    <xsd:enumeration value="Healthcare"/>
                    <xsd:enumeration value="Manufacturing"/>
                    <xsd:enumeration value="Retail"/>
                    <xsd:enumeration value="Public Sector"/>
                    <xsd:enumeration value="Other"/>
                    <xsd:enumeration value="Education - IT Admin"/>
                    <xsd:enumeration value="Frontline Worker"/>
                    <xsd:enumeration value="DFS"/>
                    <xsd:enumeration value="Legal"/>
                    <xsd:enumeration value="Nonprofit"/>
                    <xsd:enumeration value="All"/>
                  </xsd:restriction>
                </xsd:simpleType>
              </xsd:element>
            </xsd:sequence>
          </xsd:extension>
        </xsd:complexContent>
      </xsd:complexType>
    </xsd:element>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hidden="true" ma:internalName="MediaServiceKeyPoints"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Product" ma:index="32" nillable="true" ma:displayName="Product" ma:format="Dropdown" ma:internalName="Product">
      <xsd:complexType>
        <xsd:complexContent>
          <xsd:extension base="dms:MultiChoice">
            <xsd:sequence>
              <xsd:element name="Value" maxOccurs="unbounded" minOccurs="0" nillable="true">
                <xsd:simpleType>
                  <xsd:restriction base="dms:Choice">
                    <xsd:enumeration value="All"/>
                    <xsd:enumeration value="Apple"/>
                    <xsd:enumeration value="Compete"/>
                    <xsd:enumeration value="Education"/>
                    <xsd:enumeration value="Google"/>
                    <xsd:enumeration value="Google Chrome"/>
                    <xsd:enumeration value="HoloLens"/>
                    <xsd:enumeration value="Laptop"/>
                    <xsd:enumeration value="Surface"/>
                    <xsd:enumeration value="Surface Pro"/>
                    <xsd:enumeration value="Surface Pro 7"/>
                    <xsd:enumeration value="Surface Pro X"/>
                    <xsd:enumeration value="Surface Hub"/>
                    <xsd:enumeration value="Surface Studio"/>
                    <xsd:enumeration value="Surface Book"/>
                    <xsd:enumeration value="Surface Book 3"/>
                    <xsd:enumeration value="Surface Go"/>
                    <xsd:enumeration value="Surface Go 2"/>
                    <xsd:enumeration value="Surface Laptop"/>
                    <xsd:enumeration value="Surface Laptop 3"/>
                    <xsd:enumeration value="Surface Headphones"/>
                    <xsd:enumeration value="Arc Mouse"/>
                    <xsd:enumeration value="Type Cover"/>
                    <xsd:enumeration value="Surface Pen"/>
                    <xsd:enumeration value="Surface Dock 2"/>
                    <xsd:enumeration value="Surface Dial"/>
                    <xsd:enumeration value="Surface Duo"/>
                    <xsd:enumeration value="Cross-device"/>
                    <xsd:enumeration value="Surface Dock"/>
                    <xsd:enumeration value="Surface Earbuds"/>
                    <xsd:enumeration value="Surface Headphones 2"/>
                    <xsd:enumeration value="Surface Type Cover"/>
                    <xsd:enumeration value="Surface Slim Pen"/>
                    <xsd:enumeration value="Remote Work &amp; Learn"/>
                    <xsd:enumeration value="Portfolio"/>
                    <xsd:enumeration value="Financial Services"/>
                    <xsd:enumeration value="Financial"/>
                    <xsd:enumeration value="Healthcare"/>
                    <xsd:enumeration value="Home"/>
                    <xsd:enumeration value="Industry"/>
                    <xsd:enumeration value="Manufacturing"/>
                    <xsd:enumeration value="Programs"/>
                    <xsd:enumeration value="Public Sector"/>
                    <xsd:enumeration value="Windows"/>
                    <xsd:enumeration value="Retail"/>
                    <xsd:enumeration value="SMB"/>
                    <xsd:enumeration value="Storytelling"/>
                    <xsd:enumeration value="Warranty &amp; Support"/>
                    <xsd:enumeration value="Surface Laptop Go"/>
                    <xsd:enumeration value="Surface Fingerprint Reader"/>
                    <xsd:enumeration value="PCA &amp; Teams Certified Accessories"/>
                    <xsd:enumeration value="Surface Laptop SE"/>
                    <xsd:enumeration value="Headphones 2+"/>
                    <xsd:enumeration value="DFS"/>
                    <xsd:enumeration value="Surface Laptop studio"/>
                  </xsd:restriction>
                </xsd:simpleType>
              </xsd:element>
            </xsd:sequence>
          </xsd:extension>
        </xsd:complexContent>
      </xsd:complexType>
    </xsd:element>
    <xsd:element name="Customer" ma:index="33" ma:displayName="Customer" ma:default="All" ma:format="Dropdown" ma:internalName="Customer">
      <xsd:simpleType>
        <xsd:restriction base="dms:Choice">
          <xsd:enumeration value="All"/>
          <xsd:enumeration value="Commercial"/>
          <xsd:enumeration value="Consumer"/>
          <xsd:enumeration value="None"/>
        </xsd:restriction>
      </xsd:simpleType>
    </xsd:element>
    <xsd:element name="Campaigns" ma:index="34" nillable="true" ma:displayName="Campaigns" ma:format="Dropdown" ma:internalName="Campaigns">
      <xsd:simpleType>
        <xsd:restriction base="dms:Choice">
          <xsd:enumeration value="Remote Work and Learn"/>
          <xsd:enumeration value="Reduce Cost and Manage Risk"/>
        </xsd:restriction>
      </xsd:simpleType>
    </xsd:element>
    <xsd:element name="Segment" ma:index="35" nillable="true" ma:displayName="Segment" ma:format="Dropdown" ma:internalName="Segment">
      <xsd:simpleType>
        <xsd:restriction base="dms:Choice">
          <xsd:enumeration value="All"/>
          <xsd:enumeration value="SMB"/>
          <xsd:enumeration value="Enterprise"/>
          <xsd:enumeration value="SMC-C"/>
        </xsd:restriction>
      </xsd:simpleType>
    </xsd:element>
    <xsd:element name="Event" ma:index="36" nillable="true" ma:displayName="Event" ma:format="Dropdown" ma:internalName="Event">
      <xsd:simpleType>
        <xsd:restriction base="dms:Choice">
          <xsd:enumeration value="MS Ready"/>
          <xsd:enumeration value="MS Inspire"/>
          <xsd:enumeration value="MS Ignite"/>
          <xsd:enumeration value="Launch"/>
          <xsd:enumeration value="General"/>
        </xsd:restriction>
      </xsd:simpleType>
    </xsd:element>
    <xsd:element name="Program" ma:index="37" nillable="true" ma:displayName="Program" ma:format="Dropdown" ma:internalName="Program">
      <xsd:simpleType>
        <xsd:restriction base="dms:Choice">
          <xsd:enumeration value="Offer"/>
          <xsd:enumeration value="Partner Program"/>
          <xsd:enumeration value="Pricing Program"/>
          <xsd:enumeration value="Promotion"/>
          <xsd:enumeration value="Warranty &amp; Support"/>
          <xsd:enumeration value="Customer Immersion Experience (CIE)"/>
          <xsd:enumeration value="Surface Modern Workshop"/>
          <xsd:enumeration value="Surface Content Management"/>
        </xsd:restriction>
      </xsd:simpleType>
    </xsd:element>
    <xsd:element name="Readiness" ma:index="38" nillable="true" ma:displayName="Readiness" ma:format="Dropdown" ma:internalName="Readiness">
      <xsd:complexType>
        <xsd:complexContent>
          <xsd:extension base="dms:MultiChoice">
            <xsd:sequence>
              <xsd:element name="Value" maxOccurs="unbounded" minOccurs="0" nillable="true">
                <xsd:simpleType>
                  <xsd:restriction base="dms:Choice">
                    <xsd:enumeration value="Demonstration"/>
                    <xsd:enumeration value="Sales Readiness"/>
                    <xsd:enumeration value="IT Pro"/>
                    <xsd:enumeration value="Sales Play Immersion"/>
                    <xsd:enumeration value="Technical Immersion"/>
                    <xsd:enumeration value="Business Decision Maker"/>
                    <xsd:enumeration value="Online course"/>
                    <xsd:enumeration value="Learning Path"/>
                    <xsd:enumeration value="Seller Readiness"/>
                    <xsd:enumeration value="Technical Readiness"/>
                    <xsd:enumeration value="Tech Deep Dive"/>
                  </xsd:restriction>
                </xsd:simpleType>
              </xsd:element>
            </xsd:sequence>
          </xsd:extension>
        </xsd:complexContent>
      </xsd:complexType>
    </xsd:element>
    <xsd:element name="CompeteDocType" ma:index="39" nillable="true" ma:displayName="Compete DocType" ma:format="Dropdown" ma:internalName="CompeteDocType">
      <xsd:complexType>
        <xsd:complexContent>
          <xsd:extension base="dms:MultiChoice">
            <xsd:sequence>
              <xsd:element name="Value" maxOccurs="unbounded" minOccurs="0" nillable="true">
                <xsd:simpleType>
                  <xsd:restriction base="dms:Choice">
                    <xsd:enumeration value="Announcement"/>
                    <xsd:enumeration value="Announcement, Event"/>
                    <xsd:enumeration value="Announcement, Surface vs Apple"/>
                    <xsd:enumeration value="Battlecards"/>
                    <xsd:enumeration value="Battlecards, Surface vs Apple"/>
                    <xsd:enumeration value="Compete"/>
                    <xsd:enumeration value="Comparisons Files"/>
                    <xsd:enumeration value="Comparisons Profiles"/>
                    <xsd:enumeration value="Competitive Research"/>
                    <xsd:enumeration value="DVP"/>
                    <xsd:enumeration value="Event"/>
                    <xsd:enumeration value="Marketing Resources"/>
                    <xsd:enumeration value="Mixed Reality Compete"/>
                    <xsd:enumeration value="Narrative"/>
                    <xsd:enumeration value="Presentation"/>
                    <xsd:enumeration value="POV"/>
                    <xsd:enumeration value="POV, Surface vs Apple"/>
                    <xsd:enumeration value="Research"/>
                    <xsd:enumeration value="Research, Surface vs Google"/>
                    <xsd:enumeration value="Research, Surface vs Apple"/>
                    <xsd:enumeration value="Storybook"/>
                    <xsd:enumeration value="Surface vs Apple"/>
                    <xsd:enumeration value="Surface vs Apple, Windows 10 vs Apple"/>
                    <xsd:enumeration value="Surface vs Google"/>
                    <xsd:enumeration value="Surface vs Google, Windows 10 vs Google"/>
                    <xsd:enumeration value="Training"/>
                    <xsd:enumeration value="Windows 10 vs Apple"/>
                    <xsd:enumeration value="Windows 10 vs Apple, Battlecards"/>
                    <xsd:enumeration value="Windows 10 vs Chrome OS"/>
                    <xsd:enumeration value="Windows 10 vs Chrome OS, Compete Flash"/>
                    <xsd:enumeration value="Windows Update"/>
                  </xsd:restriction>
                </xsd:simpleType>
              </xsd:element>
            </xsd:sequence>
          </xsd:extension>
        </xsd:complexContent>
      </xsd:complexType>
    </xsd:element>
    <xsd:element name="Audience" ma:index="40" nillable="true" ma:displayName="Audience" ma:format="Dropdown" ma:internalName="Audience">
      <xsd:simpleType>
        <xsd:restriction base="dms:Choice">
          <xsd:enumeration value="Customer"/>
          <xsd:enumeration value="Field"/>
          <xsd:enumeration value="Partner"/>
        </xsd:restriction>
      </xsd:simpleType>
    </xsd:element>
    <xsd:element name="Competitor" ma:index="41" nillable="true" ma:displayName="Competitor" ma:format="Dropdown" ma:internalName="Competitor">
      <xsd:simpleType>
        <xsd:restriction base="dms:Choice">
          <xsd:enumeration value="Apple"/>
          <xsd:enumeration value="Google"/>
          <xsd:enumeration value="Android"/>
        </xsd:restriction>
      </xsd:simpleType>
    </xsd:element>
    <xsd:element name="Year" ma:index="42" nillable="true" ma:displayName="Calendar Year" ma:format="Dropdown" ma:internalName="Year">
      <xsd:simpleType>
        <xsd:restriction base="dms:Choice">
          <xsd:enumeration value="2018"/>
          <xsd:enumeration value="2019"/>
          <xsd:enumeration value="2020"/>
          <xsd:enumeration value="2021"/>
        </xsd:restriction>
      </xsd:simpleType>
    </xsd:element>
    <xsd:element name="Month_x0020_of_x0020_upload" ma:index="43" nillable="true" ma:displayName="Month of upload" ma:format="Dropdown" ma:internalName="Month_x0020_of_x0020_upload">
      <xsd:simpleType>
        <xsd:restriction base="dms:Choice">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element>
    <xsd:element name="Services" ma:index="46" nillable="true" ma:displayName="Services" ma:format="Dropdown" ma:internalName="Services">
      <xsd:simpleType>
        <xsd:restriction base="dms:Choice">
          <xsd:enumeration value="M365"/>
          <xsd:enumeration value="O365"/>
          <xsd:enumeration value="M365 F1"/>
        </xsd:restriction>
      </xsd:simpleType>
    </xsd:element>
    <xsd:element name="FiscalYear" ma:index="47" nillable="true" ma:displayName="Fiscal Year" ma:format="Dropdown" ma:internalName="FiscalYear">
      <xsd:simpleType>
        <xsd:restriction base="dms:Choice">
          <xsd:enumeration value="FY 21"/>
          <xsd:enumeration value="FY 20"/>
          <xsd:enumeration value="FY 19"/>
          <xsd:enumeration value="FY 22"/>
        </xsd:restriction>
      </xsd:simpleType>
    </xsd:element>
    <xsd:element name="Startdate" ma:index="48" nillable="true" ma:displayName="Start date" ma:format="DateOnly" ma:internalName="Startdate">
      <xsd:simpleType>
        <xsd:restriction base="dms:DateTime"/>
      </xsd:simpleType>
    </xsd:element>
    <xsd:element name="Enddate" ma:index="49" nillable="true" ma:displayName="End date" ma:format="DateOnly" ma:internalName="Enddate">
      <xsd:simpleType>
        <xsd:restriction base="dms:DateTime"/>
      </xsd:simpleType>
    </xsd:element>
    <xsd:element name="MediaServiceOCR" ma:index="50" nillable="true" ma:displayName="Extracted Text" ma:internalName="MediaServiceOCR" ma:readOnly="true">
      <xsd:simpleType>
        <xsd:restriction base="dms:Note">
          <xsd:maxLength value="255"/>
        </xsd:restriction>
      </xsd:simpleType>
    </xsd:element>
    <xsd:element name="MediaServiceGenerationTime" ma:index="51" nillable="true" ma:displayName="MediaServiceGenerationTime" ma:hidden="true" ma:internalName="MediaServiceGenerationTime" ma:readOnly="true">
      <xsd:simpleType>
        <xsd:restriction base="dms:Text"/>
      </xsd:simpleType>
    </xsd:element>
    <xsd:element name="MediaServiceEventHashCode" ma:index="52" nillable="true" ma:displayName="MediaServiceEventHashCode" ma:hidden="true" ma:internalName="MediaServiceEventHashCode" ma:readOnly="true">
      <xsd:simpleType>
        <xsd:restriction base="dms:Text"/>
      </xsd:simpleType>
    </xsd:element>
    <xsd:element name="Versions0" ma:index="53" nillable="true" ma:displayName="Versions" ma:default="All" ma:hidden="true" ma:internalName="Versions0" ma:readOnly="false">
      <xsd:complexType>
        <xsd:complexContent>
          <xsd:extension base="dms:MultiChoice">
            <xsd:sequence>
              <xsd:element name="Value" maxOccurs="unbounded" minOccurs="0" nillable="true">
                <xsd:simpleType>
                  <xsd:restriction base="dms:Choice">
                    <xsd:enumeration value="All"/>
                    <xsd:enumeration value="iPad Air, iPad Mini"/>
                    <xsd:enumeration value="Mac"/>
                    <xsd:enumeration value="Surface Pro 7"/>
                    <xsd:enumeration value="Surface Pro 6"/>
                    <xsd:enumeration value="Surface Pro"/>
                    <xsd:enumeration value="Surface Pro (5th Gen) with LTE Advanced"/>
                    <xsd:enumeration value="Surface Pro (5th Gen)"/>
                    <xsd:enumeration value="Surface Pro X"/>
                    <xsd:enumeration value="Surface Hub"/>
                    <xsd:enumeration value="Surface Hub V1"/>
                    <xsd:enumeration value="Surface Hub 2S"/>
                    <xsd:enumeration value="Surface Hub 2S 85&quot;"/>
                    <xsd:enumeration value="Surface Studio 2"/>
                    <xsd:enumeration value="Surface Studio"/>
                    <xsd:enumeration value="Surface Book 3"/>
                    <xsd:enumeration value="Surface Book 3 (13 inch)"/>
                    <xsd:enumeration value="Surface Book 3 (15 inch)"/>
                    <xsd:enumeration value="Surface Book 2"/>
                    <xsd:enumeration value="Surface Book and Surface Book with Performance Base"/>
                    <xsd:enumeration value="Surface Go"/>
                    <xsd:enumeration value="Surface Go 2"/>
                    <xsd:enumeration value="Surface Laptop"/>
                    <xsd:enumeration value="Surface Laptop 3 (13 inch)"/>
                    <xsd:enumeration value="Surface Laptop 3 (15 inch)"/>
                    <xsd:enumeration value="Surface Laptop 3"/>
                    <xsd:enumeration value="Accessories"/>
                    <xsd:enumeration value="Surface Earbuds"/>
                    <xsd:enumeration value="Surface Dock"/>
                    <xsd:enumeration value="Surface Slim Pen"/>
                    <xsd:enumeration value="Surface Pen"/>
                    <xsd:enumeration value="Surface Headphones 2"/>
                    <xsd:enumeration value="Surface Dial"/>
                    <xsd:enumeration value="Surface Headphones"/>
                    <xsd:enumeration value="Surface Dock 2"/>
                    <xsd:enumeration value="Surface Laptop 2"/>
                    <xsd:enumeration value="Holiday Surface Devices"/>
                    <xsd:enumeration value="Windows 10"/>
                    <xsd:enumeration value="Microsoft Classroom Pen"/>
                  </xsd:restriction>
                </xsd:simpleType>
              </xsd:element>
            </xsd:sequence>
          </xsd:extension>
        </xsd:complexContent>
      </xsd:complexType>
    </xsd:element>
    <xsd:element name="Device_x0020_Version" ma:index="54" nillable="true" ma:displayName="Device Version" ma:default="None" ma:format="Dropdown" ma:internalName="Device_x0020_Version">
      <xsd:complexType>
        <xsd:complexContent>
          <xsd:extension base="dms:MultiChoice">
            <xsd:sequence>
              <xsd:element name="Value" maxOccurs="unbounded" minOccurs="0" nillable="true">
                <xsd:simpleType>
                  <xsd:restriction base="dms:Choice">
                    <xsd:enumeration value="All"/>
                    <xsd:enumeration value="iPad Air, iPad Mini"/>
                    <xsd:enumeration value="Mac"/>
                    <xsd:enumeration value="Surface Pro 7"/>
                    <xsd:enumeration value="Surface Pro 6"/>
                    <xsd:enumeration value="Surface Pro"/>
                    <xsd:enumeration value="Surface Pro (5th Gen) with LTE Advanced"/>
                    <xsd:enumeration value="Surface Pro (5th Gen)"/>
                    <xsd:enumeration value="Surface Pro X"/>
                    <xsd:enumeration value="Surface Hub"/>
                    <xsd:enumeration value="Surface Hub V1"/>
                    <xsd:enumeration value="Surface Hub 2S"/>
                    <xsd:enumeration value="Surface Hub 2S 85&quot;"/>
                    <xsd:enumeration value="Surface Studio 2"/>
                    <xsd:enumeration value="Surface Studio"/>
                    <xsd:enumeration value="Surface Book 3"/>
                    <xsd:enumeration value="Surface Book 3 (13 inch)"/>
                    <xsd:enumeration value="Surface Book 3 (15 inch)"/>
                    <xsd:enumeration value="Surface Book 2"/>
                    <xsd:enumeration value="Surface Book and Surface Book with Performance Base"/>
                    <xsd:enumeration value="Surface Go"/>
                    <xsd:enumeration value="Surface Go 2"/>
                    <xsd:enumeration value="Surface Laptop"/>
                    <xsd:enumeration value="Surface Laptop 3 (13 inch)"/>
                    <xsd:enumeration value="Surface Laptop 3 (15 inch)"/>
                    <xsd:enumeration value="Surface Laptop 3"/>
                    <xsd:enumeration value="Accessories"/>
                    <xsd:enumeration value="Surface Earbuds"/>
                    <xsd:enumeration value="Surface Dock"/>
                    <xsd:enumeration value="Surface Slim Pen"/>
                    <xsd:enumeration value="Surface Pen"/>
                    <xsd:enumeration value="Surface Headphones 2"/>
                    <xsd:enumeration value="Surface Dial"/>
                    <xsd:enumeration value="Surface Headphones"/>
                    <xsd:enumeration value="Surface Dock 2"/>
                    <xsd:enumeration value="Surface Laptop 2"/>
                    <xsd:enumeration value="Holiday Surface Devices"/>
                    <xsd:enumeration value="Windows 10"/>
                    <xsd:enumeration value="Microsoft Classroom Pen"/>
                    <xsd:enumeration value="Surface Duo"/>
                    <xsd:enumeration value="Surface Laptop go"/>
                    <xsd:enumeration value="Surface Hub 2S - Surface Fingerprint Reader"/>
                    <xsd:enumeration value="None"/>
                    <xsd:enumeration value="Surface Pro 7+"/>
                    <xsd:enumeration value="MS Accessories"/>
                    <xsd:enumeration value="Surface Accessories"/>
                    <xsd:enumeration value="Surface Laptop 4"/>
                    <xsd:enumeration value="Surface Go 3"/>
                    <xsd:enumeration value="Surface Pro 8"/>
                    <xsd:enumeration value="Surface Laptop Studio"/>
                    <xsd:enumeration value="Surface Duo 2"/>
                    <xsd:enumeration value="Surface Laptop SE"/>
                    <xsd:enumeration value="Windows 11"/>
                    <xsd:enumeration value="Surface Laptop Go 2"/>
                    <xsd:enumeration value="Surface Headphones 2+"/>
                  </xsd:restriction>
                </xsd:simpleType>
              </xsd:element>
            </xsd:sequence>
          </xsd:extension>
        </xsd:complexContent>
      </xsd:complexType>
    </xsd:element>
    <xsd:element name="FeaturedContent" ma:index="55" nillable="true" ma:displayName="Featured" ma:default="No" ma:format="RadioButtons" ma:internalName="FeaturedContent">
      <xsd:simpleType>
        <xsd:restriction base="dms:Choice">
          <xsd:enumeration value="Yes"/>
          <xsd:enumeration value="No"/>
        </xsd:restriction>
      </xsd:simpleType>
    </xsd:element>
    <xsd:element name="MediaServiceLocation" ma:index="56" nillable="true" ma:displayName="Location" ma:internalName="MediaServiceLocation" ma:readOnly="true">
      <xsd:simpleType>
        <xsd:restriction base="dms:Text"/>
      </xsd:simpleType>
    </xsd:element>
    <xsd:element name="MediaLengthInSeconds" ma:index="57" nillable="true" ma:displayName="Length (seconds)" ma:internalName="MediaLengthInSeconds" ma:readOnly="true">
      <xsd:simpleType>
        <xsd:restriction base="dms:Unknown"/>
      </xsd:simpleType>
    </xsd:element>
    <xsd:element name="lcf76f155ced4ddcb4097134ff3c332f" ma:index="59"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Refresh" ma:index="60" nillable="true" ma:displayName="Refresh" ma:default="0" ma:format="Dropdown" ma:internalName="Refresh">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298d5ab-a95b-4280-b619-ee3fa95765b4" elementFormDefault="qualified">
    <xsd:import namespace="http://schemas.microsoft.com/office/2006/documentManagement/types"/>
    <xsd:import namespace="http://schemas.microsoft.com/office/infopath/2007/PartnerControls"/>
    <xsd:element name="SharedWithUsers" ma:index="4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ocumentDescription xmlns="230e9df3-be65-4c73-a93b-d1236ebd677e" xsi:nil="true"/>
    <Owner xmlns="230e9df3-be65-4c73-a93b-d1236ebd677e">
      <UserInfo>
        <DisplayName/>
        <AccountId xsi:nil="true"/>
        <AccountType/>
      </UserInfo>
    </Owner>
    <_ip_UnifiedCompliancePolicyUIAction xmlns="http://schemas.microsoft.com/sharepoint/v3" xsi:nil="true"/>
    <Refresh xmlns="ee4a7809-70ea-4e27-ab75-a6c2be9ed89d">false</Refresh>
    <Year xmlns="ee4a7809-70ea-4e27-ab75-a6c2be9ed89d" xsi:nil="true"/>
    <FiscalYear xmlns="ee4a7809-70ea-4e27-ab75-a6c2be9ed89d" xsi:nil="true"/>
    <ConfidentialityTaxHTField0 xmlns="230e9df3-be65-4c73-a93b-d1236ebd677e">
      <Terms xmlns="http://schemas.microsoft.com/office/infopath/2007/PartnerControls">
        <TermInfo xmlns="http://schemas.microsoft.com/office/infopath/2007/PartnerControls">
          <TermName xmlns="http://schemas.microsoft.com/office/infopath/2007/PartnerControls">internal users</TermName>
          <TermId xmlns="http://schemas.microsoft.com/office/infopath/2007/PartnerControls">461efa83-0283-486a-a8d5-943328f3693f</TermId>
        </TermInfo>
      </Terms>
    </ConfidentialityTaxHTField0>
    <lcf76f155ced4ddcb4097134ff3c332f xmlns="ee4a7809-70ea-4e27-ab75-a6c2be9ed89d">
      <Terms xmlns="http://schemas.microsoft.com/office/infopath/2007/PartnerControls"/>
    </lcf76f155ced4ddcb4097134ff3c332f>
    <TaxCatchAllLabel xmlns="230e9df3-be65-4c73-a93b-d1236ebd677e" xsi:nil="true"/>
    <CompeteDocType xmlns="ee4a7809-70ea-4e27-ab75-a6c2be9ed89d" xsi:nil="true"/>
    <IndustryVertical xmlns="ee4a7809-70ea-4e27-ab75-a6c2be9ed89d" xsi:nil="true"/>
    <_dlc_DocIdPersistId xmlns="230e9df3-be65-4c73-a93b-d1236ebd677e" xsi:nil="true"/>
    <Event xmlns="ee4a7809-70ea-4e27-ab75-a6c2be9ed89d" xsi:nil="true"/>
    <Readiness xmlns="ee4a7809-70ea-4e27-ab75-a6c2be9ed89d" xsi:nil="true"/>
    <Startdate xmlns="ee4a7809-70ea-4e27-ab75-a6c2be9ed89d" xsi:nil="true"/>
    <ContentCategories xmlns="ee4a7809-70ea-4e27-ab75-a6c2be9ed89d">None</ContentCategories>
    <_ip_UnifiedCompliancePolicyProperties xmlns="http://schemas.microsoft.com/sharepoint/v3" xsi:nil="true"/>
    <Segment xmlns="ee4a7809-70ea-4e27-ab75-a6c2be9ed89d" xsi:nil="true"/>
    <Competitor xmlns="ee4a7809-70ea-4e27-ab75-a6c2be9ed89d" xsi:nil="true"/>
    <Services xmlns="ee4a7809-70ea-4e27-ab75-a6c2be9ed89d" xsi:nil="true"/>
    <p3065242fc644b25ab253c7f8aa61ee1 xmlns="230e9df3-be65-4c73-a93b-d1236ebd677e">
      <Terms xmlns="http://schemas.microsoft.com/office/infopath/2007/PartnerControls"/>
    </p3065242fc644b25ab253c7f8aa61ee1>
    <Program xmlns="ee4a7809-70ea-4e27-ab75-a6c2be9ed89d" xsi:nil="true"/>
    <Audience xmlns="ee4a7809-70ea-4e27-ab75-a6c2be9ed89d" xsi:nil="true"/>
    <Versions0 xmlns="ee4a7809-70ea-4e27-ab75-a6c2be9ed89d">
      <Value>All</Value>
    </Versions0>
    <Owners xmlns="230e9df3-be65-4c73-a93b-d1236ebd677e">
      <UserInfo>
        <DisplayName/>
        <AccountId xsi:nil="true"/>
        <AccountType/>
      </UserInfo>
    </Owners>
    <k39e5019f8e24a20a01159148b815aac xmlns="230e9df3-be65-4c73-a93b-d1236ebd677e">
      <Terms xmlns="http://schemas.microsoft.com/office/infopath/2007/PartnerControls"/>
    </k39e5019f8e24a20a01159148b815aac>
    <Device_x0020_Version xmlns="ee4a7809-70ea-4e27-ab75-a6c2be9ed89d">
      <Value>None</Value>
    </Device_x0020_Version>
    <Month_x0020_of_x0020_upload xmlns="ee4a7809-70ea-4e27-ab75-a6c2be9ed89d" xsi:nil="true"/>
    <SummaryDescription xmlns="230e9df3-be65-4c73-a93b-d1236ebd677e" xsi:nil="true"/>
    <_dlc_DocId xmlns="230e9df3-be65-4c73-a93b-d1236ebd677e">USDMMZXC5KTV-260472975-109772</_dlc_DocId>
    <Campaigns xmlns="ee4a7809-70ea-4e27-ab75-a6c2be9ed89d" xsi:nil="true"/>
    <FeaturedContent xmlns="ee4a7809-70ea-4e27-ab75-a6c2be9ed89d">No</FeaturedContent>
    <_dlc_DocIdUrl xmlns="230e9df3-be65-4c73-a93b-d1236ebd677e">
      <Url>https://microsoft.sharepoint.com/sites/surface/_layouts/15/DocIdRedir.aspx?ID=USDMMZXC5KTV-260472975-109772</Url>
      <Description>USDMMZXC5KTV-260472975-109772</Description>
    </_dlc_DocIdUrl>
    <TaxCatchAll xmlns="230e9df3-be65-4c73-a93b-d1236ebd677e">
      <Value>5</Value>
    </TaxCatchAll>
    <Product xmlns="ee4a7809-70ea-4e27-ab75-a6c2be9ed89d" xsi:nil="true"/>
    <Customer xmlns="ee4a7809-70ea-4e27-ab75-a6c2be9ed89d">All</Customer>
    <Enddate xmlns="ee4a7809-70ea-4e27-ab75-a6c2be9ed89d" xsi:nil="true"/>
    <SharedWithUsers xmlns="2298d5ab-a95b-4280-b619-ee3fa95765b4">
      <UserInfo>
        <DisplayName/>
        <AccountId xsi:nil="true"/>
        <AccountType/>
      </UserInfo>
    </SharedWithUsers>
    <MediaLengthInSeconds xmlns="ee4a7809-70ea-4e27-ab75-a6c2be9ed89d" xsi:nil="tr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D772CD-16E7-4A99-832B-21BE775F6418}">
  <ds:schemaRefs>
    <ds:schemaRef ds:uri="http://schemas.microsoft.com/sharepoint/events"/>
  </ds:schemaRefs>
</ds:datastoreItem>
</file>

<file path=customXml/itemProps2.xml><?xml version="1.0" encoding="utf-8"?>
<ds:datastoreItem xmlns:ds="http://schemas.openxmlformats.org/officeDocument/2006/customXml" ds:itemID="{CEEC67EF-3418-4616-83DE-C6564178147D}">
  <ds:schemaRefs>
    <ds:schemaRef ds:uri="Microsoft.SharePoint.Taxonomy.ContentTypeSync"/>
  </ds:schemaRefs>
</ds:datastoreItem>
</file>

<file path=customXml/itemProps3.xml><?xml version="1.0" encoding="utf-8"?>
<ds:datastoreItem xmlns:ds="http://schemas.openxmlformats.org/officeDocument/2006/customXml" ds:itemID="{B9744134-A8EA-4E1C-B976-0B61122E3ED7}">
  <ds:schemaRefs>
    <ds:schemaRef ds:uri="2298d5ab-a95b-4280-b619-ee3fa95765b4"/>
    <ds:schemaRef ds:uri="230e9df3-be65-4c73-a93b-d1236ebd677e"/>
    <ds:schemaRef ds:uri="ee4a7809-70ea-4e27-ab75-a6c2be9ed8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9E8E533E-3FFE-4F3F-A2D6-01B14CF60FD7}">
  <ds:schemaRefs>
    <ds:schemaRef ds:uri="2298d5ab-a95b-4280-b619-ee3fa95765b4"/>
    <ds:schemaRef ds:uri="230e9df3-be65-4c73-a93b-d1236ebd677e"/>
    <ds:schemaRef ds:uri="ee4a7809-70ea-4e27-ab75-a6c2be9ed8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7702996E-CD92-46DD-93F1-F5DC0EF75721}">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Template>
  <TotalTime>6332</TotalTime>
  <Words>1580</Words>
  <Application>Microsoft Office PowerPoint</Application>
  <PresentationFormat>Custom</PresentationFormat>
  <Paragraphs>170</Paragraphs>
  <Slides>2</Slides>
  <Notes>1</Notes>
  <HiddenSlides>0</HiddenSlides>
  <MMClips>0</MMClips>
  <ScaleCrop>false</ScaleCrop>
  <HeadingPairs>
    <vt:vector size="4" baseType="variant">
      <vt:variant>
        <vt:lpstr>Theme</vt:lpstr>
      </vt:variant>
      <vt:variant>
        <vt:i4>2</vt:i4>
      </vt:variant>
      <vt:variant>
        <vt:lpstr>Slide Titles</vt:lpstr>
      </vt:variant>
      <vt:variant>
        <vt:i4>2</vt:i4>
      </vt:variant>
    </vt:vector>
  </HeadingPairs>
  <TitlesOfParts>
    <vt:vector size="4" baseType="lpstr">
      <vt:lpstr>Office Theme</vt:lpstr>
      <vt:lpstr>Master Logo _ LRLabel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SRA_One-Pager</dc:title>
  <dc:creator>Claudia Chan</dc:creator>
  <cp:lastModifiedBy>Amy Hoang (DERFLAN INC)</cp:lastModifiedBy>
  <cp:revision>4</cp:revision>
  <dcterms:created xsi:type="dcterms:W3CDTF">2021-03-08T01:36:41Z</dcterms:created>
  <dcterms:modified xsi:type="dcterms:W3CDTF">2023-03-27T22:34:54Z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0x01010062C008D7A2F07C4BAABAD05EEA95919E0074F46043E3CF2540B7C1F266B2A28170</vt:lpwstr>
  </property>
  <property fmtid="{D5CDD505-2E9C-101B-9397-08002B2CF9AE}" pid="3" name="MediaServiceImageTags">
    <vt:lpwstr/>
  </property>
  <property fmtid="{D5CDD505-2E9C-101B-9397-08002B2CF9AE}" pid="4" name="Order">
    <vt:r8>346000</vt:r8>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y fmtid="{D5CDD505-2E9C-101B-9397-08002B2CF9AE}" pid="11" name="For">
    <vt:lpwstr/>
  </property>
  <property fmtid="{D5CDD505-2E9C-101B-9397-08002B2CF9AE}" pid="12" name="Confidentiality">
    <vt:lpwstr>5;#internal users|461efa83-0283-486a-a8d5-943328f3693f</vt:lpwstr>
  </property>
  <property fmtid="{D5CDD505-2E9C-101B-9397-08002B2CF9AE}" pid="13" name="About">
    <vt:lpwstr/>
  </property>
  <property fmtid="{D5CDD505-2E9C-101B-9397-08002B2CF9AE}" pid="14" name="_dlc_policyId">
    <vt:lpwstr/>
  </property>
  <property fmtid="{D5CDD505-2E9C-101B-9397-08002B2CF9AE}" pid="15" name="ItemRetentionFormula">
    <vt:lpwstr/>
  </property>
  <property fmtid="{D5CDD505-2E9C-101B-9397-08002B2CF9AE}" pid="16" name="_dlc_DocIdItemGuid">
    <vt:lpwstr>be2fde9c-ba2a-4615-ae73-712087b24ef2</vt:lpwstr>
  </property>
</Properties>
</file>