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4" r:id="rId4"/>
  </p:sldMasterIdLst>
  <p:notesMasterIdLst>
    <p:notesMasterId r:id="rId6"/>
  </p:notesMasterIdLst>
  <p:sldIdLst>
    <p:sldId id="2147479304"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D4A6815-7047-152A-7614-527A41B3A6D1}" name="Lauren Machtinger" initials="LM" userId="S::l.machtinger@interceptgroup.com::4535f638-706c-47a0-835d-b1693c81b1d3" providerId="AD"/>
  <p188:author id="{C37BC51A-882C-3259-DD70-DDF585288573}" name="Jonna Bell" initials="JB" userId="S::jobell@microsoft.com::a8cc663c-92a9-466d-9c2b-d4e0911ff61d" providerId="AD"/>
  <p188:author id="{535EE31D-07B8-DEA2-166C-860185DC3E6F}" name="Katie Liu" initials="KL" userId="S::katieliu@microsoft.com::755ffc70-796e-4883-b1fa-dca722da495f" providerId="AD"/>
  <p188:author id="{1F90853C-BBA0-DA9F-30E2-18301B70F3A1}" name="Emma Crockett" initials="EC" userId="S::e.crockett@interceptgroup.com::89191950-5d03-4d16-89de-5b154c357373" providerId="AD"/>
  <p188:author id="{194A7A6C-5B45-650E-5854-AFE55F6E240A}" name="Claudia Chan" initials="CC" userId="S::c.chan@interceptgroup.com::93473b32-9a5b-480c-a5c7-36832fc51abf" providerId="AD"/>
  <p188:author id="{81BD456F-0D6C-BFFA-7F5F-6D494EBF9FCF}" name="Cristina Agardi" initials="CA" userId="S::c.agardi@interceptgroup.com::65799386-ce36-43de-a02c-b5f8fef39968" providerId="AD"/>
  <p188:author id="{9E607572-122D-058B-E481-C90D77E8E635}" name="Alex Fleck" initials="AF" userId="S::a.fleck@interceptgroup.com::b9048adb-2266-4afd-8ad1-f86faef4af2f" providerId="AD"/>
  <p188:author id="{769AAA93-C75B-39DF-C5E1-523F4743B49B}" name="Johanna Rostas (NAYAMODE INC.)" initials="JI" userId="S::v-jrostas@microsoft.com::9808c207-786e-4a5e-ab3a-2ae53fbc5c93" providerId="AD"/>
  <p188:author id="{B2914FAE-6C8A-266D-6E71-C98870B86064}" name="Guneet Singh (HE/HIM)" initials="G(" userId="S::gusing@microsoft.com::5fb97acf-c126-46ec-9c18-971790b5e1a2" providerId="AD"/>
  <p188:author id="{24795CCD-EB80-F8D1-EFF8-E65B6BC05244}" name="Bridget Russel (ANDERSEN CONSULTANTS LLC)" initials="BL" userId="S::v-brrussel@microsoft.com::303e32ca-db18-41a0-b7c2-a42ee31dae82" providerId="AD"/>
  <p188:author id="{315B33DA-4AE5-B3B3-9B3C-8B5B137A1171}" name="Bridget Russel" initials="BR" userId="S::bridget@andersenconsultants.com::f40d4d62-f80a-4869-b89c-53abee3bd1b3" providerId="AD"/>
  <p188:author id="{DC41ECE6-8226-5C30-BFB9-FA63F4EC9FAA}" name="Esther Lim" initials="EL" userId="S::esther_andersenconsultants.com#ext#@microsoft.onmicrosoft.com::9aa6f252-ca98-440f-865c-5ab15b9c7d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0078D4"/>
    <a:srgbClr val="F2F2F2"/>
    <a:srgbClr val="ECECEC"/>
    <a:srgbClr val="343639"/>
    <a:srgbClr val="969696"/>
    <a:srgbClr val="C3FFEE"/>
    <a:srgbClr val="FFFFFF"/>
    <a:srgbClr val="D2D2D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C55514-911D-4715-83AA-94E30426AF38}" v="2" dt="2024-03-28T19:17:59.8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0" d="100"/>
          <a:sy n="120" d="100"/>
        </p:scale>
        <p:origin x="-1500" y="-24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7B8DE-C107-47BD-9CD4-3703D17922BC}"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952B2-087E-470B-A8A5-FC9777CEFEB6}" type="slidenum">
              <a:rPr lang="en-US" smtClean="0"/>
              <a:t>‹#›</a:t>
            </a:fld>
            <a:endParaRPr lang="en-US"/>
          </a:p>
        </p:txBody>
      </p:sp>
    </p:spTree>
    <p:extLst>
      <p:ext uri="{BB962C8B-B14F-4D97-AF65-F5344CB8AC3E}">
        <p14:creationId xmlns:p14="http://schemas.microsoft.com/office/powerpoint/2010/main" val="20704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0F952B2-087E-470B-A8A5-FC9777CEFEB6}" type="slidenum">
              <a:rPr lang="en-US" smtClean="0"/>
              <a:t>1</a:t>
            </a:fld>
            <a:endParaRPr lang="en-US"/>
          </a:p>
        </p:txBody>
      </p:sp>
    </p:spTree>
    <p:extLst>
      <p:ext uri="{BB962C8B-B14F-4D97-AF65-F5344CB8AC3E}">
        <p14:creationId xmlns:p14="http://schemas.microsoft.com/office/powerpoint/2010/main" val="2378642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30887"/>
          </a:xfrm>
          <a:prstGeom prst="rect">
            <a:avLst/>
          </a:prstGeom>
        </p:spPr>
        <p:txBody>
          <a:bodyPr/>
          <a:lstStyle>
            <a:lvl1pPr>
              <a:defRPr sz="28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2689608587"/>
      </p:ext>
    </p:extLst>
  </p:cSld>
  <p:clrMapOvr>
    <a:masterClrMapping/>
  </p:clrMapOvr>
  <p:transition>
    <p:fade/>
  </p:transition>
  <p:extLst>
    <p:ext uri="{DCECCB84-F9BA-43D5-87BE-67443E8EF086}">
      <p15:sldGuideLst xmlns:p15="http://schemas.microsoft.com/office/powerpoint/2012/main">
        <p15:guide id="1" orient="horz" pos="1182" userDrawn="1">
          <p15:clr>
            <a:srgbClr val="FBAE40"/>
          </p15:clr>
        </p15:guide>
        <p15:guide id="2" orient="horz" pos="1008"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18">
            <a:extLst>
              <a:ext uri="{FF2B5EF4-FFF2-40B4-BE49-F238E27FC236}">
                <a16:creationId xmlns:a16="http://schemas.microsoft.com/office/drawing/2014/main" id="{4ECEC7A7-0E9C-25AE-FAC4-7AAEA35557BF}"/>
              </a:ext>
            </a:extLst>
          </p:cNvPr>
          <p:cNvSpPr/>
          <p:nvPr userDrawn="1"/>
        </p:nvSpPr>
        <p:spPr bwMode="auto">
          <a:xfrm flipH="1">
            <a:off x="0" y="5038063"/>
            <a:ext cx="12192000" cy="2463800"/>
          </a:xfrm>
          <a:custGeom>
            <a:avLst/>
            <a:gdLst>
              <a:gd name="connsiteX0" fmla="*/ 0 w 12192000"/>
              <a:gd name="connsiteY0" fmla="*/ 0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0 h 1972399"/>
              <a:gd name="connsiteX0" fmla="*/ 0 w 12192000"/>
              <a:gd name="connsiteY0" fmla="*/ 0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787612 h 1972399"/>
              <a:gd name="connsiteX5" fmla="*/ 0 w 12192000"/>
              <a:gd name="connsiteY5" fmla="*/ 0 h 1972399"/>
              <a:gd name="connsiteX0" fmla="*/ 0 w 12192000"/>
              <a:gd name="connsiteY0" fmla="*/ 787612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787612 h 1972399"/>
              <a:gd name="connsiteX0" fmla="*/ 10160 w 12202160"/>
              <a:gd name="connsiteY0" fmla="*/ 787612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1255302 h 1972399"/>
              <a:gd name="connsiteX5" fmla="*/ 10160 w 12202160"/>
              <a:gd name="connsiteY5" fmla="*/ 787612 h 1972399"/>
              <a:gd name="connsiteX0" fmla="*/ 0 w 12202160"/>
              <a:gd name="connsiteY0" fmla="*/ 1255302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1255302 h 1972399"/>
              <a:gd name="connsiteX0" fmla="*/ 0 w 12224757"/>
              <a:gd name="connsiteY0" fmla="*/ 861545 h 1972399"/>
              <a:gd name="connsiteX1" fmla="*/ 12224757 w 12224757"/>
              <a:gd name="connsiteY1" fmla="*/ 0 h 1972399"/>
              <a:gd name="connsiteX2" fmla="*/ 12224757 w 12224757"/>
              <a:gd name="connsiteY2" fmla="*/ 1972399 h 1972399"/>
              <a:gd name="connsiteX3" fmla="*/ 32757 w 12224757"/>
              <a:gd name="connsiteY3" fmla="*/ 1972399 h 1972399"/>
              <a:gd name="connsiteX4" fmla="*/ 0 w 12224757"/>
              <a:gd name="connsiteY4" fmla="*/ 861545 h 1972399"/>
              <a:gd name="connsiteX0" fmla="*/ 0 w 12202160"/>
              <a:gd name="connsiteY0" fmla="*/ 818196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818196 h 197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160" h="1972399">
                <a:moveTo>
                  <a:pt x="0" y="818196"/>
                </a:moveTo>
                <a:lnTo>
                  <a:pt x="12202160" y="0"/>
                </a:lnTo>
                <a:lnTo>
                  <a:pt x="12202160" y="1972399"/>
                </a:lnTo>
                <a:lnTo>
                  <a:pt x="10160" y="1972399"/>
                </a:lnTo>
                <a:cubicBezTo>
                  <a:pt x="6773" y="1587665"/>
                  <a:pt x="3387" y="1202930"/>
                  <a:pt x="0" y="818196"/>
                </a:cubicBezTo>
                <a:close/>
              </a:path>
            </a:pathLst>
          </a:custGeom>
          <a:gradFill>
            <a:gsLst>
              <a:gs pos="83333">
                <a:schemeClr val="bg2">
                  <a:alpha val="46000"/>
                </a:schemeClr>
              </a:gs>
              <a:gs pos="34000">
                <a:schemeClr val="bg2">
                  <a:alpha val="25000"/>
                </a:schemeClr>
              </a:gs>
              <a:gs pos="0">
                <a:schemeClr val="bg1">
                  <a:alpha val="0"/>
                </a:scheme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400">
              <a:gradFill>
                <a:gsLst>
                  <a:gs pos="0">
                    <a:srgbClr val="FFFFFF"/>
                  </a:gs>
                  <a:gs pos="100000">
                    <a:srgbClr val="FFFFFF"/>
                  </a:gs>
                </a:gsLst>
                <a:lin ang="5400000" scaled="0"/>
              </a:gradFill>
              <a:cs typeface="Segoe UI" pitchFamily="34" charset="0"/>
            </a:endParaRPr>
          </a:p>
        </p:txBody>
      </p:sp>
      <p:pic>
        <p:nvPicPr>
          <p:cNvPr id="6" name="Picture 4">
            <a:extLst>
              <a:ext uri="{FF2B5EF4-FFF2-40B4-BE49-F238E27FC236}">
                <a16:creationId xmlns:a16="http://schemas.microsoft.com/office/drawing/2014/main" id="{48E53BA3-180A-1F1F-861E-872990093B02}"/>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246434" y="-478993"/>
            <a:ext cx="2351282" cy="23512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AF28975-9FDA-59EB-878E-4B9ABFA35107}"/>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891311" y="-478993"/>
            <a:ext cx="2351282" cy="23512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Microsoft Surface logo">
            <a:extLst>
              <a:ext uri="{FF2B5EF4-FFF2-40B4-BE49-F238E27FC236}">
                <a16:creationId xmlns:a16="http://schemas.microsoft.com/office/drawing/2014/main" id="{26D215A6-409C-2D8C-5DBD-599F69A25171}"/>
              </a:ext>
            </a:extLst>
          </p:cNvPr>
          <p:cNvPicPr/>
          <p:nvPr userDrawn="1"/>
        </p:nvPicPr>
        <p:blipFill>
          <a:blip r:embed="rId4">
            <a:extLst>
              <a:ext uri="{28A0092B-C50C-407E-A947-70E740481C1C}">
                <a14:useLocalDpi xmlns:a14="http://schemas.microsoft.com/office/drawing/2010/main"/>
              </a:ext>
            </a:extLst>
          </a:blip>
          <a:stretch>
            <a:fillRect/>
          </a:stretch>
        </p:blipFill>
        <p:spPr>
          <a:xfrm>
            <a:off x="381828" y="86464"/>
            <a:ext cx="1984478" cy="618538"/>
          </a:xfrm>
          <a:prstGeom prst="rect">
            <a:avLst/>
          </a:prstGeom>
        </p:spPr>
      </p:pic>
      <p:pic>
        <p:nvPicPr>
          <p:cNvPr id="36" name="Picture 35">
            <a:extLst>
              <a:ext uri="{FF2B5EF4-FFF2-40B4-BE49-F238E27FC236}">
                <a16:creationId xmlns:a16="http://schemas.microsoft.com/office/drawing/2014/main" id="{737BA3F8-9C6F-56B5-56EC-E73B0EBF44AC}"/>
              </a:ext>
            </a:extLst>
          </p:cNvPr>
          <p:cNvPicPr>
            <a:picLocks noChangeAspect="1"/>
          </p:cNvPicPr>
          <p:nvPr userDrawn="1"/>
        </p:nvPicPr>
        <p:blipFill>
          <a:blip r:embed="rId5"/>
          <a:srcRect/>
          <a:stretch/>
        </p:blipFill>
        <p:spPr>
          <a:xfrm>
            <a:off x="8540617" y="-499916"/>
            <a:ext cx="2396661" cy="2396661"/>
          </a:xfrm>
          <a:prstGeom prst="rect">
            <a:avLst/>
          </a:prstGeom>
        </p:spPr>
      </p:pic>
      <p:pic>
        <p:nvPicPr>
          <p:cNvPr id="37" name="Picture 36">
            <a:extLst>
              <a:ext uri="{FF2B5EF4-FFF2-40B4-BE49-F238E27FC236}">
                <a16:creationId xmlns:a16="http://schemas.microsoft.com/office/drawing/2014/main" id="{6D004EE1-97EA-7FAA-76D9-17631D780BA6}"/>
              </a:ext>
            </a:extLst>
          </p:cNvPr>
          <p:cNvPicPr>
            <a:picLocks noChangeAspect="1"/>
          </p:cNvPicPr>
          <p:nvPr userDrawn="1"/>
        </p:nvPicPr>
        <p:blipFill>
          <a:blip r:embed="rId6"/>
          <a:srcRect/>
          <a:stretch/>
        </p:blipFill>
        <p:spPr>
          <a:xfrm>
            <a:off x="10335415" y="375065"/>
            <a:ext cx="475200" cy="475200"/>
          </a:xfrm>
          <a:prstGeom prst="rect">
            <a:avLst/>
          </a:prstGeom>
        </p:spPr>
      </p:pic>
      <p:pic>
        <p:nvPicPr>
          <p:cNvPr id="38" name="Picture 37">
            <a:extLst>
              <a:ext uri="{FF2B5EF4-FFF2-40B4-BE49-F238E27FC236}">
                <a16:creationId xmlns:a16="http://schemas.microsoft.com/office/drawing/2014/main" id="{31BF000A-B4D3-9BDC-23E7-35584781500B}"/>
              </a:ext>
            </a:extLst>
          </p:cNvPr>
          <p:cNvPicPr>
            <a:picLocks noChangeAspect="1"/>
          </p:cNvPicPr>
          <p:nvPr userDrawn="1"/>
        </p:nvPicPr>
        <p:blipFill>
          <a:blip r:embed="rId7"/>
          <a:srcRect/>
          <a:stretch/>
        </p:blipFill>
        <p:spPr>
          <a:xfrm>
            <a:off x="4981013" y="376751"/>
            <a:ext cx="475200" cy="475200"/>
          </a:xfrm>
          <a:prstGeom prst="rect">
            <a:avLst/>
          </a:prstGeom>
        </p:spPr>
      </p:pic>
    </p:spTree>
    <p:extLst>
      <p:ext uri="{BB962C8B-B14F-4D97-AF65-F5344CB8AC3E}">
        <p14:creationId xmlns:p14="http://schemas.microsoft.com/office/powerpoint/2010/main" val="138228997"/>
      </p:ext>
    </p:extLst>
  </p:cSld>
  <p:clrMap bg1="lt1" tx1="dk1" bg2="lt2" tx2="dk2" accent1="accent1" accent2="accent2" accent3="accent3" accent4="accent4" accent5="accent5" accent6="accent6" hlink="hlink" folHlink="folHlink"/>
  <p:sldLayoutIdLst>
    <p:sldLayoutId id="2147483931" r:id="rId1"/>
  </p:sldLayoutIdLst>
  <p:transition>
    <p:fade/>
  </p:transition>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546">
          <p15:clr>
            <a:srgbClr val="C35E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aka.ms/WindowsAIFeatures" TargetMode="External"/><Relationship Id="rId3" Type="http://schemas.openxmlformats.org/officeDocument/2006/relationships/hyperlink" Target="https://aka.ms/SurfaceBatteryPerformance" TargetMode="External"/><Relationship Id="rId7" Type="http://schemas.openxmlformats.org/officeDocument/2006/relationships/hyperlink" Target="https://www.microsoft.com/en-us/microsoft-365/enterprise/copilot-for-microsoft-365"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microsoft.com/microsoft-365/enterprise/copilot-for-microsoft-365" TargetMode="External"/><Relationship Id="rId11" Type="http://schemas.openxmlformats.org/officeDocument/2006/relationships/hyperlink" Target="https://aka.ms/Go4forBusiness" TargetMode="External"/><Relationship Id="rId5" Type="http://schemas.openxmlformats.org/officeDocument/2006/relationships/hyperlink" Target="https://www.microsoft.com/bing/chat/enterprise/" TargetMode="External"/><Relationship Id="rId10" Type="http://schemas.openxmlformats.org/officeDocument/2006/relationships/hyperlink" Target="https://www.aka.ms/Pro9forBusiness" TargetMode="External"/><Relationship Id="rId4" Type="http://schemas.openxmlformats.org/officeDocument/2006/relationships/hyperlink" Target="https://www.microsoft.com/windows/copilot-ai-features?r=1#faq" TargetMode="External"/><Relationship Id="rId9" Type="http://schemas.openxmlformats.org/officeDocument/2006/relationships/hyperlink" Target="https://learn.microsoft.com/surface/surface-service-op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E4CC3-818F-CDDB-A61E-C07BAE8D467A}"/>
              </a:ext>
            </a:extLst>
          </p:cNvPr>
          <p:cNvSpPr>
            <a:spLocks noGrp="1" noRot="1" noMove="1" noResize="1" noEditPoints="1" noAdjustHandles="1" noChangeArrowheads="1" noChangeShapeType="1"/>
          </p:cNvSpPr>
          <p:nvPr>
            <p:ph type="title"/>
          </p:nvPr>
        </p:nvSpPr>
        <p:spPr>
          <a:xfrm>
            <a:off x="479628" y="732155"/>
            <a:ext cx="3052763" cy="430887"/>
          </a:xfrm>
        </p:spPr>
        <p:txBody>
          <a:bodyPr/>
          <a:lstStyle/>
          <a:p>
            <a:pPr>
              <a:spcBef>
                <a:spcPts val="0"/>
              </a:spcBef>
            </a:pPr>
            <a:r>
              <a:rPr lang="en-US" sz="2800">
                <a:latin typeface="Segoe UI Light"/>
                <a:cs typeface="Segoe UI Light"/>
              </a:rPr>
              <a:t>Surface Pro</a:t>
            </a:r>
          </a:p>
        </p:txBody>
      </p:sp>
      <p:sp>
        <p:nvSpPr>
          <p:cNvPr id="22" name="TextBox 21">
            <a:extLst>
              <a:ext uri="{FF2B5EF4-FFF2-40B4-BE49-F238E27FC236}">
                <a16:creationId xmlns:a16="http://schemas.microsoft.com/office/drawing/2014/main" id="{3F509F69-B8D5-8E37-8E8A-7E62E467B0DD}"/>
              </a:ext>
            </a:extLst>
          </p:cNvPr>
          <p:cNvSpPr txBox="1">
            <a:spLocks noGrp="1" noRot="1" noMove="1" noResize="1" noEditPoints="1" noAdjustHandles="1" noChangeArrowheads="1" noChangeShapeType="1"/>
          </p:cNvSpPr>
          <p:nvPr/>
        </p:nvSpPr>
        <p:spPr>
          <a:xfrm>
            <a:off x="577245" y="1568007"/>
            <a:ext cx="2799475" cy="1843705"/>
          </a:xfrm>
          <a:prstGeom prst="rect">
            <a:avLst/>
          </a:prstGeom>
          <a:noFill/>
        </p:spPr>
        <p:txBody>
          <a:bodyPr wrap="square" lIns="0" tIns="0" rIns="62345" bIns="31173" anchor="t">
            <a:spAutoFit/>
          </a:bodyPr>
          <a:lstStyle/>
          <a:p>
            <a:pPr defTabSz="311719">
              <a:lnSpc>
                <a:spcPct val="110000"/>
              </a:lnSpc>
            </a:pPr>
            <a:r>
              <a:rPr lang="en-US" sz="1200">
                <a:solidFill>
                  <a:schemeClr val="accent5"/>
                </a:solidFill>
              </a:rPr>
              <a:t>Surface Pro’s signature portfolio of pioneering 2-in-1s delivers tablet portability and laptop-level performance on devices featuring natural touch and inking experiences. We built Surface Pro for businesses that require more flexibility and consistent connectivity in settings ranging from the warehouse to frontline interactions and beyond.</a:t>
            </a:r>
          </a:p>
        </p:txBody>
      </p:sp>
      <p:sp>
        <p:nvSpPr>
          <p:cNvPr id="5" name="TextBox 4">
            <a:extLst>
              <a:ext uri="{FF2B5EF4-FFF2-40B4-BE49-F238E27FC236}">
                <a16:creationId xmlns:a16="http://schemas.microsoft.com/office/drawing/2014/main" id="{D4249112-0EB2-EDB6-3100-B860EDADAD16}"/>
              </a:ext>
            </a:extLst>
          </p:cNvPr>
          <p:cNvSpPr txBox="1">
            <a:spLocks noGrp="1" noRot="1" noMove="1" noResize="1" noEditPoints="1" noAdjustHandles="1" noChangeArrowheads="1" noChangeShapeType="1"/>
          </p:cNvSpPr>
          <p:nvPr/>
        </p:nvSpPr>
        <p:spPr>
          <a:xfrm>
            <a:off x="584939" y="5900288"/>
            <a:ext cx="11264161" cy="677108"/>
          </a:xfrm>
          <a:prstGeom prst="rect">
            <a:avLst/>
          </a:prstGeom>
          <a:noFill/>
        </p:spPr>
        <p:txBody>
          <a:bodyPr wrap="square" lIns="0" tIns="0" rIns="0" bIns="0" anchor="b">
            <a:spAutoFit/>
          </a:bodyPr>
          <a:lstStyle/>
          <a:p>
            <a:r>
              <a:rPr lang="en-US" sz="400" dirty="0">
                <a:solidFill>
                  <a:schemeClr val="accent5"/>
                </a:solidFill>
                <a:cs typeface="Segoe UI"/>
              </a:rPr>
              <a:t>*Sold separately. Software license required for some features.</a:t>
            </a:r>
          </a:p>
          <a:p>
            <a:r>
              <a:rPr lang="en-US" sz="400" baseline="30000" dirty="0">
                <a:solidFill>
                  <a:schemeClr val="accent5"/>
                </a:solidFill>
                <a:cs typeface="Segoe UI"/>
              </a:rPr>
              <a:t>1</a:t>
            </a:r>
            <a:r>
              <a:rPr lang="en-US" sz="400" dirty="0">
                <a:solidFill>
                  <a:schemeClr val="accent5"/>
                </a:solidFill>
                <a:cs typeface="Segoe UI"/>
              </a:rPr>
              <a:t>Surface Pro 9 with 12</a:t>
            </a:r>
            <a:r>
              <a:rPr lang="en-US" sz="400" baseline="30000" dirty="0">
                <a:solidFill>
                  <a:schemeClr val="accent5"/>
                </a:solidFill>
                <a:cs typeface="Segoe UI"/>
              </a:rPr>
              <a:t>th</a:t>
            </a:r>
            <a:r>
              <a:rPr lang="en-US" sz="400" dirty="0">
                <a:solidFill>
                  <a:schemeClr val="accent5"/>
                </a:solidFill>
                <a:cs typeface="Segoe UI"/>
              </a:rPr>
              <a:t> Gen Intel</a:t>
            </a:r>
            <a:r>
              <a:rPr lang="en-US" sz="400" baseline="30000" dirty="0">
                <a:solidFill>
                  <a:schemeClr val="accent5"/>
                </a:solidFill>
                <a:cs typeface="Segoe UI"/>
              </a:rPr>
              <a:t>®</a:t>
            </a:r>
            <a:r>
              <a:rPr lang="en-US" sz="400" dirty="0">
                <a:solidFill>
                  <a:schemeClr val="accent5"/>
                </a:solidFill>
                <a:cs typeface="Segoe UI"/>
              </a:rPr>
              <a:t> Core™ processors and storage of 256GB and above are built on the Intel</a:t>
            </a:r>
            <a:r>
              <a:rPr lang="en-US" sz="400" baseline="30000" dirty="0">
                <a:solidFill>
                  <a:schemeClr val="accent5"/>
                </a:solidFill>
                <a:cs typeface="Segoe UI"/>
              </a:rPr>
              <a:t>®</a:t>
            </a:r>
            <a:r>
              <a:rPr lang="en-US" sz="400" dirty="0">
                <a:solidFill>
                  <a:schemeClr val="accent5"/>
                </a:solidFill>
                <a:cs typeface="Segoe UI"/>
              </a:rPr>
              <a:t> Evo™ platform.</a:t>
            </a:r>
            <a:r>
              <a:rPr lang="en-US" sz="400" baseline="30000" dirty="0">
                <a:solidFill>
                  <a:schemeClr val="accent5"/>
                </a:solidFill>
                <a:cs typeface="Segoe UI"/>
              </a:rPr>
              <a:t> </a:t>
            </a:r>
            <a:endParaRPr lang="en-US" sz="400" baseline="30000" dirty="0">
              <a:solidFill>
                <a:schemeClr val="accent5"/>
              </a:solidFill>
              <a:cs typeface="Segoe UI" panose="020B0502040204020203" pitchFamily="34" charset="0"/>
            </a:endParaRPr>
          </a:p>
          <a:p>
            <a:r>
              <a:rPr lang="en-US" sz="400" baseline="30000" dirty="0">
                <a:solidFill>
                  <a:schemeClr val="accent5"/>
                </a:solidFill>
                <a:latin typeface="Segoe UI"/>
                <a:cs typeface="Segoe UI"/>
              </a:rPr>
              <a:t>2</a:t>
            </a:r>
            <a:r>
              <a:rPr lang="en-US" sz="400" dirty="0">
                <a:solidFill>
                  <a:schemeClr val="accent5"/>
                </a:solidFill>
                <a:cs typeface="Segoe UI"/>
              </a:rPr>
              <a:t>Battery life varies significantly based on usage, network and feature configuration, signal strength, settings and other factors. See </a:t>
            </a:r>
            <a:r>
              <a:rPr lang="en-US" sz="400" dirty="0">
                <a:solidFill>
                  <a:srgbClr val="505050"/>
                </a:solidFill>
                <a:cs typeface="Segoe UI"/>
                <a:hlinkClick r:id="rId3"/>
              </a:rPr>
              <a:t>aka.ms/</a:t>
            </a:r>
            <a:r>
              <a:rPr lang="en-US" sz="400" dirty="0" err="1">
                <a:solidFill>
                  <a:srgbClr val="505050"/>
                </a:solidFill>
                <a:cs typeface="Segoe UI"/>
                <a:hlinkClick r:id="rId3"/>
              </a:rPr>
              <a:t>SurfaceBatteryPerformance</a:t>
            </a:r>
            <a:r>
              <a:rPr lang="en-US" sz="400" dirty="0">
                <a:solidFill>
                  <a:srgbClr val="505050"/>
                </a:solidFill>
                <a:cs typeface="Segoe UI"/>
              </a:rPr>
              <a:t> for </a:t>
            </a:r>
            <a:r>
              <a:rPr lang="en-US" sz="400" dirty="0">
                <a:solidFill>
                  <a:schemeClr val="accent5"/>
                </a:solidFill>
                <a:cs typeface="Segoe UI"/>
              </a:rPr>
              <a:t>details.</a:t>
            </a:r>
            <a:r>
              <a:rPr lang="en-US" sz="400" baseline="30000" dirty="0">
                <a:solidFill>
                  <a:schemeClr val="accent5"/>
                </a:solidFill>
                <a:cs typeface="Segoe UI"/>
              </a:rPr>
              <a:t> </a:t>
            </a:r>
            <a:endParaRPr lang="en-US" sz="400" baseline="30000" dirty="0">
              <a:solidFill>
                <a:schemeClr val="accent5"/>
              </a:solidFill>
              <a:cs typeface="Segoe UI" panose="020B0502040204020203" pitchFamily="34" charset="0"/>
            </a:endParaRPr>
          </a:p>
          <a:p>
            <a:r>
              <a:rPr lang="en-US" sz="400" baseline="30000" dirty="0">
                <a:solidFill>
                  <a:schemeClr val="accent5"/>
                </a:solidFill>
                <a:cs typeface="Segoe UI"/>
              </a:rPr>
              <a:t>3</a:t>
            </a:r>
            <a:r>
              <a:rPr lang="en-US" sz="400" dirty="0">
                <a:solidFill>
                  <a:schemeClr val="accent5"/>
                </a:solidFill>
                <a:cs typeface="Segoe UI"/>
              </a:rPr>
              <a:t>5G not available in all areas; compatibility and performance depends on carrier network, plan and other factors. See carrier for details and pricing. </a:t>
            </a:r>
          </a:p>
          <a:p>
            <a:r>
              <a:rPr lang="en-US" sz="400" baseline="30000" dirty="0">
                <a:solidFill>
                  <a:schemeClr val="accent5"/>
                </a:solidFill>
                <a:cs typeface="Segoe UI"/>
              </a:rPr>
              <a:t>4</a:t>
            </a:r>
            <a:r>
              <a:rPr lang="en-US" sz="400" dirty="0">
                <a:solidFill>
                  <a:schemeClr val="accent5"/>
                </a:solidFill>
                <a:cs typeface="Segoe UI"/>
              </a:rPr>
              <a:t>Copilot in Windows (in preview) is available in select global markets and will be rolled out to additional markets over time. </a:t>
            </a:r>
            <a:r>
              <a:rPr lang="en-US" sz="400" dirty="0">
                <a:solidFill>
                  <a:srgbClr val="0078D4"/>
                </a:solidFill>
                <a:cs typeface="Segoe UI"/>
                <a:hlinkClick r:id="rId4" tooltip="https://can01.safelinks.protection.outlook.com/?url=https%3a%2f%2fwww.microsoft.com%2fen-us%2fwindows%2fcopilot-ai-features%23faq&amp;data=05%7c02%7cl.machtinger%40interceptgroup.com%7cd31c51bb6db048b2cab108dc3c7aaabb%7c4db389e0d626458fbf1e1714f5475eb9%7c0%7c0%7c638451744794593466%7cunknown%7ctwfpbgzsb3d8eyjwijoimc4wljawmdailcjqijoiv2lumziilcjbtii6ik1hawwilcjxvci6mn0%3d%7c0%7c%7c%7c&amp;sdata=c9ssitev5uof7c6rtkn0o2ko9g4wd1rvfd5rfzje7nk%3d&amp;reserved=0">
                  <a:extLst>
                    <a:ext uri="{A12FA001-AC4F-418D-AE19-62706E023703}">
                      <ahyp:hlinkClr xmlns:ahyp="http://schemas.microsoft.com/office/drawing/2018/hyperlinkcolor" val="tx"/>
                    </a:ext>
                  </a:extLst>
                </a:hlinkClick>
              </a:rPr>
              <a:t> </a:t>
            </a:r>
            <a:r>
              <a:rPr lang="en-US" sz="400" dirty="0">
                <a:solidFill>
                  <a:srgbClr val="0078D4"/>
                </a:solidFill>
                <a:cs typeface="Segoe UI"/>
                <a:hlinkClick r:id="rId4"/>
              </a:rPr>
              <a:t>Learn more</a:t>
            </a:r>
            <a:r>
              <a:rPr lang="en-US" sz="400" dirty="0">
                <a:solidFill>
                  <a:schemeClr val="accent5"/>
                </a:solidFill>
                <a:cs typeface="Segoe UI"/>
              </a:rPr>
              <a:t>. Copilot with commercial data protection is available at no additional cost for users with an </a:t>
            </a:r>
            <a:r>
              <a:rPr lang="en-US" sz="400" dirty="0" err="1">
                <a:solidFill>
                  <a:schemeClr val="accent5"/>
                </a:solidFill>
                <a:cs typeface="Segoe UI"/>
              </a:rPr>
              <a:t>Entra</a:t>
            </a:r>
            <a:r>
              <a:rPr lang="en-US" sz="400" dirty="0">
                <a:solidFill>
                  <a:schemeClr val="accent5"/>
                </a:solidFill>
                <a:cs typeface="Segoe UI"/>
              </a:rPr>
              <a:t> ID enabled with an enabled, </a:t>
            </a:r>
            <a:r>
              <a:rPr lang="en-US" sz="400" dirty="0">
                <a:solidFill>
                  <a:srgbClr val="0078D4"/>
                </a:solidFill>
                <a:cs typeface="Segoe UI"/>
                <a:hlinkClick r:id="rId5"/>
              </a:rPr>
              <a:t> eligible Microsoft 365 license</a:t>
            </a:r>
            <a:r>
              <a:rPr lang="en-US" sz="400" dirty="0">
                <a:solidFill>
                  <a:schemeClr val="accent5"/>
                </a:solidFill>
                <a:cs typeface="Segoe UI"/>
              </a:rPr>
              <a:t>.. Copilot for Microsoft 365 sold separately and requires a qualifying volume license or subscription - </a:t>
            </a:r>
            <a:r>
              <a:rPr lang="en-US" sz="400" dirty="0">
                <a:solidFill>
                  <a:srgbClr val="0078D4"/>
                </a:solidFill>
                <a:cs typeface="Segoe UI"/>
                <a:hlinkClick r:id="rId6">
                  <a:extLst>
                    <a:ext uri="{A12FA001-AC4F-418D-AE19-62706E023703}">
                      <ahyp:hlinkClr xmlns:ahyp="http://schemas.microsoft.com/office/drawing/2018/hyperlinkcolor" val="tx"/>
                    </a:ext>
                  </a:extLst>
                </a:hlinkClick>
              </a:rPr>
              <a:t>Microsoft Copilot for Microsoft 365 | Microsoft 365</a:t>
            </a:r>
            <a:endParaRPr lang="en-US" sz="400" dirty="0">
              <a:solidFill>
                <a:srgbClr val="0078D4"/>
              </a:solidFill>
              <a:cs typeface="Segoe UI"/>
              <a:hlinkClick r:id="rId7">
                <a:extLst>
                  <a:ext uri="{A12FA001-AC4F-418D-AE19-62706E023703}">
                    <ahyp:hlinkClr xmlns:ahyp="http://schemas.microsoft.com/office/drawing/2018/hyperlinkcolor" val="tx"/>
                  </a:ext>
                </a:extLst>
              </a:hlinkClick>
            </a:endParaRPr>
          </a:p>
          <a:p>
            <a:r>
              <a:rPr lang="en-US" sz="400" baseline="30000" dirty="0">
                <a:solidFill>
                  <a:schemeClr val="accent5"/>
                </a:solidFill>
                <a:cs typeface="Segoe UI"/>
              </a:rPr>
              <a:t>5</a:t>
            </a:r>
            <a:r>
              <a:rPr lang="en-US" sz="400" dirty="0">
                <a:solidFill>
                  <a:schemeClr val="accent5"/>
                </a:solidFill>
                <a:cs typeface="Segoe UI"/>
              </a:rPr>
              <a:t>Feature availability varies by market, see </a:t>
            </a:r>
            <a:r>
              <a:rPr lang="en-US" sz="400" dirty="0">
                <a:solidFill>
                  <a:srgbClr val="0078D4"/>
                </a:solidFill>
                <a:cs typeface="Segoe UI"/>
                <a:hlinkClick r:id="rId8">
                  <a:extLst>
                    <a:ext uri="{A12FA001-AC4F-418D-AE19-62706E023703}">
                      <ahyp:hlinkClr xmlns:ahyp="http://schemas.microsoft.com/office/drawing/2018/hyperlinkcolor" val="tx"/>
                    </a:ext>
                  </a:extLst>
                </a:hlinkClick>
              </a:rPr>
              <a:t>aka.ms/</a:t>
            </a:r>
            <a:r>
              <a:rPr lang="en-US" sz="400" dirty="0" err="1">
                <a:solidFill>
                  <a:srgbClr val="0078D4"/>
                </a:solidFill>
                <a:cs typeface="Segoe UI"/>
                <a:hlinkClick r:id="rId8">
                  <a:extLst>
                    <a:ext uri="{A12FA001-AC4F-418D-AE19-62706E023703}">
                      <ahyp:hlinkClr xmlns:ahyp="http://schemas.microsoft.com/office/drawing/2018/hyperlinkcolor" val="tx"/>
                    </a:ext>
                  </a:extLst>
                </a:hlinkClick>
              </a:rPr>
              <a:t>WindowsAIFeatures</a:t>
            </a:r>
            <a:r>
              <a:rPr lang="en-US" sz="400" dirty="0">
                <a:solidFill>
                  <a:schemeClr val="accent5"/>
                </a:solidFill>
                <a:cs typeface="Segoe UI"/>
              </a:rPr>
              <a:t>. When Copilot for Windows is not available or enabled on the device, pressing the Copilot key will launch Windows Search. </a:t>
            </a:r>
            <a:endParaRPr lang="en-US" sz="400" dirty="0">
              <a:solidFill>
                <a:schemeClr val="accent5"/>
              </a:solidFill>
              <a:cs typeface="Segoe UI" panose="020B0502040204020203" pitchFamily="34" charset="0"/>
            </a:endParaRPr>
          </a:p>
          <a:p>
            <a:r>
              <a:rPr lang="en-US" sz="400" baseline="30000" dirty="0">
                <a:solidFill>
                  <a:schemeClr val="accent5"/>
                </a:solidFill>
                <a:cs typeface="Segoe UI"/>
              </a:rPr>
              <a:t>6</a:t>
            </a:r>
            <a:r>
              <a:rPr lang="en-US" sz="400" dirty="0">
                <a:solidFill>
                  <a:schemeClr val="accent5"/>
                </a:solidFill>
                <a:cs typeface="Segoe UI"/>
              </a:rPr>
              <a:t>NFC is available on Wi-Fi configurations of Surface Pro 10.</a:t>
            </a:r>
          </a:p>
          <a:p>
            <a:r>
              <a:rPr lang="en-US" sz="400" baseline="30000" dirty="0">
                <a:solidFill>
                  <a:schemeClr val="accent5"/>
                </a:solidFill>
                <a:cs typeface="Segoe UI"/>
              </a:rPr>
              <a:t>7</a:t>
            </a:r>
            <a:r>
              <a:rPr lang="en-US" sz="400" b="0" i="0" dirty="0">
                <a:solidFill>
                  <a:srgbClr val="505050"/>
                </a:solidFill>
                <a:effectLst/>
                <a:latin typeface="Segoe UI"/>
                <a:cs typeface="Segoe UI"/>
              </a:rPr>
              <a:t>Replacement components are available through Surface Commercial authorized device resellers. Components can be replaced on-site by a skilled technician following Microsoft’s Service Guide. Microsoft tools (sold separately) may also be required. Availability of replacement components and service options may vary by product, market and over time. See [</a:t>
            </a:r>
            <a:r>
              <a:rPr lang="en-US" sz="400" b="0" i="0" u="sng" strike="noStrike" dirty="0">
                <a:solidFill>
                  <a:srgbClr val="467886"/>
                </a:solidFill>
                <a:effectLst/>
                <a:latin typeface="Segoe UI"/>
                <a:cs typeface="Segoe UI"/>
                <a:hlinkClick r:id="rId9"/>
              </a:rPr>
              <a:t>Surface service options - Surface | Microsoft Learn</a:t>
            </a:r>
            <a:r>
              <a:rPr lang="en-US" sz="400" b="0" i="0" dirty="0">
                <a:solidFill>
                  <a:srgbClr val="505050"/>
                </a:solidFill>
                <a:effectLst/>
                <a:latin typeface="Segoe UI"/>
                <a:cs typeface="Segoe UI"/>
              </a:rPr>
              <a:t>]. Opening and/or repairing your device can present electric shock, fire and personal injury risks and other hazards. Use caution if undertaking do-it-yourself repairs. Unless required by law, device damage caused during repair will not be covered under Microsoft’s Hardware Warranty or protection plans.</a:t>
            </a:r>
          </a:p>
          <a:p>
            <a:r>
              <a:rPr lang="en-US" sz="400" baseline="30000" dirty="0">
                <a:solidFill>
                  <a:schemeClr val="accent5"/>
                </a:solidFill>
                <a:cs typeface="Segoe UI"/>
              </a:rPr>
              <a:t>8</a:t>
            </a:r>
            <a:r>
              <a:rPr lang="en-US" sz="400" b="0" i="0" dirty="0">
                <a:solidFill>
                  <a:srgbClr val="505050"/>
                </a:solidFill>
                <a:effectLst/>
                <a:latin typeface="Segoe UI"/>
                <a:cs typeface="Segoe UI"/>
              </a:rPr>
              <a:t>Sold separately. Software license required for some features.</a:t>
            </a:r>
          </a:p>
          <a:p>
            <a:r>
              <a:rPr lang="en-US" sz="400" baseline="30000" dirty="0">
                <a:solidFill>
                  <a:schemeClr val="accent5"/>
                </a:solidFill>
                <a:cs typeface="Segoe UI"/>
              </a:rPr>
              <a:t>9</a:t>
            </a:r>
            <a:r>
              <a:rPr lang="en-US" sz="400" dirty="0">
                <a:solidFill>
                  <a:srgbClr val="505050"/>
                </a:solidFill>
                <a:latin typeface="Segoe UI"/>
                <a:cs typeface="Segoe UI"/>
              </a:rPr>
              <a:t>Surface Pro 10 display has rounded corners within a standard rectangle. When measured as a standard rectangular shape the screen is 13” diagonally (actual viewable area is less).</a:t>
            </a:r>
          </a:p>
        </p:txBody>
      </p:sp>
      <p:graphicFrame>
        <p:nvGraphicFramePr>
          <p:cNvPr id="26" name="Table 25">
            <a:extLst>
              <a:ext uri="{FF2B5EF4-FFF2-40B4-BE49-F238E27FC236}">
                <a16:creationId xmlns:a16="http://schemas.microsoft.com/office/drawing/2014/main" id="{E3AD4F42-D2BD-F426-1681-6570564840E2}"/>
              </a:ext>
            </a:extLst>
          </p:cNvPr>
          <p:cNvGraphicFramePr>
            <a:graphicFrameLocks noGrp="1" noDrilldown="1" noMove="1" noResize="1"/>
          </p:cNvGraphicFramePr>
          <p:nvPr>
            <p:extLst>
              <p:ext uri="{D42A27DB-BD31-4B8C-83A1-F6EECF244321}">
                <p14:modId xmlns:p14="http://schemas.microsoft.com/office/powerpoint/2010/main" val="1240908014"/>
              </p:ext>
            </p:extLst>
          </p:nvPr>
        </p:nvGraphicFramePr>
        <p:xfrm>
          <a:off x="3641025" y="1568007"/>
          <a:ext cx="7960425" cy="4159004"/>
        </p:xfrm>
        <a:graphic>
          <a:graphicData uri="http://schemas.openxmlformats.org/drawingml/2006/table">
            <a:tbl>
              <a:tblPr firstRow="1" bandRow="1">
                <a:tableStyleId>{5940675A-B579-460E-94D1-54222C63F5DA}</a:tableStyleId>
              </a:tblPr>
              <a:tblGrid>
                <a:gridCol w="2653475">
                  <a:extLst>
                    <a:ext uri="{9D8B030D-6E8A-4147-A177-3AD203B41FA5}">
                      <a16:colId xmlns:a16="http://schemas.microsoft.com/office/drawing/2014/main" val="1644014829"/>
                    </a:ext>
                  </a:extLst>
                </a:gridCol>
                <a:gridCol w="2653475">
                  <a:extLst>
                    <a:ext uri="{9D8B030D-6E8A-4147-A177-3AD203B41FA5}">
                      <a16:colId xmlns:a16="http://schemas.microsoft.com/office/drawing/2014/main" val="3387034134"/>
                    </a:ext>
                  </a:extLst>
                </a:gridCol>
                <a:gridCol w="2653475">
                  <a:extLst>
                    <a:ext uri="{9D8B030D-6E8A-4147-A177-3AD203B41FA5}">
                      <a16:colId xmlns:a16="http://schemas.microsoft.com/office/drawing/2014/main" val="4015636272"/>
                    </a:ext>
                  </a:extLst>
                </a:gridCol>
              </a:tblGrid>
              <a:tr h="222283">
                <a:tc>
                  <a:txBody>
                    <a:bodyPr/>
                    <a:lstStyle/>
                    <a:p>
                      <a:pPr rtl="0" fontAlgn="base">
                        <a:lnSpc>
                          <a:spcPct val="100000"/>
                        </a:lnSpc>
                        <a:spcAft>
                          <a:spcPts val="300"/>
                        </a:spcAft>
                      </a:pPr>
                      <a:r>
                        <a:rPr lang="en-US" sz="1100" b="0" i="0" kern="1200" cap="all" baseline="0">
                          <a:solidFill>
                            <a:schemeClr val="accent5"/>
                          </a:solidFill>
                          <a:effectLst/>
                          <a:latin typeface="Segoe UI Semibold"/>
                          <a:ea typeface="+mn-ea"/>
                          <a:cs typeface="Segoe UI"/>
                        </a:rPr>
                        <a:t>SURFACE Pro 9</a:t>
                      </a:r>
                    </a:p>
                  </a:txBody>
                  <a:tcPr marL="72000" marR="72000" marT="0" marB="72000">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indent="0" algn="l" rtl="0" fontAlgn="base">
                        <a:lnSpc>
                          <a:spcPct val="100000"/>
                        </a:lnSpc>
                        <a:spcAft>
                          <a:spcPts val="300"/>
                        </a:spcAft>
                        <a:buFont typeface="Arial" panose="020B0604020202020204" pitchFamily="34" charset="0"/>
                        <a:buNone/>
                      </a:pPr>
                      <a:r>
                        <a:rPr lang="en-US" sz="1100" b="0" i="0" kern="1200" cap="all" baseline="0">
                          <a:solidFill>
                            <a:schemeClr val="accent5"/>
                          </a:solidFill>
                          <a:effectLst/>
                          <a:latin typeface="Segoe UI Semibold"/>
                          <a:ea typeface="+mn-ea"/>
                          <a:cs typeface="Segoe UI"/>
                        </a:rPr>
                        <a:t>SURFACE PRO 9 with 5G </a:t>
                      </a:r>
                    </a:p>
                  </a:txBody>
                  <a:tcPr marL="72000" marR="72000" marT="0" marB="72000">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indent="0" algn="l" rtl="0" fontAlgn="base">
                        <a:lnSpc>
                          <a:spcPct val="100000"/>
                        </a:lnSpc>
                        <a:spcAft>
                          <a:spcPts val="300"/>
                        </a:spcAft>
                        <a:buFont typeface="Arial" panose="020B0604020202020204" pitchFamily="34" charset="0"/>
                        <a:buNone/>
                      </a:pPr>
                      <a:r>
                        <a:rPr lang="en-US" sz="1100" b="0" i="0" kern="1200" cap="all" baseline="0">
                          <a:solidFill>
                            <a:schemeClr val="accent5"/>
                          </a:solidFill>
                          <a:effectLst/>
                          <a:latin typeface="Segoe UI Semibold"/>
                          <a:ea typeface="+mn-ea"/>
                          <a:cs typeface="Segoe UI"/>
                        </a:rPr>
                        <a:t>Surface Pro 10</a:t>
                      </a:r>
                    </a:p>
                  </a:txBody>
                  <a:tcPr marL="72000" marR="72000" marT="0" marB="72000">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222221"/>
                  </a:ext>
                </a:extLst>
              </a:tr>
              <a:tr h="1151376">
                <a:tc>
                  <a:txBody>
                    <a:bodyPr/>
                    <a:lstStyle/>
                    <a:p>
                      <a:pPr marL="0" marR="0" lvl="0" indent="0" algn="l" defTabSz="1005840" rtl="0" eaLnBrk="1" fontAlgn="base" latinLnBrk="0" hangingPunct="1">
                        <a:lnSpc>
                          <a:spcPct val="100000"/>
                        </a:lnSpc>
                        <a:spcBef>
                          <a:spcPts val="0"/>
                        </a:spcBef>
                        <a:spcAft>
                          <a:spcPts val="300"/>
                        </a:spcAft>
                        <a:buClrTx/>
                        <a:buSzTx/>
                        <a:buFontTx/>
                        <a:buNone/>
                        <a:tabLst/>
                        <a:defRPr/>
                      </a:pPr>
                      <a:r>
                        <a:rPr lang="en-US" sz="900" b="0" i="0" kern="1200">
                          <a:solidFill>
                            <a:schemeClr val="accent5"/>
                          </a:solidFill>
                          <a:effectLst/>
                          <a:latin typeface="+mn-lt"/>
                          <a:ea typeface="+mn-ea"/>
                          <a:cs typeface="Segoe UI"/>
                        </a:rPr>
                        <a:t>From a video call at home to building a </a:t>
                      </a:r>
                      <a:br>
                        <a:rPr lang="en-US" sz="900" b="0" i="0" kern="1200">
                          <a:solidFill>
                            <a:srgbClr val="505050"/>
                          </a:solidFill>
                          <a:effectLst/>
                          <a:latin typeface="+mn-lt"/>
                          <a:ea typeface="+mn-ea"/>
                          <a:cs typeface="Segoe UI"/>
                        </a:rPr>
                      </a:br>
                      <a:r>
                        <a:rPr lang="en-US" sz="900" b="0" i="0" kern="1200">
                          <a:solidFill>
                            <a:schemeClr val="accent5"/>
                          </a:solidFill>
                          <a:effectLst/>
                          <a:latin typeface="+mn-lt"/>
                          <a:ea typeface="+mn-ea"/>
                          <a:cs typeface="Segoe UI"/>
                        </a:rPr>
                        <a:t>financial model at the office or applying for a permit at a client’s site, Surface Pro 9 has the flexibility employees need and the performance they expect. </a:t>
                      </a:r>
                    </a:p>
                  </a:txBody>
                  <a:tcPr marL="72000" marR="72000" marT="0" marB="144000">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300"/>
                        </a:spcAft>
                        <a:buClrTx/>
                        <a:buSzTx/>
                        <a:buFontTx/>
                        <a:buNone/>
                        <a:tabLst/>
                        <a:defRPr/>
                      </a:pPr>
                      <a:r>
                        <a:rPr lang="en-US" sz="900" b="0" i="0" kern="1200">
                          <a:solidFill>
                            <a:schemeClr val="accent5"/>
                          </a:solidFill>
                          <a:effectLst/>
                          <a:latin typeface="+mn-lt"/>
                          <a:ea typeface="+mn-ea"/>
                          <a:cs typeface="Segoe UI"/>
                        </a:rPr>
                        <a:t>Surface Pro 9 with 5G is the go-everywhere, work-anywhere 2-in-1 that performs like a laptop and keeps your people connected, wherever the day takes your team.</a:t>
                      </a:r>
                    </a:p>
                  </a:txBody>
                  <a:tcPr marL="72000" marR="72000" marT="0" marB="144000">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05840" rtl="0" eaLnBrk="1" fontAlgn="base" latinLnBrk="0" hangingPunct="1">
                        <a:lnSpc>
                          <a:spcPct val="100000"/>
                        </a:lnSpc>
                        <a:spcBef>
                          <a:spcPts val="0"/>
                        </a:spcBef>
                        <a:spcAft>
                          <a:spcPts val="300"/>
                        </a:spcAft>
                        <a:buClrTx/>
                        <a:buSzTx/>
                        <a:buFontTx/>
                        <a:buNone/>
                        <a:tabLst/>
                        <a:defRPr/>
                      </a:pPr>
                      <a:r>
                        <a:rPr lang="en-US" sz="900" b="0" i="0" kern="1200">
                          <a:solidFill>
                            <a:schemeClr val="accent5"/>
                          </a:solidFill>
                          <a:effectLst/>
                          <a:latin typeface="+mn-lt"/>
                          <a:ea typeface="+mn-ea"/>
                          <a:cs typeface="Segoe UI"/>
                        </a:rPr>
                        <a:t>Surface Pro 10 blurs the boundary between hardware and software for peak performance in </a:t>
                      </a:r>
                      <a:br>
                        <a:rPr lang="en-US" sz="900" b="0" i="0" kern="1200">
                          <a:solidFill>
                            <a:srgbClr val="505050"/>
                          </a:solidFill>
                          <a:effectLst/>
                          <a:latin typeface="+mn-lt"/>
                          <a:ea typeface="+mn-ea"/>
                          <a:cs typeface="Segoe UI"/>
                        </a:rPr>
                      </a:br>
                      <a:r>
                        <a:rPr lang="en-US" sz="900" b="0" i="0" kern="1200">
                          <a:solidFill>
                            <a:schemeClr val="accent5"/>
                          </a:solidFill>
                          <a:effectLst/>
                          <a:latin typeface="+mn-lt"/>
                          <a:ea typeface="+mn-ea"/>
                          <a:cs typeface="Segoe UI"/>
                        </a:rPr>
                        <a:t>a secured, lightweight device adaptable to any work style. With Surface Pro, employees get </a:t>
                      </a:r>
                      <a:br>
                        <a:rPr lang="en-US" sz="900" b="0" i="0" kern="1200">
                          <a:solidFill>
                            <a:srgbClr val="505050"/>
                          </a:solidFill>
                          <a:effectLst/>
                          <a:latin typeface="+mn-lt"/>
                          <a:ea typeface="+mn-ea"/>
                          <a:cs typeface="Segoe UI"/>
                        </a:rPr>
                      </a:br>
                      <a:r>
                        <a:rPr lang="en-US" sz="900" b="0" i="0" kern="1200">
                          <a:solidFill>
                            <a:schemeClr val="accent5"/>
                          </a:solidFill>
                          <a:effectLst/>
                          <a:latin typeface="+mn-lt"/>
                          <a:ea typeface="+mn-ea"/>
                          <a:cs typeface="Segoe UI"/>
                        </a:rPr>
                        <a:t>the benefits of an AI PC that accelerates </a:t>
                      </a:r>
                      <a:br>
                        <a:rPr lang="en-US" sz="900" b="0" i="0" kern="1200">
                          <a:solidFill>
                            <a:srgbClr val="505050"/>
                          </a:solidFill>
                          <a:effectLst/>
                          <a:latin typeface="+mn-lt"/>
                          <a:ea typeface="+mn-ea"/>
                          <a:cs typeface="Segoe UI"/>
                        </a:rPr>
                      </a:br>
                      <a:r>
                        <a:rPr lang="en-US" sz="900" b="0" i="0" kern="1200">
                          <a:solidFill>
                            <a:schemeClr val="accent5"/>
                          </a:solidFill>
                          <a:effectLst/>
                          <a:latin typeface="+mn-lt"/>
                          <a:ea typeface="+mn-ea"/>
                          <a:cs typeface="Segoe UI"/>
                        </a:rPr>
                        <a:t>Microsoft Copilot</a:t>
                      </a:r>
                      <a:r>
                        <a:rPr lang="en-US" sz="900" b="0" i="0" kern="1200" baseline="30000">
                          <a:solidFill>
                            <a:schemeClr val="accent5"/>
                          </a:solidFill>
                          <a:effectLst/>
                          <a:latin typeface="+mn-lt"/>
                          <a:ea typeface="+mn-ea"/>
                          <a:cs typeface="Segoe UI"/>
                        </a:rPr>
                        <a:t>4</a:t>
                      </a:r>
                      <a:r>
                        <a:rPr lang="en-US" sz="900" b="0" i="0" kern="1200">
                          <a:solidFill>
                            <a:schemeClr val="accent5"/>
                          </a:solidFill>
                          <a:effectLst/>
                          <a:latin typeface="+mn-lt"/>
                          <a:ea typeface="+mn-ea"/>
                          <a:cs typeface="Segoe UI"/>
                        </a:rPr>
                        <a:t> experiences and offers integrated AI engines that enable the next wave of business features.</a:t>
                      </a:r>
                    </a:p>
                  </a:txBody>
                  <a:tcPr marL="72000" marR="72000" marT="0" marB="144000">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7234948"/>
                  </a:ext>
                </a:extLst>
              </a:tr>
              <a:tr h="2678084">
                <a:tc>
                  <a:txBody>
                    <a:bodyPr/>
                    <a:lstStyle/>
                    <a:p>
                      <a:pPr marL="171450" marR="0" lvl="0" indent="-171450" algn="l" defTabSz="932742"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12</a:t>
                      </a:r>
                      <a:r>
                        <a:rPr lang="en-US" sz="750" b="0" i="0" kern="1200" baseline="30000" dirty="0">
                          <a:solidFill>
                            <a:schemeClr val="accent5"/>
                          </a:solidFill>
                          <a:effectLst/>
                          <a:latin typeface="+mn-lt"/>
                          <a:ea typeface="+mn-ea"/>
                          <a:cs typeface="Segoe UI"/>
                        </a:rPr>
                        <a:t>th </a:t>
                      </a:r>
                      <a:r>
                        <a:rPr lang="en-US" sz="750" b="0" i="0" kern="1200" dirty="0">
                          <a:solidFill>
                            <a:schemeClr val="accent5"/>
                          </a:solidFill>
                          <a:effectLst/>
                          <a:latin typeface="+mn-lt"/>
                          <a:ea typeface="+mn-ea"/>
                          <a:cs typeface="Segoe UI"/>
                        </a:rPr>
                        <a:t>Gen Intel</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Core™ processor built on the </a:t>
                      </a:r>
                      <a:br>
                        <a:rPr lang="en-US" sz="750" b="0" i="0" kern="1200" dirty="0">
                          <a:solidFill>
                            <a:srgbClr val="505050"/>
                          </a:solidFill>
                          <a:effectLst/>
                          <a:latin typeface="+mn-lt"/>
                          <a:ea typeface="+mn-ea"/>
                          <a:cs typeface="Segoe UI"/>
                        </a:rPr>
                      </a:br>
                      <a:r>
                        <a:rPr lang="en-US" sz="750" b="0" i="0" kern="1200" dirty="0">
                          <a:solidFill>
                            <a:schemeClr val="accent5"/>
                          </a:solidFill>
                          <a:effectLst/>
                          <a:latin typeface="+mn-lt"/>
                          <a:ea typeface="+mn-ea"/>
                          <a:cs typeface="Segoe UI"/>
                        </a:rPr>
                        <a:t>Intel</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Evo™ platform</a:t>
                      </a:r>
                      <a:r>
                        <a:rPr lang="en-US" sz="750" b="0" i="0" kern="1200" baseline="30000" dirty="0">
                          <a:solidFill>
                            <a:schemeClr val="accent5"/>
                          </a:solidFill>
                          <a:effectLst/>
                          <a:latin typeface="+mn-lt"/>
                          <a:ea typeface="+mn-ea"/>
                          <a:cs typeface="Segoe UI"/>
                        </a:rPr>
                        <a:t>1</a:t>
                      </a:r>
                    </a:p>
                    <a:p>
                      <a:pPr marL="171450" marR="0" lvl="0" indent="-171450" algn="l" defTabSz="932742"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Up to 15.5 hours of battery life</a:t>
                      </a:r>
                      <a:r>
                        <a:rPr lang="en-US" sz="750" b="0" i="0" strike="noStrike" kern="1200" baseline="30000" dirty="0">
                          <a:solidFill>
                            <a:schemeClr val="accent5"/>
                          </a:solidFill>
                          <a:effectLst/>
                          <a:latin typeface="+mn-lt"/>
                          <a:ea typeface="+mn-ea"/>
                          <a:cs typeface="Segoe UI"/>
                        </a:rPr>
                        <a:t>2</a:t>
                      </a:r>
                      <a:endParaRPr lang="en-US" sz="750" b="0" i="0" kern="1200" baseline="0" dirty="0">
                        <a:solidFill>
                          <a:schemeClr val="accent5"/>
                        </a:solidFill>
                        <a:effectLst/>
                        <a:latin typeface="+mn-lt"/>
                        <a:ea typeface="+mn-ea"/>
                        <a:cs typeface="Segoe UI"/>
                      </a:endParaRPr>
                    </a:p>
                    <a:p>
                      <a:pPr marL="171450" marR="0" lvl="0" indent="-171450" algn="l" defTabSz="932742"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750" dirty="0">
                          <a:solidFill>
                            <a:schemeClr val="accent5"/>
                          </a:solidFill>
                          <a:effectLst/>
                        </a:rPr>
                        <a:t>Two USB-C with USB4</a:t>
                      </a:r>
                      <a:r>
                        <a:rPr lang="en-US" sz="750" baseline="30000" dirty="0">
                          <a:solidFill>
                            <a:schemeClr val="accent5"/>
                          </a:solidFill>
                          <a:latin typeface="+mn-lt"/>
                          <a:cs typeface="Segoe UI"/>
                        </a:rPr>
                        <a:t>®</a:t>
                      </a:r>
                      <a:r>
                        <a:rPr lang="en-US" sz="750" dirty="0">
                          <a:solidFill>
                            <a:schemeClr val="accent5"/>
                          </a:solidFill>
                          <a:effectLst/>
                        </a:rPr>
                        <a:t>/Thunderbolt™ 4 ports</a:t>
                      </a:r>
                      <a:endParaRPr lang="en-US" sz="750" b="0" i="0" kern="1200" baseline="0" dirty="0">
                        <a:solidFill>
                          <a:schemeClr val="accent5"/>
                        </a:solidFill>
                        <a:effectLst/>
                        <a:latin typeface="+mn-lt"/>
                        <a:ea typeface="+mn-ea"/>
                        <a:cs typeface="Segoe UI"/>
                      </a:endParaRPr>
                    </a:p>
                    <a:p>
                      <a:pPr marL="171450" marR="0" lvl="0" indent="-171450" algn="l" defTabSz="932742"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baseline="0" dirty="0">
                          <a:solidFill>
                            <a:schemeClr val="accent5"/>
                          </a:solidFill>
                          <a:effectLst/>
                          <a:latin typeface="+mn-lt"/>
                          <a:ea typeface="+mn-ea"/>
                          <a:cs typeface="Segoe UI"/>
                        </a:rPr>
                        <a:t>1080p full HD-front-facing camera</a:t>
                      </a:r>
                    </a:p>
                    <a:p>
                      <a:pPr marL="171450" marR="0" lvl="0" indent="-171450" algn="l" defTabSz="100584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750" dirty="0">
                          <a:solidFill>
                            <a:schemeClr val="accent5"/>
                          </a:solidFill>
                          <a:effectLst/>
                        </a:rPr>
                        <a:t>Trusted platform module (TPM) 2.0</a:t>
                      </a:r>
                      <a:endParaRPr lang="en-US" sz="750" b="0" i="0" kern="1200" dirty="0">
                        <a:solidFill>
                          <a:schemeClr val="accent1"/>
                        </a:solidFill>
                        <a:effectLst/>
                        <a:latin typeface="+mn-lt"/>
                        <a:ea typeface="+mn-ea"/>
                        <a:cs typeface="Segoe UI"/>
                        <a:hlinkClick r:id="rId10">
                          <a:extLst>
                            <a:ext uri="{A12FA001-AC4F-418D-AE19-62706E023703}">
                              <ahyp:hlinkClr xmlns:ahyp="http://schemas.microsoft.com/office/drawing/2018/hyperlinkcolor" val="tx"/>
                            </a:ext>
                          </a:extLst>
                        </a:hlinkClick>
                      </a:endParaRPr>
                    </a:p>
                  </a:txBody>
                  <a:tcPr marL="72000" marR="72000" marT="0" marB="144000">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a:solidFill>
                            <a:schemeClr val="accent5"/>
                          </a:solidFill>
                          <a:effectLst/>
                          <a:latin typeface="+mn-lt"/>
                          <a:ea typeface="+mn-ea"/>
                          <a:cs typeface="Segoe UI"/>
                        </a:rPr>
                        <a:t>The latest generation of Microsoft SQ</a:t>
                      </a:r>
                      <a:r>
                        <a:rPr lang="en-US" sz="750" b="0" i="0" kern="1200" baseline="30000">
                          <a:solidFill>
                            <a:schemeClr val="accent5"/>
                          </a:solidFill>
                          <a:effectLst/>
                          <a:latin typeface="+mn-lt"/>
                          <a:ea typeface="+mn-ea"/>
                          <a:cs typeface="Segoe UI"/>
                        </a:rPr>
                        <a:t>®</a:t>
                      </a:r>
                      <a:r>
                        <a:rPr lang="en-US" sz="750" b="0" i="0" kern="1200">
                          <a:solidFill>
                            <a:schemeClr val="accent5"/>
                          </a:solidFill>
                          <a:effectLst/>
                          <a:latin typeface="+mn-lt"/>
                          <a:ea typeface="+mn-ea"/>
                          <a:cs typeface="Segoe UI"/>
                        </a:rPr>
                        <a:t> 3 processors</a:t>
                      </a:r>
                    </a:p>
                    <a:p>
                      <a:pPr marL="171450" indent="-171450" algn="l">
                        <a:lnSpc>
                          <a:spcPct val="100000"/>
                        </a:lnSpc>
                        <a:spcAft>
                          <a:spcPts val="300"/>
                        </a:spcAft>
                        <a:buFont typeface="Arial" panose="020B0604020202020204" pitchFamily="34" charset="0"/>
                        <a:buChar char="•"/>
                      </a:pPr>
                      <a:r>
                        <a:rPr lang="en-US" sz="750">
                          <a:solidFill>
                            <a:schemeClr val="accent5"/>
                          </a:solidFill>
                          <a:latin typeface="+mn-lt"/>
                          <a:cs typeface="Segoe UI Semibold"/>
                        </a:rPr>
                        <a:t>Neural Processing Unit (NPU) powering </a:t>
                      </a:r>
                      <a:br>
                        <a:rPr lang="en-US" sz="750">
                          <a:solidFill>
                            <a:srgbClr val="505050"/>
                          </a:solidFill>
                          <a:latin typeface="+mn-lt"/>
                          <a:cs typeface="Segoe UI Semibold"/>
                        </a:rPr>
                      </a:br>
                      <a:r>
                        <a:rPr lang="en-US" sz="750">
                          <a:solidFill>
                            <a:schemeClr val="accent5"/>
                          </a:solidFill>
                          <a:latin typeface="+mn-lt"/>
                          <a:cs typeface="Segoe UI Semibold"/>
                        </a:rPr>
                        <a:t>Windows Studio Effects</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a:solidFill>
                            <a:schemeClr val="accent5"/>
                          </a:solidFill>
                          <a:latin typeface="+mn-lt"/>
                          <a:cs typeface="Segoe UI Semibold"/>
                        </a:rPr>
                        <a:t>Up to 19 hours of battery life</a:t>
                      </a:r>
                      <a:r>
                        <a:rPr lang="en-US" sz="750" baseline="30000">
                          <a:solidFill>
                            <a:schemeClr val="accent5"/>
                          </a:solidFill>
                          <a:latin typeface="+mn-lt"/>
                          <a:cs typeface="Segoe UI Semibold"/>
                        </a:rPr>
                        <a:t>2</a:t>
                      </a:r>
                      <a:r>
                        <a:rPr lang="en-US" sz="750">
                          <a:solidFill>
                            <a:schemeClr val="accent5"/>
                          </a:solidFill>
                          <a:latin typeface="+mn-lt"/>
                          <a:cs typeface="Segoe UI Semibold"/>
                        </a:rPr>
                        <a:t> and more efficient processing power</a:t>
                      </a:r>
                      <a:endParaRPr lang="en-US" sz="750" b="0" i="0" kern="1200" baseline="0">
                        <a:solidFill>
                          <a:schemeClr val="accent5"/>
                        </a:solidFill>
                        <a:effectLst/>
                        <a:latin typeface="+mn-lt"/>
                        <a:ea typeface="+mn-ea"/>
                        <a:cs typeface="Segoe UI"/>
                      </a:endParaRP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a:solidFill>
                            <a:schemeClr val="accent5"/>
                          </a:solidFill>
                          <a:latin typeface="+mn-lt"/>
                          <a:cs typeface="Segoe UI Semibold"/>
                        </a:rPr>
                        <a:t>Two USB-C</a:t>
                      </a:r>
                      <a:r>
                        <a:rPr lang="en-US" sz="750" baseline="30000">
                          <a:solidFill>
                            <a:schemeClr val="accent5"/>
                          </a:solidFill>
                          <a:latin typeface="+mn-lt"/>
                          <a:cs typeface="Segoe UI"/>
                        </a:rPr>
                        <a:t>®</a:t>
                      </a:r>
                      <a:r>
                        <a:rPr lang="en-US" sz="750">
                          <a:solidFill>
                            <a:schemeClr val="accent5"/>
                          </a:solidFill>
                          <a:latin typeface="+mn-lt"/>
                          <a:cs typeface="Segoe UI Semibold"/>
                        </a:rPr>
                        <a:t> 3.2 ports</a:t>
                      </a:r>
                      <a:endParaRPr lang="en-US" sz="750" b="0" i="0" kern="1200" baseline="0">
                        <a:solidFill>
                          <a:schemeClr val="accent5"/>
                        </a:solidFill>
                        <a:effectLst/>
                        <a:latin typeface="+mn-lt"/>
                        <a:ea typeface="+mn-ea"/>
                        <a:cs typeface="Segoe UI"/>
                      </a:endParaRP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a:solidFill>
                            <a:schemeClr val="accent5"/>
                          </a:solidFill>
                          <a:latin typeface="+mn-lt"/>
                          <a:cs typeface="Segoe UI Semibold"/>
                        </a:rPr>
                        <a:t>Super-fast, secured 5G</a:t>
                      </a:r>
                      <a:r>
                        <a:rPr lang="en-US" sz="750" baseline="30000">
                          <a:solidFill>
                            <a:schemeClr val="accent5"/>
                          </a:solidFill>
                          <a:latin typeface="+mn-lt"/>
                          <a:cs typeface="Segoe UI Semibold"/>
                        </a:rPr>
                        <a:t>3</a:t>
                      </a:r>
                      <a:endParaRPr lang="en-US" sz="750">
                        <a:solidFill>
                          <a:schemeClr val="accent5"/>
                        </a:solidFill>
                        <a:latin typeface="+mn-lt"/>
                        <a:cs typeface="Segoe UI Semibold"/>
                      </a:endParaRP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baseline="0">
                          <a:solidFill>
                            <a:schemeClr val="accent5"/>
                          </a:solidFill>
                          <a:effectLst/>
                          <a:latin typeface="+mn-lt"/>
                          <a:ea typeface="+mn-ea"/>
                          <a:cs typeface="Segoe UI"/>
                        </a:rPr>
                        <a:t>1080p full HD-front-facing camera</a:t>
                      </a:r>
                      <a:endParaRPr lang="en-US" sz="750">
                        <a:solidFill>
                          <a:schemeClr val="accent5"/>
                        </a:solidFill>
                        <a:latin typeface="+mn-lt"/>
                        <a:cs typeface="Segoe UI Semibold"/>
                      </a:endParaRP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a:solidFill>
                            <a:schemeClr val="accent5"/>
                          </a:solidFill>
                          <a:latin typeface="+mn-lt"/>
                          <a:cs typeface="Segoe UI Semibold"/>
                        </a:rPr>
                        <a:t>Pluton architecture that secures sensitive data directly in the CPU</a:t>
                      </a:r>
                      <a:endParaRPr lang="en-US" sz="750" b="0" i="0" kern="1200">
                        <a:solidFill>
                          <a:schemeClr val="accent1"/>
                        </a:solidFill>
                        <a:effectLst/>
                        <a:latin typeface="+mn-lt"/>
                        <a:ea typeface="+mn-ea"/>
                        <a:cs typeface="Segoe UI"/>
                        <a:hlinkClick r:id="rId10">
                          <a:extLst>
                            <a:ext uri="{A12FA001-AC4F-418D-AE19-62706E023703}">
                              <ahyp:hlinkClr xmlns:ahyp="http://schemas.microsoft.com/office/drawing/2018/hyperlinkcolor" val="tx"/>
                            </a:ext>
                          </a:extLst>
                        </a:hlinkClick>
                      </a:endParaRPr>
                    </a:p>
                  </a:txBody>
                  <a:tcPr marL="72000" marR="72000" marT="0" marB="144000">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rtl="0" eaLnBrk="1" fontAlgn="base" latinLnBrk="0" hangingPunct="1">
                        <a:lnSpc>
                          <a:spcPct val="100000"/>
                        </a:lnSpc>
                        <a:spcBef>
                          <a:spcPts val="0"/>
                        </a:spcBef>
                        <a:spcAft>
                          <a:spcPts val="300"/>
                        </a:spcAft>
                        <a:buClrTx/>
                        <a:buSzTx/>
                        <a:buFont typeface="Arial" panose="020B0604020202020204" pitchFamily="34" charset="0"/>
                        <a:buChar char="•"/>
                      </a:pPr>
                      <a:r>
                        <a:rPr lang="en-US" sz="750" dirty="0">
                          <a:solidFill>
                            <a:schemeClr val="accent5"/>
                          </a:solidFill>
                          <a:latin typeface="+mn-lt"/>
                          <a:cs typeface="Segoe UI"/>
                        </a:rPr>
                        <a:t>Intel</a:t>
                      </a:r>
                      <a:r>
                        <a:rPr lang="en-US" sz="750" baseline="30000" dirty="0">
                          <a:solidFill>
                            <a:schemeClr val="accent5"/>
                          </a:solidFill>
                          <a:latin typeface="+mn-lt"/>
                          <a:cs typeface="Segoe UI"/>
                        </a:rPr>
                        <a:t>®</a:t>
                      </a:r>
                      <a:r>
                        <a:rPr lang="en-US" sz="750" dirty="0">
                          <a:solidFill>
                            <a:schemeClr val="accent5"/>
                          </a:solidFill>
                          <a:latin typeface="+mn-lt"/>
                          <a:cs typeface="Segoe UI"/>
                        </a:rPr>
                        <a:t> Core™ Ultra 5 </a:t>
                      </a:r>
                      <a:r>
                        <a:rPr lang="en-US" sz="750" kern="1200" noProof="0" dirty="0">
                          <a:solidFill>
                            <a:schemeClr val="accent5"/>
                          </a:solidFill>
                          <a:latin typeface="+mn-lt"/>
                          <a:ea typeface="+mn-ea"/>
                          <a:cs typeface="Segoe UI"/>
                        </a:rPr>
                        <a:t>processor </a:t>
                      </a:r>
                      <a:r>
                        <a:rPr lang="en-US" sz="750" kern="1200" dirty="0">
                          <a:solidFill>
                            <a:schemeClr val="accent5"/>
                          </a:solidFill>
                          <a:latin typeface="+mn-lt"/>
                          <a:ea typeface="+mn-ea"/>
                          <a:cs typeface="Segoe UI"/>
                        </a:rPr>
                        <a:t>135U or </a:t>
                      </a:r>
                      <a:br>
                        <a:rPr lang="en-US" sz="750" kern="1200" dirty="0">
                          <a:solidFill>
                            <a:schemeClr val="accent5"/>
                          </a:solidFill>
                          <a:latin typeface="+mn-lt"/>
                          <a:ea typeface="+mn-ea"/>
                          <a:cs typeface="Segoe UI"/>
                        </a:rPr>
                      </a:br>
                      <a:r>
                        <a:rPr lang="en-US" sz="750" kern="1200" dirty="0">
                          <a:solidFill>
                            <a:schemeClr val="accent5"/>
                          </a:solidFill>
                          <a:latin typeface="+mn-lt"/>
                          <a:ea typeface="+mn-ea"/>
                          <a:cs typeface="Segoe UI"/>
                        </a:rPr>
                        <a:t>Intel® Core™ Ultra 7 </a:t>
                      </a:r>
                      <a:r>
                        <a:rPr lang="en-US" sz="750" kern="1200" noProof="0" dirty="0">
                          <a:solidFill>
                            <a:schemeClr val="accent5"/>
                          </a:solidFill>
                          <a:latin typeface="+mn-lt"/>
                          <a:ea typeface="+mn-ea"/>
                          <a:cs typeface="Segoe UI"/>
                        </a:rPr>
                        <a:t>processor </a:t>
                      </a:r>
                      <a:r>
                        <a:rPr lang="en-US" sz="750" kern="1200" dirty="0">
                          <a:solidFill>
                            <a:schemeClr val="accent5"/>
                          </a:solidFill>
                          <a:latin typeface="+mn-lt"/>
                          <a:ea typeface="+mn-ea"/>
                          <a:cs typeface="Segoe UI"/>
                        </a:rPr>
                        <a:t>165U </a:t>
                      </a:r>
                    </a:p>
                    <a:p>
                      <a:pPr marL="171450" marR="0" lvl="0" indent="-171450" algn="l" defTabSz="100584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rgbClr val="505050"/>
                          </a:solidFill>
                          <a:effectLst/>
                          <a:latin typeface="+mn-lt"/>
                          <a:ea typeface="+mn-ea"/>
                          <a:cs typeface="Segoe UI"/>
                        </a:rPr>
                        <a:t>Integrated Intel</a:t>
                      </a:r>
                      <a:r>
                        <a:rPr lang="en-US" sz="750" baseline="30000" dirty="0">
                          <a:solidFill>
                            <a:srgbClr val="505050"/>
                          </a:solidFill>
                          <a:latin typeface="+mn-lt"/>
                          <a:cs typeface="Segoe UI"/>
                        </a:rPr>
                        <a:t>®</a:t>
                      </a:r>
                      <a:r>
                        <a:rPr lang="en-US" sz="750" b="0" i="0" kern="1200" dirty="0">
                          <a:solidFill>
                            <a:srgbClr val="505050"/>
                          </a:solidFill>
                          <a:effectLst/>
                          <a:latin typeface="+mn-lt"/>
                          <a:ea typeface="+mn-ea"/>
                          <a:cs typeface="Segoe UI"/>
                        </a:rPr>
                        <a:t> AI Boost</a:t>
                      </a:r>
                      <a:endParaRPr lang="en-US" sz="750" dirty="0">
                        <a:solidFill>
                          <a:srgbClr val="505050"/>
                        </a:solidFill>
                        <a:latin typeface="+mn-lt"/>
                        <a:cs typeface="Segoe UI"/>
                      </a:endParaRPr>
                    </a:p>
                    <a:p>
                      <a:pPr marL="171450" marR="0" lvl="0" indent="-171450" algn="l" defTabSz="100584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750" dirty="0">
                          <a:solidFill>
                            <a:srgbClr val="505050"/>
                          </a:solidFill>
                          <a:latin typeface="+mn-lt"/>
                          <a:cs typeface="Segoe UI"/>
                        </a:rPr>
                        <a:t>Up to 19 hours of battery life</a:t>
                      </a:r>
                      <a:r>
                        <a:rPr lang="en-US" sz="750" baseline="30000" dirty="0">
                          <a:solidFill>
                            <a:srgbClr val="505050"/>
                          </a:solidFill>
                          <a:latin typeface="+mn-lt"/>
                          <a:cs typeface="Segoe UI"/>
                        </a:rPr>
                        <a:t>2</a:t>
                      </a:r>
                      <a:endParaRPr lang="en-US" sz="750" dirty="0">
                        <a:solidFill>
                          <a:srgbClr val="505050"/>
                        </a:solidFill>
                        <a:latin typeface="+mn-lt"/>
                        <a:cs typeface="Segoe UI"/>
                      </a:endParaRPr>
                    </a:p>
                    <a:p>
                      <a:pPr marL="171450" marR="0" lvl="0" indent="-171450" algn="l" defTabSz="100584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750" dirty="0">
                          <a:solidFill>
                            <a:schemeClr val="accent5"/>
                          </a:solidFill>
                          <a:latin typeface="+mn-lt"/>
                          <a:cs typeface="Segoe UI"/>
                        </a:rPr>
                        <a:t>Two USB-C</a:t>
                      </a:r>
                      <a:r>
                        <a:rPr lang="en-US" sz="750" baseline="30000" dirty="0">
                          <a:solidFill>
                            <a:schemeClr val="accent5"/>
                          </a:solidFill>
                          <a:latin typeface="+mn-lt"/>
                          <a:cs typeface="Segoe UI"/>
                        </a:rPr>
                        <a:t>®</a:t>
                      </a:r>
                      <a:r>
                        <a:rPr lang="en-US" sz="750" dirty="0">
                          <a:solidFill>
                            <a:schemeClr val="accent5"/>
                          </a:solidFill>
                          <a:latin typeface="+mn-lt"/>
                          <a:cs typeface="Segoe UI"/>
                        </a:rPr>
                        <a:t> with USB4</a:t>
                      </a:r>
                      <a:r>
                        <a:rPr lang="en-US" sz="750" baseline="30000" dirty="0">
                          <a:solidFill>
                            <a:schemeClr val="accent5"/>
                          </a:solidFill>
                          <a:latin typeface="+mn-lt"/>
                          <a:cs typeface="Segoe UI"/>
                        </a:rPr>
                        <a:t>®</a:t>
                      </a:r>
                      <a:r>
                        <a:rPr lang="en-US" sz="750" dirty="0">
                          <a:solidFill>
                            <a:schemeClr val="accent5"/>
                          </a:solidFill>
                          <a:latin typeface="+mn-lt"/>
                          <a:cs typeface="Segoe UI"/>
                        </a:rPr>
                        <a:t>/Thunderbolt™ 4 ports</a:t>
                      </a:r>
                    </a:p>
                    <a:p>
                      <a:pPr marL="171450" marR="0" lvl="0" indent="-171450" algn="l" rtl="0" eaLnBrk="1" fontAlgn="base" latinLnBrk="0" hangingPunct="1">
                        <a:lnSpc>
                          <a:spcPct val="100000"/>
                        </a:lnSpc>
                        <a:spcBef>
                          <a:spcPts val="0"/>
                        </a:spcBef>
                        <a:spcAft>
                          <a:spcPts val="300"/>
                        </a:spcAft>
                        <a:buClrTx/>
                        <a:buSzTx/>
                        <a:buFont typeface="Arial" panose="020B0604020202020204" pitchFamily="34" charset="0"/>
                        <a:buChar char="•"/>
                      </a:pPr>
                      <a:r>
                        <a:rPr lang="en-US" sz="750" dirty="0">
                          <a:solidFill>
                            <a:schemeClr val="accent5"/>
                          </a:solidFill>
                          <a:latin typeface="+mn-lt"/>
                          <a:cs typeface="Segoe UI"/>
                        </a:rPr>
                        <a:t>AI-enhanced 1440p Quad HD front-facing </a:t>
                      </a:r>
                      <a:br>
                        <a:rPr lang="en-US" sz="750" dirty="0">
                          <a:solidFill>
                            <a:srgbClr val="505050"/>
                          </a:solidFill>
                          <a:latin typeface="+mn-lt"/>
                          <a:cs typeface="Segoe UI"/>
                        </a:rPr>
                      </a:br>
                      <a:r>
                        <a:rPr lang="en-US" sz="750" dirty="0">
                          <a:solidFill>
                            <a:schemeClr val="accent5"/>
                          </a:solidFill>
                          <a:latin typeface="+mn-lt"/>
                          <a:cs typeface="Segoe UI"/>
                        </a:rPr>
                        <a:t>Surface Studio Camera with ultrawide field of view</a:t>
                      </a:r>
                      <a:br>
                        <a:rPr lang="en-US" sz="750" dirty="0">
                          <a:solidFill>
                            <a:srgbClr val="505050"/>
                          </a:solidFill>
                          <a:latin typeface="+mn-lt"/>
                          <a:cs typeface="Segoe UI"/>
                        </a:rPr>
                      </a:br>
                      <a:r>
                        <a:rPr lang="en-US" sz="750" dirty="0">
                          <a:solidFill>
                            <a:schemeClr val="accent5"/>
                          </a:solidFill>
                          <a:latin typeface="+mn-lt"/>
                          <a:cs typeface="Segoe UI"/>
                        </a:rPr>
                        <a:t>with Windows Studio Effects</a:t>
                      </a:r>
                    </a:p>
                    <a:p>
                      <a:pPr marL="171450" marR="0" lvl="0" indent="-171450" algn="l" defTabSz="100584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750" dirty="0">
                          <a:solidFill>
                            <a:schemeClr val="accent5"/>
                          </a:solidFill>
                          <a:latin typeface="+mn-lt"/>
                          <a:cs typeface="Segoe UI"/>
                        </a:rPr>
                        <a:t>Hardware TPM 2.0 chip for enterprise-grade security and BitLocker support</a:t>
                      </a:r>
                    </a:p>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a:solidFill>
                            <a:schemeClr val="accent5"/>
                          </a:solidFill>
                          <a:effectLst/>
                          <a:latin typeface="+mn-lt"/>
                          <a:ea typeface="+mn-ea"/>
                          <a:cs typeface="Segoe UI"/>
                        </a:rPr>
                        <a:t>The Copilot key</a:t>
                      </a:r>
                      <a:r>
                        <a:rPr lang="en-US" sz="750" b="0" i="0" kern="1200" baseline="30000" dirty="0">
                          <a:solidFill>
                            <a:schemeClr val="accent5"/>
                          </a:solidFill>
                          <a:effectLst/>
                          <a:latin typeface="+mn-lt"/>
                          <a:ea typeface="+mn-ea"/>
                          <a:cs typeface="Segoe UI"/>
                        </a:rPr>
                        <a:t>5 </a:t>
                      </a:r>
                      <a:r>
                        <a:rPr lang="en-US" sz="750" b="0" i="0" kern="1200" dirty="0">
                          <a:solidFill>
                            <a:schemeClr val="accent5"/>
                          </a:solidFill>
                          <a:effectLst/>
                          <a:latin typeface="+mn-lt"/>
                          <a:ea typeface="+mn-ea"/>
                          <a:cs typeface="Segoe UI"/>
                        </a:rPr>
                        <a:t>provides quick access to Copilot</a:t>
                      </a:r>
                      <a:r>
                        <a:rPr lang="en-US" sz="800" b="0" i="0" kern="1200" baseline="30000" dirty="0">
                          <a:solidFill>
                            <a:schemeClr val="accent5"/>
                          </a:solidFill>
                          <a:effectLst/>
                          <a:latin typeface="+mn-lt"/>
                          <a:ea typeface="+mn-ea"/>
                          <a:cs typeface="Segoe UI"/>
                        </a:rPr>
                        <a:t>4</a:t>
                      </a:r>
                      <a:r>
                        <a:rPr lang="en-US" sz="750" b="0" i="0" kern="1200" dirty="0">
                          <a:solidFill>
                            <a:schemeClr val="accent5"/>
                          </a:solidFill>
                          <a:effectLst/>
                          <a:latin typeface="+mn-lt"/>
                          <a:ea typeface="+mn-ea"/>
                          <a:cs typeface="Segoe UI"/>
                        </a:rPr>
                        <a:t> in Windows 11 Pro</a:t>
                      </a:r>
                    </a:p>
                    <a:p>
                      <a:pPr marL="171450" marR="0" lvl="0" indent="-171450" algn="l" defTabSz="100584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750" dirty="0">
                          <a:solidFill>
                            <a:schemeClr val="accent5"/>
                          </a:solidFill>
                          <a:latin typeface="+mn-lt"/>
                          <a:cs typeface="Segoe UI"/>
                        </a:rPr>
                        <a:t>Built-in NFC reader</a:t>
                      </a:r>
                      <a:r>
                        <a:rPr lang="en-US" sz="750" baseline="30000" dirty="0">
                          <a:solidFill>
                            <a:schemeClr val="accent5"/>
                          </a:solidFill>
                          <a:latin typeface="+mn-lt"/>
                          <a:cs typeface="Segoe UI"/>
                        </a:rPr>
                        <a:t>6</a:t>
                      </a:r>
                    </a:p>
                    <a:p>
                      <a:pPr marL="171450" marR="0" lvl="0" indent="-171450" algn="l" rtl="0" eaLnBrk="1" fontAlgn="base" latinLnBrk="0" hangingPunct="1">
                        <a:lnSpc>
                          <a:spcPct val="100000"/>
                        </a:lnSpc>
                        <a:spcBef>
                          <a:spcPts val="0"/>
                        </a:spcBef>
                        <a:spcAft>
                          <a:spcPts val="300"/>
                        </a:spcAft>
                        <a:buClrTx/>
                        <a:buSzTx/>
                        <a:buFont typeface="Arial" panose="020B0604020202020204" pitchFamily="34" charset="0"/>
                        <a:buChar char="•"/>
                      </a:pPr>
                      <a:r>
                        <a:rPr lang="en-US" sz="750" dirty="0">
                          <a:solidFill>
                            <a:schemeClr val="accent5"/>
                          </a:solidFill>
                          <a:latin typeface="+mn-lt"/>
                          <a:cs typeface="Segoe UI"/>
                        </a:rPr>
                        <a:t>Anti-reflective touchscreen display with adaptive color</a:t>
                      </a:r>
                    </a:p>
                    <a:p>
                      <a:pPr marL="171450" marR="0" lvl="0" indent="-171450" algn="l" rtl="0" eaLnBrk="1" fontAlgn="base" latinLnBrk="0" hangingPunct="1">
                        <a:lnSpc>
                          <a:spcPct val="100000"/>
                        </a:lnSpc>
                        <a:spcBef>
                          <a:spcPts val="0"/>
                        </a:spcBef>
                        <a:spcAft>
                          <a:spcPts val="300"/>
                        </a:spcAft>
                        <a:buClrTx/>
                        <a:buSzTx/>
                        <a:buFont typeface="Arial" panose="020B0604020202020204" pitchFamily="34" charset="0"/>
                        <a:buChar char="•"/>
                      </a:pPr>
                      <a:r>
                        <a:rPr lang="en-US" sz="750" dirty="0">
                          <a:solidFill>
                            <a:schemeClr val="accent5"/>
                          </a:solidFill>
                          <a:latin typeface="+mn-lt"/>
                          <a:cs typeface="Segoe UI"/>
                        </a:rPr>
                        <a:t>Simplified repairs with instructional QR codes built into the device. Clear icons inside identify the number of screws and driver types needed for key replaceable components.</a:t>
                      </a:r>
                      <a:r>
                        <a:rPr lang="en-US" sz="750" baseline="30000" dirty="0">
                          <a:solidFill>
                            <a:schemeClr val="accent5"/>
                          </a:solidFill>
                          <a:latin typeface="+mn-lt"/>
                          <a:cs typeface="Segoe UI"/>
                        </a:rPr>
                        <a:t>7</a:t>
                      </a:r>
                      <a:endParaRPr lang="en-US" sz="750" b="0" i="0" kern="1200" dirty="0">
                        <a:solidFill>
                          <a:schemeClr val="accent1"/>
                        </a:solidFill>
                        <a:effectLst/>
                        <a:latin typeface="+mn-lt"/>
                        <a:ea typeface="+mn-ea"/>
                        <a:cs typeface="Segoe UI"/>
                        <a:hlinkClick r:id="rId11">
                          <a:extLst>
                            <a:ext uri="{A12FA001-AC4F-418D-AE19-62706E023703}">
                              <ahyp:hlinkClr xmlns:ahyp="http://schemas.microsoft.com/office/drawing/2018/hyperlinkcolor" val="tx"/>
                            </a:ext>
                          </a:extLst>
                        </a:hlinkClick>
                      </a:endParaRPr>
                    </a:p>
                  </a:txBody>
                  <a:tcPr marL="72000" marR="72000" marT="0" marB="144000">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738890"/>
                  </a:ext>
                </a:extLst>
              </a:tr>
            </a:tbl>
          </a:graphicData>
        </a:graphic>
      </p:graphicFrame>
      <p:sp>
        <p:nvSpPr>
          <p:cNvPr id="13" name="TextBox 12">
            <a:extLst>
              <a:ext uri="{FF2B5EF4-FFF2-40B4-BE49-F238E27FC236}">
                <a16:creationId xmlns:a16="http://schemas.microsoft.com/office/drawing/2014/main" id="{40293705-8488-965A-E44C-B7BEE62E4BEB}"/>
              </a:ext>
            </a:extLst>
          </p:cNvPr>
          <p:cNvSpPr txBox="1">
            <a:spLocks noGrp="1" noRot="1" noMove="1" noResize="1" noEditPoints="1" noAdjustHandles="1" noChangeArrowheads="1" noChangeShapeType="1"/>
          </p:cNvSpPr>
          <p:nvPr/>
        </p:nvSpPr>
        <p:spPr>
          <a:xfrm>
            <a:off x="577246" y="3564193"/>
            <a:ext cx="2605433" cy="2215152"/>
          </a:xfrm>
          <a:prstGeom prst="rect">
            <a:avLst/>
          </a:prstGeom>
          <a:noFill/>
        </p:spPr>
        <p:txBody>
          <a:bodyPr wrap="square" lIns="0" tIns="0" rIns="62345" bIns="31173" anchor="t">
            <a:spAutoFit/>
          </a:bodyPr>
          <a:lstStyle/>
          <a:p>
            <a:pPr defTabSz="311719">
              <a:lnSpc>
                <a:spcPct val="110000"/>
              </a:lnSpc>
              <a:spcAft>
                <a:spcPts val="300"/>
              </a:spcAft>
            </a:pPr>
            <a:r>
              <a:rPr lang="en-US" sz="900" dirty="0">
                <a:solidFill>
                  <a:schemeClr val="accent5"/>
                </a:solidFill>
                <a:latin typeface="+mj-lt"/>
              </a:rPr>
              <a:t>All Surface Pro 2-in-1s come standard with:</a:t>
            </a:r>
            <a:endParaRPr lang="en-US" sz="750" dirty="0">
              <a:solidFill>
                <a:schemeClr val="accent5"/>
              </a:solidFill>
            </a:endParaRPr>
          </a:p>
          <a:p>
            <a:pPr marL="171450" indent="-171450" defTabSz="311719">
              <a:spcAft>
                <a:spcPts val="300"/>
              </a:spcAft>
              <a:buFont typeface="Arial" panose="020B0604020202020204" pitchFamily="34" charset="0"/>
              <a:buChar char="•"/>
            </a:pPr>
            <a:r>
              <a:rPr lang="en-US" sz="750" dirty="0">
                <a:solidFill>
                  <a:schemeClr val="accent5"/>
                </a:solidFill>
              </a:rPr>
              <a:t>Secured-core PC</a:t>
            </a:r>
            <a:endParaRPr lang="en-US" sz="750" dirty="0">
              <a:solidFill>
                <a:schemeClr val="accent5"/>
              </a:solidFill>
              <a:cs typeface="Segoe UI"/>
            </a:endParaRPr>
          </a:p>
          <a:p>
            <a:pPr marL="171450" indent="-171450" defTabSz="311719">
              <a:spcAft>
                <a:spcPts val="300"/>
              </a:spcAft>
              <a:buFont typeface="Arial" panose="020B0604020202020204" pitchFamily="34" charset="0"/>
              <a:buChar char="•"/>
            </a:pPr>
            <a:r>
              <a:rPr lang="en-US" sz="750" dirty="0">
                <a:solidFill>
                  <a:schemeClr val="accent5"/>
                </a:solidFill>
              </a:rPr>
              <a:t>Wi-Fi </a:t>
            </a:r>
            <a:endParaRPr lang="en-US" sz="750" dirty="0">
              <a:solidFill>
                <a:schemeClr val="accent5"/>
              </a:solidFill>
              <a:cs typeface="Segoe UI"/>
            </a:endParaRPr>
          </a:p>
          <a:p>
            <a:pPr marL="171450" indent="-171450" defTabSz="311719">
              <a:spcAft>
                <a:spcPts val="300"/>
              </a:spcAft>
              <a:buFont typeface="Arial" panose="020B0604020202020204" pitchFamily="34" charset="0"/>
              <a:buChar char="•"/>
            </a:pPr>
            <a:r>
              <a:rPr lang="en-US" sz="750" dirty="0">
                <a:solidFill>
                  <a:schemeClr val="accent5"/>
                </a:solidFill>
              </a:rPr>
              <a:t>PixelSense™ Flow touchscreen display </a:t>
            </a:r>
            <a:endParaRPr lang="en-US" sz="750" dirty="0">
              <a:solidFill>
                <a:schemeClr val="accent5"/>
              </a:solidFill>
              <a:cs typeface="Segoe UI"/>
            </a:endParaRPr>
          </a:p>
          <a:p>
            <a:pPr marL="171450" indent="-171450" defTabSz="311719">
              <a:spcAft>
                <a:spcPts val="300"/>
              </a:spcAft>
              <a:buFont typeface="Arial" panose="020B0604020202020204" pitchFamily="34" charset="0"/>
              <a:buChar char="•"/>
            </a:pPr>
            <a:r>
              <a:rPr lang="en-US" sz="750" dirty="0">
                <a:solidFill>
                  <a:schemeClr val="accent5"/>
                </a:solidFill>
              </a:rPr>
              <a:t>Industry-leading 3:2 screen ratio</a:t>
            </a:r>
            <a:endParaRPr lang="en-US" sz="750" dirty="0">
              <a:solidFill>
                <a:schemeClr val="accent5"/>
              </a:solidFill>
              <a:cs typeface="Segoe UI"/>
            </a:endParaRPr>
          </a:p>
          <a:p>
            <a:pPr marL="171450" indent="-171450" defTabSz="311719">
              <a:spcAft>
                <a:spcPts val="300"/>
              </a:spcAft>
              <a:buFont typeface="Arial" panose="020B0604020202020204" pitchFamily="34" charset="0"/>
              <a:buChar char="•"/>
            </a:pPr>
            <a:r>
              <a:rPr lang="en-US" sz="750" dirty="0">
                <a:solidFill>
                  <a:schemeClr val="accent5"/>
                </a:solidFill>
              </a:rPr>
              <a:t>Built-in kickstand </a:t>
            </a:r>
            <a:endParaRPr lang="en-US" sz="750" dirty="0">
              <a:solidFill>
                <a:schemeClr val="accent5"/>
              </a:solidFill>
              <a:cs typeface="Segoe UI"/>
            </a:endParaRPr>
          </a:p>
          <a:p>
            <a:pPr marL="171450" indent="-171450" defTabSz="311719">
              <a:spcAft>
                <a:spcPts val="300"/>
              </a:spcAft>
              <a:buFont typeface="Arial" panose="020B0604020202020204" pitchFamily="34" charset="0"/>
              <a:buChar char="•"/>
            </a:pPr>
            <a:r>
              <a:rPr lang="en-US" sz="750" dirty="0">
                <a:solidFill>
                  <a:schemeClr val="accent5"/>
                </a:solidFill>
              </a:rPr>
              <a:t>Integrated storage and wireless charging for</a:t>
            </a:r>
            <a:br>
              <a:rPr lang="en-US" sz="750" dirty="0">
                <a:solidFill>
                  <a:schemeClr val="accent5"/>
                </a:solidFill>
              </a:rPr>
            </a:br>
            <a:r>
              <a:rPr lang="en-US" sz="750" dirty="0">
                <a:solidFill>
                  <a:schemeClr val="accent5"/>
                </a:solidFill>
              </a:rPr>
              <a:t>Surface Slim Pen* with Surface Pro Keyboard</a:t>
            </a:r>
            <a:r>
              <a:rPr lang="en-US" sz="750" b="0" i="0" strike="noStrike" kern="1200" baseline="30000" dirty="0">
                <a:solidFill>
                  <a:schemeClr val="accent5"/>
                </a:solidFill>
                <a:effectLst/>
                <a:latin typeface="+mn-lt"/>
                <a:ea typeface="+mn-ea"/>
                <a:cs typeface="Segoe UI"/>
              </a:rPr>
              <a:t>8</a:t>
            </a:r>
            <a:endParaRPr lang="en-US" sz="750" dirty="0">
              <a:solidFill>
                <a:schemeClr val="accent5"/>
              </a:solidFill>
              <a:cs typeface="Segoe UI"/>
            </a:endParaRPr>
          </a:p>
          <a:p>
            <a:pPr marL="171450" indent="-171450" defTabSz="311719">
              <a:spcAft>
                <a:spcPts val="300"/>
              </a:spcAft>
              <a:buFont typeface="Arial" panose="020B0604020202020204" pitchFamily="34" charset="0"/>
              <a:buChar char="•"/>
            </a:pPr>
            <a:r>
              <a:rPr lang="en-US" sz="750" dirty="0">
                <a:solidFill>
                  <a:schemeClr val="accent5"/>
                </a:solidFill>
              </a:rPr>
              <a:t>13“ screens</a:t>
            </a:r>
            <a:r>
              <a:rPr lang="en-US" sz="750" baseline="30000" dirty="0">
                <a:solidFill>
                  <a:schemeClr val="accent5"/>
                </a:solidFill>
              </a:rPr>
              <a:t>9</a:t>
            </a:r>
          </a:p>
          <a:p>
            <a:pPr marL="171450" indent="-171450" defTabSz="311719">
              <a:spcAft>
                <a:spcPts val="300"/>
              </a:spcAft>
              <a:buFont typeface="Arial" panose="020B0604020202020204" pitchFamily="34" charset="0"/>
              <a:buChar char="•"/>
            </a:pPr>
            <a:r>
              <a:rPr lang="en-US" sz="750" dirty="0">
                <a:solidFill>
                  <a:schemeClr val="accent5"/>
                </a:solidFill>
              </a:rPr>
              <a:t>Surface Connect port</a:t>
            </a:r>
            <a:endParaRPr lang="en-US" sz="750" dirty="0">
              <a:solidFill>
                <a:schemeClr val="accent5"/>
              </a:solidFill>
              <a:cs typeface="Segoe UI"/>
            </a:endParaRPr>
          </a:p>
          <a:p>
            <a:pPr marL="171450" indent="-171450" defTabSz="311719">
              <a:spcAft>
                <a:spcPts val="300"/>
              </a:spcAft>
              <a:buFont typeface="Arial" panose="020B0604020202020204" pitchFamily="34" charset="0"/>
              <a:buChar char="•"/>
            </a:pPr>
            <a:r>
              <a:rPr lang="en-US" sz="750" dirty="0">
                <a:solidFill>
                  <a:schemeClr val="accent5"/>
                </a:solidFill>
              </a:rPr>
              <a:t>Surface Pro Keyboard port</a:t>
            </a:r>
            <a:endParaRPr lang="en-US" sz="750" dirty="0">
              <a:solidFill>
                <a:schemeClr val="accent5"/>
              </a:solidFill>
              <a:cs typeface="Segoe UI"/>
            </a:endParaRPr>
          </a:p>
          <a:p>
            <a:pPr marL="171450" indent="-171450" defTabSz="311719">
              <a:spcAft>
                <a:spcPts val="300"/>
              </a:spcAft>
              <a:buFont typeface="Arial" panose="020B0604020202020204" pitchFamily="34" charset="0"/>
              <a:buChar char="•"/>
            </a:pPr>
            <a:r>
              <a:rPr lang="en-CA" sz="750" dirty="0">
                <a:solidFill>
                  <a:schemeClr val="accent5"/>
                </a:solidFill>
              </a:rPr>
              <a:t>Surface for Business Essentials </a:t>
            </a:r>
            <a:r>
              <a:rPr lang="en-US" sz="750" dirty="0">
                <a:solidFill>
                  <a:schemeClr val="accent5"/>
                </a:solidFill>
              </a:rPr>
              <a:t>for remote management, performance monitoring, and warranty information</a:t>
            </a:r>
            <a:endParaRPr lang="en-US" sz="750" dirty="0">
              <a:solidFill>
                <a:schemeClr val="accent5"/>
              </a:solidFill>
              <a:cs typeface="Segoe UI"/>
            </a:endParaRPr>
          </a:p>
          <a:p>
            <a:pPr marL="171450" indent="-171450" defTabSz="311719">
              <a:spcAft>
                <a:spcPts val="300"/>
              </a:spcAft>
              <a:buFont typeface="Arial" panose="020B0604020202020204" pitchFamily="34" charset="0"/>
              <a:buChar char="•"/>
            </a:pPr>
            <a:r>
              <a:rPr lang="en-US" sz="750" dirty="0">
                <a:solidFill>
                  <a:schemeClr val="accent5"/>
                </a:solidFill>
              </a:rPr>
              <a:t>Comprehensive step-by-step repair guides to standard features list</a:t>
            </a:r>
            <a:endParaRPr lang="en-US" sz="750" dirty="0">
              <a:solidFill>
                <a:schemeClr val="accent5"/>
              </a:solidFill>
              <a:cs typeface="Segoe UI"/>
            </a:endParaRPr>
          </a:p>
        </p:txBody>
      </p:sp>
    </p:spTree>
    <p:extLst>
      <p:ext uri="{BB962C8B-B14F-4D97-AF65-F5344CB8AC3E}">
        <p14:creationId xmlns:p14="http://schemas.microsoft.com/office/powerpoint/2010/main" val="2693254408"/>
      </p:ext>
    </p:extLst>
  </p:cSld>
  <p:clrMapOvr>
    <a:masterClrMapping/>
  </p:clrMapOvr>
  <p:transition>
    <p:fade/>
  </p:transition>
</p:sld>
</file>

<file path=ppt/theme/theme1.xml><?xml version="1.0" encoding="utf-8"?>
<a:theme xmlns:a="http://schemas.openxmlformats.org/drawingml/2006/main" name="Surfac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Surface PowerPoint Template June 2022" id="{35749D72-EEAD-47CA-B43A-52A02FD24170}" vid="{D6539849-05AD-404C-9025-087FE055A5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3D5142BF05D44813E2DC99C686ABA" ma:contentTypeVersion="14" ma:contentTypeDescription="Create a new document." ma:contentTypeScope="" ma:versionID="61fe8826d6ad1810a854815e1a4792b8">
  <xsd:schema xmlns:xsd="http://www.w3.org/2001/XMLSchema" xmlns:xs="http://www.w3.org/2001/XMLSchema" xmlns:p="http://schemas.microsoft.com/office/2006/metadata/properties" xmlns:ns1="http://schemas.microsoft.com/sharepoint/v3" xmlns:ns2="d6088ce7-3766-420d-82dd-652472fcd688" xmlns:ns3="230e9df3-be65-4c73-a93b-d1236ebd677e" targetNamespace="http://schemas.microsoft.com/office/2006/metadata/properties" ma:root="true" ma:fieldsID="96501700d1fbea13b065690145fe2d3e" ns1:_="" ns2:_="" ns3:_="">
    <xsd:import namespace="http://schemas.microsoft.com/sharepoint/v3"/>
    <xsd:import namespace="d6088ce7-3766-420d-82dd-652472fcd68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088ce7-3766-420d-82dd-652472fcd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d6088ce7-3766-420d-82dd-652472fcd688">
      <Terms xmlns="http://schemas.microsoft.com/office/infopath/2007/PartnerControls"/>
    </lcf76f155ced4ddcb4097134ff3c332f>
    <MediaLengthInSeconds xmlns="d6088ce7-3766-420d-82dd-652472fcd688" xsi:nil="true"/>
    <TaxCatchAll xmlns="230e9df3-be65-4c73-a93b-d1236ebd677e" xsi:nil="true"/>
  </documentManagement>
</p:properties>
</file>

<file path=customXml/itemProps1.xml><?xml version="1.0" encoding="utf-8"?>
<ds:datastoreItem xmlns:ds="http://schemas.openxmlformats.org/officeDocument/2006/customXml" ds:itemID="{5FD84CC5-F543-45AF-B58B-522C5CA96F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088ce7-3766-420d-82dd-652472fcd688"/>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40F390-2FA3-49FA-A106-3CA6E4C18DDB}">
  <ds:schemaRefs>
    <ds:schemaRef ds:uri="http://schemas.microsoft.com/sharepoint/v3/contenttype/forms"/>
  </ds:schemaRefs>
</ds:datastoreItem>
</file>

<file path=customXml/itemProps3.xml><?xml version="1.0" encoding="utf-8"?>
<ds:datastoreItem xmlns:ds="http://schemas.openxmlformats.org/officeDocument/2006/customXml" ds:itemID="{F20C8F6E-2C2D-4002-A810-A9BF3F2FAE3A}">
  <ds:schemaRefs>
    <ds:schemaRef ds:uri="87f721f0-2fef-4e78-8e28-23132586248d"/>
    <ds:schemaRef ds:uri="adb3c99b-b671-4b4d-9064-6f3e7018f5c7"/>
    <ds:schemaRef ds:uri="c7f42495-82a7-4229-8baf-41454a956f43"/>
    <ds:schemaRef ds:uri="f3a5ea48-e7a5-4b9c-9ee3-edfb2de368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d56b5598-419f-4358-b605-9ac474d0aca1"/>
    <ds:schemaRef ds:uri="11e31a66-3d01-4b8f-b89a-1e61ecdea2d2"/>
    <ds:schemaRef ds:uri="230e9df3-be65-4c73-a93b-d1236ebd677e"/>
    <ds:schemaRef ds:uri="d6088ce7-3766-420d-82dd-652472fcd688"/>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2</TotalTime>
  <Words>847</Words>
  <Application>Microsoft Office PowerPoint</Application>
  <PresentationFormat>Widescreen</PresentationFormat>
  <Paragraphs>53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Surface template</vt:lpstr>
      <vt:lpstr>Surface Pro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Surface Pro</dc:title>
  <dc:creator>Cristina Agardi</dc:creator>
  <cp:lastModifiedBy>Bridget Russel (ANDERSEN CONSULTANTS LLC)</cp:lastModifiedBy>
  <cp:revision>2</cp:revision>
  <dcterms:created xsi:type="dcterms:W3CDTF">2024-01-26T15:07:07Z</dcterms:created>
  <dcterms:modified xsi:type="dcterms:W3CDTF">2024-04-02T04:45:24Z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0x010100DEE3D5142BF05D44813E2DC99C686ABA</vt:lpwstr>
  </property>
  <property fmtid="{D5CDD505-2E9C-101B-9397-08002B2CF9AE}" pid="3" name="MediaServiceImageTags">
    <vt:lpwstr/>
  </property>
  <property fmtid="{D5CDD505-2E9C-101B-9397-08002B2CF9AE}" pid="4" name="Order">
    <vt:r8>96500</vt:r8>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