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5"/>
  </p:notesMasterIdLst>
  <p:sldIdLst>
    <p:sldId id="266" r:id="rId6"/>
    <p:sldId id="257" r:id="rId7"/>
    <p:sldId id="342" r:id="rId8"/>
    <p:sldId id="311" r:id="rId9"/>
    <p:sldId id="300" r:id="rId10"/>
    <p:sldId id="267" r:id="rId11"/>
    <p:sldId id="307" r:id="rId12"/>
    <p:sldId id="301" r:id="rId13"/>
    <p:sldId id="308" r:id="rId14"/>
    <p:sldId id="341" r:id="rId15"/>
    <p:sldId id="271" r:id="rId16"/>
    <p:sldId id="304" r:id="rId17"/>
    <p:sldId id="305" r:id="rId18"/>
    <p:sldId id="312" r:id="rId19"/>
    <p:sldId id="340" r:id="rId20"/>
    <p:sldId id="333" r:id="rId21"/>
    <p:sldId id="335" r:id="rId22"/>
    <p:sldId id="336" r:id="rId23"/>
    <p:sldId id="338" r:id="rId24"/>
    <p:sldId id="337" r:id="rId25"/>
    <p:sldId id="339" r:id="rId26"/>
    <p:sldId id="325" r:id="rId27"/>
    <p:sldId id="326" r:id="rId28"/>
    <p:sldId id="331" r:id="rId29"/>
    <p:sldId id="328" r:id="rId30"/>
    <p:sldId id="329" r:id="rId31"/>
    <p:sldId id="343" r:id="rId32"/>
    <p:sldId id="318" r:id="rId33"/>
    <p:sldId id="315" r:id="rId34"/>
    <p:sldId id="332" r:id="rId35"/>
    <p:sldId id="344" r:id="rId36"/>
    <p:sldId id="319" r:id="rId37"/>
    <p:sldId id="317" r:id="rId38"/>
    <p:sldId id="321" r:id="rId39"/>
    <p:sldId id="324" r:id="rId40"/>
    <p:sldId id="284" r:id="rId41"/>
    <p:sldId id="345" r:id="rId42"/>
    <p:sldId id="285" r:id="rId43"/>
    <p:sldId id="27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CX" id="{285B5BCE-3BD8-43BD-98BD-CDE13B1D483E}">
          <p14:sldIdLst>
            <p14:sldId id="266"/>
            <p14:sldId id="257"/>
          </p14:sldIdLst>
        </p14:section>
        <p14:section name="WHY CX?" id="{5FF65035-6266-456C-984D-4578F263164B}">
          <p14:sldIdLst>
            <p14:sldId id="342"/>
            <p14:sldId id="311"/>
            <p14:sldId id="300"/>
            <p14:sldId id="267"/>
            <p14:sldId id="307"/>
            <p14:sldId id="301"/>
            <p14:sldId id="308"/>
          </p14:sldIdLst>
        </p14:section>
        <p14:section name="CX OVERVIEW" id="{1FE3C7EC-9677-4CC2-A7AC-FC8624A5B305}">
          <p14:sldIdLst>
            <p14:sldId id="341"/>
            <p14:sldId id="271"/>
            <p14:sldId id="304"/>
            <p14:sldId id="305"/>
            <p14:sldId id="312"/>
          </p14:sldIdLst>
        </p14:section>
        <p14:section name="JOURNEY MAPPING" id="{A958D3D5-F6A2-48EB-A8CC-59F8D66F14F6}">
          <p14:sldIdLst>
            <p14:sldId id="340"/>
            <p14:sldId id="333"/>
            <p14:sldId id="335"/>
            <p14:sldId id="336"/>
            <p14:sldId id="338"/>
            <p14:sldId id="337"/>
          </p14:sldIdLst>
        </p14:section>
        <p14:section name="CUSTOMER PERSONAS" id="{F607D17D-6F9D-440D-B6AB-430AF730A650}">
          <p14:sldIdLst>
            <p14:sldId id="339"/>
            <p14:sldId id="325"/>
            <p14:sldId id="326"/>
            <p14:sldId id="331"/>
            <p14:sldId id="328"/>
            <p14:sldId id="329"/>
          </p14:sldIdLst>
        </p14:section>
        <p14:section name="VOICE OF THE CUSTOMER RESEARCH" id="{3870BB9E-EEDF-4A61-9BEF-65D2738F6D1A}">
          <p14:sldIdLst>
            <p14:sldId id="343"/>
            <p14:sldId id="318"/>
            <p14:sldId id="315"/>
            <p14:sldId id="332"/>
          </p14:sldIdLst>
        </p14:section>
        <p14:section name="ROI AND QUALITY OF EXPERIENCE" id="{34297E65-E89C-4042-BD2F-BF3E5046821C}">
          <p14:sldIdLst>
            <p14:sldId id="344"/>
            <p14:sldId id="319"/>
            <p14:sldId id="317"/>
            <p14:sldId id="321"/>
            <p14:sldId id="324"/>
            <p14:sldId id="284"/>
          </p14:sldIdLst>
        </p14:section>
        <p14:section name="NEXT STEPS" id="{3233485C-D1FB-48A9-BCC7-173DE435DAC1}">
          <p14:sldIdLst>
            <p14:sldId id="345"/>
            <p14:sldId id="285"/>
            <p14:sldId id="27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Tomlinson (SIDDALL)" initials="JT(" lastIdx="2" clrIdx="0">
    <p:extLst>
      <p:ext uri="{19B8F6BF-5375-455C-9EA6-DF929625EA0E}">
        <p15:presenceInfo xmlns:p15="http://schemas.microsoft.com/office/powerpoint/2012/main" userId="S-1-5-21-2127521184-1604012920-1887927527-21637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00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610" autoAdjust="0"/>
    <p:restoredTop sz="88186" autoAdjust="0"/>
  </p:normalViewPr>
  <p:slideViewPr>
    <p:cSldViewPr snapToGrid="0">
      <p:cViewPr varScale="1">
        <p:scale>
          <a:sx n="100" d="100"/>
          <a:sy n="100" d="100"/>
        </p:scale>
        <p:origin x="343" y="51"/>
      </p:cViewPr>
      <p:guideLst/>
    </p:cSldViewPr>
  </p:slideViewPr>
  <p:notesTextViewPr>
    <p:cViewPr>
      <p:scale>
        <a:sx n="1" d="1"/>
        <a:sy n="1" d="1"/>
      </p:scale>
      <p:origin x="0" y="0"/>
    </p:cViewPr>
  </p:notesTextViewPr>
  <p:sorterViewPr>
    <p:cViewPr varScale="1">
      <p:scale>
        <a:sx n="1" d="1"/>
        <a:sy n="1" d="1"/>
      </p:scale>
      <p:origin x="0" y="-850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solidFill>
            <a:ln>
              <a:noFill/>
            </a:ln>
          </c:spPr>
          <c:dPt>
            <c:idx val="0"/>
            <c:bubble3D val="0"/>
            <c:spPr>
              <a:solidFill>
                <a:schemeClr val="tx2"/>
              </a:solidFill>
              <a:ln w="19050">
                <a:noFill/>
              </a:ln>
              <a:effectLst/>
            </c:spPr>
            <c:extLst>
              <c:ext xmlns:c16="http://schemas.microsoft.com/office/drawing/2014/chart" uri="{C3380CC4-5D6E-409C-BE32-E72D297353CC}">
                <c16:uniqueId val="{00000001-1EB2-4DC5-9B57-F76FF632853C}"/>
              </c:ext>
            </c:extLst>
          </c:dPt>
          <c:dPt>
            <c:idx val="1"/>
            <c:bubble3D val="0"/>
            <c:spPr>
              <a:solidFill>
                <a:schemeClr val="accent6"/>
              </a:solidFill>
              <a:ln w="19050">
                <a:noFill/>
              </a:ln>
              <a:effectLst/>
            </c:spPr>
            <c:extLst>
              <c:ext xmlns:c16="http://schemas.microsoft.com/office/drawing/2014/chart" uri="{C3380CC4-5D6E-409C-BE32-E72D297353CC}">
                <c16:uniqueId val="{00000003-1EB2-4DC5-9B57-F76FF632853C}"/>
              </c:ext>
            </c:extLst>
          </c:dPt>
          <c:cat>
            <c:strRef>
              <c:f>Sheet1!$A$2:$A$3</c:f>
              <c:strCache>
                <c:ptCount val="2"/>
                <c:pt idx="0">
                  <c:v>1st Qtr</c:v>
                </c:pt>
                <c:pt idx="1">
                  <c:v>2nd Qtr</c:v>
                </c:pt>
              </c:strCache>
            </c:strRef>
          </c:cat>
          <c:val>
            <c:numRef>
              <c:f>Sheet1!$B$2:$B$3</c:f>
              <c:numCache>
                <c:formatCode>0%</c:formatCode>
                <c:ptCount val="2"/>
                <c:pt idx="0">
                  <c:v>0.25</c:v>
                </c:pt>
                <c:pt idx="1">
                  <c:v>0.75</c:v>
                </c:pt>
              </c:numCache>
            </c:numRef>
          </c:val>
          <c:extLst>
            <c:ext xmlns:c16="http://schemas.microsoft.com/office/drawing/2014/chart" uri="{C3380CC4-5D6E-409C-BE32-E72D297353CC}">
              <c16:uniqueId val="{00000004-1EB2-4DC5-9B57-F76FF632853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solidFill>
            <a:ln>
              <a:noFill/>
            </a:ln>
          </c:spPr>
          <c:dPt>
            <c:idx val="0"/>
            <c:bubble3D val="0"/>
            <c:spPr>
              <a:solidFill>
                <a:schemeClr val="tx2"/>
              </a:solidFill>
              <a:ln w="19050">
                <a:noFill/>
              </a:ln>
              <a:effectLst/>
            </c:spPr>
            <c:extLst>
              <c:ext xmlns:c16="http://schemas.microsoft.com/office/drawing/2014/chart" uri="{C3380CC4-5D6E-409C-BE32-E72D297353CC}">
                <c16:uniqueId val="{00000001-A73B-41E0-B2F4-DA3D0509CB38}"/>
              </c:ext>
            </c:extLst>
          </c:dPt>
          <c:dPt>
            <c:idx val="1"/>
            <c:bubble3D val="0"/>
            <c:spPr>
              <a:solidFill>
                <a:schemeClr val="accent6"/>
              </a:solidFill>
              <a:ln w="19050">
                <a:noFill/>
              </a:ln>
              <a:effectLst/>
            </c:spPr>
            <c:extLst>
              <c:ext xmlns:c16="http://schemas.microsoft.com/office/drawing/2014/chart" uri="{C3380CC4-5D6E-409C-BE32-E72D297353CC}">
                <c16:uniqueId val="{00000003-A73B-41E0-B2F4-DA3D0509CB38}"/>
              </c:ext>
            </c:extLst>
          </c:dPt>
          <c:cat>
            <c:strRef>
              <c:f>Sheet1!$A$2:$A$3</c:f>
              <c:strCache>
                <c:ptCount val="2"/>
                <c:pt idx="0">
                  <c:v>1st Qtr</c:v>
                </c:pt>
                <c:pt idx="1">
                  <c:v>2nd Qtr</c:v>
                </c:pt>
              </c:strCache>
            </c:strRef>
          </c:cat>
          <c:val>
            <c:numRef>
              <c:f>Sheet1!$B$2:$B$3</c:f>
              <c:numCache>
                <c:formatCode>0%</c:formatCode>
                <c:ptCount val="2"/>
                <c:pt idx="0">
                  <c:v>0.15</c:v>
                </c:pt>
                <c:pt idx="1">
                  <c:v>0.85</c:v>
                </c:pt>
              </c:numCache>
            </c:numRef>
          </c:val>
          <c:extLst>
            <c:ext xmlns:c16="http://schemas.microsoft.com/office/drawing/2014/chart" uri="{C3380CC4-5D6E-409C-BE32-E72D297353CC}">
              <c16:uniqueId val="{00000004-A73B-41E0-B2F4-DA3D0509CB3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solidFill>
            <a:ln>
              <a:noFill/>
            </a:ln>
          </c:spPr>
          <c:dPt>
            <c:idx val="0"/>
            <c:bubble3D val="0"/>
            <c:spPr>
              <a:solidFill>
                <a:schemeClr val="tx2"/>
              </a:solidFill>
              <a:ln w="19050">
                <a:noFill/>
              </a:ln>
              <a:effectLst/>
            </c:spPr>
            <c:extLst>
              <c:ext xmlns:c16="http://schemas.microsoft.com/office/drawing/2014/chart" uri="{C3380CC4-5D6E-409C-BE32-E72D297353CC}">
                <c16:uniqueId val="{00000001-CC41-49A4-93A8-C67B31D41A56}"/>
              </c:ext>
            </c:extLst>
          </c:dPt>
          <c:dPt>
            <c:idx val="1"/>
            <c:bubble3D val="0"/>
            <c:spPr>
              <a:solidFill>
                <a:schemeClr val="accent6"/>
              </a:solidFill>
              <a:ln w="19050">
                <a:noFill/>
              </a:ln>
              <a:effectLst/>
            </c:spPr>
            <c:extLst>
              <c:ext xmlns:c16="http://schemas.microsoft.com/office/drawing/2014/chart" uri="{C3380CC4-5D6E-409C-BE32-E72D297353CC}">
                <c16:uniqueId val="{00000003-CC41-49A4-93A8-C67B31D41A56}"/>
              </c:ext>
            </c:extLst>
          </c:dPt>
          <c:cat>
            <c:strRef>
              <c:f>Sheet1!$A$2:$A$3</c:f>
              <c:strCache>
                <c:ptCount val="2"/>
                <c:pt idx="0">
                  <c:v>1st Qtr</c:v>
                </c:pt>
                <c:pt idx="1">
                  <c:v>2nd Qtr</c:v>
                </c:pt>
              </c:strCache>
            </c:strRef>
          </c:cat>
          <c:val>
            <c:numRef>
              <c:f>Sheet1!$B$2:$B$3</c:f>
              <c:numCache>
                <c:formatCode>0%</c:formatCode>
                <c:ptCount val="2"/>
                <c:pt idx="0">
                  <c:v>0.13</c:v>
                </c:pt>
                <c:pt idx="1">
                  <c:v>0.87</c:v>
                </c:pt>
              </c:numCache>
            </c:numRef>
          </c:val>
          <c:extLst>
            <c:ext xmlns:c16="http://schemas.microsoft.com/office/drawing/2014/chart" uri="{C3380CC4-5D6E-409C-BE32-E72D297353CC}">
              <c16:uniqueId val="{00000004-CC41-49A4-93A8-C67B31D41A5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solidFill>
            <a:ln>
              <a:noFill/>
            </a:ln>
          </c:spPr>
          <c:dPt>
            <c:idx val="0"/>
            <c:bubble3D val="0"/>
            <c:spPr>
              <a:solidFill>
                <a:schemeClr val="tx2"/>
              </a:solidFill>
              <a:ln w="19050">
                <a:noFill/>
              </a:ln>
              <a:effectLst/>
            </c:spPr>
            <c:extLst>
              <c:ext xmlns:c16="http://schemas.microsoft.com/office/drawing/2014/chart" uri="{C3380CC4-5D6E-409C-BE32-E72D297353CC}">
                <c16:uniqueId val="{00000001-78B6-4766-A8CF-D6306D451981}"/>
              </c:ext>
            </c:extLst>
          </c:dPt>
          <c:dPt>
            <c:idx val="1"/>
            <c:bubble3D val="0"/>
            <c:spPr>
              <a:solidFill>
                <a:schemeClr val="accent6"/>
              </a:solidFill>
              <a:ln w="19050">
                <a:noFill/>
              </a:ln>
              <a:effectLst/>
            </c:spPr>
            <c:extLst>
              <c:ext xmlns:c16="http://schemas.microsoft.com/office/drawing/2014/chart" uri="{C3380CC4-5D6E-409C-BE32-E72D297353CC}">
                <c16:uniqueId val="{00000003-78B6-4766-A8CF-D6306D451981}"/>
              </c:ext>
            </c:extLst>
          </c:dPt>
          <c:cat>
            <c:strRef>
              <c:f>Sheet1!$A$2:$A$3</c:f>
              <c:strCache>
                <c:ptCount val="2"/>
                <c:pt idx="0">
                  <c:v>1st Qtr</c:v>
                </c:pt>
                <c:pt idx="1">
                  <c:v>2nd Qtr</c:v>
                </c:pt>
              </c:strCache>
            </c:strRef>
          </c:cat>
          <c:val>
            <c:numRef>
              <c:f>Sheet1!$B$2:$B$3</c:f>
              <c:numCache>
                <c:formatCode>0%</c:formatCode>
                <c:ptCount val="2"/>
                <c:pt idx="0">
                  <c:v>0.47</c:v>
                </c:pt>
                <c:pt idx="1">
                  <c:v>0.53</c:v>
                </c:pt>
              </c:numCache>
            </c:numRef>
          </c:val>
          <c:extLst>
            <c:ext xmlns:c16="http://schemas.microsoft.com/office/drawing/2014/chart" uri="{C3380CC4-5D6E-409C-BE32-E72D297353CC}">
              <c16:uniqueId val="{00000004-78B6-4766-A8CF-D6306D45198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48506-3D8B-4943-A622-1D22F1434FAA}" type="datetimeFigureOut">
              <a:rPr lang="en-US" smtClean="0"/>
              <a:t>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D3958-03FB-44A0-AB57-D68EE8205FEB}" type="slidenum">
              <a:rPr lang="en-US" smtClean="0"/>
              <a:t>‹#›</a:t>
            </a:fld>
            <a:endParaRPr lang="en-US"/>
          </a:p>
        </p:txBody>
      </p:sp>
    </p:spTree>
    <p:extLst>
      <p:ext uri="{BB962C8B-B14F-4D97-AF65-F5344CB8AC3E}">
        <p14:creationId xmlns:p14="http://schemas.microsoft.com/office/powerpoint/2010/main" val="3814483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logs.partner.microsoft.com/mpn/customer-loyalty-the-new-business-currenc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D0596E5-6523-4DD8-A9ED-0418BD42519C}"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1/17/2018 8:17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96459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B36274-F2B9-4C45-BBB4-0EDF4CD651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543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0EC29EE-A8AD-4CE0-9C0B-116E0D4D753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1/17/2018 8:17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125234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5C127-CB05-47B6-8D1E-7BC74A68F50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1/17/2018 8:17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868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D3958-03FB-44A0-AB57-D68EE8205FEB}" type="slidenum">
              <a:rPr lang="en-US" smtClean="0"/>
              <a:t>24</a:t>
            </a:fld>
            <a:endParaRPr lang="en-US"/>
          </a:p>
        </p:txBody>
      </p:sp>
    </p:spTree>
    <p:extLst>
      <p:ext uri="{BB962C8B-B14F-4D97-AF65-F5344CB8AC3E}">
        <p14:creationId xmlns:p14="http://schemas.microsoft.com/office/powerpoint/2010/main" val="3668225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0EC29EE-A8AD-4CE0-9C0B-116E0D4D753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1/17/2018 8:17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77007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A5C127-CB05-47B6-8D1E-7BC74A68F508}" type="datetime8">
              <a:rPr lang="en-US" smtClean="0"/>
              <a:t>1/17/2018 8:17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295382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0EC29EE-A8AD-4CE0-9C0B-116E0D4D753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1/17/2018 8:17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12033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1/17/2018 8:17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105410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A5C127-CB05-47B6-8D1E-7BC74A68F508}" type="datetime8">
              <a:rPr lang="en-US" smtClean="0"/>
              <a:t>1/17/2018 8:17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916535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0EC29EE-A8AD-4CE0-9C0B-116E0D4D753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1/17/2018 8:17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701304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7F7648-9C15-4CA4-95FC-182258B34B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340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Above is a simple ROI calculator – please note that for each industry segment, service and products there could be one or more appropriate ROI calculators. This example is provided for simple and educational purposes. </a:t>
            </a:r>
          </a:p>
          <a:p>
            <a:endParaRPr lang="en-US" dirty="0"/>
          </a:p>
        </p:txBody>
      </p:sp>
      <p:sp>
        <p:nvSpPr>
          <p:cNvPr id="4" name="Slide Number Placeholder 3"/>
          <p:cNvSpPr>
            <a:spLocks noGrp="1"/>
          </p:cNvSpPr>
          <p:nvPr>
            <p:ph type="sldNum" sz="quarter" idx="10"/>
          </p:nvPr>
        </p:nvSpPr>
        <p:spPr/>
        <p:txBody>
          <a:bodyPr/>
          <a:lstStyle/>
          <a:p>
            <a:fld id="{C9DD3958-03FB-44A0-AB57-D68EE8205FEB}" type="slidenum">
              <a:rPr lang="en-US" smtClean="0"/>
              <a:t>34</a:t>
            </a:fld>
            <a:endParaRPr lang="en-US"/>
          </a:p>
        </p:txBody>
      </p:sp>
    </p:spTree>
    <p:extLst>
      <p:ext uri="{BB962C8B-B14F-4D97-AF65-F5344CB8AC3E}">
        <p14:creationId xmlns:p14="http://schemas.microsoft.com/office/powerpoint/2010/main" val="3665959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D3958-03FB-44A0-AB57-D68EE8205FEB}" type="slidenum">
              <a:rPr lang="en-US" smtClean="0"/>
              <a:t>35</a:t>
            </a:fld>
            <a:endParaRPr lang="en-US"/>
          </a:p>
        </p:txBody>
      </p:sp>
    </p:spTree>
    <p:extLst>
      <p:ext uri="{BB962C8B-B14F-4D97-AF65-F5344CB8AC3E}">
        <p14:creationId xmlns:p14="http://schemas.microsoft.com/office/powerpoint/2010/main" val="900422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D3E44BDE-2AB0-49D2-8E67-B5D3E715517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1/17/2018 8:17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C87E0CF-87F6-4B58-B8B8-DCAB2DAAF3CA}"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Footer Placeholder 5"/>
          <p:cNvSpPr>
            <a:spLocks noGrp="1"/>
          </p:cNvSpPr>
          <p:nvPr>
            <p:ph type="ftr" sz="quarter" idx="1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8031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0EC29EE-A8AD-4CE0-9C0B-116E0D4D753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1/17/2018 8:17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20397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1/17/2018 8:17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72145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3A5C127-CB05-47B6-8D1E-7BC74A68F508}" type="datetime8">
              <a:rPr lang="en-US" smtClean="0"/>
              <a:t>1/17/2018 8:17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85991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Good customer experience can be defined as the practice of building and responding to customer interactions in a way that meets or exceeds demands, expectations and satisfaction. It increases demand in the short term as well as </a:t>
            </a:r>
            <a:r>
              <a:rPr lang="en-US" dirty="0">
                <a:effectLst/>
                <a:hlinkClick r:id="rId3"/>
              </a:rPr>
              <a:t>loyalty</a:t>
            </a:r>
            <a:r>
              <a:rPr lang="en-US" dirty="0">
                <a:effectLst/>
              </a:rPr>
              <a:t> in the long run. It leads to greater customer satisfaction, long lasting relationships and brand loyalty, encouraging repeat customers, creating a competitive advantage and boosting revenue.</a:t>
            </a:r>
          </a:p>
          <a:p>
            <a:endParaRPr lang="en-US" dirty="0">
              <a:effectLst/>
            </a:endParaRPr>
          </a:p>
          <a:p>
            <a:endParaRPr lang="en-US" dirty="0">
              <a:effectLst/>
            </a:endParaRPr>
          </a:p>
          <a:p>
            <a:endParaRPr lang="en-US" dirty="0">
              <a:effectLst/>
            </a:endParaRP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1/17/2018 8:17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30861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dirty="0"/>
          </a:p>
          <a:p>
            <a:pPr marL="0" marR="0" lvl="0" indent="0" algn="l" defTabSz="932742" rtl="0" eaLnBrk="1" fontAlgn="auto" latinLnBrk="0" hangingPunct="1">
              <a:lnSpc>
                <a:spcPct val="90000"/>
              </a:lnSpc>
              <a:spcBef>
                <a:spcPts val="0"/>
              </a:spcBef>
              <a:spcAft>
                <a:spcPts val="340"/>
              </a:spcAft>
              <a:buClrTx/>
              <a:buSzTx/>
              <a:buFontTx/>
              <a:buNone/>
              <a:tabLst/>
              <a:defRPr/>
            </a:pPr>
            <a:r>
              <a:rPr lang="en-US" dirty="0">
                <a:effectLst/>
              </a:rPr>
              <a:t>Understanding your customer, where they stand and what motivates them to choose you or a competitor, is the foundation of delivering a superior customer experience</a:t>
            </a:r>
            <a:endParaRPr lang="en-US" sz="900" dirty="0"/>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1/17/2018 8:17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11525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D3958-03FB-44A0-AB57-D68EE8205FEB}" type="slidenum">
              <a:rPr lang="en-US" smtClean="0"/>
              <a:t>14</a:t>
            </a:fld>
            <a:endParaRPr lang="en-US"/>
          </a:p>
        </p:txBody>
      </p:sp>
    </p:spTree>
    <p:extLst>
      <p:ext uri="{BB962C8B-B14F-4D97-AF65-F5344CB8AC3E}">
        <p14:creationId xmlns:p14="http://schemas.microsoft.com/office/powerpoint/2010/main" val="2405444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5C127-CB05-47B6-8D1E-7BC74A68F50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1/17/2018 8:17 PM</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163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6FF700-7C49-4E32-8284-F19B41C5E2A2}"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84516-2CF7-4DED-BCEE-42B2952AFA48}" type="slidenum">
              <a:rPr lang="en-US" smtClean="0"/>
              <a:t>‹#›</a:t>
            </a:fld>
            <a:endParaRPr lang="en-US"/>
          </a:p>
        </p:txBody>
      </p:sp>
    </p:spTree>
    <p:extLst>
      <p:ext uri="{BB962C8B-B14F-4D97-AF65-F5344CB8AC3E}">
        <p14:creationId xmlns:p14="http://schemas.microsoft.com/office/powerpoint/2010/main" val="2509688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6FF700-7C49-4E32-8284-F19B41C5E2A2}"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84516-2CF7-4DED-BCEE-42B2952AFA48}" type="slidenum">
              <a:rPr lang="en-US" smtClean="0"/>
              <a:t>‹#›</a:t>
            </a:fld>
            <a:endParaRPr lang="en-US"/>
          </a:p>
        </p:txBody>
      </p:sp>
    </p:spTree>
    <p:extLst>
      <p:ext uri="{BB962C8B-B14F-4D97-AF65-F5344CB8AC3E}">
        <p14:creationId xmlns:p14="http://schemas.microsoft.com/office/powerpoint/2010/main" val="378826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6FF700-7C49-4E32-8284-F19B41C5E2A2}"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84516-2CF7-4DED-BCEE-42B2952AFA48}" type="slidenum">
              <a:rPr lang="en-US" smtClean="0"/>
              <a:t>‹#›</a:t>
            </a:fld>
            <a:endParaRPr lang="en-US"/>
          </a:p>
        </p:txBody>
      </p:sp>
    </p:spTree>
    <p:extLst>
      <p:ext uri="{BB962C8B-B14F-4D97-AF65-F5344CB8AC3E}">
        <p14:creationId xmlns:p14="http://schemas.microsoft.com/office/powerpoint/2010/main" val="2793983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dpi="0" rotWithShape="1">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44115806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hoto">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448" t="13576" b="3154"/>
          <a:stretch/>
        </p:blipFill>
        <p:spPr>
          <a:xfrm>
            <a:off x="0" y="-7783"/>
            <a:ext cx="12192000" cy="6873565"/>
          </a:xfrm>
          <a:prstGeom prst="rect">
            <a:avLst/>
          </a:prstGeom>
        </p:spPr>
      </p:pic>
      <p:sp>
        <p:nvSpPr>
          <p:cNvPr id="2" name="Rectangle 1"/>
          <p:cNvSpPr/>
          <p:nvPr userDrawn="1"/>
        </p:nvSpPr>
        <p:spPr bwMode="auto">
          <a:xfrm>
            <a:off x="5647725" y="2084172"/>
            <a:ext cx="6274974" cy="3586208"/>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647788" y="2084186"/>
            <a:ext cx="6276530" cy="1793104"/>
          </a:xfrm>
          <a:noFill/>
        </p:spPr>
        <p:txBody>
          <a:bodyPr lIns="146304" tIns="91440" rIns="146304" bIns="91440" anchor="t" anchorCtr="0"/>
          <a:lstStyle>
            <a:lvl1pPr>
              <a:defRPr sz="5294" spc="-98" baseline="0">
                <a:gradFill>
                  <a:gsLst>
                    <a:gs pos="72727">
                      <a:srgbClr val="FFFFFF"/>
                    </a:gs>
                    <a:gs pos="36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5646169" y="3877271"/>
            <a:ext cx="6276530" cy="1789991"/>
          </a:xfrm>
        </p:spPr>
        <p:txBody>
          <a:bodyPr tIns="109728" bIns="109728">
            <a:noAutofit/>
          </a:bodyPr>
          <a:lstStyle>
            <a:lvl1pPr marL="0" indent="0">
              <a:spcBef>
                <a:spcPts val="0"/>
              </a:spcBef>
              <a:buNone/>
              <a:defRPr sz="2647">
                <a:gradFill>
                  <a:gsLst>
                    <a:gs pos="72727">
                      <a:srgbClr val="FFFFFF"/>
                    </a:gs>
                    <a:gs pos="36000">
                      <a:srgbClr val="FFFFFF"/>
                    </a:gs>
                  </a:gsLst>
                  <a:lin ang="5400000" scaled="0"/>
                </a:gradFill>
              </a:defRPr>
            </a:lvl1pPr>
          </a:lstStyle>
          <a:p>
            <a:pPr lvl="0"/>
            <a:r>
              <a:rPr lang="en-US" dirty="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212" y="5487867"/>
            <a:ext cx="1302804" cy="896552"/>
          </a:xfrm>
          <a:prstGeom prst="rect">
            <a:avLst/>
          </a:prstGeom>
        </p:spPr>
      </p:pic>
    </p:spTree>
    <p:extLst>
      <p:ext uri="{BB962C8B-B14F-4D97-AF65-F5344CB8AC3E}">
        <p14:creationId xmlns:p14="http://schemas.microsoft.com/office/powerpoint/2010/main" val="53271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5476" b="49"/>
          <a:stretch/>
        </p:blipFill>
        <p:spPr>
          <a:xfrm>
            <a:off x="2" y="0"/>
            <a:ext cx="12191998" cy="6865782"/>
          </a:xfrm>
          <a:prstGeom prst="rect">
            <a:avLst/>
          </a:prstGeom>
        </p:spPr>
      </p:pic>
      <p:sp>
        <p:nvSpPr>
          <p:cNvPr id="2" name="Rectangle 1"/>
          <p:cNvSpPr/>
          <p:nvPr userDrawn="1"/>
        </p:nvSpPr>
        <p:spPr bwMode="auto">
          <a:xfrm>
            <a:off x="5647725" y="2084172"/>
            <a:ext cx="6274974" cy="3586208"/>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647788" y="2084186"/>
            <a:ext cx="6276530" cy="1793104"/>
          </a:xfrm>
          <a:noFill/>
        </p:spPr>
        <p:txBody>
          <a:bodyPr lIns="146304" tIns="91440" rIns="146304" bIns="91440" anchor="t" anchorCtr="0"/>
          <a:lstStyle>
            <a:lvl1pPr>
              <a:defRPr sz="5294" spc="-98" baseline="0">
                <a:solidFill>
                  <a:schemeClr val="bg1"/>
                </a:solidFill>
              </a:defRPr>
            </a:lvl1pPr>
          </a:lstStyle>
          <a:p>
            <a:r>
              <a:rPr lang="en-US" dirty="0"/>
              <a:t>Presentation title</a:t>
            </a:r>
          </a:p>
        </p:txBody>
      </p:sp>
      <p:sp>
        <p:nvSpPr>
          <p:cNvPr id="3" name="Text Placeholder 2"/>
          <p:cNvSpPr>
            <a:spLocks noGrp="1"/>
          </p:cNvSpPr>
          <p:nvPr>
            <p:ph type="body" sz="quarter" idx="14" hasCustomPrompt="1"/>
          </p:nvPr>
        </p:nvSpPr>
        <p:spPr bwMode="auto">
          <a:xfrm>
            <a:off x="5646169" y="3877271"/>
            <a:ext cx="6276530" cy="1789991"/>
          </a:xfrm>
        </p:spPr>
        <p:txBody>
          <a:bodyPr tIns="109728" bIns="109728">
            <a:noAutofit/>
          </a:bodyPr>
          <a:lstStyle>
            <a:lvl1pPr marL="0" indent="0">
              <a:spcBef>
                <a:spcPts val="0"/>
              </a:spcBef>
              <a:buNone/>
              <a:defRPr sz="2647">
                <a:solidFill>
                  <a:schemeClr val="bg1"/>
                </a:solidFill>
              </a:defRPr>
            </a:lvl1pPr>
          </a:lstStyle>
          <a:p>
            <a:pPr lvl="0"/>
            <a:r>
              <a:rPr lang="en-US" dirty="0"/>
              <a:t>Speaker Name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212" y="5487867"/>
            <a:ext cx="1302804" cy="896552"/>
          </a:xfrm>
          <a:prstGeom prst="rect">
            <a:avLst/>
          </a:prstGeom>
        </p:spPr>
      </p:pic>
    </p:spTree>
    <p:extLst>
      <p:ext uri="{BB962C8B-B14F-4D97-AF65-F5344CB8AC3E}">
        <p14:creationId xmlns:p14="http://schemas.microsoft.com/office/powerpoint/2010/main" val="423575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42" t="15644" r="242" b="388"/>
          <a:stretch/>
        </p:blipFill>
        <p:spPr>
          <a:xfrm>
            <a:off x="0" y="0"/>
            <a:ext cx="12192000" cy="6858973"/>
          </a:xfrm>
          <a:prstGeom prst="rect">
            <a:avLst/>
          </a:prstGeom>
        </p:spPr>
      </p:pic>
      <p:sp>
        <p:nvSpPr>
          <p:cNvPr id="5" name="Rectangle 4"/>
          <p:cNvSpPr/>
          <p:nvPr userDrawn="1"/>
        </p:nvSpPr>
        <p:spPr bwMode="auto">
          <a:xfrm>
            <a:off x="-1" y="2106936"/>
            <a:ext cx="4751363" cy="4752037"/>
          </a:xfrm>
          <a:prstGeom prst="rect">
            <a:avLst/>
          </a:prstGeom>
          <a:gradFill flip="none" rotWithShape="1">
            <a:gsLst>
              <a:gs pos="86000">
                <a:schemeClr val="accent1">
                  <a:lumMod val="0"/>
                  <a:lumOff val="100000"/>
                  <a:alpha val="0"/>
                </a:schemeClr>
              </a:gs>
              <a:gs pos="0">
                <a:schemeClr val="tx1">
                  <a:lumMod val="50000"/>
                  <a:alpha val="39000"/>
                </a:schemeClr>
              </a:gs>
            </a:gsLst>
            <a:path path="rect">
              <a:fillToRect t="100000" r="100000"/>
            </a:path>
            <a:tileRect l="-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5647725" y="2084172"/>
            <a:ext cx="6274974" cy="3586208"/>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647788" y="2084186"/>
            <a:ext cx="6276530" cy="1793104"/>
          </a:xfrm>
          <a:noFill/>
        </p:spPr>
        <p:txBody>
          <a:bodyPr lIns="146304" tIns="91440" rIns="146304" bIns="91440" anchor="t" anchorCtr="0"/>
          <a:lstStyle>
            <a:lvl1pPr>
              <a:defRPr sz="5294" spc="-98" baseline="0">
                <a:gradFill>
                  <a:gsLst>
                    <a:gs pos="72727">
                      <a:srgbClr val="FFFFFF"/>
                    </a:gs>
                    <a:gs pos="36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5646169" y="3877271"/>
            <a:ext cx="6276530" cy="1789991"/>
          </a:xfrm>
        </p:spPr>
        <p:txBody>
          <a:bodyPr tIns="109728" bIns="109728">
            <a:noAutofit/>
          </a:bodyPr>
          <a:lstStyle>
            <a:lvl1pPr marL="0" indent="0">
              <a:spcBef>
                <a:spcPts val="0"/>
              </a:spcBef>
              <a:buNone/>
              <a:defRPr sz="2647">
                <a:gradFill>
                  <a:gsLst>
                    <a:gs pos="72727">
                      <a:srgbClr val="FFFFFF"/>
                    </a:gs>
                    <a:gs pos="36000">
                      <a:srgbClr val="FFFFFF"/>
                    </a:gs>
                  </a:gsLst>
                  <a:lin ang="5400000" scaled="0"/>
                </a:gradFill>
              </a:defRPr>
            </a:lvl1pPr>
          </a:lstStyle>
          <a:p>
            <a:pPr lvl="0"/>
            <a:r>
              <a:rPr lang="en-US" dirty="0"/>
              <a:t>Speaker Name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3543" y="5487867"/>
            <a:ext cx="1292142" cy="896551"/>
          </a:xfrm>
          <a:prstGeom prst="rect">
            <a:avLst/>
          </a:prstGeom>
        </p:spPr>
      </p:pic>
    </p:spTree>
    <p:extLst>
      <p:ext uri="{BB962C8B-B14F-4D97-AF65-F5344CB8AC3E}">
        <p14:creationId xmlns:p14="http://schemas.microsoft.com/office/powerpoint/2010/main" val="203246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137"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269302" y="2075840"/>
            <a:ext cx="8067760" cy="1801436"/>
          </a:xfrm>
          <a:noFill/>
        </p:spPr>
        <p:txBody>
          <a:bodyPr lIns="146304" tIns="91440" rIns="146304" bIns="91440" anchor="t" anchorCtr="0"/>
          <a:lstStyle>
            <a:lvl1pPr>
              <a:defRPr sz="5294" spc="-98" baseline="0">
                <a:solidFill>
                  <a:schemeClr val="bg1"/>
                </a:solidFill>
              </a:defRPr>
            </a:lvl1pPr>
          </a:lstStyle>
          <a:p>
            <a:r>
              <a:rPr lang="en-US" dirty="0"/>
              <a:t>Presentation 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5437" y="454698"/>
            <a:ext cx="1061949" cy="736832"/>
          </a:xfrm>
          <a:prstGeom prst="rect">
            <a:avLst/>
          </a:prstGeom>
        </p:spPr>
      </p:pic>
    </p:spTree>
    <p:extLst>
      <p:ext uri="{BB962C8B-B14F-4D97-AF65-F5344CB8AC3E}">
        <p14:creationId xmlns:p14="http://schemas.microsoft.com/office/powerpoint/2010/main" val="31946852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5" name="Content Placeholder 3"/>
          <p:cNvSpPr>
            <a:spLocks noGrp="1"/>
          </p:cNvSpPr>
          <p:nvPr>
            <p:ph sz="quarter" idx="11"/>
          </p:nvPr>
        </p:nvSpPr>
        <p:spPr>
          <a:xfrm>
            <a:off x="269239" y="1189177"/>
            <a:ext cx="11653523" cy="1968540"/>
          </a:xfrm>
        </p:spPr>
        <p:txBody>
          <a:bodyPr/>
          <a:lstStyle>
            <a:lvl1pPr marL="0" indent="0">
              <a:buNone/>
              <a:defRPr/>
            </a:lvl1pPr>
            <a:lvl2pPr marL="0" indent="0">
              <a:buNone/>
              <a:defRPr sz="1961"/>
            </a:lvl2pPr>
            <a:lvl3pPr marL="222541" indent="0">
              <a:buNone/>
              <a:defRPr sz="1372"/>
            </a:lvl3pPr>
            <a:lvl4pPr marL="452862" indent="0">
              <a:buNone/>
              <a:defRPr sz="1372"/>
            </a:lvl4pPr>
            <a:lvl5pPr marL="673846" indent="0">
              <a:buNone/>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825431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6854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459360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79773"/>
          </a:xfrm>
        </p:spPr>
        <p:txBody>
          <a:bodyPr>
            <a:spAutoFit/>
          </a:bodyPr>
          <a:lstStyle>
            <a:lvl1pPr>
              <a:defRPr sz="3921">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884342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6FF700-7C49-4E32-8284-F19B41C5E2A2}"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84516-2CF7-4DED-BCEE-42B2952AFA48}" type="slidenum">
              <a:rPr lang="en-US" smtClean="0"/>
              <a:t>‹#›</a:t>
            </a:fld>
            <a:endParaRPr lang="en-US"/>
          </a:p>
        </p:txBody>
      </p:sp>
    </p:spTree>
    <p:extLst>
      <p:ext uri="{BB962C8B-B14F-4D97-AF65-F5344CB8AC3E}">
        <p14:creationId xmlns:p14="http://schemas.microsoft.com/office/powerpoint/2010/main" val="817288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4566"/>
          </a:xfrm>
        </p:spPr>
        <p:txBody>
          <a:bodyPr wrap="square">
            <a:spAutoFit/>
          </a:bodyPr>
          <a:lstStyle>
            <a:lvl1pPr marL="0" indent="0">
              <a:spcBef>
                <a:spcPts val="1200"/>
              </a:spcBef>
              <a:buClr>
                <a:schemeClr val="tx1"/>
              </a:buClr>
              <a:buFont typeface="Wingdings" pitchFamily="2" charset="2"/>
              <a:buNone/>
              <a:defRPr sz="3529">
                <a:solidFill>
                  <a:schemeClr val="tx2"/>
                </a:solidFill>
              </a:defRPr>
            </a:lvl1pPr>
            <a:lvl2pPr marL="0" indent="0">
              <a:buNone/>
              <a:defRPr sz="1961"/>
            </a:lvl2pPr>
            <a:lvl3pPr marL="227209" indent="0">
              <a:buNone/>
              <a:tabLst/>
              <a:defRPr sz="1372"/>
            </a:lvl3pPr>
            <a:lvl4pPr marL="451306" indent="0">
              <a:buNone/>
              <a:defRPr sz="1372"/>
            </a:lvl4pPr>
            <a:lvl5pPr marL="672290" indent="0">
              <a:buNone/>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484566"/>
          </a:xfrm>
        </p:spPr>
        <p:txBody>
          <a:bodyPr wrap="square">
            <a:spAutoFit/>
          </a:bodyPr>
          <a:lstStyle>
            <a:lvl1pPr marL="0" indent="0">
              <a:spcBef>
                <a:spcPts val="1200"/>
              </a:spcBef>
              <a:buClr>
                <a:schemeClr val="tx1"/>
              </a:buClr>
              <a:buFont typeface="Wingdings" pitchFamily="2" charset="2"/>
              <a:buNone/>
              <a:defRPr sz="3529">
                <a:solidFill>
                  <a:schemeClr val="tx2"/>
                </a:solidFill>
              </a:defRPr>
            </a:lvl1pPr>
            <a:lvl2pPr marL="0" indent="0">
              <a:buNone/>
              <a:defRPr sz="1961"/>
            </a:lvl2pPr>
            <a:lvl3pPr marL="227209" indent="0">
              <a:buNone/>
              <a:tabLst/>
              <a:defRPr sz="1372"/>
            </a:lvl3pPr>
            <a:lvl4pPr marL="451306" indent="0">
              <a:buNone/>
              <a:defRPr sz="1372"/>
            </a:lvl4pPr>
            <a:lvl5pPr marL="672290" indent="0">
              <a:buNone/>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34943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4566"/>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372"/>
            </a:lvl3pPr>
            <a:lvl4pPr marL="451306" indent="0">
              <a:buNone/>
              <a:defRPr sz="1372"/>
            </a:lvl4pPr>
            <a:lvl5pPr marL="672290" indent="0">
              <a:buNone/>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484566"/>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372"/>
            </a:lvl3pPr>
            <a:lvl4pPr marL="451306" indent="0">
              <a:buNone/>
              <a:defRPr sz="1372"/>
            </a:lvl4pPr>
            <a:lvl5pPr marL="672290" indent="0">
              <a:buNone/>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55470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14222"/>
          </a:xfrm>
        </p:spPr>
        <p:txBody>
          <a:bodyPr wrap="square">
            <a:spAutoFit/>
          </a:bodyPr>
          <a:lstStyle>
            <a:lvl1pPr marL="0" indent="0">
              <a:spcBef>
                <a:spcPts val="1200"/>
              </a:spcBef>
              <a:buClr>
                <a:schemeClr val="tx2"/>
              </a:buClr>
              <a:buFont typeface="Arial" pitchFamily="34" charset="0"/>
              <a:buNone/>
              <a:defRPr sz="3137">
                <a:solidFill>
                  <a:schemeClr val="tx2"/>
                </a:solidFill>
              </a:defRPr>
            </a:lvl1pPr>
            <a:lvl2pPr marL="227209" indent="-227209">
              <a:tabLst/>
              <a:defRPr sz="1961"/>
            </a:lvl2pPr>
            <a:lvl3pPr marL="390613" indent="-164960">
              <a:tabLst/>
              <a:defRPr sz="1372"/>
            </a:lvl3pPr>
            <a:lvl4pPr marL="563354" indent="-177410">
              <a:defRPr sz="1372"/>
            </a:lvl4pPr>
            <a:lvl5pPr marL="729871" indent="-164960">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1"/>
          </p:nvPr>
        </p:nvSpPr>
        <p:spPr>
          <a:xfrm>
            <a:off x="6546533" y="1189176"/>
            <a:ext cx="5378548" cy="1914222"/>
          </a:xfrm>
        </p:spPr>
        <p:txBody>
          <a:bodyPr wrap="square">
            <a:spAutoFit/>
          </a:bodyPr>
          <a:lstStyle>
            <a:lvl1pPr marL="0" indent="0">
              <a:spcBef>
                <a:spcPts val="1200"/>
              </a:spcBef>
              <a:buClr>
                <a:schemeClr val="tx2"/>
              </a:buClr>
              <a:buFont typeface="Arial" pitchFamily="34" charset="0"/>
              <a:buNone/>
              <a:defRPr sz="3137">
                <a:solidFill>
                  <a:schemeClr val="tx2"/>
                </a:solidFill>
              </a:defRPr>
            </a:lvl1pPr>
            <a:lvl2pPr marL="227209" indent="-227209">
              <a:tabLst/>
              <a:defRPr sz="1961"/>
            </a:lvl2pPr>
            <a:lvl3pPr marL="390613" indent="-164960">
              <a:tabLst/>
              <a:defRPr sz="1372"/>
            </a:lvl3pPr>
            <a:lvl4pPr marL="563354" indent="-177410">
              <a:defRPr sz="1372"/>
            </a:lvl4pPr>
            <a:lvl5pPr marL="729871" indent="-164960">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391376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no color">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14222"/>
          </a:xfrm>
        </p:spPr>
        <p:txBody>
          <a:bodyPr wrap="square">
            <a:spAutoFit/>
          </a:bodyPr>
          <a:lstStyle>
            <a:lvl1pPr marL="0" indent="0">
              <a:spcBef>
                <a:spcPts val="1200"/>
              </a:spcBef>
              <a:buClr>
                <a:schemeClr val="tx2"/>
              </a:buClr>
              <a:buFont typeface="Arial" pitchFamily="34" charset="0"/>
              <a:buNone/>
              <a:defRPr sz="3137">
                <a:solidFill>
                  <a:schemeClr val="tx1"/>
                </a:solidFill>
              </a:defRPr>
            </a:lvl1pPr>
            <a:lvl2pPr marL="227209" indent="-227209">
              <a:tabLst/>
              <a:defRPr sz="1961"/>
            </a:lvl2pPr>
            <a:lvl3pPr marL="390613" indent="-164960">
              <a:tabLst/>
              <a:defRPr sz="1372"/>
            </a:lvl3pPr>
            <a:lvl4pPr marL="563354" indent="-177410">
              <a:defRPr sz="1372"/>
            </a:lvl4pPr>
            <a:lvl5pPr marL="729871" indent="-164960">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1"/>
          </p:nvPr>
        </p:nvSpPr>
        <p:spPr>
          <a:xfrm>
            <a:off x="6546533" y="1189176"/>
            <a:ext cx="5378548" cy="1914222"/>
          </a:xfrm>
        </p:spPr>
        <p:txBody>
          <a:bodyPr wrap="square">
            <a:spAutoFit/>
          </a:bodyPr>
          <a:lstStyle>
            <a:lvl1pPr marL="0" indent="0">
              <a:spcBef>
                <a:spcPts val="1200"/>
              </a:spcBef>
              <a:buClr>
                <a:schemeClr val="tx2"/>
              </a:buClr>
              <a:buFont typeface="Arial" pitchFamily="34" charset="0"/>
              <a:buNone/>
              <a:defRPr sz="3137">
                <a:solidFill>
                  <a:schemeClr val="tx1"/>
                </a:solidFill>
              </a:defRPr>
            </a:lvl1pPr>
            <a:lvl2pPr marL="227209" indent="-227209">
              <a:tabLst/>
              <a:defRPr sz="1961"/>
            </a:lvl2pPr>
            <a:lvl3pPr marL="390613" indent="-164960">
              <a:tabLst/>
              <a:defRPr sz="1372"/>
            </a:lvl3pPr>
            <a:lvl4pPr marL="563354" indent="-177410">
              <a:defRPr sz="1372"/>
            </a:lvl4pPr>
            <a:lvl5pPr marL="729871" indent="-164960">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99436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268547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6681452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6606463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9028433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1258884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8367693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6FF700-7C49-4E32-8284-F19B41C5E2A2}"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84516-2CF7-4DED-BCEE-42B2952AFA48}" type="slidenum">
              <a:rPr lang="en-US" smtClean="0"/>
              <a:t>‹#›</a:t>
            </a:fld>
            <a:endParaRPr lang="en-US"/>
          </a:p>
        </p:txBody>
      </p:sp>
    </p:spTree>
    <p:extLst>
      <p:ext uri="{BB962C8B-B14F-4D97-AF65-F5344CB8AC3E}">
        <p14:creationId xmlns:p14="http://schemas.microsoft.com/office/powerpoint/2010/main" val="3334421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dpi="0" rotWithShape="1">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53307406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33281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08505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692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574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68545"/>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654361" y="6149501"/>
            <a:ext cx="1089427" cy="233404"/>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370" y="3129930"/>
            <a:ext cx="7288295" cy="488568"/>
          </a:xfrm>
          <a:prstGeom prst="rect">
            <a:avLst/>
          </a:prstGeom>
        </p:spPr>
      </p:pic>
    </p:spTree>
    <p:extLst>
      <p:ext uri="{BB962C8B-B14F-4D97-AF65-F5344CB8AC3E}">
        <p14:creationId xmlns:p14="http://schemas.microsoft.com/office/powerpoint/2010/main" val="103240257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logo w-signatur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68545"/>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654361" y="6149501"/>
            <a:ext cx="1089427" cy="233404"/>
          </a:xfrm>
          <a:prstGeom prst="rect">
            <a:avLst/>
          </a:prstGeom>
        </p:spPr>
      </p:pic>
      <p:sp>
        <p:nvSpPr>
          <p:cNvPr id="8" name="Text Placeholder 2"/>
          <p:cNvSpPr>
            <a:spLocks noGrp="1"/>
          </p:cNvSpPr>
          <p:nvPr>
            <p:ph type="body" sz="quarter" idx="10"/>
          </p:nvPr>
        </p:nvSpPr>
        <p:spPr>
          <a:xfrm>
            <a:off x="297197" y="3429000"/>
            <a:ext cx="6604908" cy="333938"/>
          </a:xfrm>
        </p:spPr>
        <p:txBody>
          <a:bodyPr/>
          <a:lstStyle>
            <a:lvl1pPr marL="0" indent="0">
              <a:spcBef>
                <a:spcPts val="0"/>
              </a:spcBef>
              <a:buNone/>
              <a:defRPr sz="1078">
                <a:latin typeface="+mn-lt"/>
              </a:defRPr>
            </a:lvl1pPr>
          </a:lstStyle>
          <a:p>
            <a:pPr lvl="0"/>
            <a:r>
              <a:rPr lang="en-US" dirty="0"/>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370" y="2526089"/>
            <a:ext cx="7288295" cy="488568"/>
          </a:xfrm>
          <a:prstGeom prst="rect">
            <a:avLst/>
          </a:prstGeom>
        </p:spPr>
      </p:pic>
    </p:spTree>
    <p:extLst>
      <p:ext uri="{BB962C8B-B14F-4D97-AF65-F5344CB8AC3E}">
        <p14:creationId xmlns:p14="http://schemas.microsoft.com/office/powerpoint/2010/main" val="364100359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83"/>
            <a:ext cx="11653523" cy="1985641"/>
          </a:xfrm>
        </p:spPr>
        <p:txBody>
          <a:bodyPr/>
          <a:lstStyle>
            <a:lvl1pPr marL="0" indent="0">
              <a:buNone/>
              <a:defRPr>
                <a:solidFill>
                  <a:srgbClr val="00188F"/>
                </a:solidFill>
              </a:defRPr>
            </a:lvl1pPr>
            <a:lvl2pPr marL="0" indent="0">
              <a:buFontTx/>
              <a:buNone/>
              <a:defRPr sz="1958"/>
            </a:lvl2pPr>
            <a:lvl3pPr marL="223869" indent="0">
              <a:buNone/>
              <a:defRPr/>
            </a:lvl3pPr>
            <a:lvl4pPr marL="447739" indent="0">
              <a:buNone/>
              <a:defRPr/>
            </a:lvl4pPr>
            <a:lvl5pPr marL="67160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30552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6FF700-7C49-4E32-8284-F19B41C5E2A2}"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84516-2CF7-4DED-BCEE-42B2952AFA48}" type="slidenum">
              <a:rPr lang="en-US" smtClean="0"/>
              <a:t>‹#›</a:t>
            </a:fld>
            <a:endParaRPr lang="en-US"/>
          </a:p>
        </p:txBody>
      </p:sp>
    </p:spTree>
    <p:extLst>
      <p:ext uri="{BB962C8B-B14F-4D97-AF65-F5344CB8AC3E}">
        <p14:creationId xmlns:p14="http://schemas.microsoft.com/office/powerpoint/2010/main" val="1698891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6FF700-7C49-4E32-8284-F19B41C5E2A2}" type="datetimeFigureOut">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84516-2CF7-4DED-BCEE-42B2952AFA48}" type="slidenum">
              <a:rPr lang="en-US" smtClean="0"/>
              <a:t>‹#›</a:t>
            </a:fld>
            <a:endParaRPr lang="en-US"/>
          </a:p>
        </p:txBody>
      </p:sp>
    </p:spTree>
    <p:extLst>
      <p:ext uri="{BB962C8B-B14F-4D97-AF65-F5344CB8AC3E}">
        <p14:creationId xmlns:p14="http://schemas.microsoft.com/office/powerpoint/2010/main" val="1388266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6FF700-7C49-4E32-8284-F19B41C5E2A2}"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84516-2CF7-4DED-BCEE-42B2952AFA48}" type="slidenum">
              <a:rPr lang="en-US" smtClean="0"/>
              <a:t>‹#›</a:t>
            </a:fld>
            <a:endParaRPr lang="en-US"/>
          </a:p>
        </p:txBody>
      </p:sp>
    </p:spTree>
    <p:extLst>
      <p:ext uri="{BB962C8B-B14F-4D97-AF65-F5344CB8AC3E}">
        <p14:creationId xmlns:p14="http://schemas.microsoft.com/office/powerpoint/2010/main" val="3393862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FF700-7C49-4E32-8284-F19B41C5E2A2}" type="datetimeFigureOut">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684516-2CF7-4DED-BCEE-42B2952AFA48}" type="slidenum">
              <a:rPr lang="en-US" smtClean="0"/>
              <a:t>‹#›</a:t>
            </a:fld>
            <a:endParaRPr lang="en-US"/>
          </a:p>
        </p:txBody>
      </p:sp>
    </p:spTree>
    <p:extLst>
      <p:ext uri="{BB962C8B-B14F-4D97-AF65-F5344CB8AC3E}">
        <p14:creationId xmlns:p14="http://schemas.microsoft.com/office/powerpoint/2010/main" val="164444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6FF700-7C49-4E32-8284-F19B41C5E2A2}"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84516-2CF7-4DED-BCEE-42B2952AFA48}" type="slidenum">
              <a:rPr lang="en-US" smtClean="0"/>
              <a:t>‹#›</a:t>
            </a:fld>
            <a:endParaRPr lang="en-US"/>
          </a:p>
        </p:txBody>
      </p:sp>
    </p:spTree>
    <p:extLst>
      <p:ext uri="{BB962C8B-B14F-4D97-AF65-F5344CB8AC3E}">
        <p14:creationId xmlns:p14="http://schemas.microsoft.com/office/powerpoint/2010/main" val="341912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6FF700-7C49-4E32-8284-F19B41C5E2A2}"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84516-2CF7-4DED-BCEE-42B2952AFA48}" type="slidenum">
              <a:rPr lang="en-US" smtClean="0"/>
              <a:t>‹#›</a:t>
            </a:fld>
            <a:endParaRPr lang="en-US"/>
          </a:p>
        </p:txBody>
      </p:sp>
    </p:spTree>
    <p:extLst>
      <p:ext uri="{BB962C8B-B14F-4D97-AF65-F5344CB8AC3E}">
        <p14:creationId xmlns:p14="http://schemas.microsoft.com/office/powerpoint/2010/main" val="254347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FF700-7C49-4E32-8284-F19B41C5E2A2}" type="datetimeFigureOut">
              <a:rPr lang="en-US" smtClean="0"/>
              <a:t>1/17/2018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84516-2CF7-4DED-BCEE-42B2952AFA48}" type="slidenum">
              <a:rPr lang="en-US" smtClean="0"/>
              <a:t>‹#›</a:t>
            </a:fld>
            <a:endParaRPr lang="en-US"/>
          </a:p>
        </p:txBody>
      </p:sp>
    </p:spTree>
    <p:extLst>
      <p:ext uri="{BB962C8B-B14F-4D97-AF65-F5344CB8AC3E}">
        <p14:creationId xmlns:p14="http://schemas.microsoft.com/office/powerpoint/2010/main" val="3286672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1" y="1189178"/>
            <a:ext cx="11653521" cy="2022859"/>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7"/>
          <a:stretch>
            <a:fillRect/>
          </a:stretch>
        </p:blipFill>
        <p:spPr>
          <a:xfrm rot="5400000">
            <a:off x="9305238" y="2991033"/>
            <a:ext cx="6858623" cy="876557"/>
          </a:xfrm>
          <a:prstGeom prst="rect">
            <a:avLst/>
          </a:prstGeom>
        </p:spPr>
      </p:pic>
    </p:spTree>
    <p:extLst>
      <p:ext uri="{BB962C8B-B14F-4D97-AF65-F5344CB8AC3E}">
        <p14:creationId xmlns:p14="http://schemas.microsoft.com/office/powerpoint/2010/main" val="1132012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solidFill>
            <a:schemeClr val="tx2"/>
          </a:solidFill>
          <a:effectLst/>
          <a:latin typeface="+mj-lt"/>
          <a:ea typeface="+mn-ea"/>
          <a:cs typeface="Segoe UI" pitchFamily="34" charset="0"/>
        </a:defRPr>
      </a:lvl1pPr>
    </p:titleStyle>
    <p:bodyStyle>
      <a:lvl1pPr marL="0" marR="0" indent="0" algn="l" defTabSz="914367" rtl="0" eaLnBrk="1" fontAlgn="auto" latinLnBrk="0" hangingPunct="1">
        <a:lnSpc>
          <a:spcPct val="90000"/>
        </a:lnSpc>
        <a:spcBef>
          <a:spcPts val="1765"/>
        </a:spcBef>
        <a:spcAft>
          <a:spcPts val="0"/>
        </a:spcAft>
        <a:buClr>
          <a:schemeClr val="tx1"/>
        </a:buClr>
        <a:buSzPct val="90000"/>
        <a:buFont typeface="Arial" pitchFamily="34" charset="0"/>
        <a:buNone/>
        <a:tabLst/>
        <a:defRPr sz="3921" kern="1200" spc="0" baseline="0">
          <a:solidFill>
            <a:schemeClr val="tx1"/>
          </a:solidFill>
          <a:latin typeface="+mj-lt"/>
          <a:ea typeface="+mn-ea"/>
          <a:cs typeface="+mn-cs"/>
        </a:defRPr>
      </a:lvl1pPr>
      <a:lvl2pPr marL="236546" marR="0" indent="-236546" algn="l" defTabSz="914367" rtl="0" eaLnBrk="1" fontAlgn="auto" latinLnBrk="0" hangingPunct="1">
        <a:lnSpc>
          <a:spcPct val="90000"/>
        </a:lnSpc>
        <a:spcBef>
          <a:spcPts val="784"/>
        </a:spcBef>
        <a:spcAft>
          <a:spcPts val="0"/>
        </a:spcAft>
        <a:buClr>
          <a:schemeClr val="tx1"/>
        </a:buClr>
        <a:buSzPct val="90000"/>
        <a:buFont typeface="Arial" pitchFamily="34" charset="0"/>
        <a:buChar char="•"/>
        <a:tabLst/>
        <a:defRPr sz="1961" kern="1200" spc="0" baseline="0">
          <a:solidFill>
            <a:schemeClr val="tx1"/>
          </a:solidFill>
          <a:latin typeface="+mj-lt"/>
          <a:ea typeface="+mn-ea"/>
          <a:cs typeface="+mn-cs"/>
        </a:defRPr>
      </a:lvl2pPr>
      <a:lvl3pPr marL="505774" marR="0" indent="-224097" algn="l" defTabSz="914367" rtl="0" eaLnBrk="1" fontAlgn="auto" latinLnBrk="0" hangingPunct="1">
        <a:lnSpc>
          <a:spcPct val="90000"/>
        </a:lnSpc>
        <a:spcBef>
          <a:spcPts val="784"/>
        </a:spcBef>
        <a:spcAft>
          <a:spcPts val="0"/>
        </a:spcAft>
        <a:buClr>
          <a:schemeClr val="tx1"/>
        </a:buClr>
        <a:buSzPct val="90000"/>
        <a:buFont typeface="Arial" pitchFamily="34" charset="0"/>
        <a:buChar char="•"/>
        <a:tabLst/>
        <a:defRPr sz="1372" kern="1200" spc="0" baseline="0">
          <a:solidFill>
            <a:schemeClr val="tx1"/>
          </a:solidFill>
          <a:latin typeface="+mn-lt"/>
          <a:ea typeface="+mn-ea"/>
          <a:cs typeface="+mn-cs"/>
        </a:defRPr>
      </a:lvl3pPr>
      <a:lvl4pPr marL="729871" marR="0" indent="-224097" algn="l" defTabSz="914367" rtl="0" eaLnBrk="1" fontAlgn="auto" latinLnBrk="0" hangingPunct="1">
        <a:lnSpc>
          <a:spcPct val="90000"/>
        </a:lnSpc>
        <a:spcBef>
          <a:spcPts val="784"/>
        </a:spcBef>
        <a:spcAft>
          <a:spcPts val="0"/>
        </a:spcAft>
        <a:buClr>
          <a:schemeClr val="tx1"/>
        </a:buClr>
        <a:buSzPct val="90000"/>
        <a:buFont typeface="Arial" pitchFamily="34" charset="0"/>
        <a:buChar char="•"/>
        <a:tabLst/>
        <a:defRPr sz="1372" kern="1200" spc="0" baseline="0">
          <a:solidFill>
            <a:schemeClr val="tx1"/>
          </a:solidFill>
          <a:latin typeface="+mn-lt"/>
          <a:ea typeface="+mn-ea"/>
          <a:cs typeface="+mn-cs"/>
        </a:defRPr>
      </a:lvl4pPr>
      <a:lvl5pPr marL="953967" marR="0" indent="-224097" algn="l" defTabSz="896386" rtl="0" eaLnBrk="1" fontAlgn="auto" latinLnBrk="0" hangingPunct="1">
        <a:lnSpc>
          <a:spcPct val="90000"/>
        </a:lnSpc>
        <a:spcBef>
          <a:spcPts val="784"/>
        </a:spcBef>
        <a:spcAft>
          <a:spcPts val="0"/>
        </a:spcAft>
        <a:buClr>
          <a:schemeClr val="tx1"/>
        </a:buClr>
        <a:buSzPct val="90000"/>
        <a:buFont typeface="Arial" pitchFamily="34" charset="0"/>
        <a:buChar char="•"/>
        <a:tabLst/>
        <a:defRPr sz="1372"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18" Type="http://schemas.openxmlformats.org/officeDocument/2006/relationships/image" Target="../media/image27.jpe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jpeg"/><Relationship Id="rId2" Type="http://schemas.openxmlformats.org/officeDocument/2006/relationships/notesSlide" Target="../notesSlides/notesSlide6.xml"/><Relationship Id="rId16" Type="http://schemas.openxmlformats.org/officeDocument/2006/relationships/image" Target="../media/image25.jpeg"/><Relationship Id="rId20"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 Id="rId5" Type="http://schemas.openxmlformats.org/officeDocument/2006/relationships/chart" Target="../charts/chart4.xml"/><Relationship Id="rId4" Type="http://schemas.openxmlformats.org/officeDocument/2006/relationships/chart" Target="../charts/char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hyperlink" Target="http://smartpartnermarketing.microsoft.com/" TargetMode="External"/><Relationship Id="rId2" Type="http://schemas.openxmlformats.org/officeDocument/2006/relationships/hyperlink" Target="https://hbr.org/2013/09/the-truth-about-customer-experience" TargetMode="External"/><Relationship Id="rId1" Type="http://schemas.openxmlformats.org/officeDocument/2006/relationships/slideLayout" Target="../slideLayouts/slideLayout17.xml"/><Relationship Id="rId4" Type="http://schemas.openxmlformats.org/officeDocument/2006/relationships/hyperlink" Target="http://www.indigoslate.com/cx-self-assessment"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Customer Experience</a:t>
            </a:r>
          </a:p>
        </p:txBody>
      </p:sp>
      <p:sp>
        <p:nvSpPr>
          <p:cNvPr id="3" name="Text Placeholder 2"/>
          <p:cNvSpPr>
            <a:spLocks noGrp="1"/>
          </p:cNvSpPr>
          <p:nvPr>
            <p:ph type="body" sz="quarter" idx="14"/>
          </p:nvPr>
        </p:nvSpPr>
        <p:spPr/>
        <p:txBody>
          <a:bodyPr/>
          <a:lstStyle/>
          <a:p>
            <a:r>
              <a:rPr lang="en-US" sz="2800" dirty="0"/>
              <a:t>Jennifer S. Tomlinson </a:t>
            </a:r>
          </a:p>
          <a:p>
            <a:pPr lvl="0"/>
            <a:r>
              <a:rPr lang="en-US" sz="1600" dirty="0"/>
              <a:t>Sr. Manager Partner Marketing </a:t>
            </a:r>
          </a:p>
          <a:p>
            <a:pPr lvl="0"/>
            <a:r>
              <a:rPr lang="en-US" sz="1600" dirty="0"/>
              <a:t>Worldwide Channels and Programs</a:t>
            </a:r>
          </a:p>
          <a:p>
            <a:pPr lvl="0"/>
            <a:r>
              <a:rPr lang="en-US" sz="1600" dirty="0"/>
              <a:t>Jesidd@Microsoft.com</a:t>
            </a:r>
          </a:p>
        </p:txBody>
      </p:sp>
    </p:spTree>
    <p:extLst>
      <p:ext uri="{BB962C8B-B14F-4D97-AF65-F5344CB8AC3E}">
        <p14:creationId xmlns:p14="http://schemas.microsoft.com/office/powerpoint/2010/main" val="349647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CUSTOMER EXPERIENCE OVERVIEW</a:t>
            </a:r>
          </a:p>
        </p:txBody>
      </p:sp>
    </p:spTree>
    <p:extLst>
      <p:ext uri="{BB962C8B-B14F-4D97-AF65-F5344CB8AC3E}">
        <p14:creationId xmlns:p14="http://schemas.microsoft.com/office/powerpoint/2010/main" val="234359222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669" y="0"/>
            <a:ext cx="5378548" cy="5226046"/>
          </a:xfrm>
        </p:spPr>
        <p:txBody>
          <a:bodyPr/>
          <a:lstStyle/>
          <a:p>
            <a:br>
              <a:rPr lang="en-US" sz="2800" dirty="0"/>
            </a:br>
            <a:br>
              <a:rPr lang="en-US" sz="2800" dirty="0"/>
            </a:br>
            <a:r>
              <a:rPr lang="en-US" sz="2800" dirty="0"/>
              <a:t>Creating a world-class, end-to-end customer experience can become a key strategic differentiator.</a:t>
            </a:r>
            <a:br>
              <a:rPr lang="en-US" sz="2800" dirty="0"/>
            </a:br>
            <a:br>
              <a:rPr lang="en-US" sz="2800" dirty="0"/>
            </a:br>
            <a:r>
              <a:rPr lang="en-US" sz="2800" dirty="0"/>
              <a:t>However, it requires a deep understanding of both the customers and how they interact.</a:t>
            </a:r>
            <a:br>
              <a:rPr lang="en-US" sz="2800" dirty="0"/>
            </a:br>
            <a:br>
              <a:rPr lang="en-US" sz="2800" dirty="0"/>
            </a:br>
            <a:r>
              <a:rPr lang="en-US" sz="2800" dirty="0"/>
              <a:t>Plus, a commitment to change business processes based on that understanding.  </a:t>
            </a:r>
          </a:p>
        </p:txBody>
      </p:sp>
      <p:sp>
        <p:nvSpPr>
          <p:cNvPr id="3" name="Picture Placeholder 2"/>
          <p:cNvSpPr>
            <a:spLocks noGrp="1"/>
          </p:cNvSpPr>
          <p:nvPr>
            <p:ph type="pic" sz="quarter" idx="10"/>
          </p:nvPr>
        </p:nvSpPr>
        <p:spPr/>
      </p:sp>
    </p:spTree>
    <p:extLst>
      <p:ext uri="{BB962C8B-B14F-4D97-AF65-F5344CB8AC3E}">
        <p14:creationId xmlns:p14="http://schemas.microsoft.com/office/powerpoint/2010/main" val="380082097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Customer Experience (CX)?</a:t>
            </a:r>
          </a:p>
        </p:txBody>
      </p:sp>
      <p:sp>
        <p:nvSpPr>
          <p:cNvPr id="5" name="Text Placeholder 4"/>
          <p:cNvSpPr>
            <a:spLocks noGrp="1"/>
          </p:cNvSpPr>
          <p:nvPr>
            <p:ph type="body" sz="quarter" idx="10"/>
          </p:nvPr>
        </p:nvSpPr>
        <p:spPr>
          <a:xfrm>
            <a:off x="269239" y="1189495"/>
            <a:ext cx="11653523" cy="1162241"/>
          </a:xfrm>
        </p:spPr>
        <p:txBody>
          <a:bodyPr/>
          <a:lstStyle/>
          <a:p>
            <a:r>
              <a:rPr lang="en-US" sz="3529" dirty="0"/>
              <a:t>The sum of how customers perceive interactions with your company’s products, services and/or people... </a:t>
            </a:r>
          </a:p>
        </p:txBody>
      </p:sp>
      <p:grpSp>
        <p:nvGrpSpPr>
          <p:cNvPr id="7" name="Group 6"/>
          <p:cNvGrpSpPr/>
          <p:nvPr/>
        </p:nvGrpSpPr>
        <p:grpSpPr>
          <a:xfrm>
            <a:off x="3032760" y="2857020"/>
            <a:ext cx="5929424" cy="2857516"/>
            <a:chOff x="633732" y="354838"/>
            <a:chExt cx="11169020" cy="5325482"/>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33732" y="354838"/>
              <a:ext cx="2173636" cy="1286371"/>
            </a:xfrm>
            <a:prstGeom prst="rect">
              <a:avLst/>
            </a:prstGeom>
          </p:spPr>
        </p:pic>
        <p:pic>
          <p:nvPicPr>
            <p:cNvPr id="9" name="Picture 3"/>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7380264" y="354838"/>
              <a:ext cx="2173637" cy="1286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5131424" y="354839"/>
              <a:ext cx="2173636" cy="1286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descr="C:\Users\v-junyo\Desktop\Snapshot 1 (8-30-2012 10-32 PM).png"/>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2882578" y="354838"/>
              <a:ext cx="2173636" cy="12863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9629116" y="354839"/>
              <a:ext cx="2173636" cy="1286369"/>
            </a:xfrm>
            <a:prstGeom prst="rect">
              <a:avLst/>
            </a:prstGeom>
          </p:spPr>
        </p:pic>
        <p:pic>
          <p:nvPicPr>
            <p:cNvPr id="13" name="Picture 3" descr="C:\Users\v-junyo\Desktop\Snapshot 1 (8-30-2012 10-32 PM).png"/>
            <p:cNvPicPr>
              <a:picLocks noChangeAspect="1" noChangeArrowheads="1"/>
            </p:cNvPicPr>
            <p:nvPr/>
          </p:nvPicPr>
          <p:blipFill rotWithShape="1">
            <a:blip r:embed="rId8" cstate="screen">
              <a:extLst>
                <a:ext uri="{28A0092B-C50C-407E-A947-70E740481C1C}">
                  <a14:useLocalDpi xmlns:a14="http://schemas.microsoft.com/office/drawing/2010/main" val="0"/>
                </a:ext>
              </a:extLst>
            </a:blip>
            <a:srcRect/>
            <a:stretch/>
          </p:blipFill>
          <p:spPr bwMode="auto">
            <a:xfrm>
              <a:off x="2882578" y="1710660"/>
              <a:ext cx="2173636" cy="128636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rotWithShape="1">
            <a:blip r:embed="rId9" cstate="screen">
              <a:extLst>
                <a:ext uri="{28A0092B-C50C-407E-A947-70E740481C1C}">
                  <a14:useLocalDpi xmlns:a14="http://schemas.microsoft.com/office/drawing/2010/main" val="0"/>
                </a:ext>
              </a:extLst>
            </a:blip>
            <a:srcRect/>
            <a:stretch/>
          </p:blipFill>
          <p:spPr bwMode="auto">
            <a:xfrm>
              <a:off x="7380264" y="1710660"/>
              <a:ext cx="2173637" cy="128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rotWithShape="1">
            <a:blip r:embed="rId10" cstate="screen">
              <a:extLst>
                <a:ext uri="{28A0092B-C50C-407E-A947-70E740481C1C}">
                  <a14:useLocalDpi xmlns:a14="http://schemas.microsoft.com/office/drawing/2010/main" val="0"/>
                </a:ext>
              </a:extLst>
            </a:blip>
            <a:srcRect/>
            <a:stretch/>
          </p:blipFill>
          <p:spPr bwMode="auto">
            <a:xfrm>
              <a:off x="7380268" y="4393952"/>
              <a:ext cx="2173636" cy="12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11" cstate="screen">
              <a:extLst>
                <a:ext uri="{28A0092B-C50C-407E-A947-70E740481C1C}">
                  <a14:useLocalDpi xmlns:a14="http://schemas.microsoft.com/office/drawing/2010/main" val="0"/>
                </a:ext>
              </a:extLst>
            </a:blip>
            <a:srcRect/>
            <a:stretch/>
          </p:blipFill>
          <p:spPr bwMode="auto">
            <a:xfrm>
              <a:off x="9629110" y="3038135"/>
              <a:ext cx="2173637" cy="128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12" cstate="screen">
              <a:extLst>
                <a:ext uri="{28A0092B-C50C-407E-A947-70E740481C1C}">
                  <a14:useLocalDpi xmlns:a14="http://schemas.microsoft.com/office/drawing/2010/main" val="0"/>
                </a:ext>
              </a:extLst>
            </a:blip>
            <a:srcRect/>
            <a:stretch/>
          </p:blipFill>
          <p:spPr bwMode="auto">
            <a:xfrm>
              <a:off x="5131420" y="3038135"/>
              <a:ext cx="2173637" cy="128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13" cstate="screen">
              <a:extLst>
                <a:ext uri="{28A0092B-C50C-407E-A947-70E740481C1C}">
                  <a14:useLocalDpi xmlns:a14="http://schemas.microsoft.com/office/drawing/2010/main" val="0"/>
                </a:ext>
              </a:extLst>
            </a:blip>
            <a:srcRect/>
            <a:stretch/>
          </p:blipFill>
          <p:spPr bwMode="auto">
            <a:xfrm>
              <a:off x="633732" y="3038135"/>
              <a:ext cx="2173636" cy="128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14" cstate="screen">
              <a:extLst>
                <a:ext uri="{28A0092B-C50C-407E-A947-70E740481C1C}">
                  <a14:useLocalDpi xmlns:a14="http://schemas.microsoft.com/office/drawing/2010/main" val="0"/>
                </a:ext>
              </a:extLst>
            </a:blip>
            <a:srcRect/>
            <a:stretch/>
          </p:blipFill>
          <p:spPr bwMode="auto">
            <a:xfrm>
              <a:off x="2882579" y="4393952"/>
              <a:ext cx="2173636" cy="128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15" cstate="screen">
              <a:extLst>
                <a:ext uri="{28A0092B-C50C-407E-A947-70E740481C1C}">
                  <a14:useLocalDpi xmlns:a14="http://schemas.microsoft.com/office/drawing/2010/main" val="0"/>
                </a:ext>
              </a:extLst>
            </a:blip>
            <a:srcRect/>
            <a:stretch/>
          </p:blipFill>
          <p:spPr bwMode="auto">
            <a:xfrm>
              <a:off x="5131420" y="4393952"/>
              <a:ext cx="2173637" cy="128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rotWithShape="1">
            <a:blip r:embed="rId16" cstate="screen">
              <a:extLst>
                <a:ext uri="{28A0092B-C50C-407E-A947-70E740481C1C}">
                  <a14:useLocalDpi xmlns:a14="http://schemas.microsoft.com/office/drawing/2010/main" val="0"/>
                </a:ext>
              </a:extLst>
            </a:blip>
            <a:srcRect/>
            <a:stretch/>
          </p:blipFill>
          <p:spPr bwMode="auto">
            <a:xfrm>
              <a:off x="9629110" y="4393955"/>
              <a:ext cx="2173637" cy="128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17" cstate="screen">
              <a:extLst>
                <a:ext uri="{28A0092B-C50C-407E-A947-70E740481C1C}">
                  <a14:useLocalDpi xmlns:a14="http://schemas.microsoft.com/office/drawing/2010/main" val="0"/>
                </a:ext>
              </a:extLst>
            </a:blip>
            <a:srcRect/>
            <a:stretch/>
          </p:blipFill>
          <p:spPr bwMode="auto">
            <a:xfrm>
              <a:off x="633732" y="4393952"/>
              <a:ext cx="2173636" cy="128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bwMode="auto">
            <a:xfrm>
              <a:off x="633732" y="1710660"/>
              <a:ext cx="2173636" cy="1286368"/>
            </a:xfrm>
            <a:prstGeom prst="rect">
              <a:avLst/>
            </a:prstGeom>
            <a:gradFill flip="none" rotWithShape="1">
              <a:gsLst>
                <a:gs pos="0">
                  <a:srgbClr val="0072C6">
                    <a:shade val="30000"/>
                    <a:satMod val="115000"/>
                  </a:srgbClr>
                </a:gs>
                <a:gs pos="50000">
                  <a:srgbClr val="0072C6">
                    <a:shade val="67500"/>
                    <a:satMod val="115000"/>
                  </a:srgbClr>
                </a:gs>
                <a:gs pos="100000">
                  <a:srgbClr val="0072C6">
                    <a:shade val="100000"/>
                    <a:satMod val="115000"/>
                  </a:srgbClr>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26" tIns="25705" rIns="25705" bIns="25705" numCol="1" spcCol="0" rtlCol="0" fromWordArt="0" anchor="ctr" anchorCtr="0" forceAA="0" compatLnSpc="1">
              <a:prstTxWarp prst="textNoShape">
                <a:avLst/>
              </a:prstTxWarp>
              <a:noAutofit/>
            </a:bodyPr>
            <a:lstStyle/>
            <a:p>
              <a:pPr defTabSz="514022">
                <a:lnSpc>
                  <a:spcPct val="90000"/>
                </a:lnSpc>
                <a:spcBef>
                  <a:spcPct val="0"/>
                </a:spcBef>
              </a:pPr>
              <a:r>
                <a:rPr lang="en-US" sz="607" b="1" spc="-27">
                  <a:ln w="3175">
                    <a:noFill/>
                  </a:ln>
                  <a:gradFill>
                    <a:gsLst>
                      <a:gs pos="43871">
                        <a:srgbClr val="FFFFFF"/>
                      </a:gs>
                      <a:gs pos="83000">
                        <a:srgbClr val="FFFFFF"/>
                      </a:gs>
                    </a:gsLst>
                    <a:lin ang="5400000" scaled="1"/>
                  </a:gradFill>
                  <a:latin typeface="Segoe UI Light"/>
                  <a:cs typeface="Arial" charset="0"/>
                </a:rPr>
                <a:t>Dynamic workplace</a:t>
              </a:r>
            </a:p>
          </p:txBody>
        </p:sp>
        <p:sp>
          <p:nvSpPr>
            <p:cNvPr id="24" name="Rectangle 23"/>
            <p:cNvSpPr/>
            <p:nvPr/>
          </p:nvSpPr>
          <p:spPr bwMode="auto">
            <a:xfrm>
              <a:off x="5131424" y="1710660"/>
              <a:ext cx="2173636" cy="1286368"/>
            </a:xfrm>
            <a:prstGeom prst="rect">
              <a:avLst/>
            </a:prstGeom>
            <a:gradFill flip="none" rotWithShape="1">
              <a:gsLst>
                <a:gs pos="0">
                  <a:srgbClr val="0072C6">
                    <a:shade val="30000"/>
                    <a:satMod val="115000"/>
                  </a:srgbClr>
                </a:gs>
                <a:gs pos="50000">
                  <a:srgbClr val="0072C6">
                    <a:shade val="67500"/>
                    <a:satMod val="115000"/>
                  </a:srgbClr>
                </a:gs>
                <a:gs pos="100000">
                  <a:srgbClr val="0072C6">
                    <a:shade val="100000"/>
                    <a:satMod val="115000"/>
                  </a:srgb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26" tIns="25705" rIns="25705" bIns="25705" numCol="1" spcCol="0" rtlCol="0" fromWordArt="0" anchor="ctr" anchorCtr="0" forceAA="0" compatLnSpc="1">
              <a:prstTxWarp prst="textNoShape">
                <a:avLst/>
              </a:prstTxWarp>
              <a:noAutofit/>
            </a:bodyPr>
            <a:lstStyle/>
            <a:p>
              <a:pPr defTabSz="514022">
                <a:lnSpc>
                  <a:spcPct val="90000"/>
                </a:lnSpc>
                <a:spcBef>
                  <a:spcPct val="0"/>
                </a:spcBef>
              </a:pPr>
              <a:r>
                <a:rPr lang="en-US" sz="607" b="1" spc="-27">
                  <a:ln w="3175">
                    <a:noFill/>
                  </a:ln>
                  <a:gradFill>
                    <a:gsLst>
                      <a:gs pos="43871">
                        <a:srgbClr val="FFFFFF"/>
                      </a:gs>
                      <a:gs pos="83000">
                        <a:srgbClr val="FFFFFF"/>
                      </a:gs>
                    </a:gsLst>
                    <a:lin ang="5400000" scaled="1"/>
                  </a:gradFill>
                  <a:latin typeface="Segoe UI Light"/>
                  <a:cs typeface="Arial" charset="0"/>
                </a:rPr>
                <a:t>Merging home &amp; work</a:t>
              </a:r>
            </a:p>
          </p:txBody>
        </p:sp>
        <p:sp>
          <p:nvSpPr>
            <p:cNvPr id="25" name="Rectangle 24"/>
            <p:cNvSpPr/>
            <p:nvPr/>
          </p:nvSpPr>
          <p:spPr bwMode="auto">
            <a:xfrm>
              <a:off x="9629116" y="1710660"/>
              <a:ext cx="2173636" cy="1286368"/>
            </a:xfrm>
            <a:prstGeom prst="rect">
              <a:avLst/>
            </a:prstGeom>
            <a:gradFill flip="none" rotWithShape="1">
              <a:gsLst>
                <a:gs pos="0">
                  <a:srgbClr val="0072C6">
                    <a:shade val="30000"/>
                    <a:satMod val="115000"/>
                  </a:srgbClr>
                </a:gs>
                <a:gs pos="50000">
                  <a:srgbClr val="0072C6">
                    <a:shade val="67500"/>
                    <a:satMod val="115000"/>
                  </a:srgbClr>
                </a:gs>
                <a:gs pos="100000">
                  <a:srgbClr val="0072C6">
                    <a:shade val="100000"/>
                    <a:satMod val="115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426" tIns="25705" rIns="25705" bIns="25705" numCol="1" spcCol="0" rtlCol="0" fromWordArt="0" anchor="ctr" anchorCtr="0" forceAA="0" compatLnSpc="1">
              <a:prstTxWarp prst="textNoShape">
                <a:avLst/>
              </a:prstTxWarp>
              <a:noAutofit/>
            </a:bodyPr>
            <a:lstStyle/>
            <a:p>
              <a:pPr defTabSz="514022">
                <a:lnSpc>
                  <a:spcPct val="90000"/>
                </a:lnSpc>
                <a:spcBef>
                  <a:spcPct val="0"/>
                </a:spcBef>
              </a:pPr>
              <a:r>
                <a:rPr lang="en-US" sz="607" b="1" spc="-27">
                  <a:ln w="3175">
                    <a:noFill/>
                  </a:ln>
                  <a:gradFill>
                    <a:gsLst>
                      <a:gs pos="43871">
                        <a:srgbClr val="FFFFFF"/>
                      </a:gs>
                      <a:gs pos="83000">
                        <a:srgbClr val="FFFFFF"/>
                      </a:gs>
                    </a:gsLst>
                    <a:lin ang="5400000" scaled="1"/>
                  </a:gradFill>
                  <a:latin typeface="Segoe UI Light"/>
                  <a:cs typeface="Arial" charset="0"/>
                </a:rPr>
                <a:t>Responsible organization</a:t>
              </a:r>
            </a:p>
          </p:txBody>
        </p:sp>
        <p:sp>
          <p:nvSpPr>
            <p:cNvPr id="26" name="TextBox 25"/>
            <p:cNvSpPr txBox="1"/>
            <p:nvPr/>
          </p:nvSpPr>
          <p:spPr>
            <a:xfrm>
              <a:off x="2841241" y="3046213"/>
              <a:ext cx="2206810" cy="127829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0" scaled="1"/>
              <a:tileRect/>
            </a:gradFill>
          </p:spPr>
          <p:txBody>
            <a:bodyPr wrap="square" lIns="51426" tIns="51426" rIns="51426" bIns="51426" rtlCol="0" anchor="t" anchorCtr="0">
              <a:noAutofit/>
            </a:bodyPr>
            <a:lstStyle>
              <a:defPPr>
                <a:defRPr lang="en-US"/>
              </a:defPPr>
              <a:lvl1pPr>
                <a:defRPr sz="2400">
                  <a:solidFill>
                    <a:schemeClr val="bg1"/>
                  </a:solidFill>
                  <a:latin typeface="Segoe UI Light" pitchFamily="34" charset="0"/>
                  <a:cs typeface="Segoe UI" pitchFamily="34" charset="0"/>
                </a:defRPr>
              </a:lvl1pPr>
            </a:lstStyle>
            <a:p>
              <a:pPr defTabSz="514240"/>
              <a:r>
                <a:rPr lang="en-US" sz="607">
                  <a:solidFill>
                    <a:prstClr val="white"/>
                  </a:solidFill>
                </a:rPr>
                <a:t>Immersive, connected  experiences</a:t>
              </a:r>
            </a:p>
          </p:txBody>
        </p:sp>
        <p:pic>
          <p:nvPicPr>
            <p:cNvPr id="27" name="Picture 26"/>
            <p:cNvPicPr>
              <a:picLocks noChangeAspect="1"/>
            </p:cNvPicPr>
            <p:nvPr/>
          </p:nvPicPr>
          <p:blipFill rotWithShape="1">
            <a:blip r:embed="rId18" cstate="screen">
              <a:extLst>
                <a:ext uri="{28A0092B-C50C-407E-A947-70E740481C1C}">
                  <a14:useLocalDpi xmlns:a14="http://schemas.microsoft.com/office/drawing/2010/main" val="0"/>
                </a:ext>
              </a:extLst>
            </a:blip>
            <a:srcRect/>
            <a:stretch/>
          </p:blipFill>
          <p:spPr>
            <a:xfrm>
              <a:off x="7346383" y="3038135"/>
              <a:ext cx="2207518" cy="128636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pic>
        <p:pic>
          <p:nvPicPr>
            <p:cNvPr id="28" name="Picture 2" descr="C:\Users\v-kenmac\Documents\_Microsoft - Common Files\Logos\Ofc365_Wht_rgb.png"/>
            <p:cNvPicPr>
              <a:picLocks noChangeAspect="1" noChangeArrowheads="1"/>
            </p:cNvPicPr>
            <p:nvPr/>
          </p:nvPicPr>
          <p:blipFill>
            <a:blip r:embed="rId19" cstate="screen">
              <a:extLst>
                <a:ext uri="{28A0092B-C50C-407E-A947-70E740481C1C}">
                  <a14:useLocalDpi xmlns:a14="http://schemas.microsoft.com/office/drawing/2010/main" val="0"/>
                </a:ext>
              </a:extLst>
            </a:blip>
            <a:srcRect/>
            <a:stretch>
              <a:fillRect/>
            </a:stretch>
          </p:blipFill>
          <p:spPr bwMode="auto">
            <a:xfrm>
              <a:off x="7854116" y="3549913"/>
              <a:ext cx="1192055" cy="3926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519331" y="3899962"/>
              <a:ext cx="1861623" cy="424540"/>
            </a:xfrm>
            <a:prstGeom prst="rect">
              <a:avLst/>
            </a:prstGeom>
          </p:spPr>
        </p:pic>
      </p:grpSp>
      <p:sp>
        <p:nvSpPr>
          <p:cNvPr id="30" name="Title 17"/>
          <p:cNvSpPr txBox="1">
            <a:spLocks/>
          </p:cNvSpPr>
          <p:nvPr/>
        </p:nvSpPr>
        <p:spPr>
          <a:xfrm>
            <a:off x="1391673" y="6219821"/>
            <a:ext cx="9408654" cy="430839"/>
          </a:xfrm>
          <a:prstGeom prst="rect">
            <a:avLst/>
          </a:prstGeom>
        </p:spPr>
        <p:txBody>
          <a:bodyPr/>
          <a:lst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2400" dirty="0">
                <a:solidFill>
                  <a:srgbClr val="FF0000"/>
                </a:solidFill>
              </a:rPr>
              <a:t>THE CHALLENGE – customer experience is whatever your customer thinks it is. </a:t>
            </a:r>
          </a:p>
        </p:txBody>
      </p:sp>
    </p:spTree>
    <p:extLst>
      <p:ext uri="{BB962C8B-B14F-4D97-AF65-F5344CB8AC3E}">
        <p14:creationId xmlns:p14="http://schemas.microsoft.com/office/powerpoint/2010/main" val="212691528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your customer</a:t>
            </a:r>
          </a:p>
        </p:txBody>
      </p:sp>
      <p:pic>
        <p:nvPicPr>
          <p:cNvPr id="4" name="Picture 3"/>
          <p:cNvPicPr>
            <a:picLocks noChangeAspect="1"/>
          </p:cNvPicPr>
          <p:nvPr/>
        </p:nvPicPr>
        <p:blipFill>
          <a:blip r:embed="rId3"/>
          <a:stretch>
            <a:fillRect/>
          </a:stretch>
        </p:blipFill>
        <p:spPr>
          <a:xfrm>
            <a:off x="1714500" y="1253692"/>
            <a:ext cx="7780020" cy="3897819"/>
          </a:xfrm>
          <a:prstGeom prst="rect">
            <a:avLst/>
          </a:prstGeom>
        </p:spPr>
      </p:pic>
      <p:sp>
        <p:nvSpPr>
          <p:cNvPr id="5" name="TextBox 4"/>
          <p:cNvSpPr txBox="1"/>
          <p:nvPr/>
        </p:nvSpPr>
        <p:spPr>
          <a:xfrm>
            <a:off x="2703469" y="4908266"/>
            <a:ext cx="3148692" cy="615522"/>
          </a:xfrm>
          <a:prstGeom prst="rect">
            <a:avLst/>
          </a:prstGeom>
          <a:noFill/>
        </p:spPr>
        <p:txBody>
          <a:bodyPr wrap="square" lIns="179285" tIns="143428" rIns="179285" bIns="143428" rtlCol="0">
            <a:spAutoFit/>
          </a:bodyPr>
          <a:lstStyle/>
          <a:p>
            <a:pPr defTabSz="914367">
              <a:lnSpc>
                <a:spcPct val="90000"/>
              </a:lnSpc>
              <a:spcAft>
                <a:spcPts val="588"/>
              </a:spcAft>
            </a:pPr>
            <a:r>
              <a:rPr lang="en-US" sz="2353" dirty="0">
                <a:solidFill>
                  <a:srgbClr val="32145A"/>
                </a:solidFill>
                <a:latin typeface="Segoe UI"/>
              </a:rPr>
              <a:t>Customer Lifecycle</a:t>
            </a:r>
          </a:p>
        </p:txBody>
      </p:sp>
    </p:spTree>
    <p:extLst>
      <p:ext uri="{BB962C8B-B14F-4D97-AF65-F5344CB8AC3E}">
        <p14:creationId xmlns:p14="http://schemas.microsoft.com/office/powerpoint/2010/main" val="318289960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Four Steps to Improve Customer Experience</a:t>
            </a:r>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338295891"/>
              </p:ext>
            </p:extLst>
          </p:nvPr>
        </p:nvGraphicFramePr>
        <p:xfrm>
          <a:off x="325119" y="1444281"/>
          <a:ext cx="11544081" cy="3907426"/>
        </p:xfrm>
        <a:graphic>
          <a:graphicData uri="http://schemas.openxmlformats.org/drawingml/2006/table">
            <a:tbl>
              <a:tblPr firstRow="1" bandRow="1">
                <a:tableStyleId>{5C22544A-7EE6-4342-B048-85BDC9FD1C3A}</a:tableStyleId>
              </a:tblPr>
              <a:tblGrid>
                <a:gridCol w="2921597">
                  <a:extLst>
                    <a:ext uri="{9D8B030D-6E8A-4147-A177-3AD203B41FA5}">
                      <a16:colId xmlns:a16="http://schemas.microsoft.com/office/drawing/2014/main" val="20000"/>
                    </a:ext>
                  </a:extLst>
                </a:gridCol>
                <a:gridCol w="2820582">
                  <a:extLst>
                    <a:ext uri="{9D8B030D-6E8A-4147-A177-3AD203B41FA5}">
                      <a16:colId xmlns:a16="http://schemas.microsoft.com/office/drawing/2014/main" val="20001"/>
                    </a:ext>
                  </a:extLst>
                </a:gridCol>
                <a:gridCol w="2944621">
                  <a:extLst>
                    <a:ext uri="{9D8B030D-6E8A-4147-A177-3AD203B41FA5}">
                      <a16:colId xmlns:a16="http://schemas.microsoft.com/office/drawing/2014/main" val="20002"/>
                    </a:ext>
                  </a:extLst>
                </a:gridCol>
                <a:gridCol w="2857281">
                  <a:extLst>
                    <a:ext uri="{9D8B030D-6E8A-4147-A177-3AD203B41FA5}">
                      <a16:colId xmlns:a16="http://schemas.microsoft.com/office/drawing/2014/main" val="20003"/>
                    </a:ext>
                  </a:extLst>
                </a:gridCol>
              </a:tblGrid>
              <a:tr h="768365">
                <a:tc>
                  <a:txBody>
                    <a:bodyPr/>
                    <a:lstStyle/>
                    <a:p>
                      <a:pPr marL="0" marR="0" indent="0" algn="l" defTabSz="932649" rtl="0" eaLnBrk="1" fontAlgn="auto" latinLnBrk="0" hangingPunct="1">
                        <a:lnSpc>
                          <a:spcPct val="100000"/>
                        </a:lnSpc>
                        <a:spcBef>
                          <a:spcPts val="0"/>
                        </a:spcBef>
                        <a:spcAft>
                          <a:spcPts val="0"/>
                        </a:spcAft>
                        <a:buClrTx/>
                        <a:buSzTx/>
                        <a:buFontTx/>
                        <a:buNone/>
                        <a:tabLst/>
                        <a:defRPr/>
                      </a:pPr>
                      <a:r>
                        <a:rPr lang="en-US" sz="2400" b="1" kern="1200" dirty="0">
                          <a:gradFill>
                            <a:gsLst>
                              <a:gs pos="0">
                                <a:srgbClr val="FFFFFF"/>
                              </a:gs>
                              <a:gs pos="100000">
                                <a:srgbClr val="FFFFFF"/>
                              </a:gs>
                            </a:gsLst>
                            <a:lin ang="5400000" scaled="0"/>
                          </a:gradFill>
                          <a:latin typeface="+mj-lt"/>
                          <a:ea typeface="Segoe UI" pitchFamily="34" charset="0"/>
                          <a:cs typeface="Segoe UI" pitchFamily="34" charset="0"/>
                        </a:rPr>
                        <a:t>Identify Product or Service Journeys</a:t>
                      </a:r>
                    </a:p>
                  </a:txBody>
                  <a:tcPr marL="179285" marR="179285" marT="179285" marB="179285" anchor="ctr">
                    <a:solidFill>
                      <a:schemeClr val="tx2"/>
                    </a:solidFill>
                  </a:tcPr>
                </a:tc>
                <a:tc>
                  <a:txBody>
                    <a:bodyPr/>
                    <a:lstStyle/>
                    <a:p>
                      <a:pPr marL="0" marR="0" indent="0" algn="l" defTabSz="932649" rtl="0" eaLnBrk="1" fontAlgn="auto" latinLnBrk="0" hangingPunct="1">
                        <a:lnSpc>
                          <a:spcPct val="100000"/>
                        </a:lnSpc>
                        <a:spcBef>
                          <a:spcPts val="0"/>
                        </a:spcBef>
                        <a:spcAft>
                          <a:spcPts val="0"/>
                        </a:spcAft>
                        <a:buClrTx/>
                        <a:buSzTx/>
                        <a:buFontTx/>
                        <a:buNone/>
                        <a:tabLst/>
                        <a:defRPr/>
                      </a:pPr>
                      <a:r>
                        <a:rPr lang="en-US" sz="2400" b="1" kern="1200" dirty="0">
                          <a:gradFill>
                            <a:gsLst>
                              <a:gs pos="0">
                                <a:srgbClr val="FFFFFF"/>
                              </a:gs>
                              <a:gs pos="100000">
                                <a:srgbClr val="FFFFFF"/>
                              </a:gs>
                            </a:gsLst>
                            <a:lin ang="5400000" scaled="0"/>
                          </a:gradFill>
                          <a:latin typeface="+mj-lt"/>
                          <a:ea typeface="Segoe UI" pitchFamily="34" charset="0"/>
                          <a:cs typeface="Segoe UI" pitchFamily="34" charset="0"/>
                        </a:rPr>
                        <a:t>Define Personas &amp; Key Interactions </a:t>
                      </a:r>
                    </a:p>
                  </a:txBody>
                  <a:tcPr marL="179285" marR="179285" marT="179285" marB="179285" anchor="ctr">
                    <a:solidFill>
                      <a:schemeClr val="tx2"/>
                    </a:solidFill>
                  </a:tcPr>
                </a:tc>
                <a:tc>
                  <a:txBody>
                    <a:bodyPr/>
                    <a:lstStyle/>
                    <a:p>
                      <a:pPr marL="0" marR="0" indent="0" algn="l" defTabSz="932649" rtl="0" eaLnBrk="1" fontAlgn="auto" latinLnBrk="0" hangingPunct="1">
                        <a:lnSpc>
                          <a:spcPct val="100000"/>
                        </a:lnSpc>
                        <a:spcBef>
                          <a:spcPts val="0"/>
                        </a:spcBef>
                        <a:spcAft>
                          <a:spcPts val="0"/>
                        </a:spcAft>
                        <a:buClrTx/>
                        <a:buSzTx/>
                        <a:buFontTx/>
                        <a:buNone/>
                        <a:tabLst/>
                        <a:defRPr/>
                      </a:pPr>
                      <a:r>
                        <a:rPr lang="en-US" sz="2400" b="1" kern="1200" dirty="0">
                          <a:gradFill>
                            <a:gsLst>
                              <a:gs pos="0">
                                <a:srgbClr val="FFFFFF"/>
                              </a:gs>
                              <a:gs pos="100000">
                                <a:srgbClr val="FFFFFF"/>
                              </a:gs>
                            </a:gsLst>
                            <a:lin ang="5400000" scaled="0"/>
                          </a:gradFill>
                          <a:latin typeface="+mj-lt"/>
                          <a:ea typeface="Segoe UI" pitchFamily="34" charset="0"/>
                          <a:cs typeface="Segoe UI" pitchFamily="34" charset="0"/>
                        </a:rPr>
                        <a:t>Validate Perceptions &amp; Define CX Metrics</a:t>
                      </a:r>
                    </a:p>
                  </a:txBody>
                  <a:tcPr marL="179285" marR="179285" marT="179285" marB="179285" anchor="ctr">
                    <a:solidFill>
                      <a:schemeClr val="tx2"/>
                    </a:solidFill>
                  </a:tcPr>
                </a:tc>
                <a:tc>
                  <a:txBody>
                    <a:bodyPr/>
                    <a:lstStyle/>
                    <a:p>
                      <a:pPr marL="0" marR="0" indent="0" algn="l" defTabSz="932649" rtl="0" eaLnBrk="1" fontAlgn="auto" latinLnBrk="0" hangingPunct="1">
                        <a:lnSpc>
                          <a:spcPct val="100000"/>
                        </a:lnSpc>
                        <a:spcBef>
                          <a:spcPts val="0"/>
                        </a:spcBef>
                        <a:spcAft>
                          <a:spcPts val="0"/>
                        </a:spcAft>
                        <a:buClrTx/>
                        <a:buSzTx/>
                        <a:buFontTx/>
                        <a:buNone/>
                        <a:tabLst/>
                        <a:defRPr/>
                      </a:pPr>
                      <a:r>
                        <a:rPr lang="en-US" sz="2400" b="1" kern="1200" dirty="0">
                          <a:gradFill>
                            <a:gsLst>
                              <a:gs pos="0">
                                <a:srgbClr val="FFFFFF"/>
                              </a:gs>
                              <a:gs pos="100000">
                                <a:srgbClr val="FFFFFF"/>
                              </a:gs>
                            </a:gsLst>
                            <a:lin ang="5400000" scaled="0"/>
                          </a:gradFill>
                          <a:latin typeface="+mj-lt"/>
                          <a:ea typeface="Segoe UI" pitchFamily="34" charset="0"/>
                          <a:cs typeface="Segoe UI" pitchFamily="34" charset="0"/>
                        </a:rPr>
                        <a:t>Calculate CX ROI &amp; Build Experiences</a:t>
                      </a:r>
                    </a:p>
                  </a:txBody>
                  <a:tcPr marL="179285" marR="179285" marT="179285" marB="179285" anchor="ctr">
                    <a:solidFill>
                      <a:schemeClr val="tx2"/>
                    </a:solidFill>
                  </a:tcPr>
                </a:tc>
                <a:extLst>
                  <a:ext uri="{0D108BD9-81ED-4DB2-BD59-A6C34878D82A}">
                    <a16:rowId xmlns:a16="http://schemas.microsoft.com/office/drawing/2014/main" val="10000"/>
                  </a:ext>
                </a:extLst>
              </a:tr>
              <a:tr h="1408668">
                <a:tc>
                  <a:txBody>
                    <a:bodyPr/>
                    <a:lstStyle/>
                    <a:p>
                      <a:r>
                        <a:rPr lang="en-US" sz="1400" dirty="0">
                          <a:solidFill>
                            <a:schemeClr val="tx1"/>
                          </a:solidFill>
                          <a:latin typeface="+mj-lt"/>
                        </a:rPr>
                        <a:t>Collaborate within your organization to identify most urgent product/service journeys to fix</a:t>
                      </a:r>
                    </a:p>
                  </a:txBody>
                  <a:tcPr marL="179285" marR="179285" marT="179285" marB="179285">
                    <a:solidFill>
                      <a:schemeClr val="bg1">
                        <a:lumMod val="95000"/>
                      </a:schemeClr>
                    </a:solidFill>
                  </a:tcPr>
                </a:tc>
                <a:tc>
                  <a:txBody>
                    <a:bodyPr/>
                    <a:lstStyle/>
                    <a:p>
                      <a:r>
                        <a:rPr lang="en-US" sz="1400" b="0" i="0" u="none" dirty="0">
                          <a:solidFill>
                            <a:schemeClr val="tx1"/>
                          </a:solidFill>
                          <a:latin typeface="+mj-lt"/>
                        </a:rPr>
                        <a:t>Start with your segments and audiences in order to narrow down the persona groupings</a:t>
                      </a:r>
                      <a:endParaRPr lang="en-US" sz="1400" b="1" dirty="0">
                        <a:solidFill>
                          <a:schemeClr val="tx1"/>
                        </a:solidFill>
                        <a:latin typeface="+mj-lt"/>
                      </a:endParaRPr>
                    </a:p>
                  </a:txBody>
                  <a:tcPr marL="179285" marR="179285" marT="179285" marB="179285">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b="0" i="0" u="none" dirty="0">
                          <a:solidFill>
                            <a:schemeClr val="tx1"/>
                          </a:solidFill>
                          <a:latin typeface="+mj-lt"/>
                        </a:rPr>
                        <a:t>Using voice of the customer research confirm with customers data points from your journey map. </a:t>
                      </a:r>
                      <a:endParaRPr lang="en-US" sz="1400" b="1" dirty="0">
                        <a:solidFill>
                          <a:schemeClr val="tx1"/>
                        </a:solidFill>
                        <a:latin typeface="+mj-lt"/>
                      </a:endParaRPr>
                    </a:p>
                  </a:txBody>
                  <a:tcPr marL="179285" marR="179285" marT="179285" marB="179285">
                    <a:solidFill>
                      <a:schemeClr val="bg1">
                        <a:lumMod val="95000"/>
                      </a:schemeClr>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j-lt"/>
                        </a:rPr>
                        <a:t>Using industry or custom created ROI formulas prove that desired CX improvement will yield profits.</a:t>
                      </a:r>
                    </a:p>
                  </a:txBody>
                  <a:tcPr marL="179285" marR="179285" marT="179285" marB="179285">
                    <a:solidFill>
                      <a:schemeClr val="bg1">
                        <a:lumMod val="95000"/>
                      </a:schemeClr>
                    </a:solidFill>
                  </a:tcPr>
                </a:tc>
                <a:extLst>
                  <a:ext uri="{0D108BD9-81ED-4DB2-BD59-A6C34878D82A}">
                    <a16:rowId xmlns:a16="http://schemas.microsoft.com/office/drawing/2014/main" val="10001"/>
                  </a:ext>
                </a:extLst>
              </a:tr>
              <a:tr h="1408668">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400" b="0" i="0" u="none" kern="1200" dirty="0">
                          <a:solidFill>
                            <a:schemeClr val="tx1"/>
                          </a:solidFill>
                          <a:latin typeface="+mj-lt"/>
                          <a:ea typeface="+mn-ea"/>
                          <a:cs typeface="+mn-cs"/>
                        </a:rPr>
                        <a:t>When deciding on the top journey keep in mind the business and customer metrics that you need to improve</a:t>
                      </a:r>
                    </a:p>
                  </a:txBody>
                  <a:tcPr marL="179285" marR="179285" marT="179285" marB="179285">
                    <a:solidFill>
                      <a:schemeClr val="bg1">
                        <a:lumMod val="95000"/>
                      </a:schemeClr>
                    </a:solidFill>
                  </a:tcPr>
                </a:tc>
                <a:tc>
                  <a:txBody>
                    <a:bodyPr/>
                    <a:lstStyle/>
                    <a:p>
                      <a:r>
                        <a:rPr lang="en-US" sz="1400" b="0" i="0" u="none" dirty="0">
                          <a:solidFill>
                            <a:schemeClr val="tx1"/>
                          </a:solidFill>
                          <a:latin typeface="+mj-lt"/>
                        </a:rPr>
                        <a:t>Identify common attributes within each personas and their key interaction touchpoints. </a:t>
                      </a:r>
                      <a:endParaRPr lang="en-US" sz="1400" b="1" dirty="0">
                        <a:solidFill>
                          <a:schemeClr val="tx1"/>
                        </a:solidFill>
                        <a:latin typeface="+mj-lt"/>
                      </a:endParaRPr>
                    </a:p>
                  </a:txBody>
                  <a:tcPr marL="179285" marR="179285" marT="179285" marB="179285">
                    <a:solidFill>
                      <a:schemeClr val="bg1">
                        <a:lumMod val="95000"/>
                      </a:schemeClr>
                    </a:solidFill>
                  </a:tcPr>
                </a:tc>
                <a:tc>
                  <a:txBody>
                    <a:bodyPr/>
                    <a:lstStyle/>
                    <a:p>
                      <a:pPr marL="0" marR="0" indent="0" algn="l" defTabSz="932649" rtl="0" eaLnBrk="1" fontAlgn="auto" latinLnBrk="0" hangingPunct="1">
                        <a:lnSpc>
                          <a:spcPct val="100000"/>
                        </a:lnSpc>
                        <a:spcBef>
                          <a:spcPts val="0"/>
                        </a:spcBef>
                        <a:spcAft>
                          <a:spcPts val="0"/>
                        </a:spcAft>
                        <a:buClrTx/>
                        <a:buSzTx/>
                        <a:buFontTx/>
                        <a:buNone/>
                        <a:tabLst/>
                        <a:defRPr/>
                      </a:pPr>
                      <a:r>
                        <a:rPr lang="en-US" sz="1400" b="0" i="0" u="none" dirty="0">
                          <a:solidFill>
                            <a:schemeClr val="tx1"/>
                          </a:solidFill>
                          <a:latin typeface="+mj-lt"/>
                        </a:rPr>
                        <a:t>Decide on the key metrics you want to measure. </a:t>
                      </a:r>
                      <a:endParaRPr lang="en-US" sz="1400" b="1" dirty="0">
                        <a:solidFill>
                          <a:schemeClr val="tx1"/>
                        </a:solidFill>
                        <a:latin typeface="+mj-lt"/>
                      </a:endParaRPr>
                    </a:p>
                  </a:txBody>
                  <a:tcPr marL="179285" marR="179285" marT="179285" marB="179285">
                    <a:solidFill>
                      <a:schemeClr val="bg1">
                        <a:lumMod val="95000"/>
                      </a:schemeClr>
                    </a:solidFill>
                  </a:tcPr>
                </a:tc>
                <a:tc>
                  <a:txBody>
                    <a:bodyPr/>
                    <a:lstStyle/>
                    <a:p>
                      <a:pPr marL="0" marR="0" indent="0" algn="l" defTabSz="932649"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mj-lt"/>
                        </a:rPr>
                        <a:t>With ROI confirmation generate the list of improvement projects that company will undertake to improve customer experiences</a:t>
                      </a:r>
                    </a:p>
                  </a:txBody>
                  <a:tcPr marL="179285" marR="179285" marT="179285" marB="179285">
                    <a:solidFill>
                      <a:schemeClr val="bg1">
                        <a:lumMod val="95000"/>
                      </a:schemeClr>
                    </a:solidFill>
                  </a:tcPr>
                </a:tc>
                <a:extLst>
                  <a:ext uri="{0D108BD9-81ED-4DB2-BD59-A6C34878D82A}">
                    <a16:rowId xmlns:a16="http://schemas.microsoft.com/office/drawing/2014/main" val="10002"/>
                  </a:ext>
                </a:extLst>
              </a:tr>
            </a:tbl>
          </a:graphicData>
        </a:graphic>
      </p:graphicFrame>
      <p:sp>
        <p:nvSpPr>
          <p:cNvPr id="3" name="Double Bracket 2"/>
          <p:cNvSpPr/>
          <p:nvPr/>
        </p:nvSpPr>
        <p:spPr>
          <a:xfrm>
            <a:off x="6278880" y="5483823"/>
            <a:ext cx="2621280" cy="518160"/>
          </a:xfrm>
          <a:prstGeom prst="bracketPair">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Voice of the Customer</a:t>
            </a:r>
          </a:p>
        </p:txBody>
      </p:sp>
      <p:sp>
        <p:nvSpPr>
          <p:cNvPr id="8" name="Double Bracket 7"/>
          <p:cNvSpPr/>
          <p:nvPr/>
        </p:nvSpPr>
        <p:spPr>
          <a:xfrm>
            <a:off x="510540" y="5483823"/>
            <a:ext cx="5440680" cy="518160"/>
          </a:xfrm>
          <a:prstGeom prst="bracketPair">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Journey Mapping</a:t>
            </a:r>
          </a:p>
        </p:txBody>
      </p:sp>
      <p:sp>
        <p:nvSpPr>
          <p:cNvPr id="9" name="Double Bracket 8"/>
          <p:cNvSpPr/>
          <p:nvPr/>
        </p:nvSpPr>
        <p:spPr>
          <a:xfrm>
            <a:off x="9151620" y="5483823"/>
            <a:ext cx="2560320" cy="518160"/>
          </a:xfrm>
          <a:prstGeom prst="bracketPair">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Quality of Experience</a:t>
            </a:r>
          </a:p>
        </p:txBody>
      </p:sp>
    </p:spTree>
    <p:extLst>
      <p:ext uri="{BB962C8B-B14F-4D97-AF65-F5344CB8AC3E}">
        <p14:creationId xmlns:p14="http://schemas.microsoft.com/office/powerpoint/2010/main" val="4673697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CUSTOMER JOURNEY MAPPING</a:t>
            </a:r>
          </a:p>
        </p:txBody>
      </p:sp>
    </p:spTree>
    <p:extLst>
      <p:ext uri="{BB962C8B-B14F-4D97-AF65-F5344CB8AC3E}">
        <p14:creationId xmlns:p14="http://schemas.microsoft.com/office/powerpoint/2010/main" val="108066555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716" y="1008926"/>
            <a:ext cx="5378548" cy="4450449"/>
          </a:xfrm>
        </p:spPr>
        <p:txBody>
          <a:bodyPr/>
          <a:lstStyle/>
          <a:p>
            <a:r>
              <a:rPr lang="en-US" sz="2800" dirty="0"/>
              <a:t>What do customers expect from their relationship with your company? </a:t>
            </a:r>
            <a:br>
              <a:rPr lang="en-US" sz="2800" dirty="0"/>
            </a:br>
            <a:br>
              <a:rPr lang="en-US" sz="2800" dirty="0"/>
            </a:br>
            <a:r>
              <a:rPr lang="en-US" sz="2800" dirty="0"/>
              <a:t>A combination of utility, convenience, value and delight at each interaction based on their individual needs at a specific moment.</a:t>
            </a:r>
            <a:br>
              <a:rPr lang="en-US" sz="2800" dirty="0"/>
            </a:br>
            <a:br>
              <a:rPr lang="en-US" sz="2800" dirty="0"/>
            </a:br>
            <a:r>
              <a:rPr lang="en-US" sz="2800" dirty="0"/>
              <a:t>Each interaction is an opportunity to strengthen or weaken the relationship with that customer. </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val="0"/>
              </a:ext>
            </a:extLst>
          </a:blip>
          <a:srcRect l="-31413"/>
          <a:stretch/>
        </p:blipFill>
        <p:spPr>
          <a:xfrm>
            <a:off x="4253304" y="1"/>
            <a:ext cx="8021889" cy="6858000"/>
          </a:xfrm>
          <a:prstGeom prst="rect">
            <a:avLst/>
          </a:prstGeom>
        </p:spPr>
      </p:pic>
    </p:spTree>
    <p:extLst>
      <p:ext uri="{BB962C8B-B14F-4D97-AF65-F5344CB8AC3E}">
        <p14:creationId xmlns:p14="http://schemas.microsoft.com/office/powerpoint/2010/main" val="285323691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1"/>
          <p:cNvSpPr txBox="1">
            <a:spLocks/>
          </p:cNvSpPr>
          <p:nvPr/>
        </p:nvSpPr>
        <p:spPr>
          <a:xfrm>
            <a:off x="7886048" y="1480608"/>
            <a:ext cx="3499527" cy="4637567"/>
          </a:xfrm>
          <a:prstGeom prst="rect">
            <a:avLst/>
          </a:prstGeom>
        </p:spPr>
        <p:txBody>
          <a:bodyPr vert="horz" lIns="91440" tIns="45720" rIns="91440" bIns="45720" rtlCol="0">
            <a:normAutofit fontScale="92500"/>
          </a:bodyPr>
          <a:lst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6pPr>
            <a:lvl7pPr marL="1682496"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7pPr>
            <a:lvl8pPr marL="1920240"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8pPr>
            <a:lvl9pPr marL="2157984" indent="-173736" algn="l" defTabSz="914400" rtl="0" eaLnBrk="1" latinLnBrk="0" hangingPunct="1">
              <a:lnSpc>
                <a:spcPct val="90000"/>
              </a:lnSpc>
              <a:spcBef>
                <a:spcPts val="600"/>
              </a:spcBef>
              <a:buClr>
                <a:schemeClr val="accent2"/>
              </a:buClr>
              <a:buFont typeface="Arial" pitchFamily="34" charset="0"/>
              <a:buChar char="•"/>
              <a:defRPr sz="1400" kern="1200" baseline="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
                <a:srgbClr val="ED7D31"/>
              </a:buClr>
              <a:buSzTx/>
              <a:buNone/>
              <a:tabLst/>
              <a:defRPr/>
            </a:pPr>
            <a:r>
              <a:rPr kumimoji="0" lang="en-US" b="0" i="0" u="none" strike="noStrike" kern="1200" cap="none" spc="-100" normalizeH="0" baseline="0" noProof="0" dirty="0">
                <a:ln w="3175">
                  <a:noFill/>
                </a:ln>
                <a:solidFill>
                  <a:schemeClr val="bg2">
                    <a:lumMod val="25000"/>
                  </a:schemeClr>
                </a:solidFill>
                <a:effectLst/>
                <a:uLnTx/>
                <a:uFillTx/>
                <a:latin typeface="Segoe UI Light" panose="020B0502040204020203" pitchFamily="34" charset="0"/>
                <a:cs typeface="Segoe UI Light" panose="020B0502040204020203" pitchFamily="34" charset="0"/>
              </a:rPr>
              <a:t>It is visual illustration of one persona’s interactions and experience, from the persona’s point of view.</a:t>
            </a:r>
          </a:p>
          <a:p>
            <a:pPr marL="0" marR="0" lvl="0" indent="0" algn="l" defTabSz="914400" rtl="0" eaLnBrk="1" fontAlgn="auto" latinLnBrk="0" hangingPunct="1">
              <a:lnSpc>
                <a:spcPct val="90000"/>
              </a:lnSpc>
              <a:spcBef>
                <a:spcPts val="1800"/>
              </a:spcBef>
              <a:spcAft>
                <a:spcPts val="0"/>
              </a:spcAft>
              <a:buClr>
                <a:srgbClr val="ED7D31"/>
              </a:buClr>
              <a:buSzTx/>
              <a:buNone/>
              <a:tabLst/>
              <a:defRPr/>
            </a:pPr>
            <a:r>
              <a:rPr kumimoji="0" lang="en-US" b="0" i="0" u="none" strike="noStrike" kern="1200" cap="none" spc="-100" normalizeH="0" baseline="0" noProof="0" dirty="0">
                <a:ln w="3175">
                  <a:noFill/>
                </a:ln>
                <a:solidFill>
                  <a:schemeClr val="bg2">
                    <a:lumMod val="25000"/>
                  </a:schemeClr>
                </a:solidFill>
                <a:effectLst/>
                <a:uLnTx/>
                <a:uFillTx/>
                <a:latin typeface="Segoe UI Light" panose="020B0502040204020203" pitchFamily="34" charset="0"/>
                <a:cs typeface="Segoe UI Light" panose="020B0502040204020203" pitchFamily="34" charset="0"/>
              </a:rPr>
              <a:t>Goal is to understand what “occurs” in each stage of the customer journey, and what “moves” those customers from one to the next. </a:t>
            </a:r>
          </a:p>
          <a:p>
            <a:pPr marL="0" lvl="0" indent="0">
              <a:buClr>
                <a:srgbClr val="ED7D31"/>
              </a:buClr>
              <a:buNone/>
            </a:pPr>
            <a:r>
              <a:rPr lang="en-US" sz="2100" spc="-100" dirty="0">
                <a:ln w="3175">
                  <a:noFill/>
                </a:ln>
                <a:solidFill>
                  <a:schemeClr val="bg2">
                    <a:lumMod val="25000"/>
                  </a:schemeClr>
                </a:solidFill>
                <a:latin typeface="Segoe UI Light" panose="020B0502040204020203" pitchFamily="34" charset="0"/>
                <a:cs typeface="Segoe UI Light" panose="020B0502040204020203" pitchFamily="34" charset="0"/>
              </a:rPr>
              <a:t>While mapping the Customer Journey , you will gather and rate three categories of information:</a:t>
            </a:r>
          </a:p>
          <a:p>
            <a:pPr marL="279082" lvl="1" indent="0">
              <a:buClr>
                <a:srgbClr val="ED7D31"/>
              </a:buClr>
              <a:buNone/>
            </a:pPr>
            <a:r>
              <a:rPr lang="en-US" sz="2100" spc="-100" dirty="0">
                <a:ln w="3175">
                  <a:noFill/>
                </a:ln>
                <a:solidFill>
                  <a:schemeClr val="bg2">
                    <a:lumMod val="25000"/>
                  </a:schemeClr>
                </a:solidFill>
                <a:latin typeface="Segoe UI Light" panose="020B0502040204020203" pitchFamily="34" charset="0"/>
                <a:cs typeface="Segoe UI Light" panose="020B0502040204020203" pitchFamily="34" charset="0"/>
              </a:rPr>
              <a:t>Wants, needs, and goals of the persona</a:t>
            </a:r>
          </a:p>
          <a:p>
            <a:pPr marL="279082" lvl="1" indent="0">
              <a:buClr>
                <a:srgbClr val="ED7D31"/>
              </a:buClr>
              <a:buNone/>
            </a:pPr>
            <a:r>
              <a:rPr lang="en-US" sz="2100" spc="-100" dirty="0">
                <a:ln w="3175">
                  <a:noFill/>
                </a:ln>
                <a:solidFill>
                  <a:schemeClr val="bg2">
                    <a:lumMod val="25000"/>
                  </a:schemeClr>
                </a:solidFill>
                <a:latin typeface="Segoe UI Light" panose="020B0502040204020203" pitchFamily="34" charset="0"/>
                <a:cs typeface="Segoe UI Light" panose="020B0502040204020203" pitchFamily="34" charset="0"/>
              </a:rPr>
              <a:t>Persona’s interaction touchpoints</a:t>
            </a:r>
          </a:p>
          <a:p>
            <a:pPr marL="279082" lvl="1" indent="0">
              <a:buClr>
                <a:srgbClr val="ED7D31"/>
              </a:buClr>
              <a:buNone/>
            </a:pPr>
            <a:r>
              <a:rPr lang="en-US" sz="2100" spc="-100" dirty="0">
                <a:ln w="3175">
                  <a:noFill/>
                </a:ln>
                <a:solidFill>
                  <a:schemeClr val="bg2">
                    <a:lumMod val="25000"/>
                  </a:schemeClr>
                </a:solidFill>
                <a:latin typeface="Segoe UI Light" panose="020B0502040204020203" pitchFamily="34" charset="0"/>
                <a:cs typeface="Segoe UI Light" panose="020B0502040204020203" pitchFamily="34" charset="0"/>
              </a:rPr>
              <a:t>Persona’s pain-points</a:t>
            </a:r>
          </a:p>
        </p:txBody>
      </p:sp>
      <p:pic>
        <p:nvPicPr>
          <p:cNvPr id="148" name="Picture 147"/>
          <p:cNvPicPr>
            <a:picLocks noChangeAspect="1"/>
          </p:cNvPicPr>
          <p:nvPr/>
        </p:nvPicPr>
        <p:blipFill>
          <a:blip r:embed="rId3"/>
          <a:stretch>
            <a:fillRect/>
          </a:stretch>
        </p:blipFill>
        <p:spPr>
          <a:xfrm>
            <a:off x="260992" y="3619646"/>
            <a:ext cx="1006659" cy="1067301"/>
          </a:xfrm>
          <a:prstGeom prst="rect">
            <a:avLst/>
          </a:prstGeom>
        </p:spPr>
      </p:pic>
      <p:grpSp>
        <p:nvGrpSpPr>
          <p:cNvPr id="6" name="Group 5"/>
          <p:cNvGrpSpPr/>
          <p:nvPr/>
        </p:nvGrpSpPr>
        <p:grpSpPr>
          <a:xfrm>
            <a:off x="1470660" y="2007985"/>
            <a:ext cx="5943600" cy="3407322"/>
            <a:chOff x="1752600" y="2514600"/>
            <a:chExt cx="5943600" cy="3407322"/>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1752600" y="2514600"/>
              <a:ext cx="5943600" cy="3407322"/>
            </a:xfrm>
            <a:prstGeom prst="rect">
              <a:avLst/>
            </a:prstGeom>
            <a:ln>
              <a:noFill/>
            </a:ln>
            <a:effectLst>
              <a:outerShdw blurRad="292100" dist="139700" dir="2700000" algn="tl" rotWithShape="0">
                <a:srgbClr val="333333">
                  <a:alpha val="65000"/>
                </a:srgbClr>
              </a:outerShdw>
            </a:effectLst>
          </p:spPr>
        </p:pic>
        <p:grpSp>
          <p:nvGrpSpPr>
            <p:cNvPr id="108" name="Group 107"/>
            <p:cNvGrpSpPr/>
            <p:nvPr/>
          </p:nvGrpSpPr>
          <p:grpSpPr>
            <a:xfrm>
              <a:off x="2362201" y="3527840"/>
              <a:ext cx="646565" cy="894575"/>
              <a:chOff x="3749358" y="2244436"/>
              <a:chExt cx="1567214" cy="2461346"/>
            </a:xfrm>
          </p:grpSpPr>
          <p:grpSp>
            <p:nvGrpSpPr>
              <p:cNvPr id="109" name="Group 108"/>
              <p:cNvGrpSpPr/>
              <p:nvPr/>
            </p:nvGrpSpPr>
            <p:grpSpPr>
              <a:xfrm>
                <a:off x="3749358" y="2244436"/>
                <a:ext cx="1371093" cy="1889263"/>
                <a:chOff x="7945438" y="2087563"/>
                <a:chExt cx="474663" cy="654050"/>
              </a:xfrm>
              <a:solidFill>
                <a:srgbClr val="3D44AC"/>
              </a:solidFill>
            </p:grpSpPr>
            <p:sp>
              <p:nvSpPr>
                <p:cNvPr id="114" name="Freeform 13"/>
                <p:cNvSpPr>
                  <a:spLocks noEditPoints="1"/>
                </p:cNvSpPr>
                <p:nvPr/>
              </p:nvSpPr>
              <p:spPr bwMode="auto">
                <a:xfrm>
                  <a:off x="7945438" y="2087563"/>
                  <a:ext cx="474663" cy="654050"/>
                </a:xfrm>
                <a:custGeom>
                  <a:avLst/>
                  <a:gdLst>
                    <a:gd name="T0" fmla="*/ 145 w 154"/>
                    <a:gd name="T1" fmla="*/ 0 h 211"/>
                    <a:gd name="T2" fmla="*/ 9 w 154"/>
                    <a:gd name="T3" fmla="*/ 0 h 211"/>
                    <a:gd name="T4" fmla="*/ 0 w 154"/>
                    <a:gd name="T5" fmla="*/ 9 h 211"/>
                    <a:gd name="T6" fmla="*/ 0 w 154"/>
                    <a:gd name="T7" fmla="*/ 202 h 211"/>
                    <a:gd name="T8" fmla="*/ 9 w 154"/>
                    <a:gd name="T9" fmla="*/ 211 h 211"/>
                    <a:gd name="T10" fmla="*/ 145 w 154"/>
                    <a:gd name="T11" fmla="*/ 211 h 211"/>
                    <a:gd name="T12" fmla="*/ 154 w 154"/>
                    <a:gd name="T13" fmla="*/ 202 h 211"/>
                    <a:gd name="T14" fmla="*/ 154 w 154"/>
                    <a:gd name="T15" fmla="*/ 9 h 211"/>
                    <a:gd name="T16" fmla="*/ 145 w 154"/>
                    <a:gd name="T17" fmla="*/ 0 h 211"/>
                    <a:gd name="T18" fmla="*/ 143 w 154"/>
                    <a:gd name="T19" fmla="*/ 199 h 211"/>
                    <a:gd name="T20" fmla="*/ 11 w 154"/>
                    <a:gd name="T21" fmla="*/ 199 h 211"/>
                    <a:gd name="T22" fmla="*/ 11 w 154"/>
                    <a:gd name="T23" fmla="*/ 11 h 211"/>
                    <a:gd name="T24" fmla="*/ 143 w 154"/>
                    <a:gd name="T25" fmla="*/ 11 h 211"/>
                    <a:gd name="T26" fmla="*/ 143 w 154"/>
                    <a:gd name="T27" fmla="*/ 19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211">
                      <a:moveTo>
                        <a:pt x="145" y="0"/>
                      </a:moveTo>
                      <a:cubicBezTo>
                        <a:pt x="9" y="0"/>
                        <a:pt x="9" y="0"/>
                        <a:pt x="9" y="0"/>
                      </a:cubicBezTo>
                      <a:cubicBezTo>
                        <a:pt x="4" y="0"/>
                        <a:pt x="0" y="4"/>
                        <a:pt x="0" y="9"/>
                      </a:cubicBezTo>
                      <a:cubicBezTo>
                        <a:pt x="0" y="202"/>
                        <a:pt x="0" y="202"/>
                        <a:pt x="0" y="202"/>
                      </a:cubicBezTo>
                      <a:cubicBezTo>
                        <a:pt x="0" y="207"/>
                        <a:pt x="4" y="211"/>
                        <a:pt x="9" y="211"/>
                      </a:cubicBezTo>
                      <a:cubicBezTo>
                        <a:pt x="145" y="211"/>
                        <a:pt x="145" y="211"/>
                        <a:pt x="145" y="211"/>
                      </a:cubicBezTo>
                      <a:cubicBezTo>
                        <a:pt x="150" y="211"/>
                        <a:pt x="154" y="207"/>
                        <a:pt x="154" y="202"/>
                      </a:cubicBezTo>
                      <a:cubicBezTo>
                        <a:pt x="154" y="9"/>
                        <a:pt x="154" y="9"/>
                        <a:pt x="154" y="9"/>
                      </a:cubicBezTo>
                      <a:cubicBezTo>
                        <a:pt x="154" y="4"/>
                        <a:pt x="150" y="0"/>
                        <a:pt x="145" y="0"/>
                      </a:cubicBezTo>
                      <a:close/>
                      <a:moveTo>
                        <a:pt x="143" y="199"/>
                      </a:moveTo>
                      <a:cubicBezTo>
                        <a:pt x="11" y="199"/>
                        <a:pt x="11" y="199"/>
                        <a:pt x="11" y="199"/>
                      </a:cubicBezTo>
                      <a:cubicBezTo>
                        <a:pt x="11" y="11"/>
                        <a:pt x="11" y="11"/>
                        <a:pt x="11" y="11"/>
                      </a:cubicBezTo>
                      <a:cubicBezTo>
                        <a:pt x="143" y="11"/>
                        <a:pt x="143" y="11"/>
                        <a:pt x="143" y="11"/>
                      </a:cubicBezTo>
                      <a:lnTo>
                        <a:pt x="143" y="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Brandon Grotesque Regular"/>
                    <a:ea typeface="+mn-ea"/>
                    <a:cs typeface="+mn-cs"/>
                  </a:endParaRPr>
                </a:p>
              </p:txBody>
            </p:sp>
            <p:sp>
              <p:nvSpPr>
                <p:cNvPr id="115" name="Freeform 14"/>
                <p:cNvSpPr>
                  <a:spLocks noEditPoints="1"/>
                </p:cNvSpPr>
                <p:nvPr/>
              </p:nvSpPr>
              <p:spPr bwMode="auto">
                <a:xfrm>
                  <a:off x="8001001" y="2181225"/>
                  <a:ext cx="366713" cy="407988"/>
                </a:xfrm>
                <a:custGeom>
                  <a:avLst/>
                  <a:gdLst>
                    <a:gd name="T0" fmla="*/ 6 w 119"/>
                    <a:gd name="T1" fmla="*/ 132 h 132"/>
                    <a:gd name="T2" fmla="*/ 113 w 119"/>
                    <a:gd name="T3" fmla="*/ 132 h 132"/>
                    <a:gd name="T4" fmla="*/ 119 w 119"/>
                    <a:gd name="T5" fmla="*/ 127 h 132"/>
                    <a:gd name="T6" fmla="*/ 119 w 119"/>
                    <a:gd name="T7" fmla="*/ 5 h 132"/>
                    <a:gd name="T8" fmla="*/ 113 w 119"/>
                    <a:gd name="T9" fmla="*/ 0 h 132"/>
                    <a:gd name="T10" fmla="*/ 6 w 119"/>
                    <a:gd name="T11" fmla="*/ 0 h 132"/>
                    <a:gd name="T12" fmla="*/ 0 w 119"/>
                    <a:gd name="T13" fmla="*/ 5 h 132"/>
                    <a:gd name="T14" fmla="*/ 0 w 119"/>
                    <a:gd name="T15" fmla="*/ 127 h 132"/>
                    <a:gd name="T16" fmla="*/ 6 w 119"/>
                    <a:gd name="T17" fmla="*/ 132 h 132"/>
                    <a:gd name="T18" fmla="*/ 11 w 119"/>
                    <a:gd name="T19" fmla="*/ 11 h 132"/>
                    <a:gd name="T20" fmla="*/ 107 w 119"/>
                    <a:gd name="T21" fmla="*/ 11 h 132"/>
                    <a:gd name="T22" fmla="*/ 107 w 119"/>
                    <a:gd name="T23" fmla="*/ 121 h 132"/>
                    <a:gd name="T24" fmla="*/ 11 w 119"/>
                    <a:gd name="T25" fmla="*/ 121 h 132"/>
                    <a:gd name="T26" fmla="*/ 11 w 119"/>
                    <a:gd name="T27" fmla="*/ 1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32">
                      <a:moveTo>
                        <a:pt x="6" y="132"/>
                      </a:moveTo>
                      <a:cubicBezTo>
                        <a:pt x="113" y="132"/>
                        <a:pt x="113" y="132"/>
                        <a:pt x="113" y="132"/>
                      </a:cubicBezTo>
                      <a:cubicBezTo>
                        <a:pt x="116" y="132"/>
                        <a:pt x="119" y="130"/>
                        <a:pt x="119" y="127"/>
                      </a:cubicBezTo>
                      <a:cubicBezTo>
                        <a:pt x="119" y="5"/>
                        <a:pt x="119" y="5"/>
                        <a:pt x="119" y="5"/>
                      </a:cubicBezTo>
                      <a:cubicBezTo>
                        <a:pt x="119" y="2"/>
                        <a:pt x="116" y="0"/>
                        <a:pt x="113" y="0"/>
                      </a:cubicBezTo>
                      <a:cubicBezTo>
                        <a:pt x="6" y="0"/>
                        <a:pt x="6" y="0"/>
                        <a:pt x="6" y="0"/>
                      </a:cubicBezTo>
                      <a:cubicBezTo>
                        <a:pt x="2" y="0"/>
                        <a:pt x="0" y="2"/>
                        <a:pt x="0" y="5"/>
                      </a:cubicBezTo>
                      <a:cubicBezTo>
                        <a:pt x="0" y="127"/>
                        <a:pt x="0" y="127"/>
                        <a:pt x="0" y="127"/>
                      </a:cubicBezTo>
                      <a:cubicBezTo>
                        <a:pt x="0" y="130"/>
                        <a:pt x="2" y="132"/>
                        <a:pt x="6" y="132"/>
                      </a:cubicBezTo>
                      <a:close/>
                      <a:moveTo>
                        <a:pt x="11" y="11"/>
                      </a:moveTo>
                      <a:cubicBezTo>
                        <a:pt x="107" y="11"/>
                        <a:pt x="107" y="11"/>
                        <a:pt x="107" y="11"/>
                      </a:cubicBezTo>
                      <a:cubicBezTo>
                        <a:pt x="107" y="121"/>
                        <a:pt x="107" y="121"/>
                        <a:pt x="107" y="121"/>
                      </a:cubicBezTo>
                      <a:cubicBezTo>
                        <a:pt x="11" y="121"/>
                        <a:pt x="11" y="121"/>
                        <a:pt x="11" y="121"/>
                      </a:cubicBezTo>
                      <a:lnTo>
                        <a:pt x="11"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Brandon Grotesque Regular"/>
                    <a:ea typeface="+mn-ea"/>
                    <a:cs typeface="+mn-cs"/>
                  </a:endParaRPr>
                </a:p>
              </p:txBody>
            </p:sp>
            <p:sp>
              <p:nvSpPr>
                <p:cNvPr id="116" name="Freeform 15"/>
                <p:cNvSpPr>
                  <a:spLocks noEditPoints="1"/>
                </p:cNvSpPr>
                <p:nvPr/>
              </p:nvSpPr>
              <p:spPr bwMode="auto">
                <a:xfrm>
                  <a:off x="8135938" y="2601913"/>
                  <a:ext cx="93663" cy="96838"/>
                </a:xfrm>
                <a:custGeom>
                  <a:avLst/>
                  <a:gdLst>
                    <a:gd name="T0" fmla="*/ 15 w 30"/>
                    <a:gd name="T1" fmla="*/ 0 h 31"/>
                    <a:gd name="T2" fmla="*/ 0 w 30"/>
                    <a:gd name="T3" fmla="*/ 15 h 31"/>
                    <a:gd name="T4" fmla="*/ 15 w 30"/>
                    <a:gd name="T5" fmla="*/ 31 h 31"/>
                    <a:gd name="T6" fmla="*/ 30 w 30"/>
                    <a:gd name="T7" fmla="*/ 15 h 31"/>
                    <a:gd name="T8" fmla="*/ 15 w 30"/>
                    <a:gd name="T9" fmla="*/ 0 h 31"/>
                    <a:gd name="T10" fmla="*/ 15 w 30"/>
                    <a:gd name="T11" fmla="*/ 19 h 31"/>
                    <a:gd name="T12" fmla="*/ 11 w 30"/>
                    <a:gd name="T13" fmla="*/ 15 h 31"/>
                    <a:gd name="T14" fmla="*/ 15 w 30"/>
                    <a:gd name="T15" fmla="*/ 11 h 31"/>
                    <a:gd name="T16" fmla="*/ 19 w 30"/>
                    <a:gd name="T17" fmla="*/ 15 h 31"/>
                    <a:gd name="T18" fmla="*/ 15 w 30"/>
                    <a:gd name="T1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1">
                      <a:moveTo>
                        <a:pt x="15" y="0"/>
                      </a:moveTo>
                      <a:cubicBezTo>
                        <a:pt x="7" y="0"/>
                        <a:pt x="0" y="7"/>
                        <a:pt x="0" y="15"/>
                      </a:cubicBezTo>
                      <a:cubicBezTo>
                        <a:pt x="0" y="24"/>
                        <a:pt x="7" y="31"/>
                        <a:pt x="15" y="31"/>
                      </a:cubicBezTo>
                      <a:cubicBezTo>
                        <a:pt x="24" y="31"/>
                        <a:pt x="30" y="24"/>
                        <a:pt x="30" y="15"/>
                      </a:cubicBezTo>
                      <a:cubicBezTo>
                        <a:pt x="30" y="7"/>
                        <a:pt x="24" y="0"/>
                        <a:pt x="15" y="0"/>
                      </a:cubicBezTo>
                      <a:close/>
                      <a:moveTo>
                        <a:pt x="15" y="19"/>
                      </a:moveTo>
                      <a:cubicBezTo>
                        <a:pt x="13" y="19"/>
                        <a:pt x="11" y="18"/>
                        <a:pt x="11" y="15"/>
                      </a:cubicBezTo>
                      <a:cubicBezTo>
                        <a:pt x="11" y="13"/>
                        <a:pt x="13" y="11"/>
                        <a:pt x="15" y="11"/>
                      </a:cubicBezTo>
                      <a:cubicBezTo>
                        <a:pt x="17" y="11"/>
                        <a:pt x="19" y="13"/>
                        <a:pt x="19" y="15"/>
                      </a:cubicBezTo>
                      <a:cubicBezTo>
                        <a:pt x="19" y="18"/>
                        <a:pt x="17" y="19"/>
                        <a:pt x="1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Brandon Grotesque Regular"/>
                    <a:ea typeface="+mn-ea"/>
                    <a:cs typeface="+mn-cs"/>
                  </a:endParaRPr>
                </a:p>
              </p:txBody>
            </p:sp>
            <p:sp>
              <p:nvSpPr>
                <p:cNvPr id="117" name="Freeform 16"/>
                <p:cNvSpPr>
                  <a:spLocks/>
                </p:cNvSpPr>
                <p:nvPr/>
              </p:nvSpPr>
              <p:spPr bwMode="auto">
                <a:xfrm>
                  <a:off x="8115301" y="2133600"/>
                  <a:ext cx="134938" cy="34925"/>
                </a:xfrm>
                <a:custGeom>
                  <a:avLst/>
                  <a:gdLst>
                    <a:gd name="T0" fmla="*/ 6 w 44"/>
                    <a:gd name="T1" fmla="*/ 11 h 11"/>
                    <a:gd name="T2" fmla="*/ 39 w 44"/>
                    <a:gd name="T3" fmla="*/ 11 h 11"/>
                    <a:gd name="T4" fmla="*/ 44 w 44"/>
                    <a:gd name="T5" fmla="*/ 6 h 11"/>
                    <a:gd name="T6" fmla="*/ 39 w 44"/>
                    <a:gd name="T7" fmla="*/ 0 h 11"/>
                    <a:gd name="T8" fmla="*/ 6 w 44"/>
                    <a:gd name="T9" fmla="*/ 0 h 11"/>
                    <a:gd name="T10" fmla="*/ 0 w 44"/>
                    <a:gd name="T11" fmla="*/ 6 h 11"/>
                    <a:gd name="T12" fmla="*/ 6 w 4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4" h="11">
                      <a:moveTo>
                        <a:pt x="6" y="11"/>
                      </a:moveTo>
                      <a:cubicBezTo>
                        <a:pt x="39" y="11"/>
                        <a:pt x="39" y="11"/>
                        <a:pt x="39" y="11"/>
                      </a:cubicBezTo>
                      <a:cubicBezTo>
                        <a:pt x="42" y="11"/>
                        <a:pt x="44" y="9"/>
                        <a:pt x="44" y="6"/>
                      </a:cubicBezTo>
                      <a:cubicBezTo>
                        <a:pt x="44" y="2"/>
                        <a:pt x="42" y="0"/>
                        <a:pt x="39" y="0"/>
                      </a:cubicBezTo>
                      <a:cubicBezTo>
                        <a:pt x="6" y="0"/>
                        <a:pt x="6" y="0"/>
                        <a:pt x="6" y="0"/>
                      </a:cubicBezTo>
                      <a:cubicBezTo>
                        <a:pt x="3" y="0"/>
                        <a:pt x="0" y="2"/>
                        <a:pt x="0" y="6"/>
                      </a:cubicBezTo>
                      <a:cubicBezTo>
                        <a:pt x="0" y="9"/>
                        <a:pt x="3" y="11"/>
                        <a:pt x="6"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Brandon Grotesque Regular"/>
                    <a:ea typeface="+mn-ea"/>
                    <a:cs typeface="+mn-cs"/>
                  </a:endParaRPr>
                </a:p>
              </p:txBody>
            </p:sp>
          </p:grpSp>
          <p:sp>
            <p:nvSpPr>
              <p:cNvPr id="110" name="Rectangle 109"/>
              <p:cNvSpPr/>
              <p:nvPr/>
            </p:nvSpPr>
            <p:spPr bwMode="auto">
              <a:xfrm>
                <a:off x="4629796" y="3568065"/>
                <a:ext cx="490656" cy="565634"/>
              </a:xfrm>
              <a:prstGeom prst="rect">
                <a:avLst/>
              </a:prstGeom>
              <a:solidFill>
                <a:srgbClr val="FFFFFF"/>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699496"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gradFill>
                    <a:gsLst>
                      <a:gs pos="0">
                        <a:srgbClr val="FFFFFF"/>
                      </a:gs>
                      <a:gs pos="100000">
                        <a:srgbClr val="FFFFFF"/>
                      </a:gs>
                    </a:gsLst>
                    <a:lin ang="5400000" scaled="0"/>
                  </a:gradFill>
                  <a:effectLst/>
                  <a:uLnTx/>
                  <a:uFillTx/>
                  <a:latin typeface="Brandon Grotesque Regular"/>
                  <a:ea typeface="+mn-ea"/>
                  <a:cs typeface="+mn-cs"/>
                </a:endParaRPr>
              </a:p>
            </p:txBody>
          </p:sp>
          <p:grpSp>
            <p:nvGrpSpPr>
              <p:cNvPr id="111" name="Group 110"/>
              <p:cNvGrpSpPr/>
              <p:nvPr/>
            </p:nvGrpSpPr>
            <p:grpSpPr>
              <a:xfrm>
                <a:off x="4611986" y="3296612"/>
                <a:ext cx="704586" cy="1409170"/>
                <a:chOff x="4404184" y="3399986"/>
                <a:chExt cx="704586" cy="1409170"/>
              </a:xfrm>
            </p:grpSpPr>
            <p:sp>
              <p:nvSpPr>
                <p:cNvPr id="112" name="Freeform 10"/>
                <p:cNvSpPr>
                  <a:spLocks noEditPoints="1"/>
                </p:cNvSpPr>
                <p:nvPr/>
              </p:nvSpPr>
              <p:spPr bwMode="auto">
                <a:xfrm>
                  <a:off x="4404184" y="3399986"/>
                  <a:ext cx="704586" cy="1409170"/>
                </a:xfrm>
                <a:custGeom>
                  <a:avLst/>
                  <a:gdLst>
                    <a:gd name="T0" fmla="*/ 103 w 105"/>
                    <a:gd name="T1" fmla="*/ 116 h 210"/>
                    <a:gd name="T2" fmla="*/ 103 w 105"/>
                    <a:gd name="T3" fmla="*/ 64 h 210"/>
                    <a:gd name="T4" fmla="*/ 79 w 105"/>
                    <a:gd name="T5" fmla="*/ 49 h 210"/>
                    <a:gd name="T6" fmla="*/ 55 w 105"/>
                    <a:gd name="T7" fmla="*/ 43 h 210"/>
                    <a:gd name="T8" fmla="*/ 36 w 105"/>
                    <a:gd name="T9" fmla="*/ 36 h 210"/>
                    <a:gd name="T10" fmla="*/ 19 w 105"/>
                    <a:gd name="T11" fmla="*/ 0 h 210"/>
                    <a:gd name="T12" fmla="*/ 2 w 105"/>
                    <a:gd name="T13" fmla="*/ 114 h 210"/>
                    <a:gd name="T14" fmla="*/ 8 w 105"/>
                    <a:gd name="T15" fmla="*/ 130 h 210"/>
                    <a:gd name="T16" fmla="*/ 0 w 105"/>
                    <a:gd name="T17" fmla="*/ 174 h 210"/>
                    <a:gd name="T18" fmla="*/ 9 w 105"/>
                    <a:gd name="T19" fmla="*/ 205 h 210"/>
                    <a:gd name="T20" fmla="*/ 91 w 105"/>
                    <a:gd name="T21" fmla="*/ 210 h 210"/>
                    <a:gd name="T22" fmla="*/ 97 w 105"/>
                    <a:gd name="T23" fmla="*/ 183 h 210"/>
                    <a:gd name="T24" fmla="*/ 105 w 105"/>
                    <a:gd name="T25" fmla="*/ 139 h 210"/>
                    <a:gd name="T26" fmla="*/ 12 w 105"/>
                    <a:gd name="T27" fmla="*/ 172 h 210"/>
                    <a:gd name="T28" fmla="*/ 31 w 105"/>
                    <a:gd name="T29" fmla="*/ 141 h 210"/>
                    <a:gd name="T30" fmla="*/ 94 w 105"/>
                    <a:gd name="T31" fmla="*/ 141 h 210"/>
                    <a:gd name="T32" fmla="*/ 91 w 105"/>
                    <a:gd name="T33" fmla="*/ 172 h 210"/>
                    <a:gd name="T34" fmla="*/ 12 w 105"/>
                    <a:gd name="T35" fmla="*/ 172 h 210"/>
                    <a:gd name="T36" fmla="*/ 19 w 105"/>
                    <a:gd name="T37" fmla="*/ 12 h 210"/>
                    <a:gd name="T38" fmla="*/ 25 w 105"/>
                    <a:gd name="T39" fmla="*/ 52 h 210"/>
                    <a:gd name="T40" fmla="*/ 36 w 105"/>
                    <a:gd name="T41" fmla="*/ 52 h 210"/>
                    <a:gd name="T42" fmla="*/ 47 w 105"/>
                    <a:gd name="T43" fmla="*/ 52 h 210"/>
                    <a:gd name="T44" fmla="*/ 53 w 105"/>
                    <a:gd name="T45" fmla="*/ 63 h 210"/>
                    <a:gd name="T46" fmla="*/ 64 w 105"/>
                    <a:gd name="T47" fmla="*/ 51 h 210"/>
                    <a:gd name="T48" fmla="*/ 70 w 105"/>
                    <a:gd name="T49" fmla="*/ 63 h 210"/>
                    <a:gd name="T50" fmla="*/ 81 w 105"/>
                    <a:gd name="T51" fmla="*/ 63 h 210"/>
                    <a:gd name="T52" fmla="*/ 92 w 105"/>
                    <a:gd name="T53" fmla="*/ 64 h 210"/>
                    <a:gd name="T54" fmla="*/ 92 w 105"/>
                    <a:gd name="T55" fmla="*/ 114 h 210"/>
                    <a:gd name="T56" fmla="*/ 31 w 105"/>
                    <a:gd name="T57" fmla="*/ 130 h 210"/>
                    <a:gd name="T58" fmla="*/ 13 w 105"/>
                    <a:gd name="T59" fmla="*/ 113 h 210"/>
                    <a:gd name="T60" fmla="*/ 85 w 105"/>
                    <a:gd name="T61" fmla="*/ 199 h 210"/>
                    <a:gd name="T62" fmla="*/ 20 w 105"/>
                    <a:gd name="T63" fmla="*/ 183 h 210"/>
                    <a:gd name="T64" fmla="*/ 85 w 105"/>
                    <a:gd name="T65" fmla="*/ 19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210">
                      <a:moveTo>
                        <a:pt x="97" y="130"/>
                      </a:moveTo>
                      <a:cubicBezTo>
                        <a:pt x="100" y="126"/>
                        <a:pt x="102" y="121"/>
                        <a:pt x="103" y="116"/>
                      </a:cubicBezTo>
                      <a:cubicBezTo>
                        <a:pt x="103" y="115"/>
                        <a:pt x="103" y="115"/>
                        <a:pt x="103" y="114"/>
                      </a:cubicBezTo>
                      <a:cubicBezTo>
                        <a:pt x="103" y="64"/>
                        <a:pt x="103" y="64"/>
                        <a:pt x="103" y="64"/>
                      </a:cubicBezTo>
                      <a:cubicBezTo>
                        <a:pt x="103" y="55"/>
                        <a:pt x="96" y="47"/>
                        <a:pt x="87" y="47"/>
                      </a:cubicBezTo>
                      <a:cubicBezTo>
                        <a:pt x="84" y="47"/>
                        <a:pt x="81" y="48"/>
                        <a:pt x="79" y="49"/>
                      </a:cubicBezTo>
                      <a:cubicBezTo>
                        <a:pt x="76" y="44"/>
                        <a:pt x="71" y="40"/>
                        <a:pt x="64" y="40"/>
                      </a:cubicBezTo>
                      <a:cubicBezTo>
                        <a:pt x="61" y="40"/>
                        <a:pt x="58" y="41"/>
                        <a:pt x="55" y="43"/>
                      </a:cubicBezTo>
                      <a:cubicBezTo>
                        <a:pt x="52" y="38"/>
                        <a:pt x="47" y="35"/>
                        <a:pt x="42" y="35"/>
                      </a:cubicBezTo>
                      <a:cubicBezTo>
                        <a:pt x="40" y="35"/>
                        <a:pt x="38" y="35"/>
                        <a:pt x="36" y="36"/>
                      </a:cubicBezTo>
                      <a:cubicBezTo>
                        <a:pt x="36" y="17"/>
                        <a:pt x="36" y="17"/>
                        <a:pt x="36" y="17"/>
                      </a:cubicBezTo>
                      <a:cubicBezTo>
                        <a:pt x="36" y="8"/>
                        <a:pt x="28" y="0"/>
                        <a:pt x="19" y="0"/>
                      </a:cubicBezTo>
                      <a:cubicBezTo>
                        <a:pt x="10" y="0"/>
                        <a:pt x="2" y="8"/>
                        <a:pt x="2" y="17"/>
                      </a:cubicBezTo>
                      <a:cubicBezTo>
                        <a:pt x="2" y="114"/>
                        <a:pt x="2" y="114"/>
                        <a:pt x="2" y="114"/>
                      </a:cubicBezTo>
                      <a:cubicBezTo>
                        <a:pt x="2" y="115"/>
                        <a:pt x="2" y="115"/>
                        <a:pt x="2" y="116"/>
                      </a:cubicBezTo>
                      <a:cubicBezTo>
                        <a:pt x="3" y="121"/>
                        <a:pt x="5" y="126"/>
                        <a:pt x="8" y="130"/>
                      </a:cubicBezTo>
                      <a:cubicBezTo>
                        <a:pt x="4" y="131"/>
                        <a:pt x="0" y="135"/>
                        <a:pt x="0" y="139"/>
                      </a:cubicBezTo>
                      <a:cubicBezTo>
                        <a:pt x="0" y="174"/>
                        <a:pt x="0" y="174"/>
                        <a:pt x="0" y="174"/>
                      </a:cubicBezTo>
                      <a:cubicBezTo>
                        <a:pt x="0" y="179"/>
                        <a:pt x="4" y="182"/>
                        <a:pt x="9" y="183"/>
                      </a:cubicBezTo>
                      <a:cubicBezTo>
                        <a:pt x="9" y="205"/>
                        <a:pt x="9" y="205"/>
                        <a:pt x="9" y="205"/>
                      </a:cubicBezTo>
                      <a:cubicBezTo>
                        <a:pt x="9" y="208"/>
                        <a:pt x="11" y="210"/>
                        <a:pt x="15" y="210"/>
                      </a:cubicBezTo>
                      <a:cubicBezTo>
                        <a:pt x="91" y="210"/>
                        <a:pt x="91" y="210"/>
                        <a:pt x="91" y="210"/>
                      </a:cubicBezTo>
                      <a:cubicBezTo>
                        <a:pt x="94" y="210"/>
                        <a:pt x="97" y="208"/>
                        <a:pt x="97" y="205"/>
                      </a:cubicBezTo>
                      <a:cubicBezTo>
                        <a:pt x="97" y="183"/>
                        <a:pt x="97" y="183"/>
                        <a:pt x="97" y="183"/>
                      </a:cubicBezTo>
                      <a:cubicBezTo>
                        <a:pt x="101" y="182"/>
                        <a:pt x="105" y="179"/>
                        <a:pt x="105" y="174"/>
                      </a:cubicBezTo>
                      <a:cubicBezTo>
                        <a:pt x="105" y="139"/>
                        <a:pt x="105" y="139"/>
                        <a:pt x="105" y="139"/>
                      </a:cubicBezTo>
                      <a:cubicBezTo>
                        <a:pt x="105" y="135"/>
                        <a:pt x="102" y="131"/>
                        <a:pt x="97" y="130"/>
                      </a:cubicBezTo>
                      <a:close/>
                      <a:moveTo>
                        <a:pt x="12" y="172"/>
                      </a:moveTo>
                      <a:cubicBezTo>
                        <a:pt x="12" y="141"/>
                        <a:pt x="12" y="141"/>
                        <a:pt x="12" y="141"/>
                      </a:cubicBezTo>
                      <a:cubicBezTo>
                        <a:pt x="31" y="141"/>
                        <a:pt x="31" y="141"/>
                        <a:pt x="31" y="141"/>
                      </a:cubicBezTo>
                      <a:cubicBezTo>
                        <a:pt x="74" y="141"/>
                        <a:pt x="74" y="141"/>
                        <a:pt x="74" y="141"/>
                      </a:cubicBezTo>
                      <a:cubicBezTo>
                        <a:pt x="94" y="141"/>
                        <a:pt x="94" y="141"/>
                        <a:pt x="94" y="141"/>
                      </a:cubicBezTo>
                      <a:cubicBezTo>
                        <a:pt x="94" y="172"/>
                        <a:pt x="94" y="172"/>
                        <a:pt x="94" y="172"/>
                      </a:cubicBezTo>
                      <a:cubicBezTo>
                        <a:pt x="91" y="172"/>
                        <a:pt x="91" y="172"/>
                        <a:pt x="91" y="172"/>
                      </a:cubicBezTo>
                      <a:cubicBezTo>
                        <a:pt x="15" y="172"/>
                        <a:pt x="15" y="172"/>
                        <a:pt x="15" y="172"/>
                      </a:cubicBezTo>
                      <a:lnTo>
                        <a:pt x="12" y="172"/>
                      </a:lnTo>
                      <a:close/>
                      <a:moveTo>
                        <a:pt x="13" y="17"/>
                      </a:moveTo>
                      <a:cubicBezTo>
                        <a:pt x="13" y="14"/>
                        <a:pt x="16" y="12"/>
                        <a:pt x="19" y="12"/>
                      </a:cubicBezTo>
                      <a:cubicBezTo>
                        <a:pt x="22" y="12"/>
                        <a:pt x="25" y="14"/>
                        <a:pt x="25" y="17"/>
                      </a:cubicBezTo>
                      <a:cubicBezTo>
                        <a:pt x="25" y="52"/>
                        <a:pt x="25" y="52"/>
                        <a:pt x="25" y="52"/>
                      </a:cubicBezTo>
                      <a:cubicBezTo>
                        <a:pt x="25" y="55"/>
                        <a:pt x="27" y="58"/>
                        <a:pt x="30" y="58"/>
                      </a:cubicBezTo>
                      <a:cubicBezTo>
                        <a:pt x="33" y="58"/>
                        <a:pt x="36" y="55"/>
                        <a:pt x="36" y="52"/>
                      </a:cubicBezTo>
                      <a:cubicBezTo>
                        <a:pt x="36" y="49"/>
                        <a:pt x="38" y="46"/>
                        <a:pt x="42" y="46"/>
                      </a:cubicBezTo>
                      <a:cubicBezTo>
                        <a:pt x="45" y="46"/>
                        <a:pt x="47" y="49"/>
                        <a:pt x="47" y="52"/>
                      </a:cubicBezTo>
                      <a:cubicBezTo>
                        <a:pt x="47" y="57"/>
                        <a:pt x="47" y="57"/>
                        <a:pt x="47" y="57"/>
                      </a:cubicBezTo>
                      <a:cubicBezTo>
                        <a:pt x="47" y="60"/>
                        <a:pt x="50" y="63"/>
                        <a:pt x="53" y="63"/>
                      </a:cubicBezTo>
                      <a:cubicBezTo>
                        <a:pt x="56" y="63"/>
                        <a:pt x="58" y="60"/>
                        <a:pt x="58" y="57"/>
                      </a:cubicBezTo>
                      <a:cubicBezTo>
                        <a:pt x="58" y="54"/>
                        <a:pt x="61" y="51"/>
                        <a:pt x="64" y="51"/>
                      </a:cubicBezTo>
                      <a:cubicBezTo>
                        <a:pt x="67" y="51"/>
                        <a:pt x="70" y="54"/>
                        <a:pt x="70" y="57"/>
                      </a:cubicBezTo>
                      <a:cubicBezTo>
                        <a:pt x="70" y="63"/>
                        <a:pt x="70" y="63"/>
                        <a:pt x="70" y="63"/>
                      </a:cubicBezTo>
                      <a:cubicBezTo>
                        <a:pt x="70" y="66"/>
                        <a:pt x="72" y="68"/>
                        <a:pt x="75" y="68"/>
                      </a:cubicBezTo>
                      <a:cubicBezTo>
                        <a:pt x="78" y="68"/>
                        <a:pt x="81" y="66"/>
                        <a:pt x="81" y="63"/>
                      </a:cubicBezTo>
                      <a:cubicBezTo>
                        <a:pt x="81" y="61"/>
                        <a:pt x="84" y="59"/>
                        <a:pt x="87" y="59"/>
                      </a:cubicBezTo>
                      <a:cubicBezTo>
                        <a:pt x="90" y="59"/>
                        <a:pt x="92" y="61"/>
                        <a:pt x="92" y="64"/>
                      </a:cubicBezTo>
                      <a:cubicBezTo>
                        <a:pt x="92" y="113"/>
                        <a:pt x="92" y="113"/>
                        <a:pt x="92" y="113"/>
                      </a:cubicBezTo>
                      <a:cubicBezTo>
                        <a:pt x="92" y="113"/>
                        <a:pt x="92" y="114"/>
                        <a:pt x="92" y="114"/>
                      </a:cubicBezTo>
                      <a:cubicBezTo>
                        <a:pt x="91" y="123"/>
                        <a:pt x="84" y="130"/>
                        <a:pt x="74" y="130"/>
                      </a:cubicBezTo>
                      <a:cubicBezTo>
                        <a:pt x="31" y="130"/>
                        <a:pt x="31" y="130"/>
                        <a:pt x="31" y="130"/>
                      </a:cubicBezTo>
                      <a:cubicBezTo>
                        <a:pt x="22" y="130"/>
                        <a:pt x="14" y="123"/>
                        <a:pt x="13" y="114"/>
                      </a:cubicBezTo>
                      <a:cubicBezTo>
                        <a:pt x="13" y="114"/>
                        <a:pt x="13" y="113"/>
                        <a:pt x="13" y="113"/>
                      </a:cubicBezTo>
                      <a:lnTo>
                        <a:pt x="13" y="17"/>
                      </a:lnTo>
                      <a:close/>
                      <a:moveTo>
                        <a:pt x="85" y="199"/>
                      </a:moveTo>
                      <a:cubicBezTo>
                        <a:pt x="20" y="199"/>
                        <a:pt x="20" y="199"/>
                        <a:pt x="20" y="199"/>
                      </a:cubicBezTo>
                      <a:cubicBezTo>
                        <a:pt x="20" y="183"/>
                        <a:pt x="20" y="183"/>
                        <a:pt x="20" y="183"/>
                      </a:cubicBezTo>
                      <a:cubicBezTo>
                        <a:pt x="85" y="183"/>
                        <a:pt x="85" y="183"/>
                        <a:pt x="85" y="183"/>
                      </a:cubicBezTo>
                      <a:lnTo>
                        <a:pt x="85" y="199"/>
                      </a:lnTo>
                      <a:close/>
                    </a:path>
                  </a:pathLst>
                </a:custGeom>
                <a:solidFill>
                  <a:srgbClr val="3D44AC"/>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Brandon Grotesque Regular"/>
                    <a:ea typeface="+mn-ea"/>
                    <a:cs typeface="+mn-cs"/>
                  </a:endParaRPr>
                </a:p>
              </p:txBody>
            </p:sp>
            <p:sp>
              <p:nvSpPr>
                <p:cNvPr id="113" name="Oval 112"/>
                <p:cNvSpPr>
                  <a:spLocks noChangeArrowheads="1"/>
                </p:cNvSpPr>
                <p:nvPr/>
              </p:nvSpPr>
              <p:spPr bwMode="auto">
                <a:xfrm>
                  <a:off x="4538228" y="4400152"/>
                  <a:ext cx="89362" cy="85926"/>
                </a:xfrm>
                <a:prstGeom prst="ellipse">
                  <a:avLst/>
                </a:prstGeom>
                <a:solidFill>
                  <a:srgbClr val="3D44AC"/>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Brandon Grotesque Regular"/>
                    <a:ea typeface="+mn-ea"/>
                    <a:cs typeface="+mn-cs"/>
                  </a:endParaRPr>
                </a:p>
              </p:txBody>
            </p:sp>
          </p:grpSp>
        </p:grpSp>
        <p:grpSp>
          <p:nvGrpSpPr>
            <p:cNvPr id="122" name="Group 121"/>
            <p:cNvGrpSpPr/>
            <p:nvPr/>
          </p:nvGrpSpPr>
          <p:grpSpPr>
            <a:xfrm>
              <a:off x="3463077" y="3517070"/>
              <a:ext cx="827088" cy="692335"/>
              <a:chOff x="1029442" y="3568065"/>
              <a:chExt cx="1429914" cy="1105535"/>
            </a:xfrm>
          </p:grpSpPr>
          <p:sp>
            <p:nvSpPr>
              <p:cNvPr id="123" name="Freeform 6"/>
              <p:cNvSpPr>
                <a:spLocks/>
              </p:cNvSpPr>
              <p:nvPr/>
            </p:nvSpPr>
            <p:spPr bwMode="auto">
              <a:xfrm>
                <a:off x="1310790" y="3700464"/>
                <a:ext cx="52960" cy="49651"/>
              </a:xfrm>
              <a:custGeom>
                <a:avLst/>
                <a:gdLst>
                  <a:gd name="T0" fmla="*/ 3 w 8"/>
                  <a:gd name="T1" fmla="*/ 8 h 8"/>
                  <a:gd name="T2" fmla="*/ 8 w 8"/>
                  <a:gd name="T3" fmla="*/ 4 h 8"/>
                  <a:gd name="T4" fmla="*/ 4 w 8"/>
                  <a:gd name="T5" fmla="*/ 0 h 8"/>
                  <a:gd name="T6" fmla="*/ 0 w 8"/>
                  <a:gd name="T7" fmla="*/ 4 h 8"/>
                  <a:gd name="T8" fmla="*/ 3 w 8"/>
                  <a:gd name="T9" fmla="*/ 8 h 8"/>
                </a:gdLst>
                <a:ahLst/>
                <a:cxnLst>
                  <a:cxn ang="0">
                    <a:pos x="T0" y="T1"/>
                  </a:cxn>
                  <a:cxn ang="0">
                    <a:pos x="T2" y="T3"/>
                  </a:cxn>
                  <a:cxn ang="0">
                    <a:pos x="T4" y="T5"/>
                  </a:cxn>
                  <a:cxn ang="0">
                    <a:pos x="T6" y="T7"/>
                  </a:cxn>
                  <a:cxn ang="0">
                    <a:pos x="T8" y="T9"/>
                  </a:cxn>
                </a:cxnLst>
                <a:rect l="0" t="0" r="r" b="b"/>
                <a:pathLst>
                  <a:path w="8" h="8">
                    <a:moveTo>
                      <a:pt x="3" y="8"/>
                    </a:moveTo>
                    <a:cubicBezTo>
                      <a:pt x="6" y="8"/>
                      <a:pt x="8" y="7"/>
                      <a:pt x="8" y="4"/>
                    </a:cubicBezTo>
                    <a:cubicBezTo>
                      <a:pt x="8" y="2"/>
                      <a:pt x="6" y="0"/>
                      <a:pt x="4" y="0"/>
                    </a:cubicBezTo>
                    <a:cubicBezTo>
                      <a:pt x="2" y="0"/>
                      <a:pt x="0" y="2"/>
                      <a:pt x="0" y="4"/>
                    </a:cubicBezTo>
                    <a:cubicBezTo>
                      <a:pt x="0" y="6"/>
                      <a:pt x="1" y="8"/>
                      <a:pt x="3" y="8"/>
                    </a:cubicBezTo>
                    <a:close/>
                  </a:path>
                </a:pathLst>
              </a:custGeom>
              <a:solidFill>
                <a:srgbClr val="3D44AC"/>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Brandon Grotesque Regular"/>
                  <a:ea typeface="+mn-ea"/>
                  <a:cs typeface="+mn-cs"/>
                </a:endParaRPr>
              </a:p>
            </p:txBody>
          </p:sp>
          <p:sp>
            <p:nvSpPr>
              <p:cNvPr id="124" name="Freeform 7"/>
              <p:cNvSpPr>
                <a:spLocks noEditPoints="1"/>
              </p:cNvSpPr>
              <p:nvPr/>
            </p:nvSpPr>
            <p:spPr bwMode="auto">
              <a:xfrm>
                <a:off x="1029442" y="3568065"/>
                <a:ext cx="1429914" cy="1105535"/>
              </a:xfrm>
              <a:custGeom>
                <a:avLst/>
                <a:gdLst>
                  <a:gd name="T0" fmla="*/ 167 w 222"/>
                  <a:gd name="T1" fmla="*/ 5 h 171"/>
                  <a:gd name="T2" fmla="*/ 147 w 222"/>
                  <a:gd name="T3" fmla="*/ 34 h 171"/>
                  <a:gd name="T4" fmla="*/ 107 w 222"/>
                  <a:gd name="T5" fmla="*/ 34 h 171"/>
                  <a:gd name="T6" fmla="*/ 70 w 222"/>
                  <a:gd name="T7" fmla="*/ 20 h 171"/>
                  <a:gd name="T8" fmla="*/ 2 w 222"/>
                  <a:gd name="T9" fmla="*/ 43 h 171"/>
                  <a:gd name="T10" fmla="*/ 20 w 222"/>
                  <a:gd name="T11" fmla="*/ 71 h 171"/>
                  <a:gd name="T12" fmla="*/ 36 w 222"/>
                  <a:gd name="T13" fmla="*/ 78 h 171"/>
                  <a:gd name="T14" fmla="*/ 48 w 222"/>
                  <a:gd name="T15" fmla="*/ 129 h 171"/>
                  <a:gd name="T16" fmla="*/ 63 w 222"/>
                  <a:gd name="T17" fmla="*/ 143 h 171"/>
                  <a:gd name="T18" fmla="*/ 81 w 222"/>
                  <a:gd name="T19" fmla="*/ 154 h 171"/>
                  <a:gd name="T20" fmla="*/ 105 w 222"/>
                  <a:gd name="T21" fmla="*/ 159 h 171"/>
                  <a:gd name="T22" fmla="*/ 128 w 222"/>
                  <a:gd name="T23" fmla="*/ 171 h 171"/>
                  <a:gd name="T24" fmla="*/ 154 w 222"/>
                  <a:gd name="T25" fmla="*/ 154 h 171"/>
                  <a:gd name="T26" fmla="*/ 166 w 222"/>
                  <a:gd name="T27" fmla="*/ 133 h 171"/>
                  <a:gd name="T28" fmla="*/ 185 w 222"/>
                  <a:gd name="T29" fmla="*/ 76 h 171"/>
                  <a:gd name="T30" fmla="*/ 196 w 222"/>
                  <a:gd name="T31" fmla="*/ 73 h 171"/>
                  <a:gd name="T32" fmla="*/ 218 w 222"/>
                  <a:gd name="T33" fmla="*/ 42 h 171"/>
                  <a:gd name="T34" fmla="*/ 59 w 222"/>
                  <a:gd name="T35" fmla="*/ 25 h 171"/>
                  <a:gd name="T36" fmla="*/ 13 w 222"/>
                  <a:gd name="T37" fmla="*/ 48 h 171"/>
                  <a:gd name="T38" fmla="*/ 57 w 222"/>
                  <a:gd name="T39" fmla="*/ 108 h 171"/>
                  <a:gd name="T40" fmla="*/ 54 w 222"/>
                  <a:gd name="T41" fmla="*/ 115 h 171"/>
                  <a:gd name="T42" fmla="*/ 47 w 222"/>
                  <a:gd name="T43" fmla="*/ 116 h 171"/>
                  <a:gd name="T44" fmla="*/ 59 w 222"/>
                  <a:gd name="T45" fmla="*/ 128 h 171"/>
                  <a:gd name="T46" fmla="*/ 64 w 222"/>
                  <a:gd name="T47" fmla="*/ 122 h 171"/>
                  <a:gd name="T48" fmla="*/ 70 w 222"/>
                  <a:gd name="T49" fmla="*/ 125 h 171"/>
                  <a:gd name="T50" fmla="*/ 60 w 222"/>
                  <a:gd name="T51" fmla="*/ 130 h 171"/>
                  <a:gd name="T52" fmla="*/ 82 w 222"/>
                  <a:gd name="T53" fmla="*/ 133 h 171"/>
                  <a:gd name="T54" fmla="*/ 77 w 222"/>
                  <a:gd name="T55" fmla="*/ 144 h 171"/>
                  <a:gd name="T56" fmla="*/ 93 w 222"/>
                  <a:gd name="T57" fmla="*/ 152 h 171"/>
                  <a:gd name="T58" fmla="*/ 98 w 222"/>
                  <a:gd name="T59" fmla="*/ 145 h 171"/>
                  <a:gd name="T60" fmla="*/ 94 w 222"/>
                  <a:gd name="T61" fmla="*/ 153 h 171"/>
                  <a:gd name="T62" fmla="*/ 139 w 222"/>
                  <a:gd name="T63" fmla="*/ 149 h 171"/>
                  <a:gd name="T64" fmla="*/ 122 w 222"/>
                  <a:gd name="T65" fmla="*/ 134 h 171"/>
                  <a:gd name="T66" fmla="*/ 122 w 222"/>
                  <a:gd name="T67" fmla="*/ 134 h 171"/>
                  <a:gd name="T68" fmla="*/ 114 w 222"/>
                  <a:gd name="T69" fmla="*/ 142 h 171"/>
                  <a:gd name="T70" fmla="*/ 131 w 222"/>
                  <a:gd name="T71" fmla="*/ 157 h 171"/>
                  <a:gd name="T72" fmla="*/ 111 w 222"/>
                  <a:gd name="T73" fmla="*/ 149 h 171"/>
                  <a:gd name="T74" fmla="*/ 92 w 222"/>
                  <a:gd name="T75" fmla="*/ 126 h 171"/>
                  <a:gd name="T76" fmla="*/ 69 w 222"/>
                  <a:gd name="T77" fmla="*/ 110 h 171"/>
                  <a:gd name="T78" fmla="*/ 47 w 222"/>
                  <a:gd name="T79" fmla="*/ 76 h 171"/>
                  <a:gd name="T80" fmla="*/ 64 w 222"/>
                  <a:gd name="T81" fmla="*/ 36 h 171"/>
                  <a:gd name="T82" fmla="*/ 66 w 222"/>
                  <a:gd name="T83" fmla="*/ 59 h 171"/>
                  <a:gd name="T84" fmla="*/ 75 w 222"/>
                  <a:gd name="T85" fmla="*/ 83 h 171"/>
                  <a:gd name="T86" fmla="*/ 106 w 222"/>
                  <a:gd name="T87" fmla="*/ 73 h 171"/>
                  <a:gd name="T88" fmla="*/ 163 w 222"/>
                  <a:gd name="T89" fmla="*/ 116 h 171"/>
                  <a:gd name="T90" fmla="*/ 165 w 222"/>
                  <a:gd name="T91" fmla="*/ 120 h 171"/>
                  <a:gd name="T92" fmla="*/ 140 w 222"/>
                  <a:gd name="T93" fmla="*/ 118 h 171"/>
                  <a:gd name="T94" fmla="*/ 154 w 222"/>
                  <a:gd name="T95" fmla="*/ 135 h 171"/>
                  <a:gd name="T96" fmla="*/ 133 w 222"/>
                  <a:gd name="T97" fmla="*/ 125 h 171"/>
                  <a:gd name="T98" fmla="*/ 129 w 222"/>
                  <a:gd name="T99" fmla="*/ 130 h 171"/>
                  <a:gd name="T100" fmla="*/ 144 w 222"/>
                  <a:gd name="T101" fmla="*/ 144 h 171"/>
                  <a:gd name="T102" fmla="*/ 145 w 222"/>
                  <a:gd name="T103" fmla="*/ 147 h 171"/>
                  <a:gd name="T104" fmla="*/ 164 w 222"/>
                  <a:gd name="T105" fmla="*/ 101 h 171"/>
                  <a:gd name="T106" fmla="*/ 102 w 222"/>
                  <a:gd name="T107" fmla="*/ 63 h 171"/>
                  <a:gd name="T108" fmla="*/ 75 w 222"/>
                  <a:gd name="T109" fmla="*/ 72 h 171"/>
                  <a:gd name="T110" fmla="*/ 73 w 222"/>
                  <a:gd name="T111" fmla="*/ 68 h 171"/>
                  <a:gd name="T112" fmla="*/ 147 w 222"/>
                  <a:gd name="T113" fmla="*/ 45 h 171"/>
                  <a:gd name="T114" fmla="*/ 182 w 222"/>
                  <a:gd name="T115" fmla="*/ 63 h 171"/>
                  <a:gd name="T116" fmla="*/ 194 w 222"/>
                  <a:gd name="T117" fmla="*/ 59 h 171"/>
                  <a:gd name="T118" fmla="*/ 162 w 222"/>
                  <a:gd name="T119" fmla="*/ 29 h 171"/>
                  <a:gd name="T120" fmla="*/ 208 w 222"/>
                  <a:gd name="T121" fmla="*/ 4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171">
                    <a:moveTo>
                      <a:pt x="218" y="42"/>
                    </a:moveTo>
                    <a:cubicBezTo>
                      <a:pt x="178" y="4"/>
                      <a:pt x="178" y="4"/>
                      <a:pt x="178" y="4"/>
                    </a:cubicBezTo>
                    <a:cubicBezTo>
                      <a:pt x="175" y="1"/>
                      <a:pt x="170" y="2"/>
                      <a:pt x="167" y="5"/>
                    </a:cubicBezTo>
                    <a:cubicBezTo>
                      <a:pt x="150" y="23"/>
                      <a:pt x="150" y="23"/>
                      <a:pt x="150" y="23"/>
                    </a:cubicBezTo>
                    <a:cubicBezTo>
                      <a:pt x="147" y="25"/>
                      <a:pt x="147" y="29"/>
                      <a:pt x="149" y="32"/>
                    </a:cubicBezTo>
                    <a:cubicBezTo>
                      <a:pt x="147" y="34"/>
                      <a:pt x="147" y="34"/>
                      <a:pt x="147" y="34"/>
                    </a:cubicBezTo>
                    <a:cubicBezTo>
                      <a:pt x="142" y="33"/>
                      <a:pt x="129" y="32"/>
                      <a:pt x="120" y="32"/>
                    </a:cubicBezTo>
                    <a:cubicBezTo>
                      <a:pt x="115" y="32"/>
                      <a:pt x="112" y="32"/>
                      <a:pt x="110" y="33"/>
                    </a:cubicBezTo>
                    <a:cubicBezTo>
                      <a:pt x="109" y="33"/>
                      <a:pt x="108" y="34"/>
                      <a:pt x="107" y="34"/>
                    </a:cubicBezTo>
                    <a:cubicBezTo>
                      <a:pt x="99" y="33"/>
                      <a:pt x="88" y="35"/>
                      <a:pt x="84" y="36"/>
                    </a:cubicBezTo>
                    <a:cubicBezTo>
                      <a:pt x="72" y="28"/>
                      <a:pt x="72" y="28"/>
                      <a:pt x="72" y="28"/>
                    </a:cubicBezTo>
                    <a:cubicBezTo>
                      <a:pt x="72" y="25"/>
                      <a:pt x="72" y="22"/>
                      <a:pt x="70" y="20"/>
                    </a:cubicBezTo>
                    <a:cubicBezTo>
                      <a:pt x="52" y="3"/>
                      <a:pt x="52" y="3"/>
                      <a:pt x="52" y="3"/>
                    </a:cubicBezTo>
                    <a:cubicBezTo>
                      <a:pt x="49" y="0"/>
                      <a:pt x="44" y="0"/>
                      <a:pt x="41" y="3"/>
                    </a:cubicBezTo>
                    <a:cubicBezTo>
                      <a:pt x="2" y="43"/>
                      <a:pt x="2" y="43"/>
                      <a:pt x="2" y="43"/>
                    </a:cubicBezTo>
                    <a:cubicBezTo>
                      <a:pt x="1" y="44"/>
                      <a:pt x="0" y="46"/>
                      <a:pt x="0" y="48"/>
                    </a:cubicBezTo>
                    <a:cubicBezTo>
                      <a:pt x="0" y="50"/>
                      <a:pt x="1" y="52"/>
                      <a:pt x="2" y="53"/>
                    </a:cubicBezTo>
                    <a:cubicBezTo>
                      <a:pt x="20" y="71"/>
                      <a:pt x="20" y="71"/>
                      <a:pt x="20" y="71"/>
                    </a:cubicBezTo>
                    <a:cubicBezTo>
                      <a:pt x="22" y="72"/>
                      <a:pt x="23" y="73"/>
                      <a:pt x="25" y="73"/>
                    </a:cubicBezTo>
                    <a:cubicBezTo>
                      <a:pt x="27" y="73"/>
                      <a:pt x="29" y="72"/>
                      <a:pt x="30" y="72"/>
                    </a:cubicBezTo>
                    <a:cubicBezTo>
                      <a:pt x="36" y="78"/>
                      <a:pt x="36" y="78"/>
                      <a:pt x="36" y="78"/>
                    </a:cubicBezTo>
                    <a:cubicBezTo>
                      <a:pt x="36" y="83"/>
                      <a:pt x="36" y="95"/>
                      <a:pt x="40" y="103"/>
                    </a:cubicBezTo>
                    <a:cubicBezTo>
                      <a:pt x="34" y="110"/>
                      <a:pt x="34" y="118"/>
                      <a:pt x="39" y="124"/>
                    </a:cubicBezTo>
                    <a:cubicBezTo>
                      <a:pt x="42" y="126"/>
                      <a:pt x="44" y="128"/>
                      <a:pt x="48" y="129"/>
                    </a:cubicBezTo>
                    <a:cubicBezTo>
                      <a:pt x="48" y="132"/>
                      <a:pt x="49" y="135"/>
                      <a:pt x="52" y="138"/>
                    </a:cubicBezTo>
                    <a:cubicBezTo>
                      <a:pt x="54" y="141"/>
                      <a:pt x="58" y="143"/>
                      <a:pt x="62" y="143"/>
                    </a:cubicBezTo>
                    <a:cubicBezTo>
                      <a:pt x="62" y="143"/>
                      <a:pt x="63" y="143"/>
                      <a:pt x="63" y="143"/>
                    </a:cubicBezTo>
                    <a:cubicBezTo>
                      <a:pt x="63" y="145"/>
                      <a:pt x="64" y="148"/>
                      <a:pt x="67" y="150"/>
                    </a:cubicBezTo>
                    <a:cubicBezTo>
                      <a:pt x="69" y="153"/>
                      <a:pt x="73" y="155"/>
                      <a:pt x="77" y="155"/>
                    </a:cubicBezTo>
                    <a:cubicBezTo>
                      <a:pt x="79" y="155"/>
                      <a:pt x="80" y="155"/>
                      <a:pt x="81" y="154"/>
                    </a:cubicBezTo>
                    <a:cubicBezTo>
                      <a:pt x="82" y="156"/>
                      <a:pt x="83" y="158"/>
                      <a:pt x="84" y="160"/>
                    </a:cubicBezTo>
                    <a:cubicBezTo>
                      <a:pt x="87" y="162"/>
                      <a:pt x="90" y="164"/>
                      <a:pt x="94" y="164"/>
                    </a:cubicBezTo>
                    <a:cubicBezTo>
                      <a:pt x="98" y="164"/>
                      <a:pt x="102" y="162"/>
                      <a:pt x="105" y="159"/>
                    </a:cubicBezTo>
                    <a:cubicBezTo>
                      <a:pt x="106" y="159"/>
                      <a:pt x="106" y="159"/>
                      <a:pt x="106" y="159"/>
                    </a:cubicBezTo>
                    <a:cubicBezTo>
                      <a:pt x="110" y="162"/>
                      <a:pt x="116" y="166"/>
                      <a:pt x="120" y="169"/>
                    </a:cubicBezTo>
                    <a:cubicBezTo>
                      <a:pt x="123" y="170"/>
                      <a:pt x="125" y="171"/>
                      <a:pt x="128" y="171"/>
                    </a:cubicBezTo>
                    <a:cubicBezTo>
                      <a:pt x="133" y="171"/>
                      <a:pt x="137" y="168"/>
                      <a:pt x="140" y="165"/>
                    </a:cubicBezTo>
                    <a:cubicBezTo>
                      <a:pt x="141" y="164"/>
                      <a:pt x="141" y="162"/>
                      <a:pt x="142" y="161"/>
                    </a:cubicBezTo>
                    <a:cubicBezTo>
                      <a:pt x="147" y="160"/>
                      <a:pt x="151" y="158"/>
                      <a:pt x="154" y="154"/>
                    </a:cubicBezTo>
                    <a:cubicBezTo>
                      <a:pt x="156" y="151"/>
                      <a:pt x="157" y="148"/>
                      <a:pt x="157" y="145"/>
                    </a:cubicBezTo>
                    <a:cubicBezTo>
                      <a:pt x="158" y="145"/>
                      <a:pt x="159" y="144"/>
                      <a:pt x="160" y="144"/>
                    </a:cubicBezTo>
                    <a:cubicBezTo>
                      <a:pt x="164" y="141"/>
                      <a:pt x="166" y="137"/>
                      <a:pt x="166" y="133"/>
                    </a:cubicBezTo>
                    <a:cubicBezTo>
                      <a:pt x="169" y="132"/>
                      <a:pt x="172" y="130"/>
                      <a:pt x="174" y="128"/>
                    </a:cubicBezTo>
                    <a:cubicBezTo>
                      <a:pt x="177" y="123"/>
                      <a:pt x="178" y="117"/>
                      <a:pt x="173" y="110"/>
                    </a:cubicBezTo>
                    <a:cubicBezTo>
                      <a:pt x="185" y="76"/>
                      <a:pt x="185" y="76"/>
                      <a:pt x="185" y="76"/>
                    </a:cubicBezTo>
                    <a:cubicBezTo>
                      <a:pt x="191" y="71"/>
                      <a:pt x="191" y="71"/>
                      <a:pt x="191" y="71"/>
                    </a:cubicBezTo>
                    <a:cubicBezTo>
                      <a:pt x="191" y="71"/>
                      <a:pt x="191" y="71"/>
                      <a:pt x="191" y="71"/>
                    </a:cubicBezTo>
                    <a:cubicBezTo>
                      <a:pt x="192" y="73"/>
                      <a:pt x="194" y="73"/>
                      <a:pt x="196" y="73"/>
                    </a:cubicBezTo>
                    <a:cubicBezTo>
                      <a:pt x="198" y="73"/>
                      <a:pt x="200" y="73"/>
                      <a:pt x="202" y="71"/>
                    </a:cubicBezTo>
                    <a:cubicBezTo>
                      <a:pt x="219" y="53"/>
                      <a:pt x="219" y="53"/>
                      <a:pt x="219" y="53"/>
                    </a:cubicBezTo>
                    <a:cubicBezTo>
                      <a:pt x="222" y="50"/>
                      <a:pt x="221" y="45"/>
                      <a:pt x="218" y="42"/>
                    </a:cubicBezTo>
                    <a:close/>
                    <a:moveTo>
                      <a:pt x="13" y="48"/>
                    </a:moveTo>
                    <a:cubicBezTo>
                      <a:pt x="47" y="13"/>
                      <a:pt x="47" y="13"/>
                      <a:pt x="47" y="13"/>
                    </a:cubicBezTo>
                    <a:cubicBezTo>
                      <a:pt x="59" y="25"/>
                      <a:pt x="59" y="25"/>
                      <a:pt x="59" y="25"/>
                    </a:cubicBezTo>
                    <a:cubicBezTo>
                      <a:pt x="26" y="59"/>
                      <a:pt x="26" y="59"/>
                      <a:pt x="26" y="59"/>
                    </a:cubicBezTo>
                    <a:cubicBezTo>
                      <a:pt x="26" y="60"/>
                      <a:pt x="25" y="60"/>
                      <a:pt x="25" y="60"/>
                    </a:cubicBezTo>
                    <a:lnTo>
                      <a:pt x="13" y="48"/>
                    </a:lnTo>
                    <a:close/>
                    <a:moveTo>
                      <a:pt x="50" y="109"/>
                    </a:moveTo>
                    <a:cubicBezTo>
                      <a:pt x="51" y="107"/>
                      <a:pt x="53" y="106"/>
                      <a:pt x="55" y="106"/>
                    </a:cubicBezTo>
                    <a:cubicBezTo>
                      <a:pt x="55" y="106"/>
                      <a:pt x="56" y="106"/>
                      <a:pt x="57" y="108"/>
                    </a:cubicBezTo>
                    <a:cubicBezTo>
                      <a:pt x="58" y="109"/>
                      <a:pt x="58" y="110"/>
                      <a:pt x="58" y="110"/>
                    </a:cubicBezTo>
                    <a:cubicBezTo>
                      <a:pt x="58" y="112"/>
                      <a:pt x="57" y="113"/>
                      <a:pt x="56" y="114"/>
                    </a:cubicBezTo>
                    <a:cubicBezTo>
                      <a:pt x="55" y="114"/>
                      <a:pt x="55" y="115"/>
                      <a:pt x="54" y="115"/>
                    </a:cubicBezTo>
                    <a:cubicBezTo>
                      <a:pt x="54" y="115"/>
                      <a:pt x="54" y="116"/>
                      <a:pt x="53" y="116"/>
                    </a:cubicBezTo>
                    <a:cubicBezTo>
                      <a:pt x="52" y="117"/>
                      <a:pt x="51" y="118"/>
                      <a:pt x="50" y="118"/>
                    </a:cubicBezTo>
                    <a:cubicBezTo>
                      <a:pt x="49" y="118"/>
                      <a:pt x="48" y="117"/>
                      <a:pt x="47" y="116"/>
                    </a:cubicBezTo>
                    <a:cubicBezTo>
                      <a:pt x="47" y="116"/>
                      <a:pt x="45" y="114"/>
                      <a:pt x="50" y="109"/>
                    </a:cubicBezTo>
                    <a:close/>
                    <a:moveTo>
                      <a:pt x="60" y="130"/>
                    </a:moveTo>
                    <a:cubicBezTo>
                      <a:pt x="59" y="129"/>
                      <a:pt x="59" y="129"/>
                      <a:pt x="59" y="128"/>
                    </a:cubicBezTo>
                    <a:cubicBezTo>
                      <a:pt x="59" y="127"/>
                      <a:pt x="60" y="126"/>
                      <a:pt x="61" y="124"/>
                    </a:cubicBezTo>
                    <a:cubicBezTo>
                      <a:pt x="61" y="124"/>
                      <a:pt x="62" y="124"/>
                      <a:pt x="63" y="123"/>
                    </a:cubicBezTo>
                    <a:cubicBezTo>
                      <a:pt x="63" y="123"/>
                      <a:pt x="63" y="122"/>
                      <a:pt x="64" y="122"/>
                    </a:cubicBezTo>
                    <a:cubicBezTo>
                      <a:pt x="65" y="121"/>
                      <a:pt x="66" y="121"/>
                      <a:pt x="67" y="121"/>
                    </a:cubicBezTo>
                    <a:cubicBezTo>
                      <a:pt x="67" y="121"/>
                      <a:pt x="68" y="121"/>
                      <a:pt x="69" y="122"/>
                    </a:cubicBezTo>
                    <a:cubicBezTo>
                      <a:pt x="70" y="123"/>
                      <a:pt x="70" y="124"/>
                      <a:pt x="70" y="125"/>
                    </a:cubicBezTo>
                    <a:cubicBezTo>
                      <a:pt x="70" y="126"/>
                      <a:pt x="69" y="128"/>
                      <a:pt x="67" y="129"/>
                    </a:cubicBezTo>
                    <a:cubicBezTo>
                      <a:pt x="66" y="131"/>
                      <a:pt x="64" y="132"/>
                      <a:pt x="62" y="132"/>
                    </a:cubicBezTo>
                    <a:cubicBezTo>
                      <a:pt x="62" y="132"/>
                      <a:pt x="61" y="132"/>
                      <a:pt x="60" y="130"/>
                    </a:cubicBezTo>
                    <a:close/>
                    <a:moveTo>
                      <a:pt x="75" y="143"/>
                    </a:moveTo>
                    <a:cubicBezTo>
                      <a:pt x="74" y="142"/>
                      <a:pt x="72" y="140"/>
                      <a:pt x="77" y="136"/>
                    </a:cubicBezTo>
                    <a:cubicBezTo>
                      <a:pt x="79" y="134"/>
                      <a:pt x="81" y="133"/>
                      <a:pt x="82" y="133"/>
                    </a:cubicBezTo>
                    <a:cubicBezTo>
                      <a:pt x="82" y="133"/>
                      <a:pt x="83" y="133"/>
                      <a:pt x="84" y="134"/>
                    </a:cubicBezTo>
                    <a:cubicBezTo>
                      <a:pt x="87" y="136"/>
                      <a:pt x="84" y="139"/>
                      <a:pt x="82" y="141"/>
                    </a:cubicBezTo>
                    <a:cubicBezTo>
                      <a:pt x="81" y="143"/>
                      <a:pt x="79" y="144"/>
                      <a:pt x="77" y="144"/>
                    </a:cubicBezTo>
                    <a:cubicBezTo>
                      <a:pt x="77" y="144"/>
                      <a:pt x="76" y="144"/>
                      <a:pt x="75" y="143"/>
                    </a:cubicBezTo>
                    <a:close/>
                    <a:moveTo>
                      <a:pt x="94" y="153"/>
                    </a:moveTo>
                    <a:cubicBezTo>
                      <a:pt x="94" y="153"/>
                      <a:pt x="93" y="153"/>
                      <a:pt x="93" y="152"/>
                    </a:cubicBezTo>
                    <a:cubicBezTo>
                      <a:pt x="92" y="151"/>
                      <a:pt x="92" y="151"/>
                      <a:pt x="92" y="151"/>
                    </a:cubicBezTo>
                    <a:cubicBezTo>
                      <a:pt x="92" y="150"/>
                      <a:pt x="93" y="148"/>
                      <a:pt x="95" y="147"/>
                    </a:cubicBezTo>
                    <a:cubicBezTo>
                      <a:pt x="96" y="146"/>
                      <a:pt x="98" y="145"/>
                      <a:pt x="98" y="145"/>
                    </a:cubicBezTo>
                    <a:cubicBezTo>
                      <a:pt x="99" y="145"/>
                      <a:pt x="99" y="145"/>
                      <a:pt x="99" y="146"/>
                    </a:cubicBezTo>
                    <a:cubicBezTo>
                      <a:pt x="101" y="147"/>
                      <a:pt x="100" y="149"/>
                      <a:pt x="98" y="151"/>
                    </a:cubicBezTo>
                    <a:cubicBezTo>
                      <a:pt x="97" y="152"/>
                      <a:pt x="95" y="153"/>
                      <a:pt x="94" y="153"/>
                    </a:cubicBezTo>
                    <a:close/>
                    <a:moveTo>
                      <a:pt x="145" y="147"/>
                    </a:moveTo>
                    <a:cubicBezTo>
                      <a:pt x="144" y="149"/>
                      <a:pt x="142" y="150"/>
                      <a:pt x="139" y="149"/>
                    </a:cubicBezTo>
                    <a:cubicBezTo>
                      <a:pt x="139" y="149"/>
                      <a:pt x="139" y="149"/>
                      <a:pt x="139" y="149"/>
                    </a:cubicBezTo>
                    <a:cubicBezTo>
                      <a:pt x="139" y="149"/>
                      <a:pt x="139" y="149"/>
                      <a:pt x="139" y="149"/>
                    </a:cubicBezTo>
                    <a:cubicBezTo>
                      <a:pt x="122" y="134"/>
                      <a:pt x="122" y="134"/>
                      <a:pt x="122" y="134"/>
                    </a:cubicBezTo>
                    <a:cubicBezTo>
                      <a:pt x="122" y="134"/>
                      <a:pt x="122" y="134"/>
                      <a:pt x="122" y="134"/>
                    </a:cubicBezTo>
                    <a:cubicBezTo>
                      <a:pt x="122" y="134"/>
                      <a:pt x="122" y="134"/>
                      <a:pt x="122" y="134"/>
                    </a:cubicBezTo>
                    <a:cubicBezTo>
                      <a:pt x="122" y="134"/>
                      <a:pt x="122" y="134"/>
                      <a:pt x="122" y="134"/>
                    </a:cubicBezTo>
                    <a:cubicBezTo>
                      <a:pt x="122" y="134"/>
                      <a:pt x="122" y="134"/>
                      <a:pt x="122" y="134"/>
                    </a:cubicBezTo>
                    <a:cubicBezTo>
                      <a:pt x="119" y="132"/>
                      <a:pt x="116" y="132"/>
                      <a:pt x="114" y="134"/>
                    </a:cubicBezTo>
                    <a:cubicBezTo>
                      <a:pt x="112" y="136"/>
                      <a:pt x="112" y="140"/>
                      <a:pt x="114" y="142"/>
                    </a:cubicBezTo>
                    <a:cubicBezTo>
                      <a:pt x="114" y="142"/>
                      <a:pt x="114" y="142"/>
                      <a:pt x="114" y="142"/>
                    </a:cubicBezTo>
                    <a:cubicBezTo>
                      <a:pt x="114" y="142"/>
                      <a:pt x="114" y="142"/>
                      <a:pt x="114" y="142"/>
                    </a:cubicBezTo>
                    <a:cubicBezTo>
                      <a:pt x="114" y="142"/>
                      <a:pt x="114" y="142"/>
                      <a:pt x="114" y="142"/>
                    </a:cubicBezTo>
                    <a:cubicBezTo>
                      <a:pt x="116" y="144"/>
                      <a:pt x="127" y="154"/>
                      <a:pt x="131" y="157"/>
                    </a:cubicBezTo>
                    <a:cubicBezTo>
                      <a:pt x="131" y="157"/>
                      <a:pt x="131" y="158"/>
                      <a:pt x="131" y="158"/>
                    </a:cubicBezTo>
                    <a:cubicBezTo>
                      <a:pt x="130" y="159"/>
                      <a:pt x="128" y="160"/>
                      <a:pt x="126" y="159"/>
                    </a:cubicBezTo>
                    <a:cubicBezTo>
                      <a:pt x="122" y="157"/>
                      <a:pt x="115" y="152"/>
                      <a:pt x="111" y="149"/>
                    </a:cubicBezTo>
                    <a:cubicBezTo>
                      <a:pt x="112" y="145"/>
                      <a:pt x="111" y="141"/>
                      <a:pt x="108" y="138"/>
                    </a:cubicBezTo>
                    <a:cubicBezTo>
                      <a:pt x="105" y="135"/>
                      <a:pt x="101" y="134"/>
                      <a:pt x="96" y="134"/>
                    </a:cubicBezTo>
                    <a:cubicBezTo>
                      <a:pt x="96" y="131"/>
                      <a:pt x="95" y="129"/>
                      <a:pt x="92" y="126"/>
                    </a:cubicBezTo>
                    <a:cubicBezTo>
                      <a:pt x="89" y="123"/>
                      <a:pt x="85" y="121"/>
                      <a:pt x="81" y="122"/>
                    </a:cubicBezTo>
                    <a:cubicBezTo>
                      <a:pt x="81" y="119"/>
                      <a:pt x="80" y="116"/>
                      <a:pt x="77" y="114"/>
                    </a:cubicBezTo>
                    <a:cubicBezTo>
                      <a:pt x="75" y="112"/>
                      <a:pt x="72" y="110"/>
                      <a:pt x="69" y="110"/>
                    </a:cubicBezTo>
                    <a:cubicBezTo>
                      <a:pt x="69" y="106"/>
                      <a:pt x="68" y="103"/>
                      <a:pt x="65" y="100"/>
                    </a:cubicBezTo>
                    <a:cubicBezTo>
                      <a:pt x="61" y="96"/>
                      <a:pt x="55" y="94"/>
                      <a:pt x="50" y="96"/>
                    </a:cubicBezTo>
                    <a:cubicBezTo>
                      <a:pt x="47" y="91"/>
                      <a:pt x="47" y="82"/>
                      <a:pt x="47" y="76"/>
                    </a:cubicBezTo>
                    <a:cubicBezTo>
                      <a:pt x="47" y="75"/>
                      <a:pt x="47" y="73"/>
                      <a:pt x="46" y="72"/>
                    </a:cubicBezTo>
                    <a:cubicBezTo>
                      <a:pt x="38" y="64"/>
                      <a:pt x="38" y="64"/>
                      <a:pt x="38" y="64"/>
                    </a:cubicBezTo>
                    <a:cubicBezTo>
                      <a:pt x="64" y="36"/>
                      <a:pt x="64" y="36"/>
                      <a:pt x="64" y="36"/>
                    </a:cubicBezTo>
                    <a:cubicBezTo>
                      <a:pt x="79" y="47"/>
                      <a:pt x="79" y="47"/>
                      <a:pt x="79" y="47"/>
                    </a:cubicBezTo>
                    <a:cubicBezTo>
                      <a:pt x="80" y="48"/>
                      <a:pt x="81" y="48"/>
                      <a:pt x="83" y="48"/>
                    </a:cubicBezTo>
                    <a:cubicBezTo>
                      <a:pt x="78" y="51"/>
                      <a:pt x="72" y="55"/>
                      <a:pt x="66" y="59"/>
                    </a:cubicBezTo>
                    <a:cubicBezTo>
                      <a:pt x="65" y="60"/>
                      <a:pt x="65" y="60"/>
                      <a:pt x="65" y="60"/>
                    </a:cubicBezTo>
                    <a:cubicBezTo>
                      <a:pt x="58" y="66"/>
                      <a:pt x="57" y="71"/>
                      <a:pt x="59" y="75"/>
                    </a:cubicBezTo>
                    <a:cubicBezTo>
                      <a:pt x="60" y="80"/>
                      <a:pt x="67" y="83"/>
                      <a:pt x="75" y="83"/>
                    </a:cubicBezTo>
                    <a:cubicBezTo>
                      <a:pt x="80" y="83"/>
                      <a:pt x="85" y="82"/>
                      <a:pt x="88" y="80"/>
                    </a:cubicBezTo>
                    <a:cubicBezTo>
                      <a:pt x="93" y="78"/>
                      <a:pt x="98" y="76"/>
                      <a:pt x="103" y="74"/>
                    </a:cubicBezTo>
                    <a:cubicBezTo>
                      <a:pt x="106" y="73"/>
                      <a:pt x="106" y="73"/>
                      <a:pt x="106" y="73"/>
                    </a:cubicBezTo>
                    <a:cubicBezTo>
                      <a:pt x="108" y="72"/>
                      <a:pt x="111" y="72"/>
                      <a:pt x="113" y="72"/>
                    </a:cubicBezTo>
                    <a:cubicBezTo>
                      <a:pt x="116" y="72"/>
                      <a:pt x="119" y="72"/>
                      <a:pt x="120" y="74"/>
                    </a:cubicBezTo>
                    <a:cubicBezTo>
                      <a:pt x="124" y="78"/>
                      <a:pt x="162" y="115"/>
                      <a:pt x="163" y="116"/>
                    </a:cubicBezTo>
                    <a:cubicBezTo>
                      <a:pt x="163" y="116"/>
                      <a:pt x="163" y="116"/>
                      <a:pt x="163" y="116"/>
                    </a:cubicBezTo>
                    <a:cubicBezTo>
                      <a:pt x="163" y="116"/>
                      <a:pt x="163" y="116"/>
                      <a:pt x="163" y="116"/>
                    </a:cubicBezTo>
                    <a:cubicBezTo>
                      <a:pt x="164" y="117"/>
                      <a:pt x="166" y="119"/>
                      <a:pt x="165" y="120"/>
                    </a:cubicBezTo>
                    <a:cubicBezTo>
                      <a:pt x="165" y="122"/>
                      <a:pt x="163" y="123"/>
                      <a:pt x="161" y="123"/>
                    </a:cubicBezTo>
                    <a:cubicBezTo>
                      <a:pt x="148" y="110"/>
                      <a:pt x="148" y="110"/>
                      <a:pt x="148" y="110"/>
                    </a:cubicBezTo>
                    <a:cubicBezTo>
                      <a:pt x="140" y="118"/>
                      <a:pt x="140" y="118"/>
                      <a:pt x="140" y="118"/>
                    </a:cubicBezTo>
                    <a:cubicBezTo>
                      <a:pt x="154" y="132"/>
                      <a:pt x="154" y="132"/>
                      <a:pt x="154" y="132"/>
                    </a:cubicBezTo>
                    <a:cubicBezTo>
                      <a:pt x="155" y="132"/>
                      <a:pt x="155" y="132"/>
                      <a:pt x="155" y="132"/>
                    </a:cubicBezTo>
                    <a:cubicBezTo>
                      <a:pt x="155" y="133"/>
                      <a:pt x="155" y="134"/>
                      <a:pt x="154" y="135"/>
                    </a:cubicBezTo>
                    <a:cubicBezTo>
                      <a:pt x="153" y="135"/>
                      <a:pt x="152" y="135"/>
                      <a:pt x="151" y="135"/>
                    </a:cubicBezTo>
                    <a:cubicBezTo>
                      <a:pt x="148" y="132"/>
                      <a:pt x="136" y="122"/>
                      <a:pt x="136" y="122"/>
                    </a:cubicBezTo>
                    <a:cubicBezTo>
                      <a:pt x="133" y="125"/>
                      <a:pt x="133" y="125"/>
                      <a:pt x="133" y="125"/>
                    </a:cubicBezTo>
                    <a:cubicBezTo>
                      <a:pt x="129" y="130"/>
                      <a:pt x="129" y="130"/>
                      <a:pt x="129" y="130"/>
                    </a:cubicBezTo>
                    <a:cubicBezTo>
                      <a:pt x="129" y="130"/>
                      <a:pt x="129" y="130"/>
                      <a:pt x="129" y="130"/>
                    </a:cubicBezTo>
                    <a:cubicBezTo>
                      <a:pt x="129" y="130"/>
                      <a:pt x="129" y="130"/>
                      <a:pt x="129" y="130"/>
                    </a:cubicBezTo>
                    <a:cubicBezTo>
                      <a:pt x="129" y="130"/>
                      <a:pt x="129" y="131"/>
                      <a:pt x="130" y="131"/>
                    </a:cubicBezTo>
                    <a:cubicBezTo>
                      <a:pt x="143" y="142"/>
                      <a:pt x="143" y="142"/>
                      <a:pt x="143" y="142"/>
                    </a:cubicBezTo>
                    <a:cubicBezTo>
                      <a:pt x="143" y="143"/>
                      <a:pt x="144" y="143"/>
                      <a:pt x="144" y="144"/>
                    </a:cubicBezTo>
                    <a:cubicBezTo>
                      <a:pt x="144" y="144"/>
                      <a:pt x="144" y="144"/>
                      <a:pt x="144" y="144"/>
                    </a:cubicBezTo>
                    <a:cubicBezTo>
                      <a:pt x="145" y="145"/>
                      <a:pt x="145" y="145"/>
                      <a:pt x="145" y="145"/>
                    </a:cubicBezTo>
                    <a:cubicBezTo>
                      <a:pt x="146" y="145"/>
                      <a:pt x="146" y="146"/>
                      <a:pt x="145" y="147"/>
                    </a:cubicBezTo>
                    <a:close/>
                    <a:moveTo>
                      <a:pt x="177" y="70"/>
                    </a:moveTo>
                    <a:cubicBezTo>
                      <a:pt x="176" y="70"/>
                      <a:pt x="176" y="71"/>
                      <a:pt x="175" y="71"/>
                    </a:cubicBezTo>
                    <a:cubicBezTo>
                      <a:pt x="164" y="101"/>
                      <a:pt x="164" y="101"/>
                      <a:pt x="164" y="101"/>
                    </a:cubicBezTo>
                    <a:cubicBezTo>
                      <a:pt x="153" y="91"/>
                      <a:pt x="131" y="69"/>
                      <a:pt x="128" y="66"/>
                    </a:cubicBezTo>
                    <a:cubicBezTo>
                      <a:pt x="124" y="62"/>
                      <a:pt x="119" y="61"/>
                      <a:pt x="113" y="61"/>
                    </a:cubicBezTo>
                    <a:cubicBezTo>
                      <a:pt x="110" y="61"/>
                      <a:pt x="105" y="61"/>
                      <a:pt x="102" y="63"/>
                    </a:cubicBezTo>
                    <a:cubicBezTo>
                      <a:pt x="99" y="64"/>
                      <a:pt x="99" y="64"/>
                      <a:pt x="99" y="64"/>
                    </a:cubicBezTo>
                    <a:cubicBezTo>
                      <a:pt x="94" y="66"/>
                      <a:pt x="88" y="67"/>
                      <a:pt x="83" y="70"/>
                    </a:cubicBezTo>
                    <a:cubicBezTo>
                      <a:pt x="81" y="71"/>
                      <a:pt x="78" y="72"/>
                      <a:pt x="75" y="72"/>
                    </a:cubicBezTo>
                    <a:cubicBezTo>
                      <a:pt x="73" y="72"/>
                      <a:pt x="71" y="71"/>
                      <a:pt x="70" y="71"/>
                    </a:cubicBezTo>
                    <a:cubicBezTo>
                      <a:pt x="70" y="70"/>
                      <a:pt x="71" y="70"/>
                      <a:pt x="72" y="69"/>
                    </a:cubicBezTo>
                    <a:cubicBezTo>
                      <a:pt x="73" y="68"/>
                      <a:pt x="73" y="68"/>
                      <a:pt x="73" y="68"/>
                    </a:cubicBezTo>
                    <a:cubicBezTo>
                      <a:pt x="104" y="47"/>
                      <a:pt x="111" y="44"/>
                      <a:pt x="112" y="44"/>
                    </a:cubicBezTo>
                    <a:cubicBezTo>
                      <a:pt x="113" y="44"/>
                      <a:pt x="115" y="43"/>
                      <a:pt x="120" y="43"/>
                    </a:cubicBezTo>
                    <a:cubicBezTo>
                      <a:pt x="131" y="43"/>
                      <a:pt x="147" y="45"/>
                      <a:pt x="147" y="45"/>
                    </a:cubicBezTo>
                    <a:cubicBezTo>
                      <a:pt x="149" y="45"/>
                      <a:pt x="150" y="45"/>
                      <a:pt x="151" y="44"/>
                    </a:cubicBezTo>
                    <a:cubicBezTo>
                      <a:pt x="158" y="40"/>
                      <a:pt x="158" y="40"/>
                      <a:pt x="158" y="40"/>
                    </a:cubicBezTo>
                    <a:cubicBezTo>
                      <a:pt x="182" y="63"/>
                      <a:pt x="182" y="63"/>
                      <a:pt x="182" y="63"/>
                    </a:cubicBezTo>
                    <a:lnTo>
                      <a:pt x="177" y="70"/>
                    </a:lnTo>
                    <a:close/>
                    <a:moveTo>
                      <a:pt x="196" y="61"/>
                    </a:moveTo>
                    <a:cubicBezTo>
                      <a:pt x="194" y="59"/>
                      <a:pt x="194" y="59"/>
                      <a:pt x="194" y="59"/>
                    </a:cubicBezTo>
                    <a:cubicBezTo>
                      <a:pt x="194" y="59"/>
                      <a:pt x="194" y="59"/>
                      <a:pt x="194" y="59"/>
                    </a:cubicBezTo>
                    <a:cubicBezTo>
                      <a:pt x="162" y="29"/>
                      <a:pt x="162" y="29"/>
                      <a:pt x="162" y="29"/>
                    </a:cubicBezTo>
                    <a:cubicBezTo>
                      <a:pt x="162" y="29"/>
                      <a:pt x="162" y="29"/>
                      <a:pt x="162" y="29"/>
                    </a:cubicBezTo>
                    <a:cubicBezTo>
                      <a:pt x="161" y="28"/>
                      <a:pt x="161" y="28"/>
                      <a:pt x="161" y="28"/>
                    </a:cubicBezTo>
                    <a:cubicBezTo>
                      <a:pt x="173" y="15"/>
                      <a:pt x="173" y="15"/>
                      <a:pt x="173" y="15"/>
                    </a:cubicBezTo>
                    <a:cubicBezTo>
                      <a:pt x="208" y="48"/>
                      <a:pt x="208" y="48"/>
                      <a:pt x="208" y="48"/>
                    </a:cubicBezTo>
                    <a:lnTo>
                      <a:pt x="196" y="61"/>
                    </a:lnTo>
                    <a:close/>
                  </a:path>
                </a:pathLst>
              </a:custGeom>
              <a:solidFill>
                <a:srgbClr val="3D44AC"/>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Brandon Grotesque Regular"/>
                  <a:ea typeface="+mn-ea"/>
                  <a:cs typeface="+mn-cs"/>
                </a:endParaRPr>
              </a:p>
            </p:txBody>
          </p:sp>
          <p:sp>
            <p:nvSpPr>
              <p:cNvPr id="125" name="Freeform 8"/>
              <p:cNvSpPr>
                <a:spLocks/>
              </p:cNvSpPr>
              <p:nvPr/>
            </p:nvSpPr>
            <p:spPr bwMode="auto">
              <a:xfrm>
                <a:off x="2111806" y="3710395"/>
                <a:ext cx="49651" cy="52960"/>
              </a:xfrm>
              <a:custGeom>
                <a:avLst/>
                <a:gdLst>
                  <a:gd name="T0" fmla="*/ 0 w 8"/>
                  <a:gd name="T1" fmla="*/ 4 h 8"/>
                  <a:gd name="T2" fmla="*/ 4 w 8"/>
                  <a:gd name="T3" fmla="*/ 8 h 8"/>
                  <a:gd name="T4" fmla="*/ 8 w 8"/>
                  <a:gd name="T5" fmla="*/ 3 h 8"/>
                  <a:gd name="T6" fmla="*/ 4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7" y="8"/>
                      <a:pt x="8" y="6"/>
                      <a:pt x="8" y="3"/>
                    </a:cubicBezTo>
                    <a:cubicBezTo>
                      <a:pt x="8" y="1"/>
                      <a:pt x="6" y="0"/>
                      <a:pt x="4" y="0"/>
                    </a:cubicBezTo>
                    <a:cubicBezTo>
                      <a:pt x="1" y="0"/>
                      <a:pt x="0" y="2"/>
                      <a:pt x="0" y="4"/>
                    </a:cubicBezTo>
                    <a:close/>
                  </a:path>
                </a:pathLst>
              </a:custGeom>
              <a:solidFill>
                <a:srgbClr val="3D44AC"/>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Brandon Grotesque Regular"/>
                  <a:ea typeface="+mn-ea"/>
                  <a:cs typeface="+mn-cs"/>
                </a:endParaRPr>
              </a:p>
            </p:txBody>
          </p:sp>
        </p:grpSp>
        <p:grpSp>
          <p:nvGrpSpPr>
            <p:cNvPr id="131" name="Group 130"/>
            <p:cNvGrpSpPr/>
            <p:nvPr/>
          </p:nvGrpSpPr>
          <p:grpSpPr>
            <a:xfrm>
              <a:off x="4764323" y="3517559"/>
              <a:ext cx="653455" cy="669951"/>
              <a:chOff x="7638653" y="2381449"/>
              <a:chExt cx="816078" cy="816078"/>
            </a:xfrm>
          </p:grpSpPr>
          <p:sp>
            <p:nvSpPr>
              <p:cNvPr id="132" name="Oval 131"/>
              <p:cNvSpPr/>
              <p:nvPr/>
            </p:nvSpPr>
            <p:spPr bwMode="auto">
              <a:xfrm>
                <a:off x="7638653" y="2381449"/>
                <a:ext cx="816078" cy="816078"/>
              </a:xfrm>
              <a:prstGeom prst="ellipse">
                <a:avLst/>
              </a:prstGeom>
              <a:noFill/>
              <a:ln w="25400" cap="flat" cmpd="sng" algn="ctr">
                <a:solidFill>
                  <a:srgbClr val="3D44AC"/>
                </a:solidFill>
                <a:prstDash val="sysDot"/>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699496"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gradFill>
                    <a:gsLst>
                      <a:gs pos="0">
                        <a:srgbClr val="FFFFFF"/>
                      </a:gs>
                      <a:gs pos="100000">
                        <a:srgbClr val="FFFFFF"/>
                      </a:gs>
                    </a:gsLst>
                    <a:lin ang="5400000" scaled="0"/>
                  </a:gradFill>
                  <a:effectLst/>
                  <a:uLnTx/>
                  <a:uFillTx/>
                  <a:latin typeface="Brandon Grotesque Regular"/>
                  <a:ea typeface="+mn-ea"/>
                  <a:cs typeface="+mn-cs"/>
                </a:endParaRPr>
              </a:p>
            </p:txBody>
          </p:sp>
          <p:grpSp>
            <p:nvGrpSpPr>
              <p:cNvPr id="133" name="Group 132"/>
              <p:cNvGrpSpPr/>
              <p:nvPr/>
            </p:nvGrpSpPr>
            <p:grpSpPr>
              <a:xfrm>
                <a:off x="7781097" y="2622057"/>
                <a:ext cx="564704" cy="357813"/>
                <a:chOff x="10161514" y="1642937"/>
                <a:chExt cx="1443317" cy="914530"/>
              </a:xfrm>
            </p:grpSpPr>
            <p:sp>
              <p:nvSpPr>
                <p:cNvPr id="134" name="Freeform 76"/>
                <p:cNvSpPr/>
                <p:nvPr/>
              </p:nvSpPr>
              <p:spPr bwMode="auto">
                <a:xfrm>
                  <a:off x="11226800" y="1879600"/>
                  <a:ext cx="344925" cy="463550"/>
                </a:xfrm>
                <a:custGeom>
                  <a:avLst/>
                  <a:gdLst>
                    <a:gd name="connsiteX0" fmla="*/ 165100 w 344925"/>
                    <a:gd name="connsiteY0" fmla="*/ 0 h 463550"/>
                    <a:gd name="connsiteX1" fmla="*/ 165100 w 344925"/>
                    <a:gd name="connsiteY1" fmla="*/ 0 h 463550"/>
                    <a:gd name="connsiteX2" fmla="*/ 25400 w 344925"/>
                    <a:gd name="connsiteY2" fmla="*/ 139700 h 463550"/>
                    <a:gd name="connsiteX3" fmla="*/ 19050 w 344925"/>
                    <a:gd name="connsiteY3" fmla="*/ 158750 h 463550"/>
                    <a:gd name="connsiteX4" fmla="*/ 0 w 344925"/>
                    <a:gd name="connsiteY4" fmla="*/ 177800 h 463550"/>
                    <a:gd name="connsiteX5" fmla="*/ 6350 w 344925"/>
                    <a:gd name="connsiteY5" fmla="*/ 234950 h 463550"/>
                    <a:gd name="connsiteX6" fmla="*/ 31750 w 344925"/>
                    <a:gd name="connsiteY6" fmla="*/ 273050 h 463550"/>
                    <a:gd name="connsiteX7" fmla="*/ 69850 w 344925"/>
                    <a:gd name="connsiteY7" fmla="*/ 336550 h 463550"/>
                    <a:gd name="connsiteX8" fmla="*/ 82550 w 344925"/>
                    <a:gd name="connsiteY8" fmla="*/ 355600 h 463550"/>
                    <a:gd name="connsiteX9" fmla="*/ 101600 w 344925"/>
                    <a:gd name="connsiteY9" fmla="*/ 368300 h 463550"/>
                    <a:gd name="connsiteX10" fmla="*/ 114300 w 344925"/>
                    <a:gd name="connsiteY10" fmla="*/ 387350 h 463550"/>
                    <a:gd name="connsiteX11" fmla="*/ 171450 w 344925"/>
                    <a:gd name="connsiteY11" fmla="*/ 431800 h 463550"/>
                    <a:gd name="connsiteX12" fmla="*/ 190500 w 344925"/>
                    <a:gd name="connsiteY12" fmla="*/ 438150 h 463550"/>
                    <a:gd name="connsiteX13" fmla="*/ 228600 w 344925"/>
                    <a:gd name="connsiteY13" fmla="*/ 463550 h 463550"/>
                    <a:gd name="connsiteX14" fmla="*/ 330200 w 344925"/>
                    <a:gd name="connsiteY14" fmla="*/ 457200 h 463550"/>
                    <a:gd name="connsiteX15" fmla="*/ 342900 w 344925"/>
                    <a:gd name="connsiteY15" fmla="*/ 438150 h 463550"/>
                    <a:gd name="connsiteX16" fmla="*/ 323850 w 344925"/>
                    <a:gd name="connsiteY16" fmla="*/ 304800 h 463550"/>
                    <a:gd name="connsiteX17" fmla="*/ 311150 w 344925"/>
                    <a:gd name="connsiteY17" fmla="*/ 260350 h 463550"/>
                    <a:gd name="connsiteX18" fmla="*/ 298450 w 344925"/>
                    <a:gd name="connsiteY18" fmla="*/ 241300 h 463550"/>
                    <a:gd name="connsiteX19" fmla="*/ 285750 w 344925"/>
                    <a:gd name="connsiteY19" fmla="*/ 196850 h 463550"/>
                    <a:gd name="connsiteX20" fmla="*/ 273050 w 344925"/>
                    <a:gd name="connsiteY20" fmla="*/ 171450 h 463550"/>
                    <a:gd name="connsiteX21" fmla="*/ 266700 w 344925"/>
                    <a:gd name="connsiteY21" fmla="*/ 152400 h 463550"/>
                    <a:gd name="connsiteX22" fmla="*/ 247650 w 344925"/>
                    <a:gd name="connsiteY22" fmla="*/ 139700 h 463550"/>
                    <a:gd name="connsiteX23" fmla="*/ 234950 w 344925"/>
                    <a:gd name="connsiteY23" fmla="*/ 101600 h 463550"/>
                    <a:gd name="connsiteX24" fmla="*/ 209550 w 344925"/>
                    <a:gd name="connsiteY24" fmla="*/ 63500 h 463550"/>
                    <a:gd name="connsiteX25" fmla="*/ 190500 w 344925"/>
                    <a:gd name="connsiteY25" fmla="*/ 44450 h 463550"/>
                    <a:gd name="connsiteX26" fmla="*/ 165100 w 344925"/>
                    <a:gd name="connsiteY26" fmla="*/ 0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4925" h="463550">
                      <a:moveTo>
                        <a:pt x="165100" y="0"/>
                      </a:moveTo>
                      <a:lnTo>
                        <a:pt x="165100" y="0"/>
                      </a:lnTo>
                      <a:cubicBezTo>
                        <a:pt x="118533" y="46567"/>
                        <a:pt x="69988" y="91235"/>
                        <a:pt x="25400" y="139700"/>
                      </a:cubicBezTo>
                      <a:cubicBezTo>
                        <a:pt x="20868" y="144626"/>
                        <a:pt x="22763" y="153181"/>
                        <a:pt x="19050" y="158750"/>
                      </a:cubicBezTo>
                      <a:cubicBezTo>
                        <a:pt x="14069" y="166222"/>
                        <a:pt x="6350" y="171450"/>
                        <a:pt x="0" y="177800"/>
                      </a:cubicBezTo>
                      <a:cubicBezTo>
                        <a:pt x="2117" y="196850"/>
                        <a:pt x="289" y="216766"/>
                        <a:pt x="6350" y="234950"/>
                      </a:cubicBezTo>
                      <a:cubicBezTo>
                        <a:pt x="11177" y="249430"/>
                        <a:pt x="24924" y="259398"/>
                        <a:pt x="31750" y="273050"/>
                      </a:cubicBezTo>
                      <a:cubicBezTo>
                        <a:pt x="51276" y="312102"/>
                        <a:pt x="39199" y="290574"/>
                        <a:pt x="69850" y="336550"/>
                      </a:cubicBezTo>
                      <a:cubicBezTo>
                        <a:pt x="74083" y="342900"/>
                        <a:pt x="76200" y="351367"/>
                        <a:pt x="82550" y="355600"/>
                      </a:cubicBezTo>
                      <a:lnTo>
                        <a:pt x="101600" y="368300"/>
                      </a:lnTo>
                      <a:cubicBezTo>
                        <a:pt x="105833" y="374650"/>
                        <a:pt x="109414" y="381487"/>
                        <a:pt x="114300" y="387350"/>
                      </a:cubicBezTo>
                      <a:cubicBezTo>
                        <a:pt x="126944" y="402522"/>
                        <a:pt x="155111" y="426354"/>
                        <a:pt x="171450" y="431800"/>
                      </a:cubicBezTo>
                      <a:cubicBezTo>
                        <a:pt x="177800" y="433917"/>
                        <a:pt x="184649" y="434899"/>
                        <a:pt x="190500" y="438150"/>
                      </a:cubicBezTo>
                      <a:cubicBezTo>
                        <a:pt x="203843" y="445563"/>
                        <a:pt x="228600" y="463550"/>
                        <a:pt x="228600" y="463550"/>
                      </a:cubicBezTo>
                      <a:cubicBezTo>
                        <a:pt x="262467" y="461433"/>
                        <a:pt x="297075" y="464561"/>
                        <a:pt x="330200" y="457200"/>
                      </a:cubicBezTo>
                      <a:cubicBezTo>
                        <a:pt x="337650" y="455544"/>
                        <a:pt x="342477" y="445770"/>
                        <a:pt x="342900" y="438150"/>
                      </a:cubicBezTo>
                      <a:cubicBezTo>
                        <a:pt x="348980" y="328717"/>
                        <a:pt x="341009" y="373435"/>
                        <a:pt x="323850" y="304800"/>
                      </a:cubicBezTo>
                      <a:cubicBezTo>
                        <a:pt x="321815" y="296662"/>
                        <a:pt x="315705" y="269460"/>
                        <a:pt x="311150" y="260350"/>
                      </a:cubicBezTo>
                      <a:cubicBezTo>
                        <a:pt x="307737" y="253524"/>
                        <a:pt x="302683" y="247650"/>
                        <a:pt x="298450" y="241300"/>
                      </a:cubicBezTo>
                      <a:cubicBezTo>
                        <a:pt x="295228" y="228411"/>
                        <a:pt x="291216" y="209604"/>
                        <a:pt x="285750" y="196850"/>
                      </a:cubicBezTo>
                      <a:cubicBezTo>
                        <a:pt x="282021" y="188149"/>
                        <a:pt x="276779" y="180151"/>
                        <a:pt x="273050" y="171450"/>
                      </a:cubicBezTo>
                      <a:cubicBezTo>
                        <a:pt x="270413" y="165298"/>
                        <a:pt x="270881" y="157627"/>
                        <a:pt x="266700" y="152400"/>
                      </a:cubicBezTo>
                      <a:cubicBezTo>
                        <a:pt x="261932" y="146441"/>
                        <a:pt x="254000" y="143933"/>
                        <a:pt x="247650" y="139700"/>
                      </a:cubicBezTo>
                      <a:cubicBezTo>
                        <a:pt x="243417" y="127000"/>
                        <a:pt x="242376" y="112739"/>
                        <a:pt x="234950" y="101600"/>
                      </a:cubicBezTo>
                      <a:cubicBezTo>
                        <a:pt x="226483" y="88900"/>
                        <a:pt x="220343" y="74293"/>
                        <a:pt x="209550" y="63500"/>
                      </a:cubicBezTo>
                      <a:cubicBezTo>
                        <a:pt x="203200" y="57150"/>
                        <a:pt x="196249" y="51349"/>
                        <a:pt x="190500" y="44450"/>
                      </a:cubicBezTo>
                      <a:cubicBezTo>
                        <a:pt x="171690" y="21878"/>
                        <a:pt x="169333" y="7408"/>
                        <a:pt x="165100" y="0"/>
                      </a:cubicBezTo>
                      <a:close/>
                    </a:path>
                  </a:pathLst>
                </a:custGeom>
                <a:solidFill>
                  <a:srgbClr val="FFF292"/>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699496"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gradFill>
                      <a:gsLst>
                        <a:gs pos="0">
                          <a:srgbClr val="FFFFFF"/>
                        </a:gs>
                        <a:gs pos="100000">
                          <a:srgbClr val="FFFFFF"/>
                        </a:gs>
                      </a:gsLst>
                      <a:lin ang="5400000" scaled="0"/>
                    </a:gradFill>
                    <a:effectLst/>
                    <a:uLnTx/>
                    <a:uFillTx/>
                    <a:latin typeface="Brandon Grotesque Regular"/>
                    <a:ea typeface="+mn-ea"/>
                    <a:cs typeface="+mn-cs"/>
                  </a:endParaRPr>
                </a:p>
              </p:txBody>
            </p:sp>
            <p:sp>
              <p:nvSpPr>
                <p:cNvPr id="135" name="Gauge Icon"/>
                <p:cNvSpPr>
                  <a:spLocks noChangeAspect="1" noEditPoints="1"/>
                </p:cNvSpPr>
                <p:nvPr/>
              </p:nvSpPr>
              <p:spPr bwMode="auto">
                <a:xfrm flipH="1">
                  <a:off x="10161514" y="1642937"/>
                  <a:ext cx="1443317" cy="914530"/>
                </a:xfrm>
                <a:custGeom>
                  <a:avLst/>
                  <a:gdLst>
                    <a:gd name="T0" fmla="*/ 198 w 960"/>
                    <a:gd name="T1" fmla="*/ 480 h 605"/>
                    <a:gd name="T2" fmla="*/ 0 w 960"/>
                    <a:gd name="T3" fmla="*/ 480 h 605"/>
                    <a:gd name="T4" fmla="*/ 480 w 960"/>
                    <a:gd name="T5" fmla="*/ 0 h 605"/>
                    <a:gd name="T6" fmla="*/ 960 w 960"/>
                    <a:gd name="T7" fmla="*/ 480 h 605"/>
                    <a:gd name="T8" fmla="*/ 762 w 960"/>
                    <a:gd name="T9" fmla="*/ 480 h 605"/>
                    <a:gd name="T10" fmla="*/ 734 w 960"/>
                    <a:gd name="T11" fmla="*/ 466 h 605"/>
                    <a:gd name="T12" fmla="*/ 480 w 960"/>
                    <a:gd name="T13" fmla="*/ 212 h 605"/>
                    <a:gd name="T14" fmla="*/ 226 w 960"/>
                    <a:gd name="T15" fmla="*/ 466 h 605"/>
                    <a:gd name="T16" fmla="*/ 198 w 960"/>
                    <a:gd name="T17" fmla="*/ 480 h 605"/>
                    <a:gd name="T18" fmla="*/ 449 w 960"/>
                    <a:gd name="T19" fmla="*/ 58 h 605"/>
                    <a:gd name="T20" fmla="*/ 201 w 960"/>
                    <a:gd name="T21" fmla="*/ 162 h 605"/>
                    <a:gd name="T22" fmla="*/ 257 w 960"/>
                    <a:gd name="T23" fmla="*/ 225 h 605"/>
                    <a:gd name="T24" fmla="*/ 455 w 960"/>
                    <a:gd name="T25" fmla="*/ 142 h 605"/>
                    <a:gd name="T26" fmla="*/ 449 w 960"/>
                    <a:gd name="T27" fmla="*/ 58 h 605"/>
                    <a:gd name="T28" fmla="*/ 759 w 960"/>
                    <a:gd name="T29" fmla="*/ 162 h 605"/>
                    <a:gd name="T30" fmla="*/ 510 w 960"/>
                    <a:gd name="T31" fmla="*/ 58 h 605"/>
                    <a:gd name="T32" fmla="*/ 504 w 960"/>
                    <a:gd name="T33" fmla="*/ 142 h 605"/>
                    <a:gd name="T34" fmla="*/ 703 w 960"/>
                    <a:gd name="T35" fmla="*/ 225 h 605"/>
                    <a:gd name="T36" fmla="*/ 759 w 960"/>
                    <a:gd name="T37" fmla="*/ 162 h 605"/>
                    <a:gd name="T38" fmla="*/ 798 w 960"/>
                    <a:gd name="T39" fmla="*/ 201 h 605"/>
                    <a:gd name="T40" fmla="*/ 735 w 960"/>
                    <a:gd name="T41" fmla="*/ 257 h 605"/>
                    <a:gd name="T42" fmla="*/ 817 w 960"/>
                    <a:gd name="T43" fmla="*/ 445 h 605"/>
                    <a:gd name="T44" fmla="*/ 901 w 960"/>
                    <a:gd name="T45" fmla="*/ 437 h 605"/>
                    <a:gd name="T46" fmla="*/ 798 w 960"/>
                    <a:gd name="T47" fmla="*/ 201 h 605"/>
                    <a:gd name="T48" fmla="*/ 161 w 960"/>
                    <a:gd name="T49" fmla="*/ 201 h 605"/>
                    <a:gd name="T50" fmla="*/ 59 w 960"/>
                    <a:gd name="T51" fmla="*/ 437 h 605"/>
                    <a:gd name="T52" fmla="*/ 143 w 960"/>
                    <a:gd name="T53" fmla="*/ 445 h 605"/>
                    <a:gd name="T54" fmla="*/ 225 w 960"/>
                    <a:gd name="T55" fmla="*/ 257 h 605"/>
                    <a:gd name="T56" fmla="*/ 161 w 960"/>
                    <a:gd name="T57" fmla="*/ 201 h 605"/>
                    <a:gd name="T58" fmla="*/ 543 w 960"/>
                    <a:gd name="T59" fmla="*/ 478 h 605"/>
                    <a:gd name="T60" fmla="*/ 536 w 960"/>
                    <a:gd name="T61" fmla="*/ 579 h 605"/>
                    <a:gd name="T62" fmla="*/ 435 w 960"/>
                    <a:gd name="T63" fmla="*/ 572 h 605"/>
                    <a:gd name="T64" fmla="*/ 341 w 960"/>
                    <a:gd name="T65" fmla="*/ 337 h 605"/>
                    <a:gd name="T66" fmla="*/ 543 w 960"/>
                    <a:gd name="T67" fmla="*/ 47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0" h="605">
                      <a:moveTo>
                        <a:pt x="198" y="480"/>
                      </a:moveTo>
                      <a:lnTo>
                        <a:pt x="0" y="480"/>
                      </a:lnTo>
                      <a:cubicBezTo>
                        <a:pt x="0" y="215"/>
                        <a:pt x="215" y="0"/>
                        <a:pt x="480" y="0"/>
                      </a:cubicBezTo>
                      <a:cubicBezTo>
                        <a:pt x="745" y="0"/>
                        <a:pt x="960" y="215"/>
                        <a:pt x="960" y="480"/>
                      </a:cubicBezTo>
                      <a:lnTo>
                        <a:pt x="762" y="480"/>
                      </a:lnTo>
                      <a:cubicBezTo>
                        <a:pt x="762" y="475"/>
                        <a:pt x="762" y="471"/>
                        <a:pt x="734" y="466"/>
                      </a:cubicBezTo>
                      <a:cubicBezTo>
                        <a:pt x="734" y="326"/>
                        <a:pt x="620" y="212"/>
                        <a:pt x="480" y="212"/>
                      </a:cubicBezTo>
                      <a:cubicBezTo>
                        <a:pt x="340" y="212"/>
                        <a:pt x="226" y="326"/>
                        <a:pt x="226" y="466"/>
                      </a:cubicBezTo>
                      <a:lnTo>
                        <a:pt x="198" y="480"/>
                      </a:lnTo>
                      <a:close/>
                      <a:moveTo>
                        <a:pt x="449" y="58"/>
                      </a:moveTo>
                      <a:cubicBezTo>
                        <a:pt x="354" y="65"/>
                        <a:pt x="268" y="103"/>
                        <a:pt x="201" y="162"/>
                      </a:cubicBezTo>
                      <a:lnTo>
                        <a:pt x="257" y="225"/>
                      </a:lnTo>
                      <a:cubicBezTo>
                        <a:pt x="311" y="178"/>
                        <a:pt x="379" y="148"/>
                        <a:pt x="455" y="142"/>
                      </a:cubicBezTo>
                      <a:lnTo>
                        <a:pt x="449" y="58"/>
                      </a:lnTo>
                      <a:close/>
                      <a:moveTo>
                        <a:pt x="759" y="162"/>
                      </a:moveTo>
                      <a:cubicBezTo>
                        <a:pt x="691" y="103"/>
                        <a:pt x="605" y="65"/>
                        <a:pt x="510" y="58"/>
                      </a:cubicBezTo>
                      <a:lnTo>
                        <a:pt x="504" y="142"/>
                      </a:lnTo>
                      <a:cubicBezTo>
                        <a:pt x="580" y="148"/>
                        <a:pt x="649" y="178"/>
                        <a:pt x="703" y="225"/>
                      </a:cubicBezTo>
                      <a:lnTo>
                        <a:pt x="759" y="162"/>
                      </a:lnTo>
                      <a:close/>
                      <a:moveTo>
                        <a:pt x="798" y="201"/>
                      </a:moveTo>
                      <a:lnTo>
                        <a:pt x="735" y="257"/>
                      </a:lnTo>
                      <a:cubicBezTo>
                        <a:pt x="780" y="309"/>
                        <a:pt x="809" y="374"/>
                        <a:pt x="817" y="445"/>
                      </a:cubicBezTo>
                      <a:lnTo>
                        <a:pt x="901" y="437"/>
                      </a:lnTo>
                      <a:cubicBezTo>
                        <a:pt x="892" y="347"/>
                        <a:pt x="855" y="266"/>
                        <a:pt x="798" y="201"/>
                      </a:cubicBezTo>
                      <a:close/>
                      <a:moveTo>
                        <a:pt x="161" y="201"/>
                      </a:moveTo>
                      <a:cubicBezTo>
                        <a:pt x="105" y="266"/>
                        <a:pt x="68" y="347"/>
                        <a:pt x="59" y="437"/>
                      </a:cubicBezTo>
                      <a:lnTo>
                        <a:pt x="143" y="445"/>
                      </a:lnTo>
                      <a:cubicBezTo>
                        <a:pt x="150" y="374"/>
                        <a:pt x="180" y="309"/>
                        <a:pt x="225" y="257"/>
                      </a:cubicBezTo>
                      <a:lnTo>
                        <a:pt x="161" y="201"/>
                      </a:lnTo>
                      <a:close/>
                      <a:moveTo>
                        <a:pt x="543" y="478"/>
                      </a:moveTo>
                      <a:cubicBezTo>
                        <a:pt x="569" y="508"/>
                        <a:pt x="566" y="553"/>
                        <a:pt x="536" y="579"/>
                      </a:cubicBezTo>
                      <a:cubicBezTo>
                        <a:pt x="506" y="605"/>
                        <a:pt x="461" y="602"/>
                        <a:pt x="435" y="572"/>
                      </a:cubicBezTo>
                      <a:lnTo>
                        <a:pt x="341" y="337"/>
                      </a:lnTo>
                      <a:lnTo>
                        <a:pt x="543" y="478"/>
                      </a:lnTo>
                      <a:close/>
                    </a:path>
                  </a:pathLst>
                </a:custGeom>
                <a:solidFill>
                  <a:srgbClr val="3D44A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326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latin typeface="Segoe UI"/>
                    <a:ea typeface="+mn-ea"/>
                    <a:cs typeface="+mn-cs"/>
                  </a:endParaRPr>
                </a:p>
              </p:txBody>
            </p:sp>
          </p:grpSp>
        </p:grpSp>
        <p:grpSp>
          <p:nvGrpSpPr>
            <p:cNvPr id="142" name="Group 141"/>
            <p:cNvGrpSpPr/>
            <p:nvPr/>
          </p:nvGrpSpPr>
          <p:grpSpPr>
            <a:xfrm>
              <a:off x="6016354" y="3517069"/>
              <a:ext cx="640080" cy="640080"/>
              <a:chOff x="2278518" y="3607248"/>
              <a:chExt cx="816078" cy="816078"/>
            </a:xfrm>
          </p:grpSpPr>
          <p:sp>
            <p:nvSpPr>
              <p:cNvPr id="143" name="Oval 142"/>
              <p:cNvSpPr/>
              <p:nvPr/>
            </p:nvSpPr>
            <p:spPr bwMode="auto">
              <a:xfrm>
                <a:off x="2278518" y="3607248"/>
                <a:ext cx="816078" cy="816078"/>
              </a:xfrm>
              <a:prstGeom prst="ellipse">
                <a:avLst/>
              </a:prstGeom>
              <a:noFill/>
              <a:ln w="25400" cap="flat" cmpd="sng" algn="ctr">
                <a:solidFill>
                  <a:srgbClr val="3D44AC"/>
                </a:solidFill>
                <a:prstDash val="sysDot"/>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699496"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a:ln>
                    <a:noFill/>
                  </a:ln>
                  <a:gradFill>
                    <a:gsLst>
                      <a:gs pos="0">
                        <a:srgbClr val="FFFFFF"/>
                      </a:gs>
                      <a:gs pos="100000">
                        <a:srgbClr val="FFFFFF"/>
                      </a:gs>
                    </a:gsLst>
                    <a:lin ang="5400000" scaled="0"/>
                  </a:gradFill>
                  <a:effectLst/>
                  <a:uLnTx/>
                  <a:uFillTx/>
                  <a:latin typeface="Brandon Grotesque Regular"/>
                  <a:ea typeface="+mn-ea"/>
                  <a:cs typeface="+mn-cs"/>
                </a:endParaRPr>
              </a:p>
            </p:txBody>
          </p:sp>
          <p:grpSp>
            <p:nvGrpSpPr>
              <p:cNvPr id="144" name="Group 143"/>
              <p:cNvGrpSpPr/>
              <p:nvPr/>
            </p:nvGrpSpPr>
            <p:grpSpPr>
              <a:xfrm>
                <a:off x="2430970" y="3733536"/>
                <a:ext cx="511175" cy="543032"/>
                <a:chOff x="1275270" y="3733536"/>
                <a:chExt cx="511175" cy="543032"/>
              </a:xfrm>
            </p:grpSpPr>
            <p:sp>
              <p:nvSpPr>
                <p:cNvPr id="145" name="Freeform 121"/>
                <p:cNvSpPr>
                  <a:spLocks noEditPoints="1"/>
                </p:cNvSpPr>
                <p:nvPr/>
              </p:nvSpPr>
              <p:spPr bwMode="auto">
                <a:xfrm>
                  <a:off x="1535926" y="3924683"/>
                  <a:ext cx="117295" cy="186803"/>
                </a:xfrm>
                <a:custGeom>
                  <a:avLst/>
                  <a:gdLst>
                    <a:gd name="T0" fmla="*/ 0 w 41"/>
                    <a:gd name="T1" fmla="*/ 39 h 66"/>
                    <a:gd name="T2" fmla="*/ 2 w 41"/>
                    <a:gd name="T3" fmla="*/ 43 h 66"/>
                    <a:gd name="T4" fmla="*/ 5 w 41"/>
                    <a:gd name="T5" fmla="*/ 45 h 66"/>
                    <a:gd name="T6" fmla="*/ 25 w 41"/>
                    <a:gd name="T7" fmla="*/ 45 h 66"/>
                    <a:gd name="T8" fmla="*/ 25 w 41"/>
                    <a:gd name="T9" fmla="*/ 61 h 66"/>
                    <a:gd name="T10" fmla="*/ 30 w 41"/>
                    <a:gd name="T11" fmla="*/ 66 h 66"/>
                    <a:gd name="T12" fmla="*/ 35 w 41"/>
                    <a:gd name="T13" fmla="*/ 61 h 66"/>
                    <a:gd name="T14" fmla="*/ 35 w 41"/>
                    <a:gd name="T15" fmla="*/ 45 h 66"/>
                    <a:gd name="T16" fmla="*/ 37 w 41"/>
                    <a:gd name="T17" fmla="*/ 45 h 66"/>
                    <a:gd name="T18" fmla="*/ 41 w 41"/>
                    <a:gd name="T19" fmla="*/ 40 h 66"/>
                    <a:gd name="T20" fmla="*/ 37 w 41"/>
                    <a:gd name="T21" fmla="*/ 35 h 66"/>
                    <a:gd name="T22" fmla="*/ 35 w 41"/>
                    <a:gd name="T23" fmla="*/ 35 h 66"/>
                    <a:gd name="T24" fmla="*/ 35 w 41"/>
                    <a:gd name="T25" fmla="*/ 5 h 66"/>
                    <a:gd name="T26" fmla="*/ 30 w 41"/>
                    <a:gd name="T27" fmla="*/ 0 h 66"/>
                    <a:gd name="T28" fmla="*/ 27 w 41"/>
                    <a:gd name="T29" fmla="*/ 2 h 66"/>
                    <a:gd name="T30" fmla="*/ 26 w 41"/>
                    <a:gd name="T31" fmla="*/ 3 h 66"/>
                    <a:gd name="T32" fmla="*/ 24 w 41"/>
                    <a:gd name="T33" fmla="*/ 5 h 66"/>
                    <a:gd name="T34" fmla="*/ 1 w 41"/>
                    <a:gd name="T35" fmla="*/ 37 h 66"/>
                    <a:gd name="T36" fmla="*/ 0 w 41"/>
                    <a:gd name="T37" fmla="*/ 39 h 66"/>
                    <a:gd name="T38" fmla="*/ 25 w 41"/>
                    <a:gd name="T39" fmla="*/ 20 h 66"/>
                    <a:gd name="T40" fmla="*/ 25 w 41"/>
                    <a:gd name="T41" fmla="*/ 35 h 66"/>
                    <a:gd name="T42" fmla="*/ 15 w 41"/>
                    <a:gd name="T43" fmla="*/ 35 h 66"/>
                    <a:gd name="T44" fmla="*/ 25 w 41"/>
                    <a:gd name="T45"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66">
                      <a:moveTo>
                        <a:pt x="0" y="39"/>
                      </a:moveTo>
                      <a:cubicBezTo>
                        <a:pt x="0" y="41"/>
                        <a:pt x="1" y="42"/>
                        <a:pt x="2" y="43"/>
                      </a:cubicBezTo>
                      <a:cubicBezTo>
                        <a:pt x="3" y="44"/>
                        <a:pt x="5" y="45"/>
                        <a:pt x="5" y="45"/>
                      </a:cubicBezTo>
                      <a:cubicBezTo>
                        <a:pt x="25" y="45"/>
                        <a:pt x="25" y="45"/>
                        <a:pt x="25" y="45"/>
                      </a:cubicBezTo>
                      <a:cubicBezTo>
                        <a:pt x="25" y="61"/>
                        <a:pt x="25" y="61"/>
                        <a:pt x="25" y="61"/>
                      </a:cubicBezTo>
                      <a:cubicBezTo>
                        <a:pt x="25" y="63"/>
                        <a:pt x="27" y="66"/>
                        <a:pt x="30" y="66"/>
                      </a:cubicBezTo>
                      <a:cubicBezTo>
                        <a:pt x="33" y="66"/>
                        <a:pt x="35" y="63"/>
                        <a:pt x="35" y="61"/>
                      </a:cubicBezTo>
                      <a:cubicBezTo>
                        <a:pt x="35" y="45"/>
                        <a:pt x="35" y="45"/>
                        <a:pt x="35" y="45"/>
                      </a:cubicBezTo>
                      <a:cubicBezTo>
                        <a:pt x="37" y="45"/>
                        <a:pt x="37" y="45"/>
                        <a:pt x="37" y="45"/>
                      </a:cubicBezTo>
                      <a:cubicBezTo>
                        <a:pt x="39" y="44"/>
                        <a:pt x="41" y="42"/>
                        <a:pt x="41" y="40"/>
                      </a:cubicBezTo>
                      <a:cubicBezTo>
                        <a:pt x="41" y="37"/>
                        <a:pt x="39" y="35"/>
                        <a:pt x="37" y="35"/>
                      </a:cubicBezTo>
                      <a:cubicBezTo>
                        <a:pt x="35" y="35"/>
                        <a:pt x="35" y="35"/>
                        <a:pt x="35" y="35"/>
                      </a:cubicBezTo>
                      <a:cubicBezTo>
                        <a:pt x="35" y="5"/>
                        <a:pt x="35" y="5"/>
                        <a:pt x="35" y="5"/>
                      </a:cubicBezTo>
                      <a:cubicBezTo>
                        <a:pt x="35" y="3"/>
                        <a:pt x="33" y="0"/>
                        <a:pt x="30" y="0"/>
                      </a:cubicBezTo>
                      <a:cubicBezTo>
                        <a:pt x="29" y="0"/>
                        <a:pt x="27" y="1"/>
                        <a:pt x="27" y="2"/>
                      </a:cubicBezTo>
                      <a:cubicBezTo>
                        <a:pt x="26" y="2"/>
                        <a:pt x="26" y="2"/>
                        <a:pt x="26" y="3"/>
                      </a:cubicBezTo>
                      <a:cubicBezTo>
                        <a:pt x="24" y="5"/>
                        <a:pt x="24" y="5"/>
                        <a:pt x="24" y="5"/>
                      </a:cubicBezTo>
                      <a:cubicBezTo>
                        <a:pt x="22" y="9"/>
                        <a:pt x="16" y="17"/>
                        <a:pt x="1" y="37"/>
                      </a:cubicBezTo>
                      <a:cubicBezTo>
                        <a:pt x="1" y="37"/>
                        <a:pt x="0" y="38"/>
                        <a:pt x="0" y="39"/>
                      </a:cubicBezTo>
                      <a:close/>
                      <a:moveTo>
                        <a:pt x="25" y="20"/>
                      </a:moveTo>
                      <a:cubicBezTo>
                        <a:pt x="25" y="35"/>
                        <a:pt x="25" y="35"/>
                        <a:pt x="25" y="35"/>
                      </a:cubicBezTo>
                      <a:cubicBezTo>
                        <a:pt x="15" y="35"/>
                        <a:pt x="15" y="35"/>
                        <a:pt x="15" y="35"/>
                      </a:cubicBezTo>
                      <a:lnTo>
                        <a:pt x="25" y="20"/>
                      </a:lnTo>
                      <a:close/>
                    </a:path>
                  </a:pathLst>
                </a:custGeom>
                <a:solidFill>
                  <a:srgbClr val="3D44AC"/>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Brandon Grotesque Regular"/>
                    <a:ea typeface="+mn-ea"/>
                    <a:cs typeface="+mn-cs"/>
                  </a:endParaRPr>
                </a:p>
              </p:txBody>
            </p:sp>
            <p:sp>
              <p:nvSpPr>
                <p:cNvPr id="146" name="Freeform 122"/>
                <p:cNvSpPr>
                  <a:spLocks/>
                </p:cNvSpPr>
                <p:nvPr/>
              </p:nvSpPr>
              <p:spPr bwMode="auto">
                <a:xfrm>
                  <a:off x="1414286" y="3927580"/>
                  <a:ext cx="102815" cy="183907"/>
                </a:xfrm>
                <a:custGeom>
                  <a:avLst/>
                  <a:gdLst>
                    <a:gd name="T0" fmla="*/ 11 w 36"/>
                    <a:gd name="T1" fmla="*/ 41 h 65"/>
                    <a:gd name="T2" fmla="*/ 15 w 36"/>
                    <a:gd name="T3" fmla="*/ 40 h 65"/>
                    <a:gd name="T4" fmla="*/ 21 w 36"/>
                    <a:gd name="T5" fmla="*/ 40 h 65"/>
                    <a:gd name="T6" fmla="*/ 31 w 36"/>
                    <a:gd name="T7" fmla="*/ 36 h 65"/>
                    <a:gd name="T8" fmla="*/ 36 w 36"/>
                    <a:gd name="T9" fmla="*/ 25 h 65"/>
                    <a:gd name="T10" fmla="*/ 36 w 36"/>
                    <a:gd name="T11" fmla="*/ 15 h 65"/>
                    <a:gd name="T12" fmla="*/ 31 w 36"/>
                    <a:gd name="T13" fmla="*/ 4 h 65"/>
                    <a:gd name="T14" fmla="*/ 21 w 36"/>
                    <a:gd name="T15" fmla="*/ 0 h 65"/>
                    <a:gd name="T16" fmla="*/ 15 w 36"/>
                    <a:gd name="T17" fmla="*/ 0 h 65"/>
                    <a:gd name="T18" fmla="*/ 4 w 36"/>
                    <a:gd name="T19" fmla="*/ 4 h 65"/>
                    <a:gd name="T20" fmla="*/ 0 w 36"/>
                    <a:gd name="T21" fmla="*/ 15 h 65"/>
                    <a:gd name="T22" fmla="*/ 0 w 36"/>
                    <a:gd name="T23" fmla="*/ 15 h 65"/>
                    <a:gd name="T24" fmla="*/ 5 w 36"/>
                    <a:gd name="T25" fmla="*/ 20 h 65"/>
                    <a:gd name="T26" fmla="*/ 10 w 36"/>
                    <a:gd name="T27" fmla="*/ 15 h 65"/>
                    <a:gd name="T28" fmla="*/ 11 w 36"/>
                    <a:gd name="T29" fmla="*/ 11 h 65"/>
                    <a:gd name="T30" fmla="*/ 15 w 36"/>
                    <a:gd name="T31" fmla="*/ 10 h 65"/>
                    <a:gd name="T32" fmla="*/ 21 w 36"/>
                    <a:gd name="T33" fmla="*/ 10 h 65"/>
                    <a:gd name="T34" fmla="*/ 24 w 36"/>
                    <a:gd name="T35" fmla="*/ 11 h 65"/>
                    <a:gd name="T36" fmla="*/ 26 w 36"/>
                    <a:gd name="T37" fmla="*/ 15 h 65"/>
                    <a:gd name="T38" fmla="*/ 26 w 36"/>
                    <a:gd name="T39" fmla="*/ 24 h 65"/>
                    <a:gd name="T40" fmla="*/ 24 w 36"/>
                    <a:gd name="T41" fmla="*/ 29 h 65"/>
                    <a:gd name="T42" fmla="*/ 21 w 36"/>
                    <a:gd name="T43" fmla="*/ 30 h 65"/>
                    <a:gd name="T44" fmla="*/ 20 w 36"/>
                    <a:gd name="T45" fmla="*/ 30 h 65"/>
                    <a:gd name="T46" fmla="*/ 15 w 36"/>
                    <a:gd name="T47" fmla="*/ 30 h 65"/>
                    <a:gd name="T48" fmla="*/ 4 w 36"/>
                    <a:gd name="T49" fmla="*/ 34 h 65"/>
                    <a:gd name="T50" fmla="*/ 0 w 36"/>
                    <a:gd name="T51" fmla="*/ 45 h 65"/>
                    <a:gd name="T52" fmla="*/ 0 w 36"/>
                    <a:gd name="T53" fmla="*/ 60 h 65"/>
                    <a:gd name="T54" fmla="*/ 5 w 36"/>
                    <a:gd name="T55" fmla="*/ 65 h 65"/>
                    <a:gd name="T56" fmla="*/ 31 w 36"/>
                    <a:gd name="T57" fmla="*/ 65 h 65"/>
                    <a:gd name="T58" fmla="*/ 35 w 36"/>
                    <a:gd name="T59" fmla="*/ 60 h 65"/>
                    <a:gd name="T60" fmla="*/ 31 w 36"/>
                    <a:gd name="T61" fmla="*/ 55 h 65"/>
                    <a:gd name="T62" fmla="*/ 10 w 36"/>
                    <a:gd name="T63" fmla="*/ 55 h 65"/>
                    <a:gd name="T64" fmla="*/ 10 w 36"/>
                    <a:gd name="T65" fmla="*/ 46 h 65"/>
                    <a:gd name="T66" fmla="*/ 11 w 36"/>
                    <a:gd name="T67"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65">
                      <a:moveTo>
                        <a:pt x="11" y="41"/>
                      </a:moveTo>
                      <a:cubicBezTo>
                        <a:pt x="12" y="41"/>
                        <a:pt x="13" y="40"/>
                        <a:pt x="15" y="40"/>
                      </a:cubicBezTo>
                      <a:cubicBezTo>
                        <a:pt x="21" y="40"/>
                        <a:pt x="21" y="40"/>
                        <a:pt x="21" y="40"/>
                      </a:cubicBezTo>
                      <a:cubicBezTo>
                        <a:pt x="25" y="40"/>
                        <a:pt x="29" y="39"/>
                        <a:pt x="31" y="36"/>
                      </a:cubicBezTo>
                      <a:cubicBezTo>
                        <a:pt x="35" y="32"/>
                        <a:pt x="36" y="27"/>
                        <a:pt x="36" y="25"/>
                      </a:cubicBezTo>
                      <a:cubicBezTo>
                        <a:pt x="36" y="15"/>
                        <a:pt x="36" y="15"/>
                        <a:pt x="36" y="15"/>
                      </a:cubicBezTo>
                      <a:cubicBezTo>
                        <a:pt x="36" y="13"/>
                        <a:pt x="35" y="8"/>
                        <a:pt x="31" y="4"/>
                      </a:cubicBezTo>
                      <a:cubicBezTo>
                        <a:pt x="29" y="1"/>
                        <a:pt x="25" y="0"/>
                        <a:pt x="21" y="0"/>
                      </a:cubicBezTo>
                      <a:cubicBezTo>
                        <a:pt x="15" y="0"/>
                        <a:pt x="15" y="0"/>
                        <a:pt x="15" y="0"/>
                      </a:cubicBezTo>
                      <a:cubicBezTo>
                        <a:pt x="11" y="0"/>
                        <a:pt x="7" y="1"/>
                        <a:pt x="4" y="4"/>
                      </a:cubicBezTo>
                      <a:cubicBezTo>
                        <a:pt x="0" y="8"/>
                        <a:pt x="0" y="13"/>
                        <a:pt x="0" y="15"/>
                      </a:cubicBezTo>
                      <a:cubicBezTo>
                        <a:pt x="0" y="15"/>
                        <a:pt x="0" y="15"/>
                        <a:pt x="0" y="15"/>
                      </a:cubicBezTo>
                      <a:cubicBezTo>
                        <a:pt x="0" y="18"/>
                        <a:pt x="2" y="20"/>
                        <a:pt x="5" y="20"/>
                      </a:cubicBezTo>
                      <a:cubicBezTo>
                        <a:pt x="7" y="20"/>
                        <a:pt x="10" y="18"/>
                        <a:pt x="10" y="15"/>
                      </a:cubicBezTo>
                      <a:cubicBezTo>
                        <a:pt x="10" y="15"/>
                        <a:pt x="10" y="12"/>
                        <a:pt x="11" y="11"/>
                      </a:cubicBezTo>
                      <a:cubicBezTo>
                        <a:pt x="12" y="10"/>
                        <a:pt x="13" y="10"/>
                        <a:pt x="15" y="10"/>
                      </a:cubicBezTo>
                      <a:cubicBezTo>
                        <a:pt x="21" y="10"/>
                        <a:pt x="21" y="10"/>
                        <a:pt x="21" y="10"/>
                      </a:cubicBezTo>
                      <a:cubicBezTo>
                        <a:pt x="22" y="10"/>
                        <a:pt x="24" y="10"/>
                        <a:pt x="24" y="11"/>
                      </a:cubicBezTo>
                      <a:cubicBezTo>
                        <a:pt x="26" y="12"/>
                        <a:pt x="26" y="15"/>
                        <a:pt x="26" y="15"/>
                      </a:cubicBezTo>
                      <a:cubicBezTo>
                        <a:pt x="26" y="24"/>
                        <a:pt x="26" y="24"/>
                        <a:pt x="26" y="24"/>
                      </a:cubicBezTo>
                      <a:cubicBezTo>
                        <a:pt x="26" y="26"/>
                        <a:pt x="25" y="28"/>
                        <a:pt x="24" y="29"/>
                      </a:cubicBezTo>
                      <a:cubicBezTo>
                        <a:pt x="24" y="30"/>
                        <a:pt x="22" y="30"/>
                        <a:pt x="21" y="30"/>
                      </a:cubicBezTo>
                      <a:cubicBezTo>
                        <a:pt x="21" y="30"/>
                        <a:pt x="21" y="30"/>
                        <a:pt x="20" y="30"/>
                      </a:cubicBezTo>
                      <a:cubicBezTo>
                        <a:pt x="15" y="30"/>
                        <a:pt x="15" y="30"/>
                        <a:pt x="15" y="30"/>
                      </a:cubicBezTo>
                      <a:cubicBezTo>
                        <a:pt x="11" y="30"/>
                        <a:pt x="7" y="32"/>
                        <a:pt x="4" y="34"/>
                      </a:cubicBezTo>
                      <a:cubicBezTo>
                        <a:pt x="0" y="38"/>
                        <a:pt x="0" y="44"/>
                        <a:pt x="0" y="45"/>
                      </a:cubicBezTo>
                      <a:cubicBezTo>
                        <a:pt x="0" y="60"/>
                        <a:pt x="0" y="60"/>
                        <a:pt x="0" y="60"/>
                      </a:cubicBezTo>
                      <a:cubicBezTo>
                        <a:pt x="0" y="62"/>
                        <a:pt x="2" y="65"/>
                        <a:pt x="5" y="65"/>
                      </a:cubicBezTo>
                      <a:cubicBezTo>
                        <a:pt x="31" y="65"/>
                        <a:pt x="31" y="65"/>
                        <a:pt x="31" y="65"/>
                      </a:cubicBezTo>
                      <a:cubicBezTo>
                        <a:pt x="33" y="65"/>
                        <a:pt x="35" y="62"/>
                        <a:pt x="35" y="60"/>
                      </a:cubicBezTo>
                      <a:cubicBezTo>
                        <a:pt x="35" y="57"/>
                        <a:pt x="33" y="55"/>
                        <a:pt x="31" y="55"/>
                      </a:cubicBezTo>
                      <a:cubicBezTo>
                        <a:pt x="10" y="55"/>
                        <a:pt x="10" y="55"/>
                        <a:pt x="10" y="55"/>
                      </a:cubicBezTo>
                      <a:cubicBezTo>
                        <a:pt x="10" y="46"/>
                        <a:pt x="10" y="46"/>
                        <a:pt x="10" y="46"/>
                      </a:cubicBezTo>
                      <a:cubicBezTo>
                        <a:pt x="10" y="44"/>
                        <a:pt x="10" y="42"/>
                        <a:pt x="11" y="41"/>
                      </a:cubicBezTo>
                      <a:close/>
                    </a:path>
                  </a:pathLst>
                </a:custGeom>
                <a:solidFill>
                  <a:srgbClr val="3D44AC"/>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Brandon Grotesque Regular"/>
                    <a:ea typeface="+mn-ea"/>
                    <a:cs typeface="+mn-cs"/>
                  </a:endParaRPr>
                </a:p>
              </p:txBody>
            </p:sp>
            <p:sp>
              <p:nvSpPr>
                <p:cNvPr id="147" name="Freeform 123"/>
                <p:cNvSpPr>
                  <a:spLocks/>
                </p:cNvSpPr>
                <p:nvPr/>
              </p:nvSpPr>
              <p:spPr bwMode="auto">
                <a:xfrm>
                  <a:off x="1275270" y="3733536"/>
                  <a:ext cx="511175" cy="543032"/>
                </a:xfrm>
                <a:custGeom>
                  <a:avLst/>
                  <a:gdLst>
                    <a:gd name="T0" fmla="*/ 180 w 180"/>
                    <a:gd name="T1" fmla="*/ 125 h 191"/>
                    <a:gd name="T2" fmla="*/ 168 w 180"/>
                    <a:gd name="T3" fmla="*/ 113 h 191"/>
                    <a:gd name="T4" fmla="*/ 157 w 180"/>
                    <a:gd name="T5" fmla="*/ 125 h 191"/>
                    <a:gd name="T6" fmla="*/ 159 w 180"/>
                    <a:gd name="T7" fmla="*/ 132 h 191"/>
                    <a:gd name="T8" fmla="*/ 69 w 180"/>
                    <a:gd name="T9" fmla="*/ 177 h 191"/>
                    <a:gd name="T10" fmla="*/ 24 w 180"/>
                    <a:gd name="T11" fmla="*/ 141 h 191"/>
                    <a:gd name="T12" fmla="*/ 17 w 180"/>
                    <a:gd name="T13" fmla="*/ 84 h 191"/>
                    <a:gd name="T14" fmla="*/ 89 w 180"/>
                    <a:gd name="T15" fmla="*/ 28 h 191"/>
                    <a:gd name="T16" fmla="*/ 90 w 180"/>
                    <a:gd name="T17" fmla="*/ 28 h 191"/>
                    <a:gd name="T18" fmla="*/ 79 w 180"/>
                    <a:gd name="T19" fmla="*/ 35 h 191"/>
                    <a:gd name="T20" fmla="*/ 78 w 180"/>
                    <a:gd name="T21" fmla="*/ 43 h 191"/>
                    <a:gd name="T22" fmla="*/ 85 w 180"/>
                    <a:gd name="T23" fmla="*/ 44 h 191"/>
                    <a:gd name="T24" fmla="*/ 110 w 180"/>
                    <a:gd name="T25" fmla="*/ 29 h 191"/>
                    <a:gd name="T26" fmla="*/ 110 w 180"/>
                    <a:gd name="T27" fmla="*/ 29 h 191"/>
                    <a:gd name="T28" fmla="*/ 111 w 180"/>
                    <a:gd name="T29" fmla="*/ 28 h 191"/>
                    <a:gd name="T30" fmla="*/ 111 w 180"/>
                    <a:gd name="T31" fmla="*/ 28 h 191"/>
                    <a:gd name="T32" fmla="*/ 111 w 180"/>
                    <a:gd name="T33" fmla="*/ 28 h 191"/>
                    <a:gd name="T34" fmla="*/ 111 w 180"/>
                    <a:gd name="T35" fmla="*/ 28 h 191"/>
                    <a:gd name="T36" fmla="*/ 112 w 180"/>
                    <a:gd name="T37" fmla="*/ 26 h 191"/>
                    <a:gd name="T38" fmla="*/ 112 w 180"/>
                    <a:gd name="T39" fmla="*/ 26 h 191"/>
                    <a:gd name="T40" fmla="*/ 113 w 180"/>
                    <a:gd name="T41" fmla="*/ 24 h 191"/>
                    <a:gd name="T42" fmla="*/ 113 w 180"/>
                    <a:gd name="T43" fmla="*/ 24 h 191"/>
                    <a:gd name="T44" fmla="*/ 113 w 180"/>
                    <a:gd name="T45" fmla="*/ 24 h 191"/>
                    <a:gd name="T46" fmla="*/ 112 w 180"/>
                    <a:gd name="T47" fmla="*/ 22 h 191"/>
                    <a:gd name="T48" fmla="*/ 112 w 180"/>
                    <a:gd name="T49" fmla="*/ 22 h 191"/>
                    <a:gd name="T50" fmla="*/ 111 w 180"/>
                    <a:gd name="T51" fmla="*/ 20 h 191"/>
                    <a:gd name="T52" fmla="*/ 111 w 180"/>
                    <a:gd name="T53" fmla="*/ 20 h 191"/>
                    <a:gd name="T54" fmla="*/ 89 w 180"/>
                    <a:gd name="T55" fmla="*/ 2 h 191"/>
                    <a:gd name="T56" fmla="*/ 81 w 180"/>
                    <a:gd name="T57" fmla="*/ 3 h 191"/>
                    <a:gd name="T58" fmla="*/ 82 w 180"/>
                    <a:gd name="T59" fmla="*/ 11 h 191"/>
                    <a:gd name="T60" fmla="*/ 89 w 180"/>
                    <a:gd name="T61" fmla="*/ 17 h 191"/>
                    <a:gd name="T62" fmla="*/ 6 w 180"/>
                    <a:gd name="T63" fmla="*/ 81 h 191"/>
                    <a:gd name="T64" fmla="*/ 14 w 180"/>
                    <a:gd name="T65" fmla="*/ 146 h 191"/>
                    <a:gd name="T66" fmla="*/ 66 w 180"/>
                    <a:gd name="T67" fmla="*/ 187 h 191"/>
                    <a:gd name="T68" fmla="*/ 89 w 180"/>
                    <a:gd name="T69" fmla="*/ 191 h 191"/>
                    <a:gd name="T70" fmla="*/ 170 w 180"/>
                    <a:gd name="T71" fmla="*/ 136 h 191"/>
                    <a:gd name="T72" fmla="*/ 180 w 180"/>
                    <a:gd name="T73" fmla="*/ 12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0" h="191">
                      <a:moveTo>
                        <a:pt x="180" y="125"/>
                      </a:moveTo>
                      <a:cubicBezTo>
                        <a:pt x="180" y="118"/>
                        <a:pt x="175" y="113"/>
                        <a:pt x="168" y="113"/>
                      </a:cubicBezTo>
                      <a:cubicBezTo>
                        <a:pt x="162" y="113"/>
                        <a:pt x="157" y="118"/>
                        <a:pt x="157" y="125"/>
                      </a:cubicBezTo>
                      <a:cubicBezTo>
                        <a:pt x="157" y="127"/>
                        <a:pt x="158" y="130"/>
                        <a:pt x="159" y="132"/>
                      </a:cubicBezTo>
                      <a:cubicBezTo>
                        <a:pt x="145" y="167"/>
                        <a:pt x="107" y="187"/>
                        <a:pt x="69" y="177"/>
                      </a:cubicBezTo>
                      <a:cubicBezTo>
                        <a:pt x="50" y="171"/>
                        <a:pt x="34" y="159"/>
                        <a:pt x="24" y="141"/>
                      </a:cubicBezTo>
                      <a:cubicBezTo>
                        <a:pt x="14" y="123"/>
                        <a:pt x="11" y="103"/>
                        <a:pt x="17" y="84"/>
                      </a:cubicBezTo>
                      <a:cubicBezTo>
                        <a:pt x="26" y="50"/>
                        <a:pt x="56" y="28"/>
                        <a:pt x="89" y="28"/>
                      </a:cubicBezTo>
                      <a:cubicBezTo>
                        <a:pt x="90" y="28"/>
                        <a:pt x="90" y="28"/>
                        <a:pt x="90" y="28"/>
                      </a:cubicBezTo>
                      <a:cubicBezTo>
                        <a:pt x="79" y="35"/>
                        <a:pt x="79" y="35"/>
                        <a:pt x="79" y="35"/>
                      </a:cubicBezTo>
                      <a:cubicBezTo>
                        <a:pt x="77" y="36"/>
                        <a:pt x="76" y="40"/>
                        <a:pt x="78" y="43"/>
                      </a:cubicBezTo>
                      <a:cubicBezTo>
                        <a:pt x="79" y="45"/>
                        <a:pt x="83" y="46"/>
                        <a:pt x="85" y="44"/>
                      </a:cubicBezTo>
                      <a:cubicBezTo>
                        <a:pt x="110" y="29"/>
                        <a:pt x="110" y="29"/>
                        <a:pt x="110" y="29"/>
                      </a:cubicBezTo>
                      <a:cubicBezTo>
                        <a:pt x="110" y="29"/>
                        <a:pt x="110" y="29"/>
                        <a:pt x="110" y="29"/>
                      </a:cubicBezTo>
                      <a:cubicBezTo>
                        <a:pt x="110" y="29"/>
                        <a:pt x="111" y="29"/>
                        <a:pt x="111" y="28"/>
                      </a:cubicBezTo>
                      <a:cubicBezTo>
                        <a:pt x="111" y="28"/>
                        <a:pt x="111" y="28"/>
                        <a:pt x="111" y="28"/>
                      </a:cubicBezTo>
                      <a:cubicBezTo>
                        <a:pt x="111" y="28"/>
                        <a:pt x="111" y="28"/>
                        <a:pt x="111" y="28"/>
                      </a:cubicBezTo>
                      <a:cubicBezTo>
                        <a:pt x="111" y="28"/>
                        <a:pt x="111" y="28"/>
                        <a:pt x="111" y="28"/>
                      </a:cubicBezTo>
                      <a:cubicBezTo>
                        <a:pt x="112" y="27"/>
                        <a:pt x="112" y="27"/>
                        <a:pt x="112" y="26"/>
                      </a:cubicBezTo>
                      <a:cubicBezTo>
                        <a:pt x="112" y="26"/>
                        <a:pt x="112" y="26"/>
                        <a:pt x="112" y="26"/>
                      </a:cubicBezTo>
                      <a:cubicBezTo>
                        <a:pt x="113" y="25"/>
                        <a:pt x="113" y="25"/>
                        <a:pt x="113" y="24"/>
                      </a:cubicBezTo>
                      <a:cubicBezTo>
                        <a:pt x="113" y="24"/>
                        <a:pt x="113" y="24"/>
                        <a:pt x="113" y="24"/>
                      </a:cubicBezTo>
                      <a:cubicBezTo>
                        <a:pt x="113" y="24"/>
                        <a:pt x="113" y="24"/>
                        <a:pt x="113" y="24"/>
                      </a:cubicBezTo>
                      <a:cubicBezTo>
                        <a:pt x="113" y="23"/>
                        <a:pt x="112" y="23"/>
                        <a:pt x="112" y="22"/>
                      </a:cubicBezTo>
                      <a:cubicBezTo>
                        <a:pt x="112" y="22"/>
                        <a:pt x="112" y="22"/>
                        <a:pt x="112" y="22"/>
                      </a:cubicBezTo>
                      <a:cubicBezTo>
                        <a:pt x="112" y="21"/>
                        <a:pt x="111" y="21"/>
                        <a:pt x="111" y="20"/>
                      </a:cubicBezTo>
                      <a:cubicBezTo>
                        <a:pt x="111" y="20"/>
                        <a:pt x="111" y="20"/>
                        <a:pt x="111" y="20"/>
                      </a:cubicBezTo>
                      <a:cubicBezTo>
                        <a:pt x="89" y="2"/>
                        <a:pt x="89" y="2"/>
                        <a:pt x="89" y="2"/>
                      </a:cubicBezTo>
                      <a:cubicBezTo>
                        <a:pt x="87" y="0"/>
                        <a:pt x="83" y="1"/>
                        <a:pt x="81" y="3"/>
                      </a:cubicBezTo>
                      <a:cubicBezTo>
                        <a:pt x="79" y="5"/>
                        <a:pt x="80" y="9"/>
                        <a:pt x="82" y="11"/>
                      </a:cubicBezTo>
                      <a:cubicBezTo>
                        <a:pt x="89" y="17"/>
                        <a:pt x="89" y="17"/>
                        <a:pt x="89" y="17"/>
                      </a:cubicBezTo>
                      <a:cubicBezTo>
                        <a:pt x="51" y="17"/>
                        <a:pt x="16" y="42"/>
                        <a:pt x="6" y="81"/>
                      </a:cubicBezTo>
                      <a:cubicBezTo>
                        <a:pt x="0" y="103"/>
                        <a:pt x="2" y="126"/>
                        <a:pt x="14" y="146"/>
                      </a:cubicBezTo>
                      <a:cubicBezTo>
                        <a:pt x="25" y="167"/>
                        <a:pt x="44" y="181"/>
                        <a:pt x="66" y="187"/>
                      </a:cubicBezTo>
                      <a:cubicBezTo>
                        <a:pt x="74" y="190"/>
                        <a:pt x="82" y="191"/>
                        <a:pt x="89" y="191"/>
                      </a:cubicBezTo>
                      <a:cubicBezTo>
                        <a:pt x="124" y="191"/>
                        <a:pt x="157" y="169"/>
                        <a:pt x="170" y="136"/>
                      </a:cubicBezTo>
                      <a:cubicBezTo>
                        <a:pt x="175" y="135"/>
                        <a:pt x="180" y="130"/>
                        <a:pt x="180" y="125"/>
                      </a:cubicBezTo>
                      <a:close/>
                    </a:path>
                  </a:pathLst>
                </a:custGeom>
                <a:solidFill>
                  <a:srgbClr val="FFF292"/>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Brandon Grotesque Regular"/>
                    <a:ea typeface="+mn-ea"/>
                    <a:cs typeface="+mn-cs"/>
                  </a:endParaRPr>
                </a:p>
              </p:txBody>
            </p:sp>
          </p:grpSp>
        </p:grpSp>
        <p:sp>
          <p:nvSpPr>
            <p:cNvPr id="149" name="Isosceles Triangle 148"/>
            <p:cNvSpPr/>
            <p:nvPr/>
          </p:nvSpPr>
          <p:spPr>
            <a:xfrm rot="5400000">
              <a:off x="3176056" y="5382890"/>
              <a:ext cx="197353" cy="156136"/>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Isosceles Triangle 149"/>
            <p:cNvSpPr/>
            <p:nvPr/>
          </p:nvSpPr>
          <p:spPr>
            <a:xfrm rot="5400000">
              <a:off x="4003896" y="5382892"/>
              <a:ext cx="197353" cy="156136"/>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Isosceles Triangle 150"/>
            <p:cNvSpPr/>
            <p:nvPr/>
          </p:nvSpPr>
          <p:spPr>
            <a:xfrm rot="5400000">
              <a:off x="4817644" y="5382891"/>
              <a:ext cx="197353" cy="156136"/>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Isosceles Triangle 151"/>
            <p:cNvSpPr/>
            <p:nvPr/>
          </p:nvSpPr>
          <p:spPr>
            <a:xfrm rot="5400000">
              <a:off x="5645915" y="5392321"/>
              <a:ext cx="197353" cy="156136"/>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Isosceles Triangle 152"/>
            <p:cNvSpPr/>
            <p:nvPr/>
          </p:nvSpPr>
          <p:spPr>
            <a:xfrm rot="5400000">
              <a:off x="6482829" y="5382895"/>
              <a:ext cx="197353" cy="156136"/>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Rectangle 153"/>
            <p:cNvSpPr/>
            <p:nvPr/>
          </p:nvSpPr>
          <p:spPr>
            <a:xfrm>
              <a:off x="2409428" y="5147223"/>
              <a:ext cx="418704"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1</a:t>
              </a:r>
            </a:p>
          </p:txBody>
        </p:sp>
        <p:sp>
          <p:nvSpPr>
            <p:cNvPr id="155" name="Rectangle 154"/>
            <p:cNvSpPr/>
            <p:nvPr/>
          </p:nvSpPr>
          <p:spPr>
            <a:xfrm>
              <a:off x="3431778" y="5147223"/>
              <a:ext cx="418704"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2</a:t>
              </a:r>
            </a:p>
          </p:txBody>
        </p:sp>
        <p:sp>
          <p:nvSpPr>
            <p:cNvPr id="156" name="Rectangle 155"/>
            <p:cNvSpPr/>
            <p:nvPr/>
          </p:nvSpPr>
          <p:spPr>
            <a:xfrm>
              <a:off x="4293673" y="5147223"/>
              <a:ext cx="418704"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3</a:t>
              </a:r>
            </a:p>
          </p:txBody>
        </p:sp>
        <p:sp>
          <p:nvSpPr>
            <p:cNvPr id="157" name="Rectangle 156"/>
            <p:cNvSpPr/>
            <p:nvPr/>
          </p:nvSpPr>
          <p:spPr>
            <a:xfrm>
              <a:off x="5041223" y="5147223"/>
              <a:ext cx="418704"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4</a:t>
              </a:r>
            </a:p>
          </p:txBody>
        </p:sp>
        <p:sp>
          <p:nvSpPr>
            <p:cNvPr id="158" name="Rectangle 157"/>
            <p:cNvSpPr/>
            <p:nvPr/>
          </p:nvSpPr>
          <p:spPr>
            <a:xfrm>
              <a:off x="5955623" y="5147223"/>
              <a:ext cx="418704"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5</a:t>
              </a:r>
            </a:p>
          </p:txBody>
        </p:sp>
        <p:sp>
          <p:nvSpPr>
            <p:cNvPr id="159" name="Rectangle 158"/>
            <p:cNvSpPr/>
            <p:nvPr/>
          </p:nvSpPr>
          <p:spPr>
            <a:xfrm>
              <a:off x="6717623" y="5147223"/>
              <a:ext cx="418704"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rPr>
                <a:t>6</a:t>
              </a:r>
            </a:p>
          </p:txBody>
        </p:sp>
      </p:grpSp>
      <p:sp>
        <p:nvSpPr>
          <p:cNvPr id="45" name="Title 3"/>
          <p:cNvSpPr txBox="1">
            <a:spLocks/>
          </p:cNvSpPr>
          <p:nvPr/>
        </p:nvSpPr>
        <p:spPr>
          <a:xfrm>
            <a:off x="269240" y="289511"/>
            <a:ext cx="11655840" cy="899665"/>
          </a:xfrm>
          <a:prstGeom prst="rect">
            <a:avLst/>
          </a:prstGeom>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solidFill>
                  <a:schemeClr val="tx2"/>
                </a:solidFill>
                <a:effectLst/>
                <a:latin typeface="+mj-lt"/>
                <a:ea typeface="+mn-ea"/>
                <a:cs typeface="Segoe UI" pitchFamily="34" charset="0"/>
              </a:defRPr>
            </a:lvl1pPr>
          </a:lstStyle>
          <a:p>
            <a:pPr lvl="0"/>
            <a:r>
              <a:rPr lang="en-US" dirty="0">
                <a:solidFill>
                  <a:srgbClr val="32145A"/>
                </a:solidFill>
                <a:latin typeface="Segoe UI Light"/>
              </a:rPr>
              <a:t>What Is a “Customer Journey Map”?</a:t>
            </a:r>
            <a:endParaRPr kumimoji="0" lang="en-US" sz="4705" b="0" i="0" u="none" strike="noStrike" kern="1200" cap="none" spc="-100" normalizeH="0" baseline="0" noProof="0" dirty="0">
              <a:ln w="3175">
                <a:noFill/>
              </a:ln>
              <a:solidFill>
                <a:srgbClr val="32145A"/>
              </a:soli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1564629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8"/>
                                        </p:tgtEl>
                                        <p:attrNameLst>
                                          <p:attrName>style.visibility</p:attrName>
                                        </p:attrNameLst>
                                      </p:cBhvr>
                                      <p:to>
                                        <p:strVal val="visible"/>
                                      </p:to>
                                    </p:set>
                                    <p:animEffect transition="in" filter="fade">
                                      <p:cBhvr>
                                        <p:cTn id="10" dur="500"/>
                                        <p:tgtEl>
                                          <p:spTgt spid="1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xEl>
                                              <p:pRg st="1" end="1"/>
                                            </p:txEl>
                                          </p:spTgt>
                                        </p:tgtEl>
                                        <p:attrNameLst>
                                          <p:attrName>style.visibility</p:attrName>
                                        </p:attrNameLst>
                                      </p:cBhvr>
                                      <p:to>
                                        <p:strVal val="visible"/>
                                      </p:to>
                                    </p:set>
                                    <p:animEffect transition="in" filter="fade">
                                      <p:cBhvr>
                                        <p:cTn id="15" dur="500"/>
                                        <p:tgtEl>
                                          <p:spTgt spid="4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xEl>
                                              <p:pRg st="2" end="2"/>
                                            </p:txEl>
                                          </p:spTgt>
                                        </p:tgtEl>
                                        <p:attrNameLst>
                                          <p:attrName>style.visibility</p:attrName>
                                        </p:attrNameLst>
                                      </p:cBhvr>
                                      <p:to>
                                        <p:strVal val="visible"/>
                                      </p:to>
                                    </p:set>
                                    <p:animEffect transition="in" filter="fade">
                                      <p:cBhvr>
                                        <p:cTn id="20" dur="500"/>
                                        <p:tgtEl>
                                          <p:spTgt spid="4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2">
                                            <p:txEl>
                                              <p:pRg st="3" end="3"/>
                                            </p:txEl>
                                          </p:spTgt>
                                        </p:tgtEl>
                                        <p:attrNameLst>
                                          <p:attrName>style.visibility</p:attrName>
                                        </p:attrNameLst>
                                      </p:cBhvr>
                                      <p:to>
                                        <p:strVal val="visible"/>
                                      </p:to>
                                    </p:set>
                                    <p:animEffect transition="in" filter="fade">
                                      <p:cBhvr>
                                        <p:cTn id="25" dur="500"/>
                                        <p:tgtEl>
                                          <p:spTgt spid="4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2">
                                            <p:txEl>
                                              <p:pRg st="4" end="4"/>
                                            </p:txEl>
                                          </p:spTgt>
                                        </p:tgtEl>
                                        <p:attrNameLst>
                                          <p:attrName>style.visibility</p:attrName>
                                        </p:attrNameLst>
                                      </p:cBhvr>
                                      <p:to>
                                        <p:strVal val="visible"/>
                                      </p:to>
                                    </p:set>
                                    <p:animEffect transition="in" filter="fade">
                                      <p:cBhvr>
                                        <p:cTn id="30" dur="500"/>
                                        <p:tgtEl>
                                          <p:spTgt spid="4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2">
                                            <p:txEl>
                                              <p:pRg st="5" end="5"/>
                                            </p:txEl>
                                          </p:spTgt>
                                        </p:tgtEl>
                                        <p:attrNameLst>
                                          <p:attrName>style.visibility</p:attrName>
                                        </p:attrNameLst>
                                      </p:cBhvr>
                                      <p:to>
                                        <p:strVal val="visible"/>
                                      </p:to>
                                    </p:set>
                                    <p:animEffect transition="in" filter="fade">
                                      <p:cBhvr>
                                        <p:cTn id="35" dur="500"/>
                                        <p:tgtEl>
                                          <p:spTgt spid="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663338" y="1302038"/>
            <a:ext cx="5760322" cy="4530109"/>
          </a:xfrm>
          <a:prstGeom prst="rect">
            <a:avLst/>
          </a:prstGeom>
        </p:spPr>
        <p:txBody>
          <a:bodyPr vert="horz" lIns="91440" tIns="45720" rIns="91440" bIns="45720" rtlCol="0">
            <a:normAutofit fontScale="92500" lnSpcReduction="10000"/>
          </a:bodyPr>
          <a:lst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lvl="0" indent="0">
              <a:buClr>
                <a:srgbClr val="2683C6"/>
              </a:buClr>
              <a:buNone/>
              <a:defRPr/>
            </a:pPr>
            <a:r>
              <a:rPr lang="en-US" sz="2300" b="1" spc="-100" dirty="0">
                <a:ln w="3175">
                  <a:noFill/>
                </a:ln>
                <a:solidFill>
                  <a:schemeClr val="bg2">
                    <a:lumMod val="25000"/>
                  </a:schemeClr>
                </a:solidFill>
                <a:latin typeface="Segoe UI Light" panose="020B0502040204020203" pitchFamily="34" charset="0"/>
                <a:cs typeface="Segoe UI Light" panose="020B0502040204020203" pitchFamily="34" charset="0"/>
              </a:rPr>
              <a:t>Wants</a:t>
            </a:r>
            <a:r>
              <a:rPr lang="en-US" sz="2300" spc="-100" dirty="0">
                <a:ln w="3175">
                  <a:noFill/>
                </a:ln>
                <a:solidFill>
                  <a:schemeClr val="bg2">
                    <a:lumMod val="25000"/>
                  </a:schemeClr>
                </a:solidFill>
                <a:latin typeface="Segoe UI Light" panose="020B0502040204020203" pitchFamily="34" charset="0"/>
                <a:cs typeface="Segoe UI Light" panose="020B0502040204020203" pitchFamily="34" charset="0"/>
              </a:rPr>
              <a:t> – products or services that are not necessary but that we desire or wish for </a:t>
            </a:r>
          </a:p>
          <a:p>
            <a:pPr marL="0" lvl="0" indent="0">
              <a:buClr>
                <a:srgbClr val="2683C6"/>
              </a:buClr>
              <a:buNone/>
              <a:defRPr/>
            </a:pPr>
            <a:r>
              <a:rPr lang="en-US" sz="2300" b="1" spc="-100" dirty="0">
                <a:ln w="3175">
                  <a:noFill/>
                </a:ln>
                <a:solidFill>
                  <a:schemeClr val="bg2">
                    <a:lumMod val="25000"/>
                  </a:schemeClr>
                </a:solidFill>
                <a:latin typeface="Segoe UI Light" panose="020B0502040204020203" pitchFamily="34" charset="0"/>
                <a:cs typeface="Segoe UI Light" panose="020B0502040204020203" pitchFamily="34" charset="0"/>
              </a:rPr>
              <a:t>Needs</a:t>
            </a:r>
            <a:r>
              <a:rPr lang="en-US" sz="2300" spc="-100" dirty="0">
                <a:ln w="3175">
                  <a:noFill/>
                </a:ln>
                <a:solidFill>
                  <a:schemeClr val="bg2">
                    <a:lumMod val="25000"/>
                  </a:schemeClr>
                </a:solidFill>
                <a:latin typeface="Segoe UI Light" panose="020B0502040204020203" pitchFamily="34" charset="0"/>
                <a:cs typeface="Segoe UI Light" panose="020B0502040204020203" pitchFamily="34" charset="0"/>
              </a:rPr>
              <a:t> – products or services that are required </a:t>
            </a:r>
          </a:p>
          <a:p>
            <a:pPr marL="0" lvl="0" indent="0">
              <a:buClr>
                <a:srgbClr val="2683C6"/>
              </a:buClr>
              <a:buNone/>
              <a:defRPr/>
            </a:pPr>
            <a:r>
              <a:rPr kumimoji="0" lang="en-US" sz="2300" b="0" i="0" u="none" strike="noStrike" kern="1200" cap="none" spc="-100" normalizeH="0" baseline="0" noProof="0" dirty="0">
                <a:ln w="3175">
                  <a:noFill/>
                </a:ln>
                <a:solidFill>
                  <a:schemeClr val="bg2">
                    <a:lumMod val="25000"/>
                  </a:schemeClr>
                </a:solidFill>
                <a:effectLst/>
                <a:uLnTx/>
                <a:uFillTx/>
                <a:latin typeface="Segoe UI Light" panose="020B0502040204020203" pitchFamily="34" charset="0"/>
                <a:cs typeface="Segoe UI Light" panose="020B0502040204020203" pitchFamily="34" charset="0"/>
              </a:rPr>
              <a:t>Wants and Needs represent personas’ expectations and perceptions at each stage of  the journey. </a:t>
            </a:r>
          </a:p>
          <a:p>
            <a:pPr marL="0" marR="0" lvl="0" indent="0" algn="l" defTabSz="914400" rtl="0" eaLnBrk="1" fontAlgn="auto" latinLnBrk="0" hangingPunct="1">
              <a:lnSpc>
                <a:spcPct val="90000"/>
              </a:lnSpc>
              <a:spcBef>
                <a:spcPts val="1800"/>
              </a:spcBef>
              <a:spcAft>
                <a:spcPts val="0"/>
              </a:spcAft>
              <a:buClr>
                <a:srgbClr val="2683C6"/>
              </a:buClr>
              <a:buSzTx/>
              <a:buFont typeface="Arial" pitchFamily="34" charset="0"/>
              <a:buNone/>
              <a:tabLst/>
              <a:defRPr/>
            </a:pPr>
            <a:r>
              <a:rPr lang="en-US" sz="2300" spc="-100" dirty="0">
                <a:ln w="3175">
                  <a:noFill/>
                </a:ln>
                <a:solidFill>
                  <a:schemeClr val="bg2">
                    <a:lumMod val="25000"/>
                  </a:schemeClr>
                </a:solidFill>
                <a:latin typeface="Segoe UI Light" panose="020B0502040204020203" pitchFamily="34" charset="0"/>
                <a:cs typeface="Segoe UI Light" panose="020B0502040204020203" pitchFamily="34" charset="0"/>
              </a:rPr>
              <a:t>Typical questions when discovering wants and needs:</a:t>
            </a:r>
          </a:p>
          <a:p>
            <a:pPr>
              <a:buClr>
                <a:srgbClr val="2683C6"/>
              </a:buClr>
              <a:defRPr/>
            </a:pPr>
            <a:r>
              <a:rPr lang="en-US" sz="2300" spc="-100" dirty="0">
                <a:ln w="3175">
                  <a:noFill/>
                </a:ln>
                <a:solidFill>
                  <a:schemeClr val="bg2">
                    <a:lumMod val="25000"/>
                  </a:schemeClr>
                </a:solidFill>
                <a:latin typeface="Segoe UI Light" panose="020B0502040204020203" pitchFamily="34" charset="0"/>
                <a:cs typeface="Segoe UI Light" panose="020B0502040204020203" pitchFamily="34" charset="0"/>
              </a:rPr>
              <a:t>What are customers trying to accomplish? </a:t>
            </a:r>
          </a:p>
          <a:p>
            <a:pPr>
              <a:buClr>
                <a:srgbClr val="2683C6"/>
              </a:buClr>
              <a:defRPr/>
            </a:pPr>
            <a:r>
              <a:rPr lang="en-US" sz="2300" spc="-100" dirty="0">
                <a:ln w="3175">
                  <a:noFill/>
                </a:ln>
                <a:solidFill>
                  <a:schemeClr val="bg2">
                    <a:lumMod val="25000"/>
                  </a:schemeClr>
                </a:solidFill>
                <a:latin typeface="Segoe UI Light" panose="020B0502040204020203" pitchFamily="34" charset="0"/>
                <a:cs typeface="Segoe UI Light" panose="020B0502040204020203" pitchFamily="34" charset="0"/>
              </a:rPr>
              <a:t>What’s most important to them at that stage?</a:t>
            </a:r>
          </a:p>
          <a:p>
            <a:pPr>
              <a:buClr>
                <a:srgbClr val="2683C6"/>
              </a:buClr>
              <a:defRPr/>
            </a:pPr>
            <a:r>
              <a:rPr lang="en-US" sz="2300" spc="-100" dirty="0">
                <a:ln w="3175">
                  <a:noFill/>
                </a:ln>
                <a:solidFill>
                  <a:schemeClr val="bg2">
                    <a:lumMod val="25000"/>
                  </a:schemeClr>
                </a:solidFill>
                <a:latin typeface="Segoe UI Light" panose="020B0502040204020203" pitchFamily="34" charset="0"/>
                <a:cs typeface="Segoe UI Light" panose="020B0502040204020203" pitchFamily="34" charset="0"/>
              </a:rPr>
              <a:t>How do they want to feel?</a:t>
            </a:r>
          </a:p>
          <a:p>
            <a:pPr>
              <a:buClr>
                <a:srgbClr val="2683C6"/>
              </a:buClr>
              <a:defRPr/>
            </a:pPr>
            <a:r>
              <a:rPr lang="en-US" sz="2300" spc="-100" dirty="0">
                <a:ln w="3175">
                  <a:noFill/>
                </a:ln>
                <a:solidFill>
                  <a:schemeClr val="bg2">
                    <a:lumMod val="25000"/>
                  </a:schemeClr>
                </a:solidFill>
                <a:latin typeface="Segoe UI Light" panose="020B0502040204020203" pitchFamily="34" charset="0"/>
                <a:cs typeface="Segoe UI Light" panose="020B0502040204020203" pitchFamily="34" charset="0"/>
              </a:rPr>
              <a:t>What are emotions, thoughts, feelings and reactions during experience.</a:t>
            </a:r>
          </a:p>
          <a:p>
            <a:pPr marL="0" marR="0" lvl="0" indent="0" algn="l" defTabSz="914400" rtl="0" eaLnBrk="1" fontAlgn="auto" latinLnBrk="0" hangingPunct="1">
              <a:lnSpc>
                <a:spcPct val="90000"/>
              </a:lnSpc>
              <a:spcBef>
                <a:spcPts val="1800"/>
              </a:spcBef>
              <a:spcAft>
                <a:spcPts val="0"/>
              </a:spcAft>
              <a:buClr>
                <a:srgbClr val="2683C6"/>
              </a:buClr>
              <a:buSzTx/>
              <a:buFont typeface="Arial" pitchFamily="34" charset="0"/>
              <a:buNone/>
              <a:tabLst/>
              <a:defRPr/>
            </a:pPr>
            <a:endParaRPr kumimoji="0" lang="en-US" sz="2300" b="0" i="0" u="none" strike="noStrike" kern="1200" cap="none" spc="-100" normalizeH="0" baseline="0" noProof="0" dirty="0">
              <a:ln w="3175">
                <a:noFill/>
              </a:ln>
              <a:gradFill>
                <a:gsLst>
                  <a:gs pos="1250">
                    <a:prstClr val="black"/>
                  </a:gs>
                  <a:gs pos="100000">
                    <a:prstClr val="black"/>
                  </a:gs>
                </a:gsLst>
                <a:lin ang="5400000" scaled="0"/>
              </a:gradFill>
              <a:effectLst/>
              <a:uLnTx/>
              <a:uFillTx/>
              <a:latin typeface="Calibri Light" panose="020F0302020204030204"/>
              <a:ea typeface="+mn-ea"/>
              <a:cs typeface="Segoe UI" pitchFamily="34" charset="0"/>
            </a:endParaRPr>
          </a:p>
        </p:txBody>
      </p:sp>
      <p:sp>
        <p:nvSpPr>
          <p:cNvPr id="8" name="Title 3"/>
          <p:cNvSpPr txBox="1">
            <a:spLocks/>
          </p:cNvSpPr>
          <p:nvPr/>
        </p:nvSpPr>
        <p:spPr>
          <a:xfrm>
            <a:off x="269240" y="289511"/>
            <a:ext cx="11655840" cy="899665"/>
          </a:xfrm>
          <a:prstGeom prst="rect">
            <a:avLst/>
          </a:prstGeom>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solidFill>
                  <a:schemeClr val="tx2"/>
                </a:solidFill>
                <a:effectLst/>
                <a:latin typeface="+mj-lt"/>
                <a:ea typeface="+mn-ea"/>
                <a:cs typeface="Segoe UI" pitchFamily="34" charset="0"/>
              </a:defRPr>
            </a:lvl1pPr>
          </a:lstStyle>
          <a:p>
            <a:pPr lvl="0"/>
            <a:r>
              <a:rPr lang="en-US" dirty="0">
                <a:solidFill>
                  <a:srgbClr val="32145A"/>
                </a:solidFill>
                <a:latin typeface="Segoe UI Light"/>
              </a:rPr>
              <a:t>What are the Wants and Needs?</a:t>
            </a:r>
            <a:endParaRPr kumimoji="0" lang="en-US" sz="4705" b="0" i="0" u="none" strike="noStrike" kern="1200" cap="none" spc="-100" normalizeH="0" baseline="0" noProof="0" dirty="0">
              <a:ln w="3175">
                <a:noFill/>
              </a:ln>
              <a:solidFill>
                <a:srgbClr val="32145A"/>
              </a:solidFill>
              <a:effectLst/>
              <a:uLnTx/>
              <a:uFillTx/>
              <a:latin typeface="Segoe UI Light"/>
              <a:ea typeface="+mn-ea"/>
              <a:cs typeface="Segoe UI" pitchFamily="34" charset="0"/>
            </a:endParaRPr>
          </a:p>
        </p:txBody>
      </p:sp>
      <p:pic>
        <p:nvPicPr>
          <p:cNvPr id="2054" name="Picture 6" descr="Image result for wants and needs"/>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47534" y="1794491"/>
            <a:ext cx="4568563" cy="354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64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480458" y="1588751"/>
            <a:ext cx="5117739" cy="2705983"/>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2"/>
              </a:buClr>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Clr>
                <a:schemeClr val="accent2"/>
              </a:buClr>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Clr>
                <a:schemeClr val="accent2"/>
              </a:buClr>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
                <a:srgbClr val="2683C6"/>
              </a:buClr>
              <a:buSzTx/>
              <a:buFont typeface="Arial" pitchFamily="34" charset="0"/>
              <a:buNone/>
              <a:tabLst/>
              <a:defRPr/>
            </a:pPr>
            <a:r>
              <a:rPr kumimoji="0" lang="en-US" sz="2300" b="0" i="0" u="none" strike="noStrike" kern="1200" cap="none" spc="-100" normalizeH="0" baseline="0" noProof="0" dirty="0">
                <a:ln w="3175">
                  <a:noFill/>
                </a:ln>
                <a:solidFill>
                  <a:schemeClr val="bg2">
                    <a:lumMod val="25000"/>
                  </a:schemeClr>
                </a:solidFill>
                <a:effectLst/>
                <a:uLnTx/>
                <a:uFillTx/>
                <a:latin typeface="Segoe UI Light" panose="020B0502040204020203" pitchFamily="34" charset="0"/>
                <a:cs typeface="Segoe UI Light" panose="020B0502040204020203" pitchFamily="34" charset="0"/>
              </a:rPr>
              <a:t>Touchpoints are customer interactions with a company via any channel, at any time, for any purpose</a:t>
            </a:r>
            <a:r>
              <a:rPr kumimoji="0" lang="en-US" sz="2400" b="0" i="0" u="none" strike="noStrike" kern="1200" cap="none" spc="0" normalizeH="0" baseline="0" noProof="0" dirty="0">
                <a:ln>
                  <a:noFill/>
                </a:ln>
                <a:solidFill>
                  <a:schemeClr val="bg2">
                    <a:lumMod val="25000"/>
                  </a:schemeClr>
                </a:solidFill>
                <a:effectLst/>
                <a:uLnTx/>
                <a:uFillTx/>
                <a:latin typeface="Segoe UI Light" panose="020B0502040204020203" pitchFamily="34" charset="0"/>
                <a:cs typeface="Segoe UI Light" panose="020B0502040204020203" pitchFamily="34" charset="0"/>
              </a:rPr>
              <a:t>. </a:t>
            </a:r>
          </a:p>
          <a:p>
            <a:pPr marL="0" marR="0" lvl="0" indent="0" algn="l" defTabSz="914400" rtl="0" eaLnBrk="1" fontAlgn="auto" latinLnBrk="0" hangingPunct="1">
              <a:lnSpc>
                <a:spcPct val="90000"/>
              </a:lnSpc>
              <a:spcBef>
                <a:spcPts val="1800"/>
              </a:spcBef>
              <a:spcAft>
                <a:spcPts val="0"/>
              </a:spcAft>
              <a:buClr>
                <a:srgbClr val="2683C6"/>
              </a:buClr>
              <a:buSzTx/>
              <a:buFont typeface="Arial" pitchFamily="34" charset="0"/>
              <a:buNone/>
              <a:tabLst/>
              <a:defRPr/>
            </a:pPr>
            <a:r>
              <a:rPr kumimoji="0" lang="en-US" sz="2300" b="0" i="0" u="none" strike="noStrike" kern="1200" cap="none" spc="-100" normalizeH="0" baseline="0" noProof="0" dirty="0">
                <a:ln w="3175">
                  <a:noFill/>
                </a:ln>
                <a:solidFill>
                  <a:schemeClr val="bg2">
                    <a:lumMod val="25000"/>
                  </a:schemeClr>
                </a:solidFill>
                <a:effectLst/>
                <a:uLnTx/>
                <a:uFillTx/>
                <a:latin typeface="Segoe UI Light" panose="020B0502040204020203" pitchFamily="34" charset="0"/>
                <a:cs typeface="Segoe UI Light" panose="020B0502040204020203" pitchFamily="34" charset="0"/>
              </a:rPr>
              <a:t>Your</a:t>
            </a:r>
            <a:r>
              <a:rPr kumimoji="0" lang="en-US" sz="2800" b="0" i="0" u="none" strike="noStrike" kern="1200" cap="none" spc="0" normalizeH="0" baseline="0" noProof="0" dirty="0">
                <a:ln>
                  <a:noFill/>
                </a:ln>
                <a:solidFill>
                  <a:schemeClr val="bg2">
                    <a:lumMod val="25000"/>
                  </a:schemeClr>
                </a:solidFill>
                <a:effectLst/>
                <a:uLnTx/>
                <a:uFillTx/>
                <a:latin typeface="Segoe UI Light" panose="020B0502040204020203" pitchFamily="34" charset="0"/>
                <a:cs typeface="Segoe UI Light" panose="020B0502040204020203" pitchFamily="34" charset="0"/>
              </a:rPr>
              <a:t> </a:t>
            </a:r>
            <a:r>
              <a:rPr kumimoji="0" lang="en-US" sz="2300" b="0" i="0" u="none" strike="noStrike" kern="1200" cap="none" spc="-100" normalizeH="0" baseline="0" noProof="0" dirty="0">
                <a:ln w="3175">
                  <a:noFill/>
                </a:ln>
                <a:solidFill>
                  <a:schemeClr val="bg2">
                    <a:lumMod val="25000"/>
                  </a:schemeClr>
                </a:solidFill>
                <a:effectLst/>
                <a:uLnTx/>
                <a:uFillTx/>
                <a:latin typeface="Segoe UI Light" panose="020B0502040204020203" pitchFamily="34" charset="0"/>
                <a:cs typeface="Segoe UI Light" panose="020B0502040204020203" pitchFamily="34" charset="0"/>
              </a:rPr>
              <a:t>touchpoints drive customer perceptions of your brand (what you stand for) and experience (how well you meet their expectations)</a:t>
            </a:r>
          </a:p>
        </p:txBody>
      </p:sp>
      <p:pic>
        <p:nvPicPr>
          <p:cNvPr id="2" name="Picture 1"/>
          <p:cNvPicPr>
            <a:picLocks noChangeAspect="1"/>
          </p:cNvPicPr>
          <p:nvPr/>
        </p:nvPicPr>
        <p:blipFill>
          <a:blip r:embed="rId2"/>
          <a:stretch>
            <a:fillRect/>
          </a:stretch>
        </p:blipFill>
        <p:spPr>
          <a:xfrm>
            <a:off x="5870374" y="1062598"/>
            <a:ext cx="5175981" cy="5681491"/>
          </a:xfrm>
          <a:prstGeom prst="rect">
            <a:avLst/>
          </a:prstGeom>
        </p:spPr>
      </p:pic>
      <p:sp>
        <p:nvSpPr>
          <p:cNvPr id="8" name="Title 3"/>
          <p:cNvSpPr txBox="1">
            <a:spLocks/>
          </p:cNvSpPr>
          <p:nvPr/>
        </p:nvSpPr>
        <p:spPr>
          <a:xfrm>
            <a:off x="269240" y="289511"/>
            <a:ext cx="11655840" cy="899665"/>
          </a:xfrm>
          <a:prstGeom prst="rect">
            <a:avLst/>
          </a:prstGeom>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solidFill>
                  <a:schemeClr val="tx2"/>
                </a:solidFill>
                <a:effectLst/>
                <a:latin typeface="+mj-lt"/>
                <a:ea typeface="+mn-ea"/>
                <a:cs typeface="Segoe UI" pitchFamily="34" charset="0"/>
              </a:defRPr>
            </a:lvl1pPr>
          </a:lstStyle>
          <a:p>
            <a:pPr lvl="0"/>
            <a:r>
              <a:rPr lang="en-US" dirty="0">
                <a:solidFill>
                  <a:srgbClr val="32145A"/>
                </a:solidFill>
                <a:latin typeface="Segoe UI Light"/>
              </a:rPr>
              <a:t>What are the Interaction Touchpoints?</a:t>
            </a:r>
            <a:endParaRPr kumimoji="0" lang="en-US" sz="4705" b="0" i="0" u="none" strike="noStrike" kern="1200" cap="none" spc="-100" normalizeH="0" baseline="0" noProof="0" dirty="0">
              <a:ln w="3175">
                <a:noFill/>
              </a:ln>
              <a:solidFill>
                <a:srgbClr val="32145A"/>
              </a:solidFill>
              <a:effectLst/>
              <a:uLnTx/>
              <a:uFillTx/>
              <a:latin typeface="Segoe UI Light"/>
              <a:ea typeface="+mn-ea"/>
              <a:cs typeface="Segoe UI" pitchFamily="34" charset="0"/>
            </a:endParaRPr>
          </a:p>
        </p:txBody>
      </p:sp>
    </p:spTree>
    <p:extLst>
      <p:ext uri="{BB962C8B-B14F-4D97-AF65-F5344CB8AC3E}">
        <p14:creationId xmlns:p14="http://schemas.microsoft.com/office/powerpoint/2010/main" val="213384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rgbClr val="430086"/>
                </a:solidFill>
                <a:latin typeface="Segoe UI Light" panose="020B0502040204020203" pitchFamily="34" charset="0"/>
                <a:cs typeface="Segoe UI Light" panose="020B0502040204020203" pitchFamily="34" charset="0"/>
              </a:rPr>
              <a:t>Table of Contents</a:t>
            </a:r>
          </a:p>
        </p:txBody>
      </p:sp>
      <p:sp>
        <p:nvSpPr>
          <p:cNvPr id="3" name="Content Placeholder 2"/>
          <p:cNvSpPr>
            <a:spLocks noGrp="1"/>
          </p:cNvSpPr>
          <p:nvPr>
            <p:ph idx="1"/>
          </p:nvPr>
        </p:nvSpPr>
        <p:spPr>
          <a:xfrm>
            <a:off x="914400" y="1177925"/>
            <a:ext cx="10515600" cy="4351338"/>
          </a:xfrm>
        </p:spPr>
        <p:txBody>
          <a:bodyPr/>
          <a:lstStyle/>
          <a:p>
            <a:r>
              <a:rPr lang="en-US" dirty="0">
                <a:solidFill>
                  <a:schemeClr val="bg2">
                    <a:lumMod val="25000"/>
                  </a:schemeClr>
                </a:solidFill>
                <a:latin typeface="Segoe UI Light" panose="020B0502040204020203" pitchFamily="34" charset="0"/>
                <a:cs typeface="Segoe UI Light" panose="020B0502040204020203" pitchFamily="34" charset="0"/>
              </a:rPr>
              <a:t>Why Customer Experience?</a:t>
            </a:r>
          </a:p>
          <a:p>
            <a:r>
              <a:rPr lang="en-US" dirty="0">
                <a:solidFill>
                  <a:schemeClr val="bg2">
                    <a:lumMod val="25000"/>
                  </a:schemeClr>
                </a:solidFill>
                <a:latin typeface="Segoe UI Light" panose="020B0502040204020203" pitchFamily="34" charset="0"/>
                <a:cs typeface="Segoe UI Light" panose="020B0502040204020203" pitchFamily="34" charset="0"/>
              </a:rPr>
              <a:t>Customer Experience Overview</a:t>
            </a:r>
          </a:p>
          <a:p>
            <a:r>
              <a:rPr lang="en-US" dirty="0">
                <a:solidFill>
                  <a:schemeClr val="bg2">
                    <a:lumMod val="25000"/>
                  </a:schemeClr>
                </a:solidFill>
                <a:latin typeface="Segoe UI Light" panose="020B0502040204020203" pitchFamily="34" charset="0"/>
                <a:cs typeface="Segoe UI Light" panose="020B0502040204020203" pitchFamily="34" charset="0"/>
              </a:rPr>
              <a:t>Customer Journey Mapping</a:t>
            </a:r>
          </a:p>
          <a:p>
            <a:r>
              <a:rPr lang="en-US" dirty="0">
                <a:solidFill>
                  <a:schemeClr val="bg2">
                    <a:lumMod val="25000"/>
                  </a:schemeClr>
                </a:solidFill>
                <a:latin typeface="Segoe UI Light" panose="020B0502040204020203" pitchFamily="34" charset="0"/>
                <a:cs typeface="Segoe UI Light" panose="020B0502040204020203" pitchFamily="34" charset="0"/>
              </a:rPr>
              <a:t>Customer Personas</a:t>
            </a:r>
          </a:p>
          <a:p>
            <a:r>
              <a:rPr lang="en-US" dirty="0">
                <a:solidFill>
                  <a:schemeClr val="bg2">
                    <a:lumMod val="25000"/>
                  </a:schemeClr>
                </a:solidFill>
                <a:latin typeface="Segoe UI Light" panose="020B0502040204020203" pitchFamily="34" charset="0"/>
                <a:cs typeface="Segoe UI Light" panose="020B0502040204020203" pitchFamily="34" charset="0"/>
              </a:rPr>
              <a:t>Voice of the Customer Research</a:t>
            </a:r>
          </a:p>
          <a:p>
            <a:r>
              <a:rPr lang="en-US" dirty="0">
                <a:solidFill>
                  <a:schemeClr val="bg2">
                    <a:lumMod val="25000"/>
                  </a:schemeClr>
                </a:solidFill>
                <a:latin typeface="Segoe UI Light" panose="020B0502040204020203" pitchFamily="34" charset="0"/>
                <a:cs typeface="Segoe UI Light" panose="020B0502040204020203" pitchFamily="34" charset="0"/>
              </a:rPr>
              <a:t>ROI and Quality of Experience</a:t>
            </a:r>
          </a:p>
          <a:p>
            <a:r>
              <a:rPr lang="en-US" dirty="0">
                <a:solidFill>
                  <a:schemeClr val="bg2">
                    <a:lumMod val="25000"/>
                  </a:schemeClr>
                </a:solidFill>
                <a:latin typeface="Segoe UI Light" panose="020B0502040204020203" pitchFamily="34" charset="0"/>
                <a:cs typeface="Segoe UI Light" panose="020B0502040204020203" pitchFamily="34" charset="0"/>
              </a:rPr>
              <a:t>Next Steps </a:t>
            </a:r>
          </a:p>
          <a:p>
            <a:endParaRPr lang="en-US" dirty="0"/>
          </a:p>
          <a:p>
            <a:endParaRPr lang="en-US" dirty="0"/>
          </a:p>
        </p:txBody>
      </p:sp>
    </p:spTree>
    <p:extLst>
      <p:ext uri="{BB962C8B-B14F-4D97-AF65-F5344CB8AC3E}">
        <p14:creationId xmlns:p14="http://schemas.microsoft.com/office/powerpoint/2010/main" val="16753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Journey Mapping Approach Summary </a:t>
            </a:r>
          </a:p>
        </p:txBody>
      </p:sp>
      <p:sp>
        <p:nvSpPr>
          <p:cNvPr id="6" name="Text Placeholder 5"/>
          <p:cNvSpPr>
            <a:spLocks noGrp="1"/>
          </p:cNvSpPr>
          <p:nvPr>
            <p:ph type="body" sz="quarter" idx="10"/>
          </p:nvPr>
        </p:nvSpPr>
        <p:spPr>
          <a:xfrm>
            <a:off x="269239" y="1189177"/>
            <a:ext cx="11653523" cy="4574907"/>
          </a:xfrm>
        </p:spPr>
        <p:txBody>
          <a:bodyPr/>
          <a:lstStyle/>
          <a:p>
            <a:r>
              <a:rPr lang="en-US" dirty="0"/>
              <a:t>Choose Key Products or Services To Fix</a:t>
            </a:r>
            <a:endParaRPr lang="en-US" sz="4000" dirty="0"/>
          </a:p>
          <a:p>
            <a:pPr lvl="1"/>
            <a:r>
              <a:rPr lang="en-US" sz="2000" dirty="0"/>
              <a:t>Create prioritized list of products/services that are not meeting customer expectations</a:t>
            </a:r>
          </a:p>
          <a:p>
            <a:pPr lvl="1"/>
            <a:r>
              <a:rPr lang="en-US" sz="2000" dirty="0"/>
              <a:t>Collaborate with other team members that are participating in selected customer journey</a:t>
            </a:r>
          </a:p>
          <a:p>
            <a:r>
              <a:rPr lang="en-US" sz="4000" dirty="0"/>
              <a:t>Identify Key Personas</a:t>
            </a:r>
          </a:p>
          <a:p>
            <a:pPr lvl="1"/>
            <a:r>
              <a:rPr lang="en-US" sz="2000" dirty="0"/>
              <a:t>Create the list of key customers grouped by common shared traits (role, needs, expectations…)</a:t>
            </a:r>
          </a:p>
          <a:p>
            <a:pPr lvl="1"/>
            <a:r>
              <a:rPr lang="en-US" sz="2000" dirty="0"/>
              <a:t>Identify and nominate the leaders for each persona (persona ownership) </a:t>
            </a:r>
          </a:p>
          <a:p>
            <a:r>
              <a:rPr lang="en-US" sz="4000" dirty="0"/>
              <a:t>Break the Silos &amp; Map The Journey</a:t>
            </a:r>
          </a:p>
          <a:p>
            <a:pPr lvl="1"/>
            <a:r>
              <a:rPr lang="en-US" sz="2000" dirty="0"/>
              <a:t>Invite cross-team members to map together journey (end-to-end view)</a:t>
            </a:r>
          </a:p>
          <a:p>
            <a:pPr lvl="1"/>
            <a:r>
              <a:rPr lang="en-US" sz="2000" dirty="0"/>
              <a:t>Co-create journey map (hypothesis) then validate it through voice of the customer research step</a:t>
            </a:r>
          </a:p>
        </p:txBody>
      </p:sp>
    </p:spTree>
    <p:extLst>
      <p:ext uri="{BB962C8B-B14F-4D97-AF65-F5344CB8AC3E}">
        <p14:creationId xmlns:p14="http://schemas.microsoft.com/office/powerpoint/2010/main" val="68137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CUSTOMER PERSONAS</a:t>
            </a:r>
          </a:p>
        </p:txBody>
      </p:sp>
    </p:spTree>
    <p:extLst>
      <p:ext uri="{BB962C8B-B14F-4D97-AF65-F5344CB8AC3E}">
        <p14:creationId xmlns:p14="http://schemas.microsoft.com/office/powerpoint/2010/main" val="253904585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91" y="1442891"/>
            <a:ext cx="5378548" cy="3970318"/>
          </a:xfrm>
        </p:spPr>
        <p:txBody>
          <a:bodyPr/>
          <a:lstStyle/>
          <a:p>
            <a:r>
              <a:rPr lang="en-US" sz="2000" dirty="0">
                <a:solidFill>
                  <a:schemeClr val="bg2">
                    <a:lumMod val="25000"/>
                  </a:schemeClr>
                </a:solidFill>
                <a:latin typeface="Segoe UI Light" panose="020B0502040204020203" pitchFamily="34" charset="0"/>
                <a:cs typeface="Segoe UI Light" panose="020B0502040204020203" pitchFamily="34" charset="0"/>
              </a:rPr>
              <a:t>A critical part of designing customer experiences is selecting and defining key customer personas, which represent a particular customer segment with shared traits. </a:t>
            </a:r>
            <a:br>
              <a:rPr lang="en-US" sz="2000" dirty="0">
                <a:solidFill>
                  <a:schemeClr val="bg2">
                    <a:lumMod val="25000"/>
                  </a:schemeClr>
                </a:solidFill>
                <a:latin typeface="Segoe UI Light" panose="020B0502040204020203" pitchFamily="34" charset="0"/>
                <a:cs typeface="Segoe UI Light" panose="020B0502040204020203" pitchFamily="34" charset="0"/>
              </a:rPr>
            </a:br>
            <a:br>
              <a:rPr lang="en-US" sz="2000" dirty="0">
                <a:solidFill>
                  <a:schemeClr val="bg2">
                    <a:lumMod val="25000"/>
                  </a:schemeClr>
                </a:solidFill>
                <a:latin typeface="Segoe UI Light" panose="020B0502040204020203" pitchFamily="34" charset="0"/>
                <a:cs typeface="Segoe UI Light" panose="020B0502040204020203" pitchFamily="34" charset="0"/>
              </a:rPr>
            </a:br>
            <a:r>
              <a:rPr lang="en-US" sz="2000" dirty="0">
                <a:solidFill>
                  <a:schemeClr val="bg2">
                    <a:lumMod val="25000"/>
                  </a:schemeClr>
                </a:solidFill>
                <a:latin typeface="Segoe UI Light" panose="020B0502040204020203" pitchFamily="34" charset="0"/>
                <a:cs typeface="Segoe UI Light" panose="020B0502040204020203" pitchFamily="34" charset="0"/>
              </a:rPr>
              <a:t>These behavioral archetypes are used to design specific experiences and interactions based on an understanding of the unique wants and needs of that particular segment. </a:t>
            </a:r>
            <a:br>
              <a:rPr lang="en-US" sz="2000" dirty="0">
                <a:solidFill>
                  <a:schemeClr val="bg2">
                    <a:lumMod val="25000"/>
                  </a:schemeClr>
                </a:solidFill>
                <a:latin typeface="Segoe UI Light" panose="020B0502040204020203" pitchFamily="34" charset="0"/>
                <a:cs typeface="Segoe UI Light" panose="020B0502040204020203" pitchFamily="34" charset="0"/>
              </a:rPr>
            </a:br>
            <a:br>
              <a:rPr lang="en-US" sz="2000" dirty="0">
                <a:solidFill>
                  <a:schemeClr val="bg2">
                    <a:lumMod val="25000"/>
                  </a:schemeClr>
                </a:solidFill>
                <a:latin typeface="Segoe UI Light" panose="020B0502040204020203" pitchFamily="34" charset="0"/>
                <a:cs typeface="Segoe UI Light" panose="020B0502040204020203" pitchFamily="34" charset="0"/>
              </a:rPr>
            </a:br>
            <a:r>
              <a:rPr lang="en-US" sz="2000" dirty="0">
                <a:solidFill>
                  <a:schemeClr val="bg2">
                    <a:lumMod val="25000"/>
                  </a:schemeClr>
                </a:solidFill>
                <a:latin typeface="Segoe UI Light" panose="020B0502040204020203" pitchFamily="34" charset="0"/>
                <a:cs typeface="Segoe UI Light" panose="020B0502040204020203" pitchFamily="34" charset="0"/>
              </a:rPr>
              <a:t>For example, an individual shopper visiting a web site or calling support will have different requirements and expectations than a business partner. </a:t>
            </a:r>
          </a:p>
        </p:txBody>
      </p:sp>
      <p:sp>
        <p:nvSpPr>
          <p:cNvPr id="3" name="Picture Placeholder 2"/>
          <p:cNvSpPr>
            <a:spLocks noGrp="1"/>
          </p:cNvSpPr>
          <p:nvPr>
            <p:ph type="pic" sz="quarter" idx="10"/>
          </p:nvPr>
        </p:nvSpPr>
        <p:spPr/>
      </p:sp>
    </p:spTree>
    <p:extLst>
      <p:ext uri="{BB962C8B-B14F-4D97-AF65-F5344CB8AC3E}">
        <p14:creationId xmlns:p14="http://schemas.microsoft.com/office/powerpoint/2010/main" val="201163259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345974"/>
          </a:xfrm>
        </p:spPr>
        <p:txBody>
          <a:bodyPr>
            <a:normAutofit fontScale="90000"/>
          </a:bodyPr>
          <a:lstStyle/>
          <a:p>
            <a:r>
              <a:rPr lang="en-US" dirty="0"/>
              <a:t>Who Is A “</a:t>
            </a:r>
            <a:r>
              <a:rPr lang="en-US" u="sng" dirty="0"/>
              <a:t>Customer</a:t>
            </a:r>
            <a:r>
              <a:rPr lang="en-US" dirty="0"/>
              <a:t>”? </a:t>
            </a:r>
            <a:br>
              <a:rPr lang="en-US" dirty="0"/>
            </a:br>
            <a:r>
              <a:rPr lang="en-US" sz="3100" spc="0" dirty="0">
                <a:solidFill>
                  <a:schemeClr val="tx1"/>
                </a:solidFill>
              </a:rPr>
              <a:t>Customer is whoever is taking the journey</a:t>
            </a:r>
            <a:r>
              <a:rPr lang="en-US" dirty="0"/>
              <a:t> </a:t>
            </a:r>
          </a:p>
        </p:txBody>
      </p:sp>
      <p:pic>
        <p:nvPicPr>
          <p:cNvPr id="30" name="Picture 29"/>
          <p:cNvPicPr>
            <a:picLocks noChangeAspect="1"/>
          </p:cNvPicPr>
          <p:nvPr/>
        </p:nvPicPr>
        <p:blipFill>
          <a:blip r:embed="rId2">
            <a:duotone>
              <a:schemeClr val="accent2">
                <a:shade val="45000"/>
                <a:satMod val="135000"/>
              </a:schemeClr>
              <a:prstClr val="white"/>
            </a:duotone>
          </a:blip>
          <a:stretch>
            <a:fillRect/>
          </a:stretch>
        </p:blipFill>
        <p:spPr>
          <a:xfrm>
            <a:off x="3506097" y="2375341"/>
            <a:ext cx="6581775" cy="3719842"/>
          </a:xfrm>
          <a:prstGeom prst="rect">
            <a:avLst/>
          </a:prstGeom>
          <a:ln>
            <a:noFill/>
          </a:ln>
          <a:effectLst>
            <a:outerShdw blurRad="292100" dist="139700" dir="2700000" algn="tl" rotWithShape="0">
              <a:srgbClr val="333333">
                <a:alpha val="65000"/>
              </a:srgbClr>
            </a:outerShdw>
          </a:effectLst>
        </p:spPr>
      </p:pic>
      <p:sp>
        <p:nvSpPr>
          <p:cNvPr id="38" name="Equals 37"/>
          <p:cNvSpPr/>
          <p:nvPr/>
        </p:nvSpPr>
        <p:spPr>
          <a:xfrm>
            <a:off x="2667896" y="4006662"/>
            <a:ext cx="457200" cy="457200"/>
          </a:xfrm>
          <a:prstGeom prst="mathEqual">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grpSp>
        <p:nvGrpSpPr>
          <p:cNvPr id="13" name="Group 12"/>
          <p:cNvGrpSpPr/>
          <p:nvPr/>
        </p:nvGrpSpPr>
        <p:grpSpPr>
          <a:xfrm>
            <a:off x="838200" y="3595182"/>
            <a:ext cx="1280160" cy="1280160"/>
            <a:chOff x="8787842" y="5137806"/>
            <a:chExt cx="816078" cy="816078"/>
          </a:xfrm>
        </p:grpSpPr>
        <p:sp>
          <p:nvSpPr>
            <p:cNvPr id="14" name="Oval 13"/>
            <p:cNvSpPr/>
            <p:nvPr/>
          </p:nvSpPr>
          <p:spPr bwMode="auto">
            <a:xfrm>
              <a:off x="8787842" y="5137806"/>
              <a:ext cx="816078" cy="816078"/>
            </a:xfrm>
            <a:prstGeom prst="ellipse">
              <a:avLst/>
            </a:prstGeom>
            <a:noFill/>
            <a:ln w="25400" cap="flat" cmpd="sng" algn="ctr">
              <a:solidFill>
                <a:srgbClr val="3D44AC"/>
              </a:solidFill>
              <a:prstDash val="sysDot"/>
              <a:headEnd type="none" w="med" len="med"/>
              <a:tailEnd type="none" w="med" len="med"/>
            </a:ln>
            <a:effectLst/>
          </p:spPr>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99496" fontAlgn="base">
                <a:spcBef>
                  <a:spcPct val="0"/>
                </a:spcBef>
                <a:spcAft>
                  <a:spcPct val="0"/>
                </a:spcAft>
                <a:defRPr/>
              </a:pPr>
              <a:endParaRPr lang="en-US" sz="1500" kern="0">
                <a:gradFill>
                  <a:gsLst>
                    <a:gs pos="0">
                      <a:srgbClr val="FFFFFF"/>
                    </a:gs>
                    <a:gs pos="100000">
                      <a:srgbClr val="FFFFFF"/>
                    </a:gs>
                  </a:gsLst>
                  <a:lin ang="5400000" scaled="0"/>
                </a:gradFill>
                <a:latin typeface="Brandon Grotesque Regular"/>
              </a:endParaRPr>
            </a:p>
          </p:txBody>
        </p:sp>
        <p:grpSp>
          <p:nvGrpSpPr>
            <p:cNvPr id="15" name="Group 14"/>
            <p:cNvGrpSpPr/>
            <p:nvPr/>
          </p:nvGrpSpPr>
          <p:grpSpPr>
            <a:xfrm>
              <a:off x="9031661" y="5235880"/>
              <a:ext cx="328477" cy="580307"/>
              <a:chOff x="10376079" y="781709"/>
              <a:chExt cx="1271086" cy="2245585"/>
            </a:xfrm>
          </p:grpSpPr>
          <p:sp>
            <p:nvSpPr>
              <p:cNvPr id="16" name="Freeform 27"/>
              <p:cNvSpPr/>
              <p:nvPr/>
            </p:nvSpPr>
            <p:spPr bwMode="auto">
              <a:xfrm>
                <a:off x="10854667" y="1981764"/>
                <a:ext cx="349487" cy="827745"/>
              </a:xfrm>
              <a:custGeom>
                <a:avLst/>
                <a:gdLst>
                  <a:gd name="connsiteX0" fmla="*/ 52032 w 349487"/>
                  <a:gd name="connsiteY0" fmla="*/ 1272 h 827745"/>
                  <a:gd name="connsiteX1" fmla="*/ 52032 w 349487"/>
                  <a:gd name="connsiteY1" fmla="*/ 1272 h 827745"/>
                  <a:gd name="connsiteX2" fmla="*/ 239319 w 349487"/>
                  <a:gd name="connsiteY2" fmla="*/ 12289 h 827745"/>
                  <a:gd name="connsiteX3" fmla="*/ 261352 w 349487"/>
                  <a:gd name="connsiteY3" fmla="*/ 78390 h 827745"/>
                  <a:gd name="connsiteX4" fmla="*/ 283386 w 349487"/>
                  <a:gd name="connsiteY4" fmla="*/ 144491 h 827745"/>
                  <a:gd name="connsiteX5" fmla="*/ 305420 w 349487"/>
                  <a:gd name="connsiteY5" fmla="*/ 221609 h 827745"/>
                  <a:gd name="connsiteX6" fmla="*/ 327453 w 349487"/>
                  <a:gd name="connsiteY6" fmla="*/ 375846 h 827745"/>
                  <a:gd name="connsiteX7" fmla="*/ 349487 w 349487"/>
                  <a:gd name="connsiteY7" fmla="*/ 441947 h 827745"/>
                  <a:gd name="connsiteX8" fmla="*/ 338470 w 349487"/>
                  <a:gd name="connsiteY8" fmla="*/ 662284 h 827745"/>
                  <a:gd name="connsiteX9" fmla="*/ 316437 w 349487"/>
                  <a:gd name="connsiteY9" fmla="*/ 695335 h 827745"/>
                  <a:gd name="connsiteX10" fmla="*/ 272369 w 349487"/>
                  <a:gd name="connsiteY10" fmla="*/ 772453 h 827745"/>
                  <a:gd name="connsiteX11" fmla="*/ 261352 w 349487"/>
                  <a:gd name="connsiteY11" fmla="*/ 805503 h 827745"/>
                  <a:gd name="connsiteX12" fmla="*/ 173217 w 349487"/>
                  <a:gd name="connsiteY12" fmla="*/ 816520 h 827745"/>
                  <a:gd name="connsiteX13" fmla="*/ 140167 w 349487"/>
                  <a:gd name="connsiteY13" fmla="*/ 794487 h 827745"/>
                  <a:gd name="connsiteX14" fmla="*/ 118133 w 349487"/>
                  <a:gd name="connsiteY14" fmla="*/ 761436 h 827745"/>
                  <a:gd name="connsiteX15" fmla="*/ 52032 w 349487"/>
                  <a:gd name="connsiteY15" fmla="*/ 717369 h 827745"/>
                  <a:gd name="connsiteX16" fmla="*/ 18981 w 349487"/>
                  <a:gd name="connsiteY16" fmla="*/ 695335 h 827745"/>
                  <a:gd name="connsiteX17" fmla="*/ 18981 w 349487"/>
                  <a:gd name="connsiteY17" fmla="*/ 386863 h 827745"/>
                  <a:gd name="connsiteX18" fmla="*/ 29998 w 349487"/>
                  <a:gd name="connsiteY18" fmla="*/ 353812 h 827745"/>
                  <a:gd name="connsiteX19" fmla="*/ 41015 w 349487"/>
                  <a:gd name="connsiteY19" fmla="*/ 287711 h 827745"/>
                  <a:gd name="connsiteX20" fmla="*/ 63049 w 349487"/>
                  <a:gd name="connsiteY20" fmla="*/ 221609 h 827745"/>
                  <a:gd name="connsiteX21" fmla="*/ 52032 w 349487"/>
                  <a:gd name="connsiteY21" fmla="*/ 1272 h 82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9487" h="827745">
                    <a:moveTo>
                      <a:pt x="52032" y="1272"/>
                    </a:moveTo>
                    <a:lnTo>
                      <a:pt x="52032" y="1272"/>
                    </a:lnTo>
                    <a:cubicBezTo>
                      <a:pt x="114461" y="4944"/>
                      <a:pt x="180638" y="-9330"/>
                      <a:pt x="239319" y="12289"/>
                    </a:cubicBezTo>
                    <a:cubicBezTo>
                      <a:pt x="261112" y="20318"/>
                      <a:pt x="254008" y="56356"/>
                      <a:pt x="261352" y="78390"/>
                    </a:cubicBezTo>
                    <a:lnTo>
                      <a:pt x="283386" y="144491"/>
                    </a:lnTo>
                    <a:cubicBezTo>
                      <a:pt x="292117" y="170684"/>
                      <a:pt x="300810" y="193946"/>
                      <a:pt x="305420" y="221609"/>
                    </a:cubicBezTo>
                    <a:cubicBezTo>
                      <a:pt x="313958" y="272837"/>
                      <a:pt x="311030" y="326577"/>
                      <a:pt x="327453" y="375846"/>
                    </a:cubicBezTo>
                    <a:lnTo>
                      <a:pt x="349487" y="441947"/>
                    </a:lnTo>
                    <a:cubicBezTo>
                      <a:pt x="345815" y="515393"/>
                      <a:pt x="347981" y="589364"/>
                      <a:pt x="338470" y="662284"/>
                    </a:cubicBezTo>
                    <a:cubicBezTo>
                      <a:pt x="336758" y="675413"/>
                      <a:pt x="321653" y="683165"/>
                      <a:pt x="316437" y="695335"/>
                    </a:cubicBezTo>
                    <a:cubicBezTo>
                      <a:pt x="283148" y="773010"/>
                      <a:pt x="335156" y="709666"/>
                      <a:pt x="272369" y="772453"/>
                    </a:cubicBezTo>
                    <a:cubicBezTo>
                      <a:pt x="268697" y="783470"/>
                      <a:pt x="268606" y="796435"/>
                      <a:pt x="261352" y="805503"/>
                    </a:cubicBezTo>
                    <a:cubicBezTo>
                      <a:pt x="232285" y="841837"/>
                      <a:pt x="213618" y="824600"/>
                      <a:pt x="173217" y="816520"/>
                    </a:cubicBezTo>
                    <a:cubicBezTo>
                      <a:pt x="162200" y="809176"/>
                      <a:pt x="149529" y="803849"/>
                      <a:pt x="140167" y="794487"/>
                    </a:cubicBezTo>
                    <a:cubicBezTo>
                      <a:pt x="130804" y="785124"/>
                      <a:pt x="128098" y="770155"/>
                      <a:pt x="118133" y="761436"/>
                    </a:cubicBezTo>
                    <a:cubicBezTo>
                      <a:pt x="98204" y="743998"/>
                      <a:pt x="74066" y="732058"/>
                      <a:pt x="52032" y="717369"/>
                    </a:cubicBezTo>
                    <a:lnTo>
                      <a:pt x="18981" y="695335"/>
                    </a:lnTo>
                    <a:cubicBezTo>
                      <a:pt x="-12231" y="570488"/>
                      <a:pt x="345" y="638442"/>
                      <a:pt x="18981" y="386863"/>
                    </a:cubicBezTo>
                    <a:cubicBezTo>
                      <a:pt x="19839" y="375282"/>
                      <a:pt x="27479" y="365148"/>
                      <a:pt x="29998" y="353812"/>
                    </a:cubicBezTo>
                    <a:cubicBezTo>
                      <a:pt x="34844" y="332006"/>
                      <a:pt x="35597" y="309382"/>
                      <a:pt x="41015" y="287711"/>
                    </a:cubicBezTo>
                    <a:cubicBezTo>
                      <a:pt x="46648" y="265179"/>
                      <a:pt x="63049" y="221609"/>
                      <a:pt x="63049" y="221609"/>
                    </a:cubicBezTo>
                    <a:cubicBezTo>
                      <a:pt x="74354" y="18121"/>
                      <a:pt x="53868" y="37995"/>
                      <a:pt x="52032" y="1272"/>
                    </a:cubicBezTo>
                    <a:close/>
                  </a:path>
                </a:pathLst>
              </a:custGeom>
              <a:solidFill>
                <a:srgbClr val="FFF292"/>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99496" fontAlgn="base">
                  <a:spcBef>
                    <a:spcPct val="0"/>
                  </a:spcBef>
                  <a:spcAft>
                    <a:spcPct val="0"/>
                  </a:spcAft>
                  <a:defRPr/>
                </a:pPr>
                <a:endParaRPr lang="en-US" sz="1500" kern="0">
                  <a:gradFill>
                    <a:gsLst>
                      <a:gs pos="0">
                        <a:srgbClr val="FFFFFF"/>
                      </a:gs>
                      <a:gs pos="100000">
                        <a:srgbClr val="FFFFFF"/>
                      </a:gs>
                    </a:gsLst>
                    <a:lin ang="5400000" scaled="0"/>
                  </a:gradFill>
                  <a:latin typeface="Brandon Grotesque Regular"/>
                </a:endParaRPr>
              </a:p>
            </p:txBody>
          </p:sp>
          <p:grpSp>
            <p:nvGrpSpPr>
              <p:cNvPr id="17" name="Group 16"/>
              <p:cNvGrpSpPr/>
              <p:nvPr/>
            </p:nvGrpSpPr>
            <p:grpSpPr>
              <a:xfrm>
                <a:off x="10376079" y="781709"/>
                <a:ext cx="1271086" cy="2245585"/>
                <a:chOff x="10376079" y="781709"/>
                <a:chExt cx="1271086" cy="2245585"/>
              </a:xfrm>
            </p:grpSpPr>
            <p:sp>
              <p:nvSpPr>
                <p:cNvPr id="18" name="Freeform 81"/>
                <p:cNvSpPr>
                  <a:spLocks/>
                </p:cNvSpPr>
                <p:nvPr/>
              </p:nvSpPr>
              <p:spPr bwMode="auto">
                <a:xfrm>
                  <a:off x="10831551" y="1475508"/>
                  <a:ext cx="360141" cy="158886"/>
                </a:xfrm>
                <a:custGeom>
                  <a:avLst/>
                  <a:gdLst>
                    <a:gd name="T0" fmla="*/ 34 w 35"/>
                    <a:gd name="T1" fmla="*/ 7 h 15"/>
                    <a:gd name="T2" fmla="*/ 33 w 35"/>
                    <a:gd name="T3" fmla="*/ 2 h 15"/>
                    <a:gd name="T4" fmla="*/ 28 w 35"/>
                    <a:gd name="T5" fmla="*/ 2 h 15"/>
                    <a:gd name="T6" fmla="*/ 18 w 35"/>
                    <a:gd name="T7" fmla="*/ 8 h 15"/>
                    <a:gd name="T8" fmla="*/ 7 w 35"/>
                    <a:gd name="T9" fmla="*/ 2 h 15"/>
                    <a:gd name="T10" fmla="*/ 2 w 35"/>
                    <a:gd name="T11" fmla="*/ 2 h 15"/>
                    <a:gd name="T12" fmla="*/ 1 w 35"/>
                    <a:gd name="T13" fmla="*/ 7 h 15"/>
                    <a:gd name="T14" fmla="*/ 18 w 35"/>
                    <a:gd name="T15" fmla="*/ 15 h 15"/>
                    <a:gd name="T16" fmla="*/ 34 w 35"/>
                    <a:gd name="T17"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5">
                      <a:moveTo>
                        <a:pt x="34" y="7"/>
                      </a:moveTo>
                      <a:cubicBezTo>
                        <a:pt x="35" y="6"/>
                        <a:pt x="35" y="3"/>
                        <a:pt x="33" y="2"/>
                      </a:cubicBezTo>
                      <a:cubicBezTo>
                        <a:pt x="32" y="1"/>
                        <a:pt x="30" y="1"/>
                        <a:pt x="28" y="2"/>
                      </a:cubicBezTo>
                      <a:cubicBezTo>
                        <a:pt x="26" y="6"/>
                        <a:pt x="22" y="8"/>
                        <a:pt x="18" y="8"/>
                      </a:cubicBezTo>
                      <a:cubicBezTo>
                        <a:pt x="13" y="8"/>
                        <a:pt x="9" y="6"/>
                        <a:pt x="7" y="2"/>
                      </a:cubicBezTo>
                      <a:cubicBezTo>
                        <a:pt x="5" y="1"/>
                        <a:pt x="3" y="0"/>
                        <a:pt x="2" y="2"/>
                      </a:cubicBezTo>
                      <a:cubicBezTo>
                        <a:pt x="0" y="3"/>
                        <a:pt x="0" y="5"/>
                        <a:pt x="1" y="7"/>
                      </a:cubicBezTo>
                      <a:cubicBezTo>
                        <a:pt x="5" y="12"/>
                        <a:pt x="11" y="15"/>
                        <a:pt x="18" y="15"/>
                      </a:cubicBezTo>
                      <a:cubicBezTo>
                        <a:pt x="24" y="15"/>
                        <a:pt x="30" y="12"/>
                        <a:pt x="34" y="7"/>
                      </a:cubicBezTo>
                      <a:close/>
                    </a:path>
                  </a:pathLst>
                </a:custGeom>
                <a:solidFill>
                  <a:srgbClr val="3D44AC"/>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742">
                    <a:defRPr/>
                  </a:pPr>
                  <a:endParaRPr lang="en-US" kern="0">
                    <a:solidFill>
                      <a:srgbClr val="FFFFFF"/>
                    </a:solidFill>
                    <a:latin typeface="Brandon Grotesque Regular"/>
                  </a:endParaRPr>
                </a:p>
              </p:txBody>
            </p:sp>
            <p:sp>
              <p:nvSpPr>
                <p:cNvPr id="19" name="Freeform 82"/>
                <p:cNvSpPr>
                  <a:spLocks noEditPoints="1"/>
                </p:cNvSpPr>
                <p:nvPr/>
              </p:nvSpPr>
              <p:spPr bwMode="auto">
                <a:xfrm>
                  <a:off x="10376079" y="781709"/>
                  <a:ext cx="1271086" cy="2245585"/>
                </a:xfrm>
                <a:custGeom>
                  <a:avLst/>
                  <a:gdLst>
                    <a:gd name="T0" fmla="*/ 113 w 123"/>
                    <a:gd name="T1" fmla="*/ 51 h 216"/>
                    <a:gd name="T2" fmla="*/ 113 w 123"/>
                    <a:gd name="T3" fmla="*/ 43 h 216"/>
                    <a:gd name="T4" fmla="*/ 62 w 123"/>
                    <a:gd name="T5" fmla="*/ 0 h 216"/>
                    <a:gd name="T6" fmla="*/ 11 w 123"/>
                    <a:gd name="T7" fmla="*/ 40 h 216"/>
                    <a:gd name="T8" fmla="*/ 37 w 123"/>
                    <a:gd name="T9" fmla="*/ 97 h 216"/>
                    <a:gd name="T10" fmla="*/ 0 w 123"/>
                    <a:gd name="T11" fmla="*/ 210 h 216"/>
                    <a:gd name="T12" fmla="*/ 117 w 123"/>
                    <a:gd name="T13" fmla="*/ 216 h 216"/>
                    <a:gd name="T14" fmla="*/ 123 w 123"/>
                    <a:gd name="T15" fmla="*/ 153 h 216"/>
                    <a:gd name="T16" fmla="*/ 63 w 123"/>
                    <a:gd name="T17" fmla="*/ 189 h 216"/>
                    <a:gd name="T18" fmla="*/ 60 w 123"/>
                    <a:gd name="T19" fmla="*/ 123 h 216"/>
                    <a:gd name="T20" fmla="*/ 74 w 123"/>
                    <a:gd name="T21" fmla="*/ 177 h 216"/>
                    <a:gd name="T22" fmla="*/ 66 w 123"/>
                    <a:gd name="T23" fmla="*/ 112 h 216"/>
                    <a:gd name="T24" fmla="*/ 55 w 123"/>
                    <a:gd name="T25" fmla="*/ 103 h 216"/>
                    <a:gd name="T26" fmla="*/ 69 w 123"/>
                    <a:gd name="T27" fmla="*/ 103 h 216"/>
                    <a:gd name="T28" fmla="*/ 62 w 123"/>
                    <a:gd name="T29" fmla="*/ 11 h 216"/>
                    <a:gd name="T30" fmla="*/ 50 w 123"/>
                    <a:gd name="T31" fmla="*/ 23 h 216"/>
                    <a:gd name="T32" fmla="*/ 41 w 123"/>
                    <a:gd name="T33" fmla="*/ 23 h 216"/>
                    <a:gd name="T34" fmla="*/ 62 w 123"/>
                    <a:gd name="T35" fmla="*/ 11 h 216"/>
                    <a:gd name="T36" fmla="*/ 22 w 123"/>
                    <a:gd name="T37" fmla="*/ 46 h 216"/>
                    <a:gd name="T38" fmla="*/ 95 w 123"/>
                    <a:gd name="T39" fmla="*/ 50 h 216"/>
                    <a:gd name="T40" fmla="*/ 102 w 123"/>
                    <a:gd name="T41" fmla="*/ 51 h 216"/>
                    <a:gd name="T42" fmla="*/ 21 w 123"/>
                    <a:gd name="T43" fmla="*/ 51 h 216"/>
                    <a:gd name="T44" fmla="*/ 12 w 123"/>
                    <a:gd name="T45" fmla="*/ 205 h 216"/>
                    <a:gd name="T46" fmla="*/ 44 w 123"/>
                    <a:gd name="T47" fmla="*/ 106 h 216"/>
                    <a:gd name="T48" fmla="*/ 40 w 123"/>
                    <a:gd name="T49" fmla="*/ 178 h 216"/>
                    <a:gd name="T50" fmla="*/ 59 w 123"/>
                    <a:gd name="T51" fmla="*/ 201 h 216"/>
                    <a:gd name="T52" fmla="*/ 59 w 123"/>
                    <a:gd name="T53" fmla="*/ 201 h 216"/>
                    <a:gd name="T54" fmla="*/ 60 w 123"/>
                    <a:gd name="T55" fmla="*/ 202 h 216"/>
                    <a:gd name="T56" fmla="*/ 63 w 123"/>
                    <a:gd name="T57" fmla="*/ 202 h 216"/>
                    <a:gd name="T58" fmla="*/ 63 w 123"/>
                    <a:gd name="T59" fmla="*/ 202 h 216"/>
                    <a:gd name="T60" fmla="*/ 65 w 123"/>
                    <a:gd name="T61" fmla="*/ 202 h 216"/>
                    <a:gd name="T62" fmla="*/ 66 w 123"/>
                    <a:gd name="T63" fmla="*/ 201 h 216"/>
                    <a:gd name="T64" fmla="*/ 67 w 123"/>
                    <a:gd name="T65" fmla="*/ 201 h 216"/>
                    <a:gd name="T66" fmla="*/ 85 w 123"/>
                    <a:gd name="T67" fmla="*/ 178 h 216"/>
                    <a:gd name="T68" fmla="*/ 80 w 123"/>
                    <a:gd name="T69" fmla="*/ 106 h 216"/>
                    <a:gd name="T70" fmla="*/ 112 w 123"/>
                    <a:gd name="T71"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 h="216">
                      <a:moveTo>
                        <a:pt x="86" y="97"/>
                      </a:moveTo>
                      <a:cubicBezTo>
                        <a:pt x="102" y="88"/>
                        <a:pt x="113" y="71"/>
                        <a:pt x="113" y="51"/>
                      </a:cubicBezTo>
                      <a:cubicBezTo>
                        <a:pt x="113" y="49"/>
                        <a:pt x="113" y="46"/>
                        <a:pt x="113" y="43"/>
                      </a:cubicBezTo>
                      <a:cubicBezTo>
                        <a:pt x="113" y="43"/>
                        <a:pt x="113" y="43"/>
                        <a:pt x="113" y="43"/>
                      </a:cubicBezTo>
                      <a:cubicBezTo>
                        <a:pt x="113" y="43"/>
                        <a:pt x="113" y="43"/>
                        <a:pt x="113" y="42"/>
                      </a:cubicBezTo>
                      <a:cubicBezTo>
                        <a:pt x="108" y="18"/>
                        <a:pt x="87" y="0"/>
                        <a:pt x="62" y="0"/>
                      </a:cubicBezTo>
                      <a:cubicBezTo>
                        <a:pt x="37" y="0"/>
                        <a:pt x="17" y="16"/>
                        <a:pt x="12" y="39"/>
                      </a:cubicBezTo>
                      <a:cubicBezTo>
                        <a:pt x="11" y="39"/>
                        <a:pt x="11" y="39"/>
                        <a:pt x="11" y="40"/>
                      </a:cubicBezTo>
                      <a:cubicBezTo>
                        <a:pt x="10" y="43"/>
                        <a:pt x="10" y="47"/>
                        <a:pt x="10" y="51"/>
                      </a:cubicBezTo>
                      <a:cubicBezTo>
                        <a:pt x="10" y="71"/>
                        <a:pt x="21" y="88"/>
                        <a:pt x="37" y="97"/>
                      </a:cubicBezTo>
                      <a:cubicBezTo>
                        <a:pt x="16" y="106"/>
                        <a:pt x="0" y="128"/>
                        <a:pt x="0" y="153"/>
                      </a:cubicBezTo>
                      <a:cubicBezTo>
                        <a:pt x="0" y="210"/>
                        <a:pt x="0" y="210"/>
                        <a:pt x="0" y="210"/>
                      </a:cubicBezTo>
                      <a:cubicBezTo>
                        <a:pt x="0" y="214"/>
                        <a:pt x="3" y="216"/>
                        <a:pt x="6" y="216"/>
                      </a:cubicBezTo>
                      <a:cubicBezTo>
                        <a:pt x="117" y="216"/>
                        <a:pt x="117" y="216"/>
                        <a:pt x="117" y="216"/>
                      </a:cubicBezTo>
                      <a:cubicBezTo>
                        <a:pt x="121" y="216"/>
                        <a:pt x="123" y="214"/>
                        <a:pt x="123" y="210"/>
                      </a:cubicBezTo>
                      <a:cubicBezTo>
                        <a:pt x="123" y="153"/>
                        <a:pt x="123" y="153"/>
                        <a:pt x="123" y="153"/>
                      </a:cubicBezTo>
                      <a:cubicBezTo>
                        <a:pt x="123" y="128"/>
                        <a:pt x="108" y="106"/>
                        <a:pt x="86" y="97"/>
                      </a:cubicBezTo>
                      <a:close/>
                      <a:moveTo>
                        <a:pt x="63" y="189"/>
                      </a:moveTo>
                      <a:cubicBezTo>
                        <a:pt x="52" y="177"/>
                        <a:pt x="52" y="177"/>
                        <a:pt x="52" y="177"/>
                      </a:cubicBezTo>
                      <a:cubicBezTo>
                        <a:pt x="60" y="123"/>
                        <a:pt x="60" y="123"/>
                        <a:pt x="60" y="123"/>
                      </a:cubicBezTo>
                      <a:cubicBezTo>
                        <a:pt x="65" y="123"/>
                        <a:pt x="65" y="123"/>
                        <a:pt x="65" y="123"/>
                      </a:cubicBezTo>
                      <a:cubicBezTo>
                        <a:pt x="74" y="177"/>
                        <a:pt x="74" y="177"/>
                        <a:pt x="74" y="177"/>
                      </a:cubicBezTo>
                      <a:lnTo>
                        <a:pt x="63" y="189"/>
                      </a:lnTo>
                      <a:close/>
                      <a:moveTo>
                        <a:pt x="66" y="112"/>
                      </a:moveTo>
                      <a:cubicBezTo>
                        <a:pt x="59" y="112"/>
                        <a:pt x="59" y="112"/>
                        <a:pt x="59" y="112"/>
                      </a:cubicBezTo>
                      <a:cubicBezTo>
                        <a:pt x="55" y="103"/>
                        <a:pt x="55" y="103"/>
                        <a:pt x="55" y="103"/>
                      </a:cubicBezTo>
                      <a:cubicBezTo>
                        <a:pt x="57" y="103"/>
                        <a:pt x="59" y="103"/>
                        <a:pt x="62" y="103"/>
                      </a:cubicBezTo>
                      <a:cubicBezTo>
                        <a:pt x="64" y="103"/>
                        <a:pt x="66" y="103"/>
                        <a:pt x="69" y="103"/>
                      </a:cubicBezTo>
                      <a:lnTo>
                        <a:pt x="66" y="112"/>
                      </a:lnTo>
                      <a:close/>
                      <a:moveTo>
                        <a:pt x="62" y="11"/>
                      </a:moveTo>
                      <a:cubicBezTo>
                        <a:pt x="80" y="11"/>
                        <a:pt x="95" y="22"/>
                        <a:pt x="100" y="39"/>
                      </a:cubicBezTo>
                      <a:cubicBezTo>
                        <a:pt x="64" y="40"/>
                        <a:pt x="50" y="24"/>
                        <a:pt x="50" y="23"/>
                      </a:cubicBezTo>
                      <a:cubicBezTo>
                        <a:pt x="49" y="22"/>
                        <a:pt x="47" y="21"/>
                        <a:pt x="46" y="21"/>
                      </a:cubicBezTo>
                      <a:cubicBezTo>
                        <a:pt x="44" y="21"/>
                        <a:pt x="43" y="22"/>
                        <a:pt x="41" y="23"/>
                      </a:cubicBezTo>
                      <a:cubicBezTo>
                        <a:pt x="39" y="25"/>
                        <a:pt x="32" y="31"/>
                        <a:pt x="25" y="33"/>
                      </a:cubicBezTo>
                      <a:cubicBezTo>
                        <a:pt x="32" y="20"/>
                        <a:pt x="46" y="11"/>
                        <a:pt x="62" y="11"/>
                      </a:cubicBezTo>
                      <a:close/>
                      <a:moveTo>
                        <a:pt x="21" y="51"/>
                      </a:moveTo>
                      <a:cubicBezTo>
                        <a:pt x="21" y="49"/>
                        <a:pt x="21" y="48"/>
                        <a:pt x="22" y="46"/>
                      </a:cubicBezTo>
                      <a:cubicBezTo>
                        <a:pt x="31" y="44"/>
                        <a:pt x="40" y="38"/>
                        <a:pt x="45" y="34"/>
                      </a:cubicBezTo>
                      <a:cubicBezTo>
                        <a:pt x="52" y="40"/>
                        <a:pt x="67" y="50"/>
                        <a:pt x="95" y="50"/>
                      </a:cubicBezTo>
                      <a:cubicBezTo>
                        <a:pt x="97" y="50"/>
                        <a:pt x="100" y="50"/>
                        <a:pt x="102" y="50"/>
                      </a:cubicBezTo>
                      <a:cubicBezTo>
                        <a:pt x="102" y="50"/>
                        <a:pt x="102" y="51"/>
                        <a:pt x="102" y="51"/>
                      </a:cubicBezTo>
                      <a:cubicBezTo>
                        <a:pt x="102" y="74"/>
                        <a:pt x="84" y="92"/>
                        <a:pt x="62" y="92"/>
                      </a:cubicBezTo>
                      <a:cubicBezTo>
                        <a:pt x="39" y="92"/>
                        <a:pt x="21" y="74"/>
                        <a:pt x="21" y="51"/>
                      </a:cubicBezTo>
                      <a:close/>
                      <a:moveTo>
                        <a:pt x="112" y="205"/>
                      </a:moveTo>
                      <a:cubicBezTo>
                        <a:pt x="12" y="205"/>
                        <a:pt x="12" y="205"/>
                        <a:pt x="12" y="205"/>
                      </a:cubicBezTo>
                      <a:cubicBezTo>
                        <a:pt x="12" y="153"/>
                        <a:pt x="12" y="153"/>
                        <a:pt x="12" y="153"/>
                      </a:cubicBezTo>
                      <a:cubicBezTo>
                        <a:pt x="12" y="132"/>
                        <a:pt x="25" y="113"/>
                        <a:pt x="44" y="106"/>
                      </a:cubicBezTo>
                      <a:cubicBezTo>
                        <a:pt x="49" y="119"/>
                        <a:pt x="49" y="119"/>
                        <a:pt x="49" y="119"/>
                      </a:cubicBezTo>
                      <a:cubicBezTo>
                        <a:pt x="40" y="178"/>
                        <a:pt x="40" y="178"/>
                        <a:pt x="40" y="178"/>
                      </a:cubicBezTo>
                      <a:cubicBezTo>
                        <a:pt x="40" y="180"/>
                        <a:pt x="40" y="182"/>
                        <a:pt x="42" y="183"/>
                      </a:cubicBezTo>
                      <a:cubicBezTo>
                        <a:pt x="59" y="201"/>
                        <a:pt x="59" y="201"/>
                        <a:pt x="59" y="201"/>
                      </a:cubicBezTo>
                      <a:cubicBezTo>
                        <a:pt x="59" y="201"/>
                        <a:pt x="59" y="201"/>
                        <a:pt x="59" y="201"/>
                      </a:cubicBezTo>
                      <a:cubicBezTo>
                        <a:pt x="59" y="201"/>
                        <a:pt x="59" y="201"/>
                        <a:pt x="59" y="201"/>
                      </a:cubicBezTo>
                      <a:cubicBezTo>
                        <a:pt x="59" y="201"/>
                        <a:pt x="59" y="201"/>
                        <a:pt x="60" y="201"/>
                      </a:cubicBezTo>
                      <a:cubicBezTo>
                        <a:pt x="60" y="202"/>
                        <a:pt x="60" y="202"/>
                        <a:pt x="60" y="202"/>
                      </a:cubicBezTo>
                      <a:cubicBezTo>
                        <a:pt x="61" y="202"/>
                        <a:pt x="62" y="202"/>
                        <a:pt x="63" y="202"/>
                      </a:cubicBezTo>
                      <a:cubicBezTo>
                        <a:pt x="63" y="202"/>
                        <a:pt x="63" y="202"/>
                        <a:pt x="63" y="202"/>
                      </a:cubicBezTo>
                      <a:cubicBezTo>
                        <a:pt x="63" y="202"/>
                        <a:pt x="63" y="202"/>
                        <a:pt x="63" y="202"/>
                      </a:cubicBezTo>
                      <a:cubicBezTo>
                        <a:pt x="63" y="202"/>
                        <a:pt x="63" y="202"/>
                        <a:pt x="63" y="202"/>
                      </a:cubicBezTo>
                      <a:cubicBezTo>
                        <a:pt x="63" y="202"/>
                        <a:pt x="63" y="202"/>
                        <a:pt x="63" y="202"/>
                      </a:cubicBezTo>
                      <a:cubicBezTo>
                        <a:pt x="63" y="202"/>
                        <a:pt x="64" y="202"/>
                        <a:pt x="65" y="202"/>
                      </a:cubicBezTo>
                      <a:cubicBezTo>
                        <a:pt x="65" y="202"/>
                        <a:pt x="65" y="202"/>
                        <a:pt x="65" y="201"/>
                      </a:cubicBezTo>
                      <a:cubicBezTo>
                        <a:pt x="66" y="201"/>
                        <a:pt x="66" y="201"/>
                        <a:pt x="66" y="201"/>
                      </a:cubicBezTo>
                      <a:cubicBezTo>
                        <a:pt x="66" y="201"/>
                        <a:pt x="66" y="201"/>
                        <a:pt x="66" y="201"/>
                      </a:cubicBezTo>
                      <a:cubicBezTo>
                        <a:pt x="67" y="201"/>
                        <a:pt x="67" y="201"/>
                        <a:pt x="67" y="201"/>
                      </a:cubicBezTo>
                      <a:cubicBezTo>
                        <a:pt x="84" y="183"/>
                        <a:pt x="84" y="183"/>
                        <a:pt x="84" y="183"/>
                      </a:cubicBezTo>
                      <a:cubicBezTo>
                        <a:pt x="85" y="182"/>
                        <a:pt x="85" y="180"/>
                        <a:pt x="85" y="178"/>
                      </a:cubicBezTo>
                      <a:cubicBezTo>
                        <a:pt x="76" y="119"/>
                        <a:pt x="76" y="119"/>
                        <a:pt x="76" y="119"/>
                      </a:cubicBezTo>
                      <a:cubicBezTo>
                        <a:pt x="80" y="106"/>
                        <a:pt x="80" y="106"/>
                        <a:pt x="80" y="106"/>
                      </a:cubicBezTo>
                      <a:cubicBezTo>
                        <a:pt x="98" y="114"/>
                        <a:pt x="112" y="132"/>
                        <a:pt x="112" y="153"/>
                      </a:cubicBezTo>
                      <a:lnTo>
                        <a:pt x="112" y="205"/>
                      </a:lnTo>
                      <a:close/>
                    </a:path>
                  </a:pathLst>
                </a:custGeom>
                <a:solidFill>
                  <a:srgbClr val="3D44AC"/>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742">
                    <a:defRPr/>
                  </a:pPr>
                  <a:endParaRPr lang="en-US" kern="0">
                    <a:solidFill>
                      <a:srgbClr val="FFFFFF"/>
                    </a:solidFill>
                    <a:latin typeface="Brandon Grotesque Regular"/>
                  </a:endParaRPr>
                </a:p>
              </p:txBody>
            </p:sp>
          </p:grpSp>
        </p:grpSp>
      </p:grpSp>
    </p:spTree>
    <p:extLst>
      <p:ext uri="{BB962C8B-B14F-4D97-AF65-F5344CB8AC3E}">
        <p14:creationId xmlns:p14="http://schemas.microsoft.com/office/powerpoint/2010/main" val="40420391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78" y="159929"/>
            <a:ext cx="10515600" cy="1325563"/>
          </a:xfrm>
        </p:spPr>
        <p:txBody>
          <a:bodyPr/>
          <a:lstStyle/>
          <a:p>
            <a:r>
              <a:rPr lang="en-US" dirty="0">
                <a:solidFill>
                  <a:srgbClr val="430086"/>
                </a:solidFill>
                <a:latin typeface="Segoe UI Light" panose="020B0502040204020203" pitchFamily="34" charset="0"/>
                <a:cs typeface="Segoe UI Light" panose="020B0502040204020203" pitchFamily="34" charset="0"/>
              </a:rPr>
              <a:t>How Do We Design Customer Experience?</a:t>
            </a:r>
          </a:p>
        </p:txBody>
      </p:sp>
      <p:sp>
        <p:nvSpPr>
          <p:cNvPr id="3" name="Content Placeholder 2"/>
          <p:cNvSpPr>
            <a:spLocks noGrp="1"/>
          </p:cNvSpPr>
          <p:nvPr>
            <p:ph idx="1"/>
          </p:nvPr>
        </p:nvSpPr>
        <p:spPr>
          <a:xfrm>
            <a:off x="217930" y="1485492"/>
            <a:ext cx="5175325" cy="4351338"/>
          </a:xfrm>
        </p:spPr>
        <p:txBody>
          <a:bodyPr/>
          <a:lstStyle/>
          <a:p>
            <a:pPr marL="0" indent="0">
              <a:buNone/>
            </a:pPr>
            <a:r>
              <a:rPr lang="en-US" spc="-100" dirty="0">
                <a:ln w="3175">
                  <a:noFill/>
                </a:ln>
                <a:gradFill>
                  <a:gsLst>
                    <a:gs pos="1250">
                      <a:srgbClr val="505050"/>
                    </a:gs>
                    <a:gs pos="100000">
                      <a:srgbClr val="505050"/>
                    </a:gs>
                  </a:gsLst>
                  <a:lin ang="5400000" scaled="0"/>
                </a:gradFill>
                <a:latin typeface="Segoe UI Light" panose="020B0502040204020203" pitchFamily="34" charset="0"/>
                <a:cs typeface="Segoe UI Light" panose="020B0502040204020203" pitchFamily="34" charset="0"/>
              </a:rPr>
              <a:t>We Can’t Treat </a:t>
            </a:r>
            <a:r>
              <a:rPr lang="en-US" u="sng" spc="-100" dirty="0">
                <a:ln w="3175">
                  <a:noFill/>
                </a:ln>
                <a:gradFill>
                  <a:gsLst>
                    <a:gs pos="1250">
                      <a:srgbClr val="505050"/>
                    </a:gs>
                    <a:gs pos="100000">
                      <a:srgbClr val="505050"/>
                    </a:gs>
                  </a:gsLst>
                  <a:lin ang="5400000" scaled="0"/>
                </a:gradFill>
                <a:latin typeface="Segoe UI Light" panose="020B0502040204020203" pitchFamily="34" charset="0"/>
                <a:cs typeface="Segoe UI Light" panose="020B0502040204020203" pitchFamily="34" charset="0"/>
              </a:rPr>
              <a:t>Everyone Differently </a:t>
            </a:r>
            <a:endParaRPr lang="en-US" b="1" u="sng" spc="-100" dirty="0">
              <a:ln w="3175">
                <a:noFill/>
              </a:ln>
              <a:latin typeface="Segoe UI Light" panose="020B0502040204020203" pitchFamily="34" charset="0"/>
              <a:cs typeface="Segoe UI Light" panose="020B0502040204020203" pitchFamily="34" charset="0"/>
            </a:endParaRPr>
          </a:p>
          <a:p>
            <a:pPr marL="0" indent="0">
              <a:buNone/>
            </a:pPr>
            <a:endParaRPr lang="en-US" dirty="0"/>
          </a:p>
        </p:txBody>
      </p:sp>
      <p:sp>
        <p:nvSpPr>
          <p:cNvPr id="39" name="Content Placeholder 2"/>
          <p:cNvSpPr txBox="1">
            <a:spLocks/>
          </p:cNvSpPr>
          <p:nvPr/>
        </p:nvSpPr>
        <p:spPr>
          <a:xfrm>
            <a:off x="6173727" y="1482445"/>
            <a:ext cx="5394486" cy="857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100" normalizeH="0" baseline="0" noProof="0" dirty="0">
                <a:ln w="3175">
                  <a:noFill/>
                </a:ln>
                <a:gradFill>
                  <a:gsLst>
                    <a:gs pos="1250">
                      <a:srgbClr val="505050"/>
                    </a:gs>
                    <a:gs pos="100000">
                      <a:srgbClr val="505050"/>
                    </a:gs>
                  </a:gsLst>
                  <a:lin ang="5400000" scaled="0"/>
                </a:gradFill>
                <a:effectLst/>
                <a:uLnTx/>
                <a:uFillTx/>
                <a:latin typeface="Segoe UI Light" panose="020B0502040204020203" pitchFamily="34" charset="0"/>
                <a:cs typeface="Segoe UI Light" panose="020B0502040204020203" pitchFamily="34" charset="0"/>
              </a:rPr>
              <a:t>Treat Them As </a:t>
            </a:r>
            <a:r>
              <a:rPr kumimoji="0" lang="en-US" sz="2800" b="0" i="0" u="sng" strike="noStrike" kern="1200" cap="none" spc="-100" normalizeH="0" baseline="0" noProof="0" dirty="0">
                <a:ln w="3175">
                  <a:noFill/>
                </a:ln>
                <a:gradFill>
                  <a:gsLst>
                    <a:gs pos="1250">
                      <a:srgbClr val="505050"/>
                    </a:gs>
                    <a:gs pos="100000">
                      <a:srgbClr val="505050"/>
                    </a:gs>
                  </a:gsLst>
                  <a:lin ang="5400000" scaled="0"/>
                </a:gradFill>
                <a:effectLst/>
                <a:uLnTx/>
                <a:uFillTx/>
                <a:latin typeface="Segoe UI Light" panose="020B0502040204020203" pitchFamily="34" charset="0"/>
                <a:cs typeface="Segoe UI Light" panose="020B0502040204020203" pitchFamily="34" charset="0"/>
              </a:rPr>
              <a:t>If They Are The Same</a:t>
            </a:r>
            <a:r>
              <a:rPr kumimoji="0" lang="en-US" sz="2800" b="0" i="0" u="none" strike="noStrike" kern="1200" cap="none" spc="-100" normalizeH="0" baseline="0" noProof="0" dirty="0">
                <a:ln w="3175">
                  <a:noFill/>
                </a:ln>
                <a:gradFill>
                  <a:gsLst>
                    <a:gs pos="1250">
                      <a:srgbClr val="505050"/>
                    </a:gs>
                    <a:gs pos="100000">
                      <a:srgbClr val="505050"/>
                    </a:gs>
                  </a:gsLst>
                  <a:lin ang="5400000" scaled="0"/>
                </a:gradFill>
                <a:effectLst/>
                <a:uLnTx/>
                <a:uFillTx/>
                <a:latin typeface="Segoe UI Light" panose="020B0502040204020203" pitchFamily="34" charset="0"/>
                <a:cs typeface="Segoe UI Light" panose="020B0502040204020203"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100" normalizeH="0" baseline="0" noProof="0" dirty="0">
              <a:ln w="3175">
                <a:noFill/>
              </a:ln>
              <a:solidFill>
                <a:prstClr val="black"/>
              </a:solidFill>
              <a:effectLst/>
              <a:uLnTx/>
              <a:uFillTx/>
              <a:latin typeface="Calibri" panose="020F0502020204030204"/>
              <a:ea typeface="+mn-ea"/>
              <a:cs typeface="Segoe UI"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Title 1"/>
          <p:cNvSpPr txBox="1">
            <a:spLocks/>
          </p:cNvSpPr>
          <p:nvPr/>
        </p:nvSpPr>
        <p:spPr>
          <a:xfrm>
            <a:off x="1303761" y="57727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bg2">
                    <a:lumMod val="25000"/>
                  </a:schemeClr>
                </a:solidFill>
                <a:effectLst/>
                <a:uLnTx/>
                <a:uFillTx/>
                <a:latin typeface="Segoe UI Light" panose="020B0502040204020203" pitchFamily="34" charset="0"/>
                <a:cs typeface="Segoe UI Light" panose="020B0502040204020203" pitchFamily="34" charset="0"/>
              </a:rPr>
              <a:t>We design customer experience for a </a:t>
            </a:r>
            <a:r>
              <a:rPr kumimoji="0" lang="en-US" sz="2800" b="0" i="0" u="sng" strike="noStrike" kern="1200" cap="none" spc="0" normalizeH="0" baseline="0" noProof="0" dirty="0">
                <a:ln>
                  <a:noFill/>
                </a:ln>
                <a:solidFill>
                  <a:schemeClr val="bg2">
                    <a:lumMod val="25000"/>
                  </a:schemeClr>
                </a:solidFill>
                <a:effectLst/>
                <a:uLnTx/>
                <a:uFillTx/>
                <a:latin typeface="Segoe UI Light" panose="020B0502040204020203" pitchFamily="34" charset="0"/>
                <a:cs typeface="Segoe UI Light" panose="020B0502040204020203" pitchFamily="34" charset="0"/>
              </a:rPr>
              <a:t>persona</a:t>
            </a:r>
          </a:p>
        </p:txBody>
      </p:sp>
      <p:pic>
        <p:nvPicPr>
          <p:cNvPr id="4" name="Picture 3"/>
          <p:cNvPicPr>
            <a:picLocks noChangeAspect="1"/>
          </p:cNvPicPr>
          <p:nvPr/>
        </p:nvPicPr>
        <p:blipFill>
          <a:blip r:embed="rId3"/>
          <a:stretch>
            <a:fillRect/>
          </a:stretch>
        </p:blipFill>
        <p:spPr>
          <a:xfrm>
            <a:off x="1465963" y="3193499"/>
            <a:ext cx="3454888" cy="2033821"/>
          </a:xfrm>
          <a:prstGeom prst="rect">
            <a:avLst/>
          </a:prstGeom>
          <a:ln>
            <a:noFill/>
          </a:ln>
          <a:effectLst>
            <a:outerShdw blurRad="292100" dist="139700" dir="2700000" algn="tl" rotWithShape="0">
              <a:srgbClr val="333333">
                <a:alpha val="65000"/>
              </a:srgbClr>
            </a:outerShdw>
          </a:effectLst>
        </p:spPr>
      </p:pic>
      <p:pic>
        <p:nvPicPr>
          <p:cNvPr id="40" name="Picture 39"/>
          <p:cNvPicPr>
            <a:picLocks noChangeAspect="1"/>
          </p:cNvPicPr>
          <p:nvPr/>
        </p:nvPicPr>
        <p:blipFill>
          <a:blip r:embed="rId4"/>
          <a:stretch>
            <a:fillRect/>
          </a:stretch>
        </p:blipFill>
        <p:spPr>
          <a:xfrm>
            <a:off x="7282048" y="3193498"/>
            <a:ext cx="3177845" cy="2033821"/>
          </a:xfrm>
          <a:prstGeom prst="rect">
            <a:avLst/>
          </a:prstGeom>
          <a:ln>
            <a:noFill/>
          </a:ln>
          <a:effectLst>
            <a:outerShdw blurRad="292100" dist="139700" dir="2700000" algn="tl" rotWithShape="0">
              <a:srgbClr val="333333">
                <a:alpha val="65000"/>
              </a:srgbClr>
            </a:outerShdw>
          </a:effectLst>
        </p:spPr>
      </p:pic>
      <p:sp>
        <p:nvSpPr>
          <p:cNvPr id="41" name="TextBox 40"/>
          <p:cNvSpPr txBox="1"/>
          <p:nvPr/>
        </p:nvSpPr>
        <p:spPr>
          <a:xfrm>
            <a:off x="5338571" y="1428617"/>
            <a:ext cx="783322" cy="584775"/>
          </a:xfrm>
          <a:prstGeom prst="rect">
            <a:avLst/>
          </a:prstGeom>
          <a:noFill/>
        </p:spPr>
        <p:txBody>
          <a:bodyPr wrap="square" rtlCol="0">
            <a:spAutoFit/>
          </a:bodyPr>
          <a:lstStyle/>
          <a:p>
            <a:r>
              <a:rPr lang="en-US" sz="3200" dirty="0">
                <a:solidFill>
                  <a:schemeClr val="bg2">
                    <a:lumMod val="25000"/>
                  </a:schemeClr>
                </a:solidFill>
              </a:rPr>
              <a:t>OR</a:t>
            </a:r>
          </a:p>
        </p:txBody>
      </p:sp>
    </p:spTree>
    <p:extLst>
      <p:ext uri="{BB962C8B-B14F-4D97-AF65-F5344CB8AC3E}">
        <p14:creationId xmlns:p14="http://schemas.microsoft.com/office/powerpoint/2010/main" val="4209470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0313" y="438311"/>
            <a:ext cx="10515600" cy="1154269"/>
          </a:xfrm>
        </p:spPr>
        <p:txBody>
          <a:bodyPr>
            <a:normAutofit fontScale="90000"/>
          </a:bodyPr>
          <a:lstStyle/>
          <a:p>
            <a:br>
              <a:rPr lang="en-US" sz="4800" spc="-100" dirty="0">
                <a:ln w="3175">
                  <a:noFill/>
                </a:ln>
                <a:solidFill>
                  <a:srgbClr val="32145A"/>
                </a:solidFill>
                <a:latin typeface="Segoe UI Light"/>
                <a:ea typeface="+mn-ea"/>
                <a:cs typeface="Segoe UI" pitchFamily="34" charset="0"/>
              </a:rPr>
            </a:br>
            <a:r>
              <a:rPr lang="en-US" sz="4800" spc="-100" dirty="0">
                <a:ln w="3175">
                  <a:noFill/>
                </a:ln>
                <a:solidFill>
                  <a:srgbClr val="32145A"/>
                </a:solidFill>
                <a:latin typeface="Segoe UI Light"/>
                <a:ea typeface="+mn-ea"/>
                <a:cs typeface="Segoe UI" pitchFamily="34" charset="0"/>
              </a:rPr>
              <a:t>What Are Personas?</a:t>
            </a:r>
            <a:br>
              <a:rPr lang="en-US" sz="4800" spc="-100" dirty="0">
                <a:ln w="3175">
                  <a:noFill/>
                </a:ln>
                <a:solidFill>
                  <a:srgbClr val="32145A"/>
                </a:solidFill>
                <a:latin typeface="Segoe UI Light"/>
                <a:ea typeface="+mn-ea"/>
                <a:cs typeface="Segoe UI" pitchFamily="34" charset="0"/>
              </a:rPr>
            </a:br>
            <a:br>
              <a:rPr lang="en-US" sz="4800" spc="-100" dirty="0">
                <a:ln w="3175">
                  <a:noFill/>
                </a:ln>
                <a:solidFill>
                  <a:srgbClr val="32145A"/>
                </a:solidFill>
                <a:latin typeface="Segoe UI Light"/>
                <a:ea typeface="+mn-ea"/>
                <a:cs typeface="Segoe UI" pitchFamily="34" charset="0"/>
              </a:rPr>
            </a:br>
            <a:r>
              <a:rPr lang="en-US" sz="3100" spc="-100" dirty="0">
                <a:ln w="3175">
                  <a:noFill/>
                </a:ln>
                <a:solidFill>
                  <a:schemeClr val="bg2">
                    <a:lumMod val="25000"/>
                  </a:schemeClr>
                </a:solidFill>
                <a:latin typeface="Segoe UI Light"/>
                <a:ea typeface="+mn-ea"/>
                <a:cs typeface="Segoe UI" pitchFamily="34" charset="0"/>
              </a:rPr>
              <a:t>A proxy for bigger group of customers with shared common traits &amp; business goals</a:t>
            </a:r>
            <a:endParaRPr lang="en-US" dirty="0">
              <a:solidFill>
                <a:schemeClr val="bg2">
                  <a:lumMod val="25000"/>
                </a:schemeClr>
              </a:solidFill>
            </a:endParaRPr>
          </a:p>
        </p:txBody>
      </p:sp>
      <p:sp>
        <p:nvSpPr>
          <p:cNvPr id="44" name="Content Placeholder 1"/>
          <p:cNvSpPr txBox="1">
            <a:spLocks/>
          </p:cNvSpPr>
          <p:nvPr/>
        </p:nvSpPr>
        <p:spPr>
          <a:xfrm>
            <a:off x="330313" y="2342621"/>
            <a:ext cx="11257572" cy="1219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0" i="0" u="none" strike="noStrike" kern="1200" cap="none" spc="-100" normalizeH="0" baseline="0" noProof="0" dirty="0">
                <a:ln w="3175">
                  <a:noFill/>
                </a:ln>
                <a:solidFill>
                  <a:schemeClr val="bg2">
                    <a:lumMod val="25000"/>
                  </a:schemeClr>
                </a:solidFill>
                <a:effectLst/>
                <a:uLnTx/>
                <a:uFillTx/>
                <a:latin typeface="Segoe UI Light" panose="020B0502040204020203" pitchFamily="34" charset="0"/>
                <a:cs typeface="Segoe UI Light" panose="020B0502040204020203" pitchFamily="34" charset="0"/>
              </a:rPr>
              <a:t>Common Traits: Age, Title, Attitudes, Gender, Common Interests, Location…</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0" i="0" u="none" strike="noStrike" kern="1200" cap="none" spc="-100" normalizeH="0" baseline="0" noProof="0" dirty="0">
                <a:ln w="3175">
                  <a:noFill/>
                </a:ln>
                <a:solidFill>
                  <a:schemeClr val="bg2">
                    <a:lumMod val="25000"/>
                  </a:schemeClr>
                </a:solidFill>
                <a:effectLst/>
                <a:uLnTx/>
                <a:uFillTx/>
                <a:latin typeface="Segoe UI Light" panose="020B0502040204020203" pitchFamily="34" charset="0"/>
                <a:cs typeface="Segoe UI Light" panose="020B0502040204020203" pitchFamily="34" charset="0"/>
              </a:rPr>
              <a:t>Business Needs: Goals, Concerns, Expectations, Perceptions, Painpoints…</a:t>
            </a:r>
          </a:p>
        </p:txBody>
      </p:sp>
      <p:grpSp>
        <p:nvGrpSpPr>
          <p:cNvPr id="4" name="Group 3"/>
          <p:cNvGrpSpPr/>
          <p:nvPr/>
        </p:nvGrpSpPr>
        <p:grpSpPr>
          <a:xfrm>
            <a:off x="6713758" y="4038534"/>
            <a:ext cx="4661282" cy="2201009"/>
            <a:chOff x="318149" y="3749751"/>
            <a:chExt cx="6240684" cy="2697350"/>
          </a:xfrm>
        </p:grpSpPr>
        <p:grpSp>
          <p:nvGrpSpPr>
            <p:cNvPr id="45" name="Group 44"/>
            <p:cNvGrpSpPr/>
            <p:nvPr/>
          </p:nvGrpSpPr>
          <p:grpSpPr>
            <a:xfrm>
              <a:off x="923012" y="4099382"/>
              <a:ext cx="3031396" cy="1183253"/>
              <a:chOff x="1879204" y="3426277"/>
              <a:chExt cx="3442652" cy="1217614"/>
            </a:xfrm>
          </p:grpSpPr>
          <p:grpSp>
            <p:nvGrpSpPr>
              <p:cNvPr id="46" name="Group 45"/>
              <p:cNvGrpSpPr/>
              <p:nvPr/>
            </p:nvGrpSpPr>
            <p:grpSpPr>
              <a:xfrm>
                <a:off x="1879204" y="3429453"/>
                <a:ext cx="774700" cy="779463"/>
                <a:chOff x="6094412" y="415925"/>
                <a:chExt cx="774700" cy="779463"/>
              </a:xfrm>
              <a:solidFill>
                <a:srgbClr val="3D44AC"/>
              </a:solidFill>
            </p:grpSpPr>
            <p:sp>
              <p:nvSpPr>
                <p:cNvPr id="58" name="Freeform 34"/>
                <p:cNvSpPr>
                  <a:spLocks noEditPoints="1"/>
                </p:cNvSpPr>
                <p:nvPr/>
              </p:nvSpPr>
              <p:spPr bwMode="auto">
                <a:xfrm>
                  <a:off x="6094412" y="415925"/>
                  <a:ext cx="774700" cy="779463"/>
                </a:xfrm>
                <a:custGeom>
                  <a:avLst/>
                  <a:gdLst>
                    <a:gd name="T0" fmla="*/ 1810 w 1896"/>
                    <a:gd name="T1" fmla="*/ 1485 h 1904"/>
                    <a:gd name="T2" fmla="*/ 1136 w 1896"/>
                    <a:gd name="T3" fmla="*/ 1086 h 1904"/>
                    <a:gd name="T4" fmla="*/ 1136 w 1896"/>
                    <a:gd name="T5" fmla="*/ 963 h 1904"/>
                    <a:gd name="T6" fmla="*/ 1276 w 1896"/>
                    <a:gd name="T7" fmla="*/ 688 h 1904"/>
                    <a:gd name="T8" fmla="*/ 1134 w 1896"/>
                    <a:gd name="T9" fmla="*/ 113 h 1904"/>
                    <a:gd name="T10" fmla="*/ 604 w 1896"/>
                    <a:gd name="T11" fmla="*/ 606 h 1904"/>
                    <a:gd name="T12" fmla="*/ 657 w 1896"/>
                    <a:gd name="T13" fmla="*/ 812 h 1904"/>
                    <a:gd name="T14" fmla="*/ 762 w 1896"/>
                    <a:gd name="T15" fmla="*/ 967 h 1904"/>
                    <a:gd name="T16" fmla="*/ 666 w 1896"/>
                    <a:gd name="T17" fmla="*/ 1148 h 1904"/>
                    <a:gd name="T18" fmla="*/ 5 w 1896"/>
                    <a:gd name="T19" fmla="*/ 1854 h 1904"/>
                    <a:gd name="T20" fmla="*/ 44 w 1896"/>
                    <a:gd name="T21" fmla="*/ 1904 h 1904"/>
                    <a:gd name="T22" fmla="*/ 165 w 1896"/>
                    <a:gd name="T23" fmla="*/ 1498 h 1904"/>
                    <a:gd name="T24" fmla="*/ 366 w 1896"/>
                    <a:gd name="T25" fmla="*/ 1330 h 1904"/>
                    <a:gd name="T26" fmla="*/ 312 w 1896"/>
                    <a:gd name="T27" fmla="*/ 1517 h 1904"/>
                    <a:gd name="T28" fmla="*/ 359 w 1896"/>
                    <a:gd name="T29" fmla="*/ 1830 h 1904"/>
                    <a:gd name="T30" fmla="*/ 441 w 1896"/>
                    <a:gd name="T31" fmla="*/ 1857 h 1904"/>
                    <a:gd name="T32" fmla="*/ 483 w 1896"/>
                    <a:gd name="T33" fmla="*/ 1816 h 1904"/>
                    <a:gd name="T34" fmla="*/ 411 w 1896"/>
                    <a:gd name="T35" fmla="*/ 1794 h 1904"/>
                    <a:gd name="T36" fmla="*/ 365 w 1896"/>
                    <a:gd name="T37" fmla="*/ 1544 h 1904"/>
                    <a:gd name="T38" fmla="*/ 458 w 1896"/>
                    <a:gd name="T39" fmla="*/ 1481 h 1904"/>
                    <a:gd name="T40" fmla="*/ 648 w 1896"/>
                    <a:gd name="T41" fmla="*/ 1718 h 1904"/>
                    <a:gd name="T42" fmla="*/ 603 w 1896"/>
                    <a:gd name="T43" fmla="*/ 1778 h 1904"/>
                    <a:gd name="T44" fmla="*/ 704 w 1896"/>
                    <a:gd name="T45" fmla="*/ 1748 h 1904"/>
                    <a:gd name="T46" fmla="*/ 653 w 1896"/>
                    <a:gd name="T47" fmla="*/ 1534 h 1904"/>
                    <a:gd name="T48" fmla="*/ 424 w 1896"/>
                    <a:gd name="T49" fmla="*/ 1306 h 1904"/>
                    <a:gd name="T50" fmla="*/ 833 w 1896"/>
                    <a:gd name="T51" fmla="*/ 1767 h 1904"/>
                    <a:gd name="T52" fmla="*/ 863 w 1896"/>
                    <a:gd name="T53" fmla="*/ 1894 h 1904"/>
                    <a:gd name="T54" fmla="*/ 1056 w 1896"/>
                    <a:gd name="T55" fmla="*/ 1893 h 1904"/>
                    <a:gd name="T56" fmla="*/ 1090 w 1896"/>
                    <a:gd name="T57" fmla="*/ 1864 h 1904"/>
                    <a:gd name="T58" fmla="*/ 1240 w 1896"/>
                    <a:gd name="T59" fmla="*/ 1234 h 1904"/>
                    <a:gd name="T60" fmla="*/ 1376 w 1896"/>
                    <a:gd name="T61" fmla="*/ 1419 h 1904"/>
                    <a:gd name="T62" fmla="*/ 1249 w 1896"/>
                    <a:gd name="T63" fmla="*/ 1572 h 1904"/>
                    <a:gd name="T64" fmla="*/ 1401 w 1896"/>
                    <a:gd name="T65" fmla="*/ 1686 h 1904"/>
                    <a:gd name="T66" fmla="*/ 1463 w 1896"/>
                    <a:gd name="T67" fmla="*/ 1446 h 1904"/>
                    <a:gd name="T68" fmla="*/ 1446 w 1896"/>
                    <a:gd name="T69" fmla="*/ 1296 h 1904"/>
                    <a:gd name="T70" fmla="*/ 1813 w 1896"/>
                    <a:gd name="T71" fmla="*/ 1874 h 1904"/>
                    <a:gd name="T72" fmla="*/ 1862 w 1896"/>
                    <a:gd name="T73" fmla="*/ 1902 h 1904"/>
                    <a:gd name="T74" fmla="*/ 1393 w 1896"/>
                    <a:gd name="T75" fmla="*/ 1627 h 1904"/>
                    <a:gd name="T76" fmla="*/ 1372 w 1896"/>
                    <a:gd name="T77" fmla="*/ 1480 h 1904"/>
                    <a:gd name="T78" fmla="*/ 1427 w 1896"/>
                    <a:gd name="T79" fmla="*/ 1494 h 1904"/>
                    <a:gd name="T80" fmla="*/ 1393 w 1896"/>
                    <a:gd name="T81" fmla="*/ 1627 h 1904"/>
                    <a:gd name="T82" fmla="*/ 918 w 1896"/>
                    <a:gd name="T83" fmla="*/ 557 h 1904"/>
                    <a:gd name="T84" fmla="*/ 1072 w 1896"/>
                    <a:gd name="T85" fmla="*/ 388 h 1904"/>
                    <a:gd name="T86" fmla="*/ 973 w 1896"/>
                    <a:gd name="T87" fmla="*/ 557 h 1904"/>
                    <a:gd name="T88" fmla="*/ 1138 w 1896"/>
                    <a:gd name="T89" fmla="*/ 680 h 1904"/>
                    <a:gd name="T90" fmla="*/ 998 w 1896"/>
                    <a:gd name="T91" fmla="*/ 601 h 1904"/>
                    <a:gd name="T92" fmla="*/ 1173 w 1896"/>
                    <a:gd name="T93" fmla="*/ 590 h 1904"/>
                    <a:gd name="T94" fmla="*/ 863 w 1896"/>
                    <a:gd name="T95" fmla="*/ 666 h 1904"/>
                    <a:gd name="T96" fmla="*/ 718 w 1896"/>
                    <a:gd name="T97" fmla="*/ 588 h 1904"/>
                    <a:gd name="T98" fmla="*/ 731 w 1896"/>
                    <a:gd name="T99" fmla="*/ 782 h 1904"/>
                    <a:gd name="T100" fmla="*/ 743 w 1896"/>
                    <a:gd name="T101" fmla="*/ 726 h 1904"/>
                    <a:gd name="T102" fmla="*/ 835 w 1896"/>
                    <a:gd name="T103" fmla="*/ 732 h 1904"/>
                    <a:gd name="T104" fmla="*/ 936 w 1896"/>
                    <a:gd name="T105" fmla="*/ 630 h 1904"/>
                    <a:gd name="T106" fmla="*/ 948 w 1896"/>
                    <a:gd name="T107" fmla="*/ 605 h 1904"/>
                    <a:gd name="T108" fmla="*/ 985 w 1896"/>
                    <a:gd name="T109" fmla="*/ 691 h 1904"/>
                    <a:gd name="T110" fmla="*/ 1080 w 1896"/>
                    <a:gd name="T111" fmla="*/ 733 h 1904"/>
                    <a:gd name="T112" fmla="*/ 1190 w 1896"/>
                    <a:gd name="T113" fmla="*/ 701 h 1904"/>
                    <a:gd name="T114" fmla="*/ 948 w 1896"/>
                    <a:gd name="T115" fmla="*/ 951 h 1904"/>
                    <a:gd name="T116" fmla="*/ 738 w 1896"/>
                    <a:gd name="T117" fmla="*/ 1209 h 1904"/>
                    <a:gd name="T118" fmla="*/ 838 w 1896"/>
                    <a:gd name="T119" fmla="*/ 1115 h 1904"/>
                    <a:gd name="T120" fmla="*/ 948 w 1896"/>
                    <a:gd name="T121" fmla="*/ 1031 h 1904"/>
                    <a:gd name="T122" fmla="*/ 1064 w 1896"/>
                    <a:gd name="T123" fmla="*/ 1122 h 1904"/>
                    <a:gd name="T124" fmla="*/ 961 w 1896"/>
                    <a:gd name="T125" fmla="*/ 1332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6" h="1904">
                      <a:moveTo>
                        <a:pt x="1890" y="1854"/>
                      </a:moveTo>
                      <a:cubicBezTo>
                        <a:pt x="1890" y="1851"/>
                        <a:pt x="1835" y="1643"/>
                        <a:pt x="1810" y="1485"/>
                      </a:cubicBezTo>
                      <a:cubicBezTo>
                        <a:pt x="1788" y="1350"/>
                        <a:pt x="1592" y="1237"/>
                        <a:pt x="1229" y="1148"/>
                      </a:cubicBezTo>
                      <a:cubicBezTo>
                        <a:pt x="1182" y="1137"/>
                        <a:pt x="1151" y="1116"/>
                        <a:pt x="1136" y="1086"/>
                      </a:cubicBezTo>
                      <a:cubicBezTo>
                        <a:pt x="1109" y="1034"/>
                        <a:pt x="1134" y="967"/>
                        <a:pt x="1135" y="965"/>
                      </a:cubicBezTo>
                      <a:cubicBezTo>
                        <a:pt x="1135" y="965"/>
                        <a:pt x="1135" y="964"/>
                        <a:pt x="1136" y="963"/>
                      </a:cubicBezTo>
                      <a:cubicBezTo>
                        <a:pt x="1178" y="927"/>
                        <a:pt x="1213" y="876"/>
                        <a:pt x="1239" y="812"/>
                      </a:cubicBezTo>
                      <a:cubicBezTo>
                        <a:pt x="1255" y="771"/>
                        <a:pt x="1267" y="729"/>
                        <a:pt x="1276" y="688"/>
                      </a:cubicBezTo>
                      <a:cubicBezTo>
                        <a:pt x="1323" y="539"/>
                        <a:pt x="1345" y="298"/>
                        <a:pt x="1269" y="197"/>
                      </a:cubicBezTo>
                      <a:cubicBezTo>
                        <a:pt x="1206" y="115"/>
                        <a:pt x="1161" y="119"/>
                        <a:pt x="1134" y="113"/>
                      </a:cubicBezTo>
                      <a:cubicBezTo>
                        <a:pt x="926" y="0"/>
                        <a:pt x="697" y="79"/>
                        <a:pt x="623" y="210"/>
                      </a:cubicBezTo>
                      <a:cubicBezTo>
                        <a:pt x="531" y="373"/>
                        <a:pt x="604" y="606"/>
                        <a:pt x="604" y="606"/>
                      </a:cubicBezTo>
                      <a:cubicBezTo>
                        <a:pt x="607" y="604"/>
                        <a:pt x="607" y="604"/>
                        <a:pt x="607" y="604"/>
                      </a:cubicBezTo>
                      <a:cubicBezTo>
                        <a:pt x="614" y="669"/>
                        <a:pt x="629" y="743"/>
                        <a:pt x="657" y="812"/>
                      </a:cubicBezTo>
                      <a:cubicBezTo>
                        <a:pt x="683" y="876"/>
                        <a:pt x="718" y="927"/>
                        <a:pt x="760" y="963"/>
                      </a:cubicBezTo>
                      <a:cubicBezTo>
                        <a:pt x="760" y="965"/>
                        <a:pt x="761" y="966"/>
                        <a:pt x="762" y="967"/>
                      </a:cubicBezTo>
                      <a:cubicBezTo>
                        <a:pt x="762" y="968"/>
                        <a:pt x="790" y="1030"/>
                        <a:pt x="766" y="1081"/>
                      </a:cubicBezTo>
                      <a:cubicBezTo>
                        <a:pt x="751" y="1113"/>
                        <a:pt x="717" y="1135"/>
                        <a:pt x="666" y="1148"/>
                      </a:cubicBezTo>
                      <a:cubicBezTo>
                        <a:pt x="431" y="1209"/>
                        <a:pt x="114" y="1309"/>
                        <a:pt x="86" y="1485"/>
                      </a:cubicBezTo>
                      <a:cubicBezTo>
                        <a:pt x="60" y="1643"/>
                        <a:pt x="6" y="1851"/>
                        <a:pt x="5" y="1854"/>
                      </a:cubicBezTo>
                      <a:cubicBezTo>
                        <a:pt x="0" y="1875"/>
                        <a:pt x="12" y="1897"/>
                        <a:pt x="34" y="1902"/>
                      </a:cubicBezTo>
                      <a:cubicBezTo>
                        <a:pt x="37" y="1903"/>
                        <a:pt x="41" y="1904"/>
                        <a:pt x="44" y="1904"/>
                      </a:cubicBezTo>
                      <a:cubicBezTo>
                        <a:pt x="62" y="1904"/>
                        <a:pt x="78" y="1892"/>
                        <a:pt x="83" y="1874"/>
                      </a:cubicBezTo>
                      <a:cubicBezTo>
                        <a:pt x="85" y="1865"/>
                        <a:pt x="139" y="1659"/>
                        <a:pt x="165" y="1498"/>
                      </a:cubicBezTo>
                      <a:cubicBezTo>
                        <a:pt x="174" y="1443"/>
                        <a:pt x="242" y="1386"/>
                        <a:pt x="363" y="1332"/>
                      </a:cubicBezTo>
                      <a:cubicBezTo>
                        <a:pt x="364" y="1331"/>
                        <a:pt x="365" y="1331"/>
                        <a:pt x="366" y="1330"/>
                      </a:cubicBezTo>
                      <a:cubicBezTo>
                        <a:pt x="371" y="1368"/>
                        <a:pt x="385" y="1412"/>
                        <a:pt x="395" y="1439"/>
                      </a:cubicBezTo>
                      <a:cubicBezTo>
                        <a:pt x="359" y="1454"/>
                        <a:pt x="330" y="1481"/>
                        <a:pt x="312" y="1517"/>
                      </a:cubicBezTo>
                      <a:cubicBezTo>
                        <a:pt x="291" y="1557"/>
                        <a:pt x="287" y="1603"/>
                        <a:pt x="301" y="1646"/>
                      </a:cubicBezTo>
                      <a:cubicBezTo>
                        <a:pt x="359" y="1830"/>
                        <a:pt x="359" y="1830"/>
                        <a:pt x="359" y="1830"/>
                      </a:cubicBezTo>
                      <a:cubicBezTo>
                        <a:pt x="362" y="1840"/>
                        <a:pt x="371" y="1848"/>
                        <a:pt x="382" y="1850"/>
                      </a:cubicBezTo>
                      <a:cubicBezTo>
                        <a:pt x="400" y="1853"/>
                        <a:pt x="422" y="1857"/>
                        <a:pt x="441" y="1857"/>
                      </a:cubicBezTo>
                      <a:cubicBezTo>
                        <a:pt x="450" y="1857"/>
                        <a:pt x="457" y="1856"/>
                        <a:pt x="463" y="1854"/>
                      </a:cubicBezTo>
                      <a:cubicBezTo>
                        <a:pt x="479" y="1849"/>
                        <a:pt x="488" y="1832"/>
                        <a:pt x="483" y="1816"/>
                      </a:cubicBezTo>
                      <a:cubicBezTo>
                        <a:pt x="478" y="1801"/>
                        <a:pt x="462" y="1792"/>
                        <a:pt x="446" y="1797"/>
                      </a:cubicBezTo>
                      <a:cubicBezTo>
                        <a:pt x="441" y="1797"/>
                        <a:pt x="426" y="1796"/>
                        <a:pt x="411" y="1794"/>
                      </a:cubicBezTo>
                      <a:cubicBezTo>
                        <a:pt x="358" y="1628"/>
                        <a:pt x="358" y="1628"/>
                        <a:pt x="358" y="1628"/>
                      </a:cubicBezTo>
                      <a:cubicBezTo>
                        <a:pt x="349" y="1600"/>
                        <a:pt x="352" y="1570"/>
                        <a:pt x="365" y="1544"/>
                      </a:cubicBezTo>
                      <a:cubicBezTo>
                        <a:pt x="379" y="1518"/>
                        <a:pt x="402" y="1499"/>
                        <a:pt x="429" y="1490"/>
                      </a:cubicBezTo>
                      <a:cubicBezTo>
                        <a:pt x="458" y="1481"/>
                        <a:pt x="458" y="1481"/>
                        <a:pt x="458" y="1481"/>
                      </a:cubicBezTo>
                      <a:cubicBezTo>
                        <a:pt x="516" y="1463"/>
                        <a:pt x="577" y="1495"/>
                        <a:pt x="596" y="1552"/>
                      </a:cubicBezTo>
                      <a:cubicBezTo>
                        <a:pt x="648" y="1718"/>
                        <a:pt x="648" y="1718"/>
                        <a:pt x="648" y="1718"/>
                      </a:cubicBezTo>
                      <a:cubicBezTo>
                        <a:pt x="637" y="1729"/>
                        <a:pt x="626" y="1738"/>
                        <a:pt x="621" y="1741"/>
                      </a:cubicBezTo>
                      <a:cubicBezTo>
                        <a:pt x="606" y="1746"/>
                        <a:pt x="598" y="1763"/>
                        <a:pt x="603" y="1778"/>
                      </a:cubicBezTo>
                      <a:cubicBezTo>
                        <a:pt x="608" y="1794"/>
                        <a:pt x="625" y="1803"/>
                        <a:pt x="640" y="1798"/>
                      </a:cubicBezTo>
                      <a:cubicBezTo>
                        <a:pt x="658" y="1792"/>
                        <a:pt x="685" y="1767"/>
                        <a:pt x="704" y="1748"/>
                      </a:cubicBezTo>
                      <a:cubicBezTo>
                        <a:pt x="712" y="1740"/>
                        <a:pt x="715" y="1728"/>
                        <a:pt x="711" y="1718"/>
                      </a:cubicBezTo>
                      <a:cubicBezTo>
                        <a:pt x="653" y="1534"/>
                        <a:pt x="653" y="1534"/>
                        <a:pt x="653" y="1534"/>
                      </a:cubicBezTo>
                      <a:cubicBezTo>
                        <a:pt x="626" y="1449"/>
                        <a:pt x="538" y="1400"/>
                        <a:pt x="452" y="1420"/>
                      </a:cubicBezTo>
                      <a:cubicBezTo>
                        <a:pt x="441" y="1388"/>
                        <a:pt x="425" y="1338"/>
                        <a:pt x="424" y="1306"/>
                      </a:cubicBezTo>
                      <a:cubicBezTo>
                        <a:pt x="515" y="1272"/>
                        <a:pt x="611" y="1245"/>
                        <a:pt x="681" y="1227"/>
                      </a:cubicBezTo>
                      <a:cubicBezTo>
                        <a:pt x="833" y="1767"/>
                        <a:pt x="833" y="1767"/>
                        <a:pt x="833" y="1767"/>
                      </a:cubicBezTo>
                      <a:cubicBezTo>
                        <a:pt x="833" y="1864"/>
                        <a:pt x="833" y="1864"/>
                        <a:pt x="833" y="1864"/>
                      </a:cubicBezTo>
                      <a:cubicBezTo>
                        <a:pt x="833" y="1880"/>
                        <a:pt x="847" y="1894"/>
                        <a:pt x="863" y="1894"/>
                      </a:cubicBezTo>
                      <a:cubicBezTo>
                        <a:pt x="865" y="1894"/>
                        <a:pt x="866" y="1894"/>
                        <a:pt x="867" y="1893"/>
                      </a:cubicBezTo>
                      <a:cubicBezTo>
                        <a:pt x="1056" y="1893"/>
                        <a:pt x="1056" y="1893"/>
                        <a:pt x="1056" y="1893"/>
                      </a:cubicBezTo>
                      <a:cubicBezTo>
                        <a:pt x="1057" y="1894"/>
                        <a:pt x="1058" y="1894"/>
                        <a:pt x="1060" y="1894"/>
                      </a:cubicBezTo>
                      <a:cubicBezTo>
                        <a:pt x="1076" y="1894"/>
                        <a:pt x="1090" y="1880"/>
                        <a:pt x="1090" y="1864"/>
                      </a:cubicBezTo>
                      <a:cubicBezTo>
                        <a:pt x="1090" y="1767"/>
                        <a:pt x="1090" y="1767"/>
                        <a:pt x="1090" y="1767"/>
                      </a:cubicBezTo>
                      <a:cubicBezTo>
                        <a:pt x="1240" y="1234"/>
                        <a:pt x="1240" y="1234"/>
                        <a:pt x="1240" y="1234"/>
                      </a:cubicBezTo>
                      <a:cubicBezTo>
                        <a:pt x="1295" y="1248"/>
                        <a:pt x="1343" y="1261"/>
                        <a:pt x="1386" y="1275"/>
                      </a:cubicBezTo>
                      <a:cubicBezTo>
                        <a:pt x="1387" y="1317"/>
                        <a:pt x="1380" y="1384"/>
                        <a:pt x="1376" y="1419"/>
                      </a:cubicBezTo>
                      <a:cubicBezTo>
                        <a:pt x="1372" y="1419"/>
                        <a:pt x="1368" y="1420"/>
                        <a:pt x="1363" y="1420"/>
                      </a:cubicBezTo>
                      <a:cubicBezTo>
                        <a:pt x="1290" y="1431"/>
                        <a:pt x="1239" y="1499"/>
                        <a:pt x="1249" y="1572"/>
                      </a:cubicBezTo>
                      <a:cubicBezTo>
                        <a:pt x="1259" y="1639"/>
                        <a:pt x="1316" y="1687"/>
                        <a:pt x="1382" y="1687"/>
                      </a:cubicBezTo>
                      <a:cubicBezTo>
                        <a:pt x="1388" y="1687"/>
                        <a:pt x="1395" y="1687"/>
                        <a:pt x="1401" y="1686"/>
                      </a:cubicBezTo>
                      <a:cubicBezTo>
                        <a:pt x="1474" y="1676"/>
                        <a:pt x="1525" y="1608"/>
                        <a:pt x="1515" y="1534"/>
                      </a:cubicBezTo>
                      <a:cubicBezTo>
                        <a:pt x="1510" y="1499"/>
                        <a:pt x="1491" y="1467"/>
                        <a:pt x="1463" y="1446"/>
                      </a:cubicBezTo>
                      <a:cubicBezTo>
                        <a:pt x="1454" y="1439"/>
                        <a:pt x="1445" y="1434"/>
                        <a:pt x="1436" y="1430"/>
                      </a:cubicBezTo>
                      <a:cubicBezTo>
                        <a:pt x="1439" y="1400"/>
                        <a:pt x="1445" y="1342"/>
                        <a:pt x="1446" y="1296"/>
                      </a:cubicBezTo>
                      <a:cubicBezTo>
                        <a:pt x="1683" y="1382"/>
                        <a:pt x="1725" y="1462"/>
                        <a:pt x="1731" y="1498"/>
                      </a:cubicBezTo>
                      <a:cubicBezTo>
                        <a:pt x="1757" y="1659"/>
                        <a:pt x="1811" y="1865"/>
                        <a:pt x="1813" y="1874"/>
                      </a:cubicBezTo>
                      <a:cubicBezTo>
                        <a:pt x="1818" y="1892"/>
                        <a:pt x="1834" y="1904"/>
                        <a:pt x="1852" y="1904"/>
                      </a:cubicBezTo>
                      <a:cubicBezTo>
                        <a:pt x="1855" y="1904"/>
                        <a:pt x="1858" y="1903"/>
                        <a:pt x="1862" y="1902"/>
                      </a:cubicBezTo>
                      <a:cubicBezTo>
                        <a:pt x="1883" y="1897"/>
                        <a:pt x="1896" y="1875"/>
                        <a:pt x="1890" y="1854"/>
                      </a:cubicBezTo>
                      <a:close/>
                      <a:moveTo>
                        <a:pt x="1393" y="1627"/>
                      </a:moveTo>
                      <a:cubicBezTo>
                        <a:pt x="1352" y="1632"/>
                        <a:pt x="1314" y="1604"/>
                        <a:pt x="1309" y="1564"/>
                      </a:cubicBezTo>
                      <a:cubicBezTo>
                        <a:pt x="1303" y="1523"/>
                        <a:pt x="1331" y="1485"/>
                        <a:pt x="1372" y="1480"/>
                      </a:cubicBezTo>
                      <a:cubicBezTo>
                        <a:pt x="1375" y="1479"/>
                        <a:pt x="1379" y="1479"/>
                        <a:pt x="1382" y="1479"/>
                      </a:cubicBezTo>
                      <a:cubicBezTo>
                        <a:pt x="1398" y="1479"/>
                        <a:pt x="1414" y="1484"/>
                        <a:pt x="1427" y="1494"/>
                      </a:cubicBezTo>
                      <a:cubicBezTo>
                        <a:pt x="1443" y="1506"/>
                        <a:pt x="1453" y="1523"/>
                        <a:pt x="1456" y="1543"/>
                      </a:cubicBezTo>
                      <a:cubicBezTo>
                        <a:pt x="1461" y="1583"/>
                        <a:pt x="1433" y="1621"/>
                        <a:pt x="1393" y="1627"/>
                      </a:cubicBezTo>
                      <a:close/>
                      <a:moveTo>
                        <a:pt x="973" y="557"/>
                      </a:moveTo>
                      <a:cubicBezTo>
                        <a:pt x="918" y="557"/>
                        <a:pt x="918" y="557"/>
                        <a:pt x="918" y="557"/>
                      </a:cubicBezTo>
                      <a:cubicBezTo>
                        <a:pt x="891" y="547"/>
                        <a:pt x="861" y="541"/>
                        <a:pt x="831" y="538"/>
                      </a:cubicBezTo>
                      <a:cubicBezTo>
                        <a:pt x="972" y="495"/>
                        <a:pt x="1072" y="388"/>
                        <a:pt x="1072" y="388"/>
                      </a:cubicBezTo>
                      <a:cubicBezTo>
                        <a:pt x="1110" y="403"/>
                        <a:pt x="1154" y="473"/>
                        <a:pt x="1191" y="544"/>
                      </a:cubicBezTo>
                      <a:cubicBezTo>
                        <a:pt x="1068" y="534"/>
                        <a:pt x="992" y="554"/>
                        <a:pt x="973" y="557"/>
                      </a:cubicBezTo>
                      <a:close/>
                      <a:moveTo>
                        <a:pt x="1173" y="590"/>
                      </a:moveTo>
                      <a:cubicBezTo>
                        <a:pt x="1172" y="625"/>
                        <a:pt x="1164" y="675"/>
                        <a:pt x="1138" y="680"/>
                      </a:cubicBezTo>
                      <a:cubicBezTo>
                        <a:pt x="1076" y="692"/>
                        <a:pt x="1042" y="688"/>
                        <a:pt x="1028" y="666"/>
                      </a:cubicBezTo>
                      <a:cubicBezTo>
                        <a:pt x="1013" y="644"/>
                        <a:pt x="1002" y="616"/>
                        <a:pt x="998" y="601"/>
                      </a:cubicBezTo>
                      <a:cubicBezTo>
                        <a:pt x="1009" y="599"/>
                        <a:pt x="1026" y="596"/>
                        <a:pt x="1048" y="593"/>
                      </a:cubicBezTo>
                      <a:cubicBezTo>
                        <a:pt x="1077" y="590"/>
                        <a:pt x="1119" y="587"/>
                        <a:pt x="1173" y="590"/>
                      </a:cubicBezTo>
                      <a:close/>
                      <a:moveTo>
                        <a:pt x="893" y="601"/>
                      </a:moveTo>
                      <a:cubicBezTo>
                        <a:pt x="889" y="616"/>
                        <a:pt x="879" y="643"/>
                        <a:pt x="863" y="666"/>
                      </a:cubicBezTo>
                      <a:cubicBezTo>
                        <a:pt x="849" y="688"/>
                        <a:pt x="815" y="692"/>
                        <a:pt x="753" y="680"/>
                      </a:cubicBezTo>
                      <a:cubicBezTo>
                        <a:pt x="727" y="674"/>
                        <a:pt x="719" y="622"/>
                        <a:pt x="718" y="588"/>
                      </a:cubicBezTo>
                      <a:cubicBezTo>
                        <a:pt x="766" y="584"/>
                        <a:pt x="837" y="583"/>
                        <a:pt x="893" y="601"/>
                      </a:cubicBezTo>
                      <a:close/>
                      <a:moveTo>
                        <a:pt x="731" y="782"/>
                      </a:moveTo>
                      <a:cubicBezTo>
                        <a:pt x="721" y="758"/>
                        <a:pt x="713" y="732"/>
                        <a:pt x="707" y="707"/>
                      </a:cubicBezTo>
                      <a:cubicBezTo>
                        <a:pt x="716" y="716"/>
                        <a:pt x="728" y="723"/>
                        <a:pt x="743" y="726"/>
                      </a:cubicBezTo>
                      <a:cubicBezTo>
                        <a:pt x="769" y="731"/>
                        <a:pt x="791" y="733"/>
                        <a:pt x="811" y="733"/>
                      </a:cubicBezTo>
                      <a:cubicBezTo>
                        <a:pt x="819" y="733"/>
                        <a:pt x="827" y="733"/>
                        <a:pt x="835" y="732"/>
                      </a:cubicBezTo>
                      <a:cubicBezTo>
                        <a:pt x="867" y="728"/>
                        <a:pt x="891" y="714"/>
                        <a:pt x="906" y="691"/>
                      </a:cubicBezTo>
                      <a:cubicBezTo>
                        <a:pt x="918" y="674"/>
                        <a:pt x="928" y="651"/>
                        <a:pt x="936" y="630"/>
                      </a:cubicBezTo>
                      <a:cubicBezTo>
                        <a:pt x="939" y="620"/>
                        <a:pt x="942" y="609"/>
                        <a:pt x="943" y="605"/>
                      </a:cubicBezTo>
                      <a:cubicBezTo>
                        <a:pt x="948" y="605"/>
                        <a:pt x="948" y="605"/>
                        <a:pt x="948" y="605"/>
                      </a:cubicBezTo>
                      <a:cubicBezTo>
                        <a:pt x="949" y="609"/>
                        <a:pt x="952" y="620"/>
                        <a:pt x="955" y="630"/>
                      </a:cubicBezTo>
                      <a:cubicBezTo>
                        <a:pt x="963" y="651"/>
                        <a:pt x="974" y="674"/>
                        <a:pt x="985" y="691"/>
                      </a:cubicBezTo>
                      <a:cubicBezTo>
                        <a:pt x="1000" y="714"/>
                        <a:pt x="1024" y="727"/>
                        <a:pt x="1056" y="732"/>
                      </a:cubicBezTo>
                      <a:cubicBezTo>
                        <a:pt x="1064" y="733"/>
                        <a:pt x="1072" y="733"/>
                        <a:pt x="1080" y="733"/>
                      </a:cubicBezTo>
                      <a:cubicBezTo>
                        <a:pt x="1100" y="733"/>
                        <a:pt x="1122" y="731"/>
                        <a:pt x="1148" y="726"/>
                      </a:cubicBezTo>
                      <a:cubicBezTo>
                        <a:pt x="1166" y="722"/>
                        <a:pt x="1180" y="713"/>
                        <a:pt x="1190" y="701"/>
                      </a:cubicBezTo>
                      <a:cubicBezTo>
                        <a:pt x="1184" y="729"/>
                        <a:pt x="1175" y="756"/>
                        <a:pt x="1165" y="782"/>
                      </a:cubicBezTo>
                      <a:cubicBezTo>
                        <a:pt x="1118" y="896"/>
                        <a:pt x="1047" y="951"/>
                        <a:pt x="948" y="951"/>
                      </a:cubicBezTo>
                      <a:cubicBezTo>
                        <a:pt x="848" y="951"/>
                        <a:pt x="777" y="896"/>
                        <a:pt x="731" y="782"/>
                      </a:cubicBezTo>
                      <a:close/>
                      <a:moveTo>
                        <a:pt x="738" y="1209"/>
                      </a:moveTo>
                      <a:cubicBezTo>
                        <a:pt x="738" y="1208"/>
                        <a:pt x="738" y="1208"/>
                        <a:pt x="738" y="1208"/>
                      </a:cubicBezTo>
                      <a:cubicBezTo>
                        <a:pt x="785" y="1187"/>
                        <a:pt x="819" y="1156"/>
                        <a:pt x="838" y="1115"/>
                      </a:cubicBezTo>
                      <a:cubicBezTo>
                        <a:pt x="854" y="1082"/>
                        <a:pt x="857" y="1047"/>
                        <a:pt x="855" y="1017"/>
                      </a:cubicBezTo>
                      <a:cubicBezTo>
                        <a:pt x="884" y="1026"/>
                        <a:pt x="915" y="1031"/>
                        <a:pt x="948" y="1031"/>
                      </a:cubicBezTo>
                      <a:cubicBezTo>
                        <a:pt x="982" y="1031"/>
                        <a:pt x="1014" y="1026"/>
                        <a:pt x="1044" y="1016"/>
                      </a:cubicBezTo>
                      <a:cubicBezTo>
                        <a:pt x="1042" y="1048"/>
                        <a:pt x="1046" y="1086"/>
                        <a:pt x="1064" y="1122"/>
                      </a:cubicBezTo>
                      <a:cubicBezTo>
                        <a:pt x="1087" y="1166"/>
                        <a:pt x="1126" y="1198"/>
                        <a:pt x="1180" y="1217"/>
                      </a:cubicBezTo>
                      <a:cubicBezTo>
                        <a:pt x="1149" y="1267"/>
                        <a:pt x="1085" y="1332"/>
                        <a:pt x="961" y="1332"/>
                      </a:cubicBezTo>
                      <a:cubicBezTo>
                        <a:pt x="831" y="1332"/>
                        <a:pt x="767" y="1259"/>
                        <a:pt x="738" y="1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Brandon Grotesque Regular"/>
                    <a:ea typeface="+mn-ea"/>
                    <a:cs typeface="+mn-cs"/>
                  </a:endParaRPr>
                </a:p>
              </p:txBody>
            </p:sp>
            <p:sp>
              <p:nvSpPr>
                <p:cNvPr id="59" name="Freeform 35"/>
                <p:cNvSpPr>
                  <a:spLocks/>
                </p:cNvSpPr>
                <p:nvPr/>
              </p:nvSpPr>
              <p:spPr bwMode="auto">
                <a:xfrm>
                  <a:off x="6643688" y="1036638"/>
                  <a:ext cx="30163" cy="30163"/>
                </a:xfrm>
                <a:custGeom>
                  <a:avLst/>
                  <a:gdLst>
                    <a:gd name="T0" fmla="*/ 32 w 74"/>
                    <a:gd name="T1" fmla="*/ 3 h 74"/>
                    <a:gd name="T2" fmla="*/ 3 w 74"/>
                    <a:gd name="T3" fmla="*/ 42 h 74"/>
                    <a:gd name="T4" fmla="*/ 42 w 74"/>
                    <a:gd name="T5" fmla="*/ 71 h 74"/>
                    <a:gd name="T6" fmla="*/ 71 w 74"/>
                    <a:gd name="T7" fmla="*/ 32 h 74"/>
                    <a:gd name="T8" fmla="*/ 32 w 74"/>
                    <a:gd name="T9" fmla="*/ 3 h 74"/>
                  </a:gdLst>
                  <a:ahLst/>
                  <a:cxnLst>
                    <a:cxn ang="0">
                      <a:pos x="T0" y="T1"/>
                    </a:cxn>
                    <a:cxn ang="0">
                      <a:pos x="T2" y="T3"/>
                    </a:cxn>
                    <a:cxn ang="0">
                      <a:pos x="T4" y="T5"/>
                    </a:cxn>
                    <a:cxn ang="0">
                      <a:pos x="T6" y="T7"/>
                    </a:cxn>
                    <a:cxn ang="0">
                      <a:pos x="T8" y="T9"/>
                    </a:cxn>
                  </a:cxnLst>
                  <a:rect l="0" t="0" r="r" b="b"/>
                  <a:pathLst>
                    <a:path w="74" h="74">
                      <a:moveTo>
                        <a:pt x="32" y="3"/>
                      </a:moveTo>
                      <a:cubicBezTo>
                        <a:pt x="13" y="6"/>
                        <a:pt x="0" y="23"/>
                        <a:pt x="3" y="42"/>
                      </a:cubicBezTo>
                      <a:cubicBezTo>
                        <a:pt x="6" y="61"/>
                        <a:pt x="23" y="74"/>
                        <a:pt x="42" y="71"/>
                      </a:cubicBezTo>
                      <a:cubicBezTo>
                        <a:pt x="61" y="69"/>
                        <a:pt x="74" y="51"/>
                        <a:pt x="71" y="32"/>
                      </a:cubicBezTo>
                      <a:cubicBezTo>
                        <a:pt x="69" y="13"/>
                        <a:pt x="51" y="0"/>
                        <a:pt x="3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Brandon Grotesque Regular"/>
                    <a:ea typeface="+mn-ea"/>
                    <a:cs typeface="+mn-cs"/>
                  </a:endParaRPr>
                </a:p>
              </p:txBody>
            </p:sp>
            <p:sp>
              <p:nvSpPr>
                <p:cNvPr id="60" name="Freeform 36"/>
                <p:cNvSpPr>
                  <a:spLocks/>
                </p:cNvSpPr>
                <p:nvPr/>
              </p:nvSpPr>
              <p:spPr bwMode="auto">
                <a:xfrm>
                  <a:off x="6592888" y="1138238"/>
                  <a:ext cx="149225" cy="53975"/>
                </a:xfrm>
                <a:custGeom>
                  <a:avLst/>
                  <a:gdLst>
                    <a:gd name="T0" fmla="*/ 344 w 364"/>
                    <a:gd name="T1" fmla="*/ 0 h 133"/>
                    <a:gd name="T2" fmla="*/ 20 w 364"/>
                    <a:gd name="T3" fmla="*/ 0 h 133"/>
                    <a:gd name="T4" fmla="*/ 0 w 364"/>
                    <a:gd name="T5" fmla="*/ 20 h 133"/>
                    <a:gd name="T6" fmla="*/ 0 w 364"/>
                    <a:gd name="T7" fmla="*/ 113 h 133"/>
                    <a:gd name="T8" fmla="*/ 20 w 364"/>
                    <a:gd name="T9" fmla="*/ 133 h 133"/>
                    <a:gd name="T10" fmla="*/ 40 w 364"/>
                    <a:gd name="T11" fmla="*/ 113 h 133"/>
                    <a:gd name="T12" fmla="*/ 40 w 364"/>
                    <a:gd name="T13" fmla="*/ 40 h 133"/>
                    <a:gd name="T14" fmla="*/ 324 w 364"/>
                    <a:gd name="T15" fmla="*/ 40 h 133"/>
                    <a:gd name="T16" fmla="*/ 324 w 364"/>
                    <a:gd name="T17" fmla="*/ 113 h 133"/>
                    <a:gd name="T18" fmla="*/ 344 w 364"/>
                    <a:gd name="T19" fmla="*/ 133 h 133"/>
                    <a:gd name="T20" fmla="*/ 364 w 364"/>
                    <a:gd name="T21" fmla="*/ 113 h 133"/>
                    <a:gd name="T22" fmla="*/ 364 w 364"/>
                    <a:gd name="T23" fmla="*/ 20 h 133"/>
                    <a:gd name="T24" fmla="*/ 344 w 364"/>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 h="133">
                      <a:moveTo>
                        <a:pt x="344" y="0"/>
                      </a:moveTo>
                      <a:cubicBezTo>
                        <a:pt x="20" y="0"/>
                        <a:pt x="20" y="0"/>
                        <a:pt x="20" y="0"/>
                      </a:cubicBezTo>
                      <a:cubicBezTo>
                        <a:pt x="9" y="0"/>
                        <a:pt x="0" y="9"/>
                        <a:pt x="0" y="20"/>
                      </a:cubicBezTo>
                      <a:cubicBezTo>
                        <a:pt x="0" y="113"/>
                        <a:pt x="0" y="113"/>
                        <a:pt x="0" y="113"/>
                      </a:cubicBezTo>
                      <a:cubicBezTo>
                        <a:pt x="0" y="124"/>
                        <a:pt x="9" y="133"/>
                        <a:pt x="20" y="133"/>
                      </a:cubicBezTo>
                      <a:cubicBezTo>
                        <a:pt x="31" y="133"/>
                        <a:pt x="40" y="124"/>
                        <a:pt x="40" y="113"/>
                      </a:cubicBezTo>
                      <a:cubicBezTo>
                        <a:pt x="40" y="40"/>
                        <a:pt x="40" y="40"/>
                        <a:pt x="40" y="40"/>
                      </a:cubicBezTo>
                      <a:cubicBezTo>
                        <a:pt x="324" y="40"/>
                        <a:pt x="324" y="40"/>
                        <a:pt x="324" y="40"/>
                      </a:cubicBezTo>
                      <a:cubicBezTo>
                        <a:pt x="324" y="113"/>
                        <a:pt x="324" y="113"/>
                        <a:pt x="324" y="113"/>
                      </a:cubicBezTo>
                      <a:cubicBezTo>
                        <a:pt x="324" y="124"/>
                        <a:pt x="333" y="133"/>
                        <a:pt x="344" y="133"/>
                      </a:cubicBezTo>
                      <a:cubicBezTo>
                        <a:pt x="355" y="133"/>
                        <a:pt x="364" y="124"/>
                        <a:pt x="364" y="113"/>
                      </a:cubicBezTo>
                      <a:cubicBezTo>
                        <a:pt x="364" y="20"/>
                        <a:pt x="364" y="20"/>
                        <a:pt x="364" y="20"/>
                      </a:cubicBezTo>
                      <a:cubicBezTo>
                        <a:pt x="364" y="9"/>
                        <a:pt x="355" y="0"/>
                        <a:pt x="3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Brandon Grotesque Regular"/>
                    <a:ea typeface="+mn-ea"/>
                    <a:cs typeface="+mn-cs"/>
                  </a:endParaRPr>
                </a:p>
              </p:txBody>
            </p:sp>
          </p:grpSp>
          <p:grpSp>
            <p:nvGrpSpPr>
              <p:cNvPr id="47" name="Group 46"/>
              <p:cNvGrpSpPr/>
              <p:nvPr/>
            </p:nvGrpSpPr>
            <p:grpSpPr>
              <a:xfrm>
                <a:off x="3307518" y="3448503"/>
                <a:ext cx="649288" cy="766763"/>
                <a:chOff x="3221474" y="2597603"/>
                <a:chExt cx="649288" cy="766763"/>
              </a:xfrm>
            </p:grpSpPr>
            <p:sp>
              <p:nvSpPr>
                <p:cNvPr id="55" name="Freeform 37"/>
                <p:cNvSpPr>
                  <a:spLocks noEditPoints="1"/>
                </p:cNvSpPr>
                <p:nvPr/>
              </p:nvSpPr>
              <p:spPr bwMode="auto">
                <a:xfrm>
                  <a:off x="3221474" y="2597603"/>
                  <a:ext cx="649288" cy="766763"/>
                </a:xfrm>
                <a:custGeom>
                  <a:avLst/>
                  <a:gdLst>
                    <a:gd name="T0" fmla="*/ 1507 w 1588"/>
                    <a:gd name="T1" fmla="*/ 1478 h 1874"/>
                    <a:gd name="T2" fmla="*/ 953 w 1588"/>
                    <a:gd name="T3" fmla="*/ 1102 h 1874"/>
                    <a:gd name="T4" fmla="*/ 954 w 1588"/>
                    <a:gd name="T5" fmla="*/ 985 h 1874"/>
                    <a:gd name="T6" fmla="*/ 1141 w 1588"/>
                    <a:gd name="T7" fmla="*/ 362 h 1874"/>
                    <a:gd name="T8" fmla="*/ 1113 w 1588"/>
                    <a:gd name="T9" fmla="*/ 152 h 1874"/>
                    <a:gd name="T10" fmla="*/ 786 w 1588"/>
                    <a:gd name="T11" fmla="*/ 0 h 1874"/>
                    <a:gd name="T12" fmla="*/ 451 w 1588"/>
                    <a:gd name="T13" fmla="*/ 152 h 1874"/>
                    <a:gd name="T14" fmla="*/ 390 w 1588"/>
                    <a:gd name="T15" fmla="*/ 362 h 1874"/>
                    <a:gd name="T16" fmla="*/ 599 w 1588"/>
                    <a:gd name="T17" fmla="*/ 983 h 1874"/>
                    <a:gd name="T18" fmla="*/ 509 w 1588"/>
                    <a:gd name="T19" fmla="*/ 1146 h 1874"/>
                    <a:gd name="T20" fmla="*/ 81 w 1588"/>
                    <a:gd name="T21" fmla="*/ 1465 h 1874"/>
                    <a:gd name="T22" fmla="*/ 34 w 1588"/>
                    <a:gd name="T23" fmla="*/ 1860 h 1874"/>
                    <a:gd name="T24" fmla="*/ 83 w 1588"/>
                    <a:gd name="T25" fmla="*/ 1831 h 1874"/>
                    <a:gd name="T26" fmla="*/ 356 w 1588"/>
                    <a:gd name="T27" fmla="*/ 1285 h 1874"/>
                    <a:gd name="T28" fmla="*/ 331 w 1588"/>
                    <a:gd name="T29" fmla="*/ 1371 h 1874"/>
                    <a:gd name="T30" fmla="*/ 452 w 1588"/>
                    <a:gd name="T31" fmla="*/ 1368 h 1874"/>
                    <a:gd name="T32" fmla="*/ 388 w 1588"/>
                    <a:gd name="T33" fmla="*/ 1482 h 1874"/>
                    <a:gd name="T34" fmla="*/ 752 w 1588"/>
                    <a:gd name="T35" fmla="*/ 1600 h 1874"/>
                    <a:gd name="T36" fmla="*/ 782 w 1588"/>
                    <a:gd name="T37" fmla="*/ 1851 h 1874"/>
                    <a:gd name="T38" fmla="*/ 812 w 1588"/>
                    <a:gd name="T39" fmla="*/ 1600 h 1874"/>
                    <a:gd name="T40" fmla="*/ 1177 w 1588"/>
                    <a:gd name="T41" fmla="*/ 1482 h 1874"/>
                    <a:gd name="T42" fmla="*/ 1112 w 1588"/>
                    <a:gd name="T43" fmla="*/ 1368 h 1874"/>
                    <a:gd name="T44" fmla="*/ 1233 w 1588"/>
                    <a:gd name="T45" fmla="*/ 1371 h 1874"/>
                    <a:gd name="T46" fmla="*/ 1218 w 1588"/>
                    <a:gd name="T47" fmla="*/ 1303 h 1874"/>
                    <a:gd name="T48" fmla="*/ 1505 w 1588"/>
                    <a:gd name="T49" fmla="*/ 1844 h 1874"/>
                    <a:gd name="T50" fmla="*/ 1554 w 1588"/>
                    <a:gd name="T51" fmla="*/ 1873 h 1874"/>
                    <a:gd name="T52" fmla="*/ 572 w 1588"/>
                    <a:gd name="T53" fmla="*/ 803 h 1874"/>
                    <a:gd name="T54" fmla="*/ 863 w 1588"/>
                    <a:gd name="T55" fmla="*/ 477 h 1874"/>
                    <a:gd name="T56" fmla="*/ 976 w 1588"/>
                    <a:gd name="T57" fmla="*/ 803 h 1874"/>
                    <a:gd name="T58" fmla="*/ 572 w 1588"/>
                    <a:gd name="T59" fmla="*/ 803 h 1874"/>
                    <a:gd name="T60" fmla="*/ 689 w 1588"/>
                    <a:gd name="T61" fmla="*/ 1028 h 1874"/>
                    <a:gd name="T62" fmla="*/ 863 w 1588"/>
                    <a:gd name="T63" fmla="*/ 1027 h 1874"/>
                    <a:gd name="T64" fmla="*/ 929 w 1588"/>
                    <a:gd name="T65" fmla="*/ 1195 h 1874"/>
                    <a:gd name="T66" fmla="*/ 632 w 1588"/>
                    <a:gd name="T67" fmla="*/ 1173 h 1874"/>
                    <a:gd name="T68" fmla="*/ 572 w 1588"/>
                    <a:gd name="T69" fmla="*/ 110 h 1874"/>
                    <a:gd name="T70" fmla="*/ 995 w 1588"/>
                    <a:gd name="T71" fmla="*/ 109 h 1874"/>
                    <a:gd name="T72" fmla="*/ 942 w 1588"/>
                    <a:gd name="T73" fmla="*/ 369 h 1874"/>
                    <a:gd name="T74" fmla="*/ 625 w 1588"/>
                    <a:gd name="T75" fmla="*/ 364 h 1874"/>
                    <a:gd name="T76" fmla="*/ 572 w 1588"/>
                    <a:gd name="T77" fmla="*/ 110 h 1874"/>
                    <a:gd name="T78" fmla="*/ 542 w 1588"/>
                    <a:gd name="T79" fmla="*/ 1344 h 1874"/>
                    <a:gd name="T80" fmla="*/ 512 w 1588"/>
                    <a:gd name="T81" fmla="*/ 1297 h 1874"/>
                    <a:gd name="T82" fmla="*/ 440 w 1588"/>
                    <a:gd name="T83" fmla="*/ 1251 h 1874"/>
                    <a:gd name="T84" fmla="*/ 581 w 1588"/>
                    <a:gd name="T85" fmla="*/ 1205 h 1874"/>
                    <a:gd name="T86" fmla="*/ 758 w 1588"/>
                    <a:gd name="T87" fmla="*/ 1539 h 1874"/>
                    <a:gd name="T88" fmla="*/ 1156 w 1588"/>
                    <a:gd name="T89" fmla="*/ 1314 h 1874"/>
                    <a:gd name="T90" fmla="*/ 1022 w 1588"/>
                    <a:gd name="T91" fmla="*/ 1311 h 1874"/>
                    <a:gd name="T92" fmla="*/ 1100 w 1588"/>
                    <a:gd name="T93" fmla="*/ 1454 h 1874"/>
                    <a:gd name="T94" fmla="*/ 981 w 1588"/>
                    <a:gd name="T95" fmla="*/ 1224 h 1874"/>
                    <a:gd name="T96" fmla="*/ 1134 w 1588"/>
                    <a:gd name="T97" fmla="*/ 1270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88" h="1874">
                      <a:moveTo>
                        <a:pt x="1583" y="1824"/>
                      </a:moveTo>
                      <a:cubicBezTo>
                        <a:pt x="1582" y="1822"/>
                        <a:pt x="1531" y="1626"/>
                        <a:pt x="1507" y="1478"/>
                      </a:cubicBezTo>
                      <a:cubicBezTo>
                        <a:pt x="1475" y="1280"/>
                        <a:pt x="1141" y="1184"/>
                        <a:pt x="1039" y="1159"/>
                      </a:cubicBezTo>
                      <a:cubicBezTo>
                        <a:pt x="996" y="1149"/>
                        <a:pt x="967" y="1129"/>
                        <a:pt x="953" y="1102"/>
                      </a:cubicBezTo>
                      <a:cubicBezTo>
                        <a:pt x="928" y="1054"/>
                        <a:pt x="952" y="991"/>
                        <a:pt x="952" y="990"/>
                      </a:cubicBezTo>
                      <a:cubicBezTo>
                        <a:pt x="953" y="989"/>
                        <a:pt x="953" y="987"/>
                        <a:pt x="954" y="985"/>
                      </a:cubicBezTo>
                      <a:cubicBezTo>
                        <a:pt x="1106" y="1005"/>
                        <a:pt x="1164" y="1099"/>
                        <a:pt x="1164" y="1099"/>
                      </a:cubicBezTo>
                      <a:cubicBezTo>
                        <a:pt x="1164" y="1099"/>
                        <a:pt x="1284" y="613"/>
                        <a:pt x="1141" y="362"/>
                      </a:cubicBezTo>
                      <a:cubicBezTo>
                        <a:pt x="1117" y="319"/>
                        <a:pt x="1090" y="285"/>
                        <a:pt x="1062" y="257"/>
                      </a:cubicBezTo>
                      <a:cubicBezTo>
                        <a:pt x="1113" y="152"/>
                        <a:pt x="1113" y="152"/>
                        <a:pt x="1113" y="152"/>
                      </a:cubicBezTo>
                      <a:cubicBezTo>
                        <a:pt x="1118" y="141"/>
                        <a:pt x="1116" y="128"/>
                        <a:pt x="1108" y="119"/>
                      </a:cubicBezTo>
                      <a:cubicBezTo>
                        <a:pt x="1104" y="114"/>
                        <a:pt x="1000" y="0"/>
                        <a:pt x="786" y="0"/>
                      </a:cubicBezTo>
                      <a:cubicBezTo>
                        <a:pt x="573" y="0"/>
                        <a:pt x="461" y="113"/>
                        <a:pt x="456" y="118"/>
                      </a:cubicBezTo>
                      <a:cubicBezTo>
                        <a:pt x="447" y="127"/>
                        <a:pt x="445" y="141"/>
                        <a:pt x="451" y="152"/>
                      </a:cubicBezTo>
                      <a:cubicBezTo>
                        <a:pt x="493" y="236"/>
                        <a:pt x="493" y="236"/>
                        <a:pt x="493" y="236"/>
                      </a:cubicBezTo>
                      <a:cubicBezTo>
                        <a:pt x="456" y="266"/>
                        <a:pt x="421" y="307"/>
                        <a:pt x="390" y="362"/>
                      </a:cubicBezTo>
                      <a:cubicBezTo>
                        <a:pt x="247" y="613"/>
                        <a:pt x="367" y="1099"/>
                        <a:pt x="367" y="1099"/>
                      </a:cubicBezTo>
                      <a:cubicBezTo>
                        <a:pt x="367" y="1099"/>
                        <a:pt x="430" y="996"/>
                        <a:pt x="599" y="983"/>
                      </a:cubicBezTo>
                      <a:cubicBezTo>
                        <a:pt x="604" y="997"/>
                        <a:pt x="620" y="1045"/>
                        <a:pt x="601" y="1084"/>
                      </a:cubicBezTo>
                      <a:cubicBezTo>
                        <a:pt x="587" y="1113"/>
                        <a:pt x="556" y="1134"/>
                        <a:pt x="509" y="1146"/>
                      </a:cubicBezTo>
                      <a:cubicBezTo>
                        <a:pt x="452" y="1161"/>
                        <a:pt x="342" y="1194"/>
                        <a:pt x="247" y="1253"/>
                      </a:cubicBezTo>
                      <a:cubicBezTo>
                        <a:pt x="150" y="1313"/>
                        <a:pt x="94" y="1385"/>
                        <a:pt x="81" y="1465"/>
                      </a:cubicBezTo>
                      <a:cubicBezTo>
                        <a:pt x="57" y="1613"/>
                        <a:pt x="6" y="1809"/>
                        <a:pt x="6" y="1811"/>
                      </a:cubicBezTo>
                      <a:cubicBezTo>
                        <a:pt x="0" y="1832"/>
                        <a:pt x="13" y="1854"/>
                        <a:pt x="34" y="1860"/>
                      </a:cubicBezTo>
                      <a:cubicBezTo>
                        <a:pt x="38" y="1861"/>
                        <a:pt x="41" y="1861"/>
                        <a:pt x="44" y="1861"/>
                      </a:cubicBezTo>
                      <a:cubicBezTo>
                        <a:pt x="62" y="1861"/>
                        <a:pt x="78" y="1849"/>
                        <a:pt x="83" y="1831"/>
                      </a:cubicBezTo>
                      <a:cubicBezTo>
                        <a:pt x="85" y="1823"/>
                        <a:pt x="136" y="1629"/>
                        <a:pt x="160" y="1478"/>
                      </a:cubicBezTo>
                      <a:cubicBezTo>
                        <a:pt x="173" y="1398"/>
                        <a:pt x="255" y="1333"/>
                        <a:pt x="356" y="1285"/>
                      </a:cubicBezTo>
                      <a:cubicBezTo>
                        <a:pt x="328" y="1340"/>
                        <a:pt x="328" y="1340"/>
                        <a:pt x="328" y="1340"/>
                      </a:cubicBezTo>
                      <a:cubicBezTo>
                        <a:pt x="323" y="1350"/>
                        <a:pt x="324" y="1362"/>
                        <a:pt x="331" y="1371"/>
                      </a:cubicBezTo>
                      <a:cubicBezTo>
                        <a:pt x="338" y="1380"/>
                        <a:pt x="349" y="1385"/>
                        <a:pt x="360" y="1383"/>
                      </a:cubicBezTo>
                      <a:cubicBezTo>
                        <a:pt x="452" y="1368"/>
                        <a:pt x="452" y="1368"/>
                        <a:pt x="452" y="1368"/>
                      </a:cubicBezTo>
                      <a:cubicBezTo>
                        <a:pt x="391" y="1454"/>
                        <a:pt x="391" y="1454"/>
                        <a:pt x="391" y="1454"/>
                      </a:cubicBezTo>
                      <a:cubicBezTo>
                        <a:pt x="386" y="1462"/>
                        <a:pt x="384" y="1472"/>
                        <a:pt x="388" y="1482"/>
                      </a:cubicBezTo>
                      <a:cubicBezTo>
                        <a:pt x="391" y="1491"/>
                        <a:pt x="398" y="1498"/>
                        <a:pt x="408" y="1500"/>
                      </a:cubicBezTo>
                      <a:cubicBezTo>
                        <a:pt x="752" y="1600"/>
                        <a:pt x="752" y="1600"/>
                        <a:pt x="752" y="1600"/>
                      </a:cubicBezTo>
                      <a:cubicBezTo>
                        <a:pt x="752" y="1821"/>
                        <a:pt x="752" y="1821"/>
                        <a:pt x="752" y="1821"/>
                      </a:cubicBezTo>
                      <a:cubicBezTo>
                        <a:pt x="752" y="1838"/>
                        <a:pt x="766" y="1851"/>
                        <a:pt x="782" y="1851"/>
                      </a:cubicBezTo>
                      <a:cubicBezTo>
                        <a:pt x="799" y="1851"/>
                        <a:pt x="812" y="1838"/>
                        <a:pt x="812" y="1821"/>
                      </a:cubicBezTo>
                      <a:cubicBezTo>
                        <a:pt x="812" y="1600"/>
                        <a:pt x="812" y="1600"/>
                        <a:pt x="812" y="1600"/>
                      </a:cubicBezTo>
                      <a:cubicBezTo>
                        <a:pt x="1157" y="1500"/>
                        <a:pt x="1157" y="1500"/>
                        <a:pt x="1157" y="1500"/>
                      </a:cubicBezTo>
                      <a:cubicBezTo>
                        <a:pt x="1166" y="1498"/>
                        <a:pt x="1173" y="1491"/>
                        <a:pt x="1177" y="1482"/>
                      </a:cubicBezTo>
                      <a:cubicBezTo>
                        <a:pt x="1180" y="1472"/>
                        <a:pt x="1178" y="1462"/>
                        <a:pt x="1173" y="1454"/>
                      </a:cubicBezTo>
                      <a:cubicBezTo>
                        <a:pt x="1112" y="1368"/>
                        <a:pt x="1112" y="1368"/>
                        <a:pt x="1112" y="1368"/>
                      </a:cubicBezTo>
                      <a:cubicBezTo>
                        <a:pt x="1204" y="1383"/>
                        <a:pt x="1204" y="1383"/>
                        <a:pt x="1204" y="1383"/>
                      </a:cubicBezTo>
                      <a:cubicBezTo>
                        <a:pt x="1216" y="1385"/>
                        <a:pt x="1227" y="1380"/>
                        <a:pt x="1233" y="1371"/>
                      </a:cubicBezTo>
                      <a:cubicBezTo>
                        <a:pt x="1240" y="1362"/>
                        <a:pt x="1241" y="1350"/>
                        <a:pt x="1236" y="1340"/>
                      </a:cubicBezTo>
                      <a:cubicBezTo>
                        <a:pt x="1218" y="1303"/>
                        <a:pt x="1218" y="1303"/>
                        <a:pt x="1218" y="1303"/>
                      </a:cubicBezTo>
                      <a:cubicBezTo>
                        <a:pt x="1326" y="1351"/>
                        <a:pt x="1416" y="1416"/>
                        <a:pt x="1428" y="1491"/>
                      </a:cubicBezTo>
                      <a:cubicBezTo>
                        <a:pt x="1453" y="1642"/>
                        <a:pt x="1503" y="1836"/>
                        <a:pt x="1505" y="1844"/>
                      </a:cubicBezTo>
                      <a:cubicBezTo>
                        <a:pt x="1510" y="1862"/>
                        <a:pt x="1526" y="1874"/>
                        <a:pt x="1544" y="1874"/>
                      </a:cubicBezTo>
                      <a:cubicBezTo>
                        <a:pt x="1547" y="1874"/>
                        <a:pt x="1551" y="1874"/>
                        <a:pt x="1554" y="1873"/>
                      </a:cubicBezTo>
                      <a:cubicBezTo>
                        <a:pt x="1575" y="1867"/>
                        <a:pt x="1588" y="1845"/>
                        <a:pt x="1583" y="1824"/>
                      </a:cubicBezTo>
                      <a:close/>
                      <a:moveTo>
                        <a:pt x="572" y="803"/>
                      </a:moveTo>
                      <a:cubicBezTo>
                        <a:pt x="555" y="759"/>
                        <a:pt x="543" y="713"/>
                        <a:pt x="536" y="669"/>
                      </a:cubicBezTo>
                      <a:cubicBezTo>
                        <a:pt x="577" y="528"/>
                        <a:pt x="801" y="561"/>
                        <a:pt x="863" y="477"/>
                      </a:cubicBezTo>
                      <a:cubicBezTo>
                        <a:pt x="865" y="519"/>
                        <a:pt x="885" y="603"/>
                        <a:pt x="1013" y="662"/>
                      </a:cubicBezTo>
                      <a:cubicBezTo>
                        <a:pt x="1006" y="707"/>
                        <a:pt x="995" y="757"/>
                        <a:pt x="976" y="803"/>
                      </a:cubicBezTo>
                      <a:cubicBezTo>
                        <a:pt x="933" y="909"/>
                        <a:pt x="867" y="961"/>
                        <a:pt x="774" y="961"/>
                      </a:cubicBezTo>
                      <a:cubicBezTo>
                        <a:pt x="682" y="961"/>
                        <a:pt x="616" y="909"/>
                        <a:pt x="572" y="803"/>
                      </a:cubicBezTo>
                      <a:close/>
                      <a:moveTo>
                        <a:pt x="673" y="1118"/>
                      </a:moveTo>
                      <a:cubicBezTo>
                        <a:pt x="688" y="1088"/>
                        <a:pt x="691" y="1056"/>
                        <a:pt x="689" y="1028"/>
                      </a:cubicBezTo>
                      <a:cubicBezTo>
                        <a:pt x="716" y="1036"/>
                        <a:pt x="744" y="1041"/>
                        <a:pt x="774" y="1041"/>
                      </a:cubicBezTo>
                      <a:cubicBezTo>
                        <a:pt x="806" y="1041"/>
                        <a:pt x="835" y="1036"/>
                        <a:pt x="863" y="1027"/>
                      </a:cubicBezTo>
                      <a:cubicBezTo>
                        <a:pt x="860" y="1060"/>
                        <a:pt x="862" y="1100"/>
                        <a:pt x="882" y="1138"/>
                      </a:cubicBezTo>
                      <a:cubicBezTo>
                        <a:pt x="893" y="1160"/>
                        <a:pt x="909" y="1179"/>
                        <a:pt x="929" y="1195"/>
                      </a:cubicBezTo>
                      <a:cubicBezTo>
                        <a:pt x="784" y="1461"/>
                        <a:pt x="784" y="1461"/>
                        <a:pt x="784" y="1461"/>
                      </a:cubicBezTo>
                      <a:cubicBezTo>
                        <a:pt x="632" y="1173"/>
                        <a:pt x="632" y="1173"/>
                        <a:pt x="632" y="1173"/>
                      </a:cubicBezTo>
                      <a:cubicBezTo>
                        <a:pt x="649" y="1157"/>
                        <a:pt x="663" y="1139"/>
                        <a:pt x="673" y="1118"/>
                      </a:cubicBezTo>
                      <a:close/>
                      <a:moveTo>
                        <a:pt x="572" y="110"/>
                      </a:moveTo>
                      <a:cubicBezTo>
                        <a:pt x="616" y="87"/>
                        <a:pt x="689" y="60"/>
                        <a:pt x="786" y="60"/>
                      </a:cubicBezTo>
                      <a:cubicBezTo>
                        <a:pt x="883" y="60"/>
                        <a:pt x="953" y="87"/>
                        <a:pt x="995" y="109"/>
                      </a:cubicBezTo>
                      <a:cubicBezTo>
                        <a:pt x="1020" y="123"/>
                        <a:pt x="1038" y="136"/>
                        <a:pt x="1049" y="146"/>
                      </a:cubicBezTo>
                      <a:cubicBezTo>
                        <a:pt x="942" y="369"/>
                        <a:pt x="942" y="369"/>
                        <a:pt x="942" y="369"/>
                      </a:cubicBezTo>
                      <a:cubicBezTo>
                        <a:pt x="909" y="352"/>
                        <a:pt x="853" y="329"/>
                        <a:pt x="782" y="329"/>
                      </a:cubicBezTo>
                      <a:cubicBezTo>
                        <a:pt x="711" y="329"/>
                        <a:pt x="657" y="349"/>
                        <a:pt x="625" y="364"/>
                      </a:cubicBezTo>
                      <a:cubicBezTo>
                        <a:pt x="515" y="146"/>
                        <a:pt x="515" y="146"/>
                        <a:pt x="515" y="146"/>
                      </a:cubicBezTo>
                      <a:cubicBezTo>
                        <a:pt x="527" y="137"/>
                        <a:pt x="546" y="123"/>
                        <a:pt x="572" y="110"/>
                      </a:cubicBezTo>
                      <a:close/>
                      <a:moveTo>
                        <a:pt x="465" y="1454"/>
                      </a:moveTo>
                      <a:cubicBezTo>
                        <a:pt x="542" y="1344"/>
                        <a:pt x="542" y="1344"/>
                        <a:pt x="542" y="1344"/>
                      </a:cubicBezTo>
                      <a:cubicBezTo>
                        <a:pt x="548" y="1334"/>
                        <a:pt x="549" y="1321"/>
                        <a:pt x="542" y="1311"/>
                      </a:cubicBezTo>
                      <a:cubicBezTo>
                        <a:pt x="536" y="1301"/>
                        <a:pt x="524" y="1295"/>
                        <a:pt x="512" y="1297"/>
                      </a:cubicBezTo>
                      <a:cubicBezTo>
                        <a:pt x="408" y="1314"/>
                        <a:pt x="408" y="1314"/>
                        <a:pt x="408" y="1314"/>
                      </a:cubicBezTo>
                      <a:cubicBezTo>
                        <a:pt x="440" y="1251"/>
                        <a:pt x="440" y="1251"/>
                        <a:pt x="440" y="1251"/>
                      </a:cubicBezTo>
                      <a:cubicBezTo>
                        <a:pt x="469" y="1240"/>
                        <a:pt x="499" y="1231"/>
                        <a:pt x="529" y="1224"/>
                      </a:cubicBezTo>
                      <a:cubicBezTo>
                        <a:pt x="548" y="1219"/>
                        <a:pt x="565" y="1213"/>
                        <a:pt x="581" y="1205"/>
                      </a:cubicBezTo>
                      <a:cubicBezTo>
                        <a:pt x="757" y="1538"/>
                        <a:pt x="757" y="1538"/>
                        <a:pt x="757" y="1538"/>
                      </a:cubicBezTo>
                      <a:cubicBezTo>
                        <a:pt x="757" y="1538"/>
                        <a:pt x="758" y="1539"/>
                        <a:pt x="758" y="1539"/>
                      </a:cubicBezTo>
                      <a:lnTo>
                        <a:pt x="465" y="1454"/>
                      </a:lnTo>
                      <a:close/>
                      <a:moveTo>
                        <a:pt x="1156" y="1314"/>
                      </a:moveTo>
                      <a:cubicBezTo>
                        <a:pt x="1052" y="1297"/>
                        <a:pt x="1052" y="1297"/>
                        <a:pt x="1052" y="1297"/>
                      </a:cubicBezTo>
                      <a:cubicBezTo>
                        <a:pt x="1040" y="1295"/>
                        <a:pt x="1028" y="1301"/>
                        <a:pt x="1022" y="1311"/>
                      </a:cubicBezTo>
                      <a:cubicBezTo>
                        <a:pt x="1016" y="1321"/>
                        <a:pt x="1016" y="1334"/>
                        <a:pt x="1023" y="1344"/>
                      </a:cubicBezTo>
                      <a:cubicBezTo>
                        <a:pt x="1100" y="1454"/>
                        <a:pt x="1100" y="1454"/>
                        <a:pt x="1100" y="1454"/>
                      </a:cubicBezTo>
                      <a:cubicBezTo>
                        <a:pt x="810" y="1538"/>
                        <a:pt x="810" y="1538"/>
                        <a:pt x="810" y="1538"/>
                      </a:cubicBezTo>
                      <a:cubicBezTo>
                        <a:pt x="981" y="1224"/>
                        <a:pt x="981" y="1224"/>
                        <a:pt x="981" y="1224"/>
                      </a:cubicBezTo>
                      <a:cubicBezTo>
                        <a:pt x="993" y="1229"/>
                        <a:pt x="1006" y="1233"/>
                        <a:pt x="1020" y="1237"/>
                      </a:cubicBezTo>
                      <a:cubicBezTo>
                        <a:pt x="1057" y="1246"/>
                        <a:pt x="1096" y="1257"/>
                        <a:pt x="1134" y="1270"/>
                      </a:cubicBezTo>
                      <a:lnTo>
                        <a:pt x="1156" y="1314"/>
                      </a:lnTo>
                      <a:close/>
                    </a:path>
                  </a:pathLst>
                </a:custGeom>
                <a:solidFill>
                  <a:srgbClr val="3D44AC"/>
                </a:solidFill>
                <a:ln>
                  <a:noFill/>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Brandon Grotesque Regular"/>
                    <a:ea typeface="+mn-ea"/>
                    <a:cs typeface="+mn-cs"/>
                  </a:endParaRPr>
                </a:p>
              </p:txBody>
            </p:sp>
            <p:sp>
              <p:nvSpPr>
                <p:cNvPr id="56" name="Freeform 38"/>
                <p:cNvSpPr>
                  <a:spLocks/>
                </p:cNvSpPr>
                <p:nvPr/>
              </p:nvSpPr>
              <p:spPr bwMode="auto">
                <a:xfrm>
                  <a:off x="3631049" y="3289753"/>
                  <a:ext cx="149225" cy="53975"/>
                </a:xfrm>
                <a:custGeom>
                  <a:avLst/>
                  <a:gdLst>
                    <a:gd name="T0" fmla="*/ 344 w 364"/>
                    <a:gd name="T1" fmla="*/ 0 h 132"/>
                    <a:gd name="T2" fmla="*/ 20 w 364"/>
                    <a:gd name="T3" fmla="*/ 0 h 132"/>
                    <a:gd name="T4" fmla="*/ 0 w 364"/>
                    <a:gd name="T5" fmla="*/ 20 h 132"/>
                    <a:gd name="T6" fmla="*/ 0 w 364"/>
                    <a:gd name="T7" fmla="*/ 112 h 132"/>
                    <a:gd name="T8" fmla="*/ 20 w 364"/>
                    <a:gd name="T9" fmla="*/ 132 h 132"/>
                    <a:gd name="T10" fmla="*/ 40 w 364"/>
                    <a:gd name="T11" fmla="*/ 112 h 132"/>
                    <a:gd name="T12" fmla="*/ 40 w 364"/>
                    <a:gd name="T13" fmla="*/ 40 h 132"/>
                    <a:gd name="T14" fmla="*/ 324 w 364"/>
                    <a:gd name="T15" fmla="*/ 40 h 132"/>
                    <a:gd name="T16" fmla="*/ 324 w 364"/>
                    <a:gd name="T17" fmla="*/ 112 h 132"/>
                    <a:gd name="T18" fmla="*/ 344 w 364"/>
                    <a:gd name="T19" fmla="*/ 132 h 132"/>
                    <a:gd name="T20" fmla="*/ 364 w 364"/>
                    <a:gd name="T21" fmla="*/ 112 h 132"/>
                    <a:gd name="T22" fmla="*/ 364 w 364"/>
                    <a:gd name="T23" fmla="*/ 20 h 132"/>
                    <a:gd name="T24" fmla="*/ 344 w 364"/>
                    <a:gd name="T2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 h="132">
                      <a:moveTo>
                        <a:pt x="344" y="0"/>
                      </a:moveTo>
                      <a:cubicBezTo>
                        <a:pt x="20" y="0"/>
                        <a:pt x="20" y="0"/>
                        <a:pt x="20" y="0"/>
                      </a:cubicBezTo>
                      <a:cubicBezTo>
                        <a:pt x="9" y="0"/>
                        <a:pt x="0" y="8"/>
                        <a:pt x="0" y="20"/>
                      </a:cubicBezTo>
                      <a:cubicBezTo>
                        <a:pt x="0" y="112"/>
                        <a:pt x="0" y="112"/>
                        <a:pt x="0" y="112"/>
                      </a:cubicBezTo>
                      <a:cubicBezTo>
                        <a:pt x="0" y="123"/>
                        <a:pt x="9" y="132"/>
                        <a:pt x="20" y="132"/>
                      </a:cubicBezTo>
                      <a:cubicBezTo>
                        <a:pt x="31" y="132"/>
                        <a:pt x="40" y="123"/>
                        <a:pt x="40" y="112"/>
                      </a:cubicBezTo>
                      <a:cubicBezTo>
                        <a:pt x="40" y="40"/>
                        <a:pt x="40" y="40"/>
                        <a:pt x="40" y="40"/>
                      </a:cubicBezTo>
                      <a:cubicBezTo>
                        <a:pt x="324" y="40"/>
                        <a:pt x="324" y="40"/>
                        <a:pt x="324" y="40"/>
                      </a:cubicBezTo>
                      <a:cubicBezTo>
                        <a:pt x="324" y="112"/>
                        <a:pt x="324" y="112"/>
                        <a:pt x="324" y="112"/>
                      </a:cubicBezTo>
                      <a:cubicBezTo>
                        <a:pt x="324" y="123"/>
                        <a:pt x="333" y="132"/>
                        <a:pt x="344" y="132"/>
                      </a:cubicBezTo>
                      <a:cubicBezTo>
                        <a:pt x="355" y="132"/>
                        <a:pt x="364" y="123"/>
                        <a:pt x="364" y="112"/>
                      </a:cubicBezTo>
                      <a:cubicBezTo>
                        <a:pt x="364" y="20"/>
                        <a:pt x="364" y="20"/>
                        <a:pt x="364" y="20"/>
                      </a:cubicBezTo>
                      <a:cubicBezTo>
                        <a:pt x="364" y="8"/>
                        <a:pt x="355" y="0"/>
                        <a:pt x="344" y="0"/>
                      </a:cubicBezTo>
                      <a:close/>
                    </a:path>
                  </a:pathLst>
                </a:custGeom>
                <a:solidFill>
                  <a:srgbClr val="3D44AC"/>
                </a:solidFill>
                <a:ln>
                  <a:noFill/>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Brandon Grotesque Regular"/>
                    <a:ea typeface="+mn-ea"/>
                    <a:cs typeface="+mn-cs"/>
                  </a:endParaRPr>
                </a:p>
              </p:txBody>
            </p:sp>
            <p:sp>
              <p:nvSpPr>
                <p:cNvPr id="57" name="Freeform 39"/>
                <p:cNvSpPr>
                  <a:spLocks/>
                </p:cNvSpPr>
                <p:nvPr/>
              </p:nvSpPr>
              <p:spPr bwMode="auto">
                <a:xfrm>
                  <a:off x="3504049" y="2635703"/>
                  <a:ext cx="77788" cy="79375"/>
                </a:xfrm>
                <a:custGeom>
                  <a:avLst/>
                  <a:gdLst>
                    <a:gd name="T0" fmla="*/ 16 w 49"/>
                    <a:gd name="T1" fmla="*/ 50 h 50"/>
                    <a:gd name="T2" fmla="*/ 33 w 49"/>
                    <a:gd name="T3" fmla="*/ 50 h 50"/>
                    <a:gd name="T4" fmla="*/ 33 w 49"/>
                    <a:gd name="T5" fmla="*/ 34 h 50"/>
                    <a:gd name="T6" fmla="*/ 49 w 49"/>
                    <a:gd name="T7" fmla="*/ 34 h 50"/>
                    <a:gd name="T8" fmla="*/ 49 w 49"/>
                    <a:gd name="T9" fmla="*/ 16 h 50"/>
                    <a:gd name="T10" fmla="*/ 33 w 49"/>
                    <a:gd name="T11" fmla="*/ 16 h 50"/>
                    <a:gd name="T12" fmla="*/ 33 w 49"/>
                    <a:gd name="T13" fmla="*/ 0 h 50"/>
                    <a:gd name="T14" fmla="*/ 16 w 49"/>
                    <a:gd name="T15" fmla="*/ 0 h 50"/>
                    <a:gd name="T16" fmla="*/ 16 w 49"/>
                    <a:gd name="T17" fmla="*/ 16 h 50"/>
                    <a:gd name="T18" fmla="*/ 0 w 49"/>
                    <a:gd name="T19" fmla="*/ 16 h 50"/>
                    <a:gd name="T20" fmla="*/ 0 w 49"/>
                    <a:gd name="T21" fmla="*/ 34 h 50"/>
                    <a:gd name="T22" fmla="*/ 16 w 49"/>
                    <a:gd name="T23" fmla="*/ 34 h 50"/>
                    <a:gd name="T24" fmla="*/ 16 w 49"/>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0">
                      <a:moveTo>
                        <a:pt x="16" y="50"/>
                      </a:moveTo>
                      <a:lnTo>
                        <a:pt x="33" y="50"/>
                      </a:lnTo>
                      <a:lnTo>
                        <a:pt x="33" y="34"/>
                      </a:lnTo>
                      <a:lnTo>
                        <a:pt x="49" y="34"/>
                      </a:lnTo>
                      <a:lnTo>
                        <a:pt x="49" y="16"/>
                      </a:lnTo>
                      <a:lnTo>
                        <a:pt x="33" y="16"/>
                      </a:lnTo>
                      <a:lnTo>
                        <a:pt x="33" y="0"/>
                      </a:lnTo>
                      <a:lnTo>
                        <a:pt x="16" y="0"/>
                      </a:lnTo>
                      <a:lnTo>
                        <a:pt x="16" y="16"/>
                      </a:lnTo>
                      <a:lnTo>
                        <a:pt x="0" y="16"/>
                      </a:lnTo>
                      <a:lnTo>
                        <a:pt x="0" y="34"/>
                      </a:lnTo>
                      <a:lnTo>
                        <a:pt x="16" y="34"/>
                      </a:lnTo>
                      <a:lnTo>
                        <a:pt x="16" y="50"/>
                      </a:lnTo>
                      <a:close/>
                    </a:path>
                  </a:pathLst>
                </a:custGeom>
                <a:solidFill>
                  <a:srgbClr val="3D44AC"/>
                </a:solidFill>
                <a:ln>
                  <a:noFill/>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Brandon Grotesque Regular"/>
                    <a:ea typeface="+mn-ea"/>
                    <a:cs typeface="+mn-cs"/>
                  </a:endParaRPr>
                </a:p>
              </p:txBody>
            </p:sp>
          </p:grpSp>
          <p:sp>
            <p:nvSpPr>
              <p:cNvPr id="48" name="Oval 68"/>
              <p:cNvSpPr>
                <a:spLocks noChangeArrowheads="1"/>
              </p:cNvSpPr>
              <p:nvPr/>
            </p:nvSpPr>
            <p:spPr bwMode="auto">
              <a:xfrm>
                <a:off x="1983979" y="4624841"/>
                <a:ext cx="12700" cy="19050"/>
              </a:xfrm>
              <a:prstGeom prst="ellipse">
                <a:avLst/>
              </a:prstGeom>
              <a:solidFill>
                <a:srgbClr val="3D44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Brandon Grotesque Regular"/>
                  <a:ea typeface="+mn-ea"/>
                  <a:cs typeface="+mn-cs"/>
                </a:endParaRPr>
              </a:p>
            </p:txBody>
          </p:sp>
          <p:grpSp>
            <p:nvGrpSpPr>
              <p:cNvPr id="49" name="Group 48"/>
              <p:cNvGrpSpPr/>
              <p:nvPr/>
            </p:nvGrpSpPr>
            <p:grpSpPr>
              <a:xfrm>
                <a:off x="4674156" y="3426277"/>
                <a:ext cx="647700" cy="785813"/>
                <a:chOff x="4705113" y="2575377"/>
                <a:chExt cx="647700" cy="785813"/>
              </a:xfrm>
            </p:grpSpPr>
            <p:sp>
              <p:nvSpPr>
                <p:cNvPr id="50" name="Freeform 29"/>
                <p:cNvSpPr>
                  <a:spLocks noEditPoints="1"/>
                </p:cNvSpPr>
                <p:nvPr/>
              </p:nvSpPr>
              <p:spPr bwMode="auto">
                <a:xfrm>
                  <a:off x="4705113" y="2676977"/>
                  <a:ext cx="647700" cy="684213"/>
                </a:xfrm>
                <a:custGeom>
                  <a:avLst/>
                  <a:gdLst>
                    <a:gd name="T0" fmla="*/ 1507 w 1588"/>
                    <a:gd name="T1" fmla="*/ 1274 h 1670"/>
                    <a:gd name="T2" fmla="*/ 953 w 1588"/>
                    <a:gd name="T3" fmla="*/ 898 h 1670"/>
                    <a:gd name="T4" fmla="*/ 953 w 1588"/>
                    <a:gd name="T5" fmla="*/ 785 h 1670"/>
                    <a:gd name="T6" fmla="*/ 1104 w 1588"/>
                    <a:gd name="T7" fmla="*/ 326 h 1670"/>
                    <a:gd name="T8" fmla="*/ 836 w 1588"/>
                    <a:gd name="T9" fmla="*/ 6 h 1670"/>
                    <a:gd name="T10" fmla="*/ 691 w 1588"/>
                    <a:gd name="T11" fmla="*/ 11 h 1670"/>
                    <a:gd name="T12" fmla="*/ 444 w 1588"/>
                    <a:gd name="T13" fmla="*/ 326 h 1670"/>
                    <a:gd name="T14" fmla="*/ 596 w 1588"/>
                    <a:gd name="T15" fmla="*/ 785 h 1670"/>
                    <a:gd name="T16" fmla="*/ 601 w 1588"/>
                    <a:gd name="T17" fmla="*/ 893 h 1670"/>
                    <a:gd name="T18" fmla="*/ 248 w 1588"/>
                    <a:gd name="T19" fmla="*/ 1062 h 1670"/>
                    <a:gd name="T20" fmla="*/ 6 w 1588"/>
                    <a:gd name="T21" fmla="*/ 1620 h 1670"/>
                    <a:gd name="T22" fmla="*/ 44 w 1588"/>
                    <a:gd name="T23" fmla="*/ 1670 h 1670"/>
                    <a:gd name="T24" fmla="*/ 160 w 1588"/>
                    <a:gd name="T25" fmla="*/ 1287 h 1670"/>
                    <a:gd name="T26" fmla="*/ 777 w 1588"/>
                    <a:gd name="T27" fmla="*/ 1139 h 1670"/>
                    <a:gd name="T28" fmla="*/ 1136 w 1588"/>
                    <a:gd name="T29" fmla="*/ 1331 h 1670"/>
                    <a:gd name="T30" fmla="*/ 1212 w 1588"/>
                    <a:gd name="T31" fmla="*/ 1664 h 1670"/>
                    <a:gd name="T32" fmla="*/ 1242 w 1588"/>
                    <a:gd name="T33" fmla="*/ 1630 h 1670"/>
                    <a:gd name="T34" fmla="*/ 1188 w 1588"/>
                    <a:gd name="T35" fmla="*/ 1301 h 1670"/>
                    <a:gd name="T36" fmla="*/ 1058 w 1588"/>
                    <a:gd name="T37" fmla="*/ 1042 h 1670"/>
                    <a:gd name="T38" fmla="*/ 1505 w 1588"/>
                    <a:gd name="T39" fmla="*/ 1640 h 1670"/>
                    <a:gd name="T40" fmla="*/ 1554 w 1588"/>
                    <a:gd name="T41" fmla="*/ 1669 h 1670"/>
                    <a:gd name="T42" fmla="*/ 572 w 1588"/>
                    <a:gd name="T43" fmla="*/ 612 h 1670"/>
                    <a:gd name="T44" fmla="*/ 672 w 1588"/>
                    <a:gd name="T45" fmla="*/ 262 h 1670"/>
                    <a:gd name="T46" fmla="*/ 976 w 1588"/>
                    <a:gd name="T47" fmla="*/ 612 h 1670"/>
                    <a:gd name="T48" fmla="*/ 572 w 1588"/>
                    <a:gd name="T49" fmla="*/ 612 h 1670"/>
                    <a:gd name="T50" fmla="*/ 862 w 1588"/>
                    <a:gd name="T51" fmla="*/ 836 h 1670"/>
                    <a:gd name="T52" fmla="*/ 894 w 1588"/>
                    <a:gd name="T53" fmla="*/ 955 h 1670"/>
                    <a:gd name="T54" fmla="*/ 655 w 1588"/>
                    <a:gd name="T55" fmla="*/ 957 h 1670"/>
                    <a:gd name="T56" fmla="*/ 689 w 1588"/>
                    <a:gd name="T57" fmla="*/ 837 h 1670"/>
                    <a:gd name="T58" fmla="*/ 561 w 1588"/>
                    <a:gd name="T59" fmla="*/ 1023 h 1670"/>
                    <a:gd name="T60" fmla="*/ 625 w 1588"/>
                    <a:gd name="T61" fmla="*/ 1008 h 1670"/>
                    <a:gd name="T62" fmla="*/ 923 w 1588"/>
                    <a:gd name="T63" fmla="*/ 1008 h 1670"/>
                    <a:gd name="T64" fmla="*/ 987 w 1588"/>
                    <a:gd name="T65" fmla="*/ 1022 h 1670"/>
                    <a:gd name="T66" fmla="*/ 956 w 1588"/>
                    <a:gd name="T67" fmla="*/ 1040 h 1670"/>
                    <a:gd name="T68" fmla="*/ 561 w 1588"/>
                    <a:gd name="T69" fmla="*/ 1023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88" h="1670">
                      <a:moveTo>
                        <a:pt x="1583" y="1620"/>
                      </a:moveTo>
                      <a:cubicBezTo>
                        <a:pt x="1582" y="1618"/>
                        <a:pt x="1531" y="1422"/>
                        <a:pt x="1507" y="1274"/>
                      </a:cubicBezTo>
                      <a:cubicBezTo>
                        <a:pt x="1475" y="1076"/>
                        <a:pt x="1141" y="980"/>
                        <a:pt x="1039" y="955"/>
                      </a:cubicBezTo>
                      <a:cubicBezTo>
                        <a:pt x="996" y="944"/>
                        <a:pt x="967" y="925"/>
                        <a:pt x="953" y="898"/>
                      </a:cubicBezTo>
                      <a:cubicBezTo>
                        <a:pt x="928" y="850"/>
                        <a:pt x="952" y="787"/>
                        <a:pt x="952" y="786"/>
                      </a:cubicBezTo>
                      <a:cubicBezTo>
                        <a:pt x="953" y="786"/>
                        <a:pt x="953" y="785"/>
                        <a:pt x="953" y="785"/>
                      </a:cubicBezTo>
                      <a:cubicBezTo>
                        <a:pt x="993" y="750"/>
                        <a:pt x="1025" y="703"/>
                        <a:pt x="1050" y="642"/>
                      </a:cubicBezTo>
                      <a:cubicBezTo>
                        <a:pt x="1097" y="526"/>
                        <a:pt x="1104" y="394"/>
                        <a:pt x="1104" y="326"/>
                      </a:cubicBezTo>
                      <a:cubicBezTo>
                        <a:pt x="1104" y="280"/>
                        <a:pt x="1095" y="237"/>
                        <a:pt x="1078" y="198"/>
                      </a:cubicBezTo>
                      <a:cubicBezTo>
                        <a:pt x="1048" y="108"/>
                        <a:pt x="982" y="24"/>
                        <a:pt x="836" y="6"/>
                      </a:cubicBezTo>
                      <a:cubicBezTo>
                        <a:pt x="816" y="2"/>
                        <a:pt x="795" y="0"/>
                        <a:pt x="774" y="0"/>
                      </a:cubicBezTo>
                      <a:cubicBezTo>
                        <a:pt x="745" y="0"/>
                        <a:pt x="717" y="4"/>
                        <a:pt x="691" y="11"/>
                      </a:cubicBezTo>
                      <a:cubicBezTo>
                        <a:pt x="594" y="30"/>
                        <a:pt x="535" y="82"/>
                        <a:pt x="501" y="143"/>
                      </a:cubicBezTo>
                      <a:cubicBezTo>
                        <a:pt x="465" y="195"/>
                        <a:pt x="444" y="258"/>
                        <a:pt x="444" y="326"/>
                      </a:cubicBezTo>
                      <a:cubicBezTo>
                        <a:pt x="444" y="394"/>
                        <a:pt x="451" y="526"/>
                        <a:pt x="498" y="642"/>
                      </a:cubicBezTo>
                      <a:cubicBezTo>
                        <a:pt x="523" y="703"/>
                        <a:pt x="556" y="750"/>
                        <a:pt x="596" y="785"/>
                      </a:cubicBezTo>
                      <a:cubicBezTo>
                        <a:pt x="596" y="786"/>
                        <a:pt x="596" y="787"/>
                        <a:pt x="597" y="788"/>
                      </a:cubicBezTo>
                      <a:cubicBezTo>
                        <a:pt x="597" y="789"/>
                        <a:pt x="623" y="846"/>
                        <a:pt x="601" y="893"/>
                      </a:cubicBezTo>
                      <a:cubicBezTo>
                        <a:pt x="587" y="922"/>
                        <a:pt x="556" y="943"/>
                        <a:pt x="509" y="955"/>
                      </a:cubicBezTo>
                      <a:cubicBezTo>
                        <a:pt x="452" y="970"/>
                        <a:pt x="342" y="1003"/>
                        <a:pt x="248" y="1062"/>
                      </a:cubicBezTo>
                      <a:cubicBezTo>
                        <a:pt x="150" y="1122"/>
                        <a:pt x="94" y="1193"/>
                        <a:pt x="81" y="1274"/>
                      </a:cubicBezTo>
                      <a:cubicBezTo>
                        <a:pt x="57" y="1422"/>
                        <a:pt x="6" y="1618"/>
                        <a:pt x="6" y="1620"/>
                      </a:cubicBezTo>
                      <a:cubicBezTo>
                        <a:pt x="0" y="1641"/>
                        <a:pt x="13" y="1663"/>
                        <a:pt x="34" y="1669"/>
                      </a:cubicBezTo>
                      <a:cubicBezTo>
                        <a:pt x="38" y="1669"/>
                        <a:pt x="41" y="1670"/>
                        <a:pt x="44" y="1670"/>
                      </a:cubicBezTo>
                      <a:cubicBezTo>
                        <a:pt x="62" y="1670"/>
                        <a:pt x="78" y="1658"/>
                        <a:pt x="83" y="1640"/>
                      </a:cubicBezTo>
                      <a:cubicBezTo>
                        <a:pt x="85" y="1632"/>
                        <a:pt x="136" y="1438"/>
                        <a:pt x="160" y="1287"/>
                      </a:cubicBezTo>
                      <a:cubicBezTo>
                        <a:pt x="179" y="1174"/>
                        <a:pt x="334" y="1090"/>
                        <a:pt x="487" y="1044"/>
                      </a:cubicBezTo>
                      <a:cubicBezTo>
                        <a:pt x="503" y="1059"/>
                        <a:pt x="605" y="1139"/>
                        <a:pt x="777" y="1139"/>
                      </a:cubicBezTo>
                      <a:cubicBezTo>
                        <a:pt x="856" y="1139"/>
                        <a:pt x="918" y="1122"/>
                        <a:pt x="964" y="1102"/>
                      </a:cubicBezTo>
                      <a:cubicBezTo>
                        <a:pt x="1136" y="1331"/>
                        <a:pt x="1136" y="1331"/>
                        <a:pt x="1136" y="1331"/>
                      </a:cubicBezTo>
                      <a:cubicBezTo>
                        <a:pt x="1183" y="1639"/>
                        <a:pt x="1183" y="1639"/>
                        <a:pt x="1183" y="1639"/>
                      </a:cubicBezTo>
                      <a:cubicBezTo>
                        <a:pt x="1185" y="1654"/>
                        <a:pt x="1198" y="1664"/>
                        <a:pt x="1212" y="1664"/>
                      </a:cubicBezTo>
                      <a:cubicBezTo>
                        <a:pt x="1214" y="1664"/>
                        <a:pt x="1215" y="1664"/>
                        <a:pt x="1217" y="1664"/>
                      </a:cubicBezTo>
                      <a:cubicBezTo>
                        <a:pt x="1233" y="1662"/>
                        <a:pt x="1244" y="1646"/>
                        <a:pt x="1242" y="1630"/>
                      </a:cubicBezTo>
                      <a:cubicBezTo>
                        <a:pt x="1194" y="1314"/>
                        <a:pt x="1194" y="1314"/>
                        <a:pt x="1194" y="1314"/>
                      </a:cubicBezTo>
                      <a:cubicBezTo>
                        <a:pt x="1193" y="1309"/>
                        <a:pt x="1191" y="1305"/>
                        <a:pt x="1188" y="1301"/>
                      </a:cubicBezTo>
                      <a:cubicBezTo>
                        <a:pt x="1017" y="1074"/>
                        <a:pt x="1017" y="1074"/>
                        <a:pt x="1017" y="1074"/>
                      </a:cubicBezTo>
                      <a:cubicBezTo>
                        <a:pt x="1040" y="1059"/>
                        <a:pt x="1053" y="1047"/>
                        <a:pt x="1058" y="1042"/>
                      </a:cubicBezTo>
                      <a:cubicBezTo>
                        <a:pt x="1225" y="1089"/>
                        <a:pt x="1410" y="1176"/>
                        <a:pt x="1428" y="1287"/>
                      </a:cubicBezTo>
                      <a:cubicBezTo>
                        <a:pt x="1453" y="1438"/>
                        <a:pt x="1503" y="1632"/>
                        <a:pt x="1505" y="1640"/>
                      </a:cubicBezTo>
                      <a:cubicBezTo>
                        <a:pt x="1510" y="1658"/>
                        <a:pt x="1526" y="1670"/>
                        <a:pt x="1544" y="1670"/>
                      </a:cubicBezTo>
                      <a:cubicBezTo>
                        <a:pt x="1547" y="1670"/>
                        <a:pt x="1551" y="1669"/>
                        <a:pt x="1554" y="1669"/>
                      </a:cubicBezTo>
                      <a:cubicBezTo>
                        <a:pt x="1576" y="1663"/>
                        <a:pt x="1588" y="1641"/>
                        <a:pt x="1583" y="1620"/>
                      </a:cubicBezTo>
                      <a:close/>
                      <a:moveTo>
                        <a:pt x="572" y="612"/>
                      </a:moveTo>
                      <a:cubicBezTo>
                        <a:pt x="549" y="554"/>
                        <a:pt x="536" y="489"/>
                        <a:pt x="530" y="434"/>
                      </a:cubicBezTo>
                      <a:cubicBezTo>
                        <a:pt x="588" y="414"/>
                        <a:pt x="668" y="362"/>
                        <a:pt x="672" y="262"/>
                      </a:cubicBezTo>
                      <a:cubicBezTo>
                        <a:pt x="672" y="262"/>
                        <a:pt x="723" y="464"/>
                        <a:pt x="1016" y="452"/>
                      </a:cubicBezTo>
                      <a:cubicBezTo>
                        <a:pt x="1009" y="503"/>
                        <a:pt x="997" y="560"/>
                        <a:pt x="976" y="612"/>
                      </a:cubicBezTo>
                      <a:cubicBezTo>
                        <a:pt x="933" y="718"/>
                        <a:pt x="867" y="769"/>
                        <a:pt x="774" y="769"/>
                      </a:cubicBezTo>
                      <a:cubicBezTo>
                        <a:pt x="682" y="769"/>
                        <a:pt x="616" y="718"/>
                        <a:pt x="572" y="612"/>
                      </a:cubicBezTo>
                      <a:close/>
                      <a:moveTo>
                        <a:pt x="774" y="849"/>
                      </a:moveTo>
                      <a:cubicBezTo>
                        <a:pt x="805" y="849"/>
                        <a:pt x="835" y="845"/>
                        <a:pt x="862" y="836"/>
                      </a:cubicBezTo>
                      <a:cubicBezTo>
                        <a:pt x="861" y="866"/>
                        <a:pt x="865" y="901"/>
                        <a:pt x="882" y="934"/>
                      </a:cubicBezTo>
                      <a:cubicBezTo>
                        <a:pt x="885" y="941"/>
                        <a:pt x="890" y="948"/>
                        <a:pt x="894" y="955"/>
                      </a:cubicBezTo>
                      <a:cubicBezTo>
                        <a:pt x="874" y="969"/>
                        <a:pt x="838" y="984"/>
                        <a:pt x="776" y="984"/>
                      </a:cubicBezTo>
                      <a:cubicBezTo>
                        <a:pt x="717" y="984"/>
                        <a:pt x="679" y="970"/>
                        <a:pt x="655" y="957"/>
                      </a:cubicBezTo>
                      <a:cubicBezTo>
                        <a:pt x="662" y="948"/>
                        <a:pt x="668" y="938"/>
                        <a:pt x="673" y="927"/>
                      </a:cubicBezTo>
                      <a:cubicBezTo>
                        <a:pt x="688" y="896"/>
                        <a:pt x="691" y="865"/>
                        <a:pt x="689" y="837"/>
                      </a:cubicBezTo>
                      <a:cubicBezTo>
                        <a:pt x="716" y="845"/>
                        <a:pt x="744" y="849"/>
                        <a:pt x="774" y="849"/>
                      </a:cubicBezTo>
                      <a:close/>
                      <a:moveTo>
                        <a:pt x="561" y="1023"/>
                      </a:moveTo>
                      <a:cubicBezTo>
                        <a:pt x="579" y="1016"/>
                        <a:pt x="595" y="1008"/>
                        <a:pt x="610" y="999"/>
                      </a:cubicBezTo>
                      <a:cubicBezTo>
                        <a:pt x="614" y="1002"/>
                        <a:pt x="619" y="1005"/>
                        <a:pt x="625" y="1008"/>
                      </a:cubicBezTo>
                      <a:cubicBezTo>
                        <a:pt x="666" y="1032"/>
                        <a:pt x="716" y="1044"/>
                        <a:pt x="776" y="1044"/>
                      </a:cubicBezTo>
                      <a:cubicBezTo>
                        <a:pt x="835" y="1044"/>
                        <a:pt x="885" y="1032"/>
                        <a:pt x="923" y="1008"/>
                      </a:cubicBezTo>
                      <a:cubicBezTo>
                        <a:pt x="929" y="1004"/>
                        <a:pt x="933" y="1001"/>
                        <a:pt x="938" y="997"/>
                      </a:cubicBezTo>
                      <a:cubicBezTo>
                        <a:pt x="952" y="1007"/>
                        <a:pt x="968" y="1016"/>
                        <a:pt x="987" y="1022"/>
                      </a:cubicBezTo>
                      <a:cubicBezTo>
                        <a:pt x="980" y="1027"/>
                        <a:pt x="972" y="1032"/>
                        <a:pt x="963" y="1036"/>
                      </a:cubicBezTo>
                      <a:cubicBezTo>
                        <a:pt x="961" y="1037"/>
                        <a:pt x="958" y="1038"/>
                        <a:pt x="956" y="1040"/>
                      </a:cubicBezTo>
                      <a:cubicBezTo>
                        <a:pt x="917" y="1060"/>
                        <a:pt x="857" y="1079"/>
                        <a:pt x="777" y="1079"/>
                      </a:cubicBezTo>
                      <a:cubicBezTo>
                        <a:pt x="675" y="1079"/>
                        <a:pt x="601" y="1047"/>
                        <a:pt x="561" y="1023"/>
                      </a:cubicBezTo>
                      <a:close/>
                    </a:path>
                  </a:pathLst>
                </a:custGeom>
                <a:solidFill>
                  <a:srgbClr val="3D44AC"/>
                </a:solidFill>
                <a:ln>
                  <a:noFill/>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Brandon Grotesque Regular"/>
                    <a:ea typeface="+mn-ea"/>
                    <a:cs typeface="+mn-cs"/>
                  </a:endParaRPr>
                </a:p>
              </p:txBody>
            </p:sp>
            <p:sp>
              <p:nvSpPr>
                <p:cNvPr id="51" name="Freeform 30"/>
                <p:cNvSpPr>
                  <a:spLocks/>
                </p:cNvSpPr>
                <p:nvPr/>
              </p:nvSpPr>
              <p:spPr bwMode="auto">
                <a:xfrm>
                  <a:off x="4935300" y="2575377"/>
                  <a:ext cx="165100" cy="103188"/>
                </a:xfrm>
                <a:custGeom>
                  <a:avLst/>
                  <a:gdLst>
                    <a:gd name="T0" fmla="*/ 208 w 404"/>
                    <a:gd name="T1" fmla="*/ 201 h 251"/>
                    <a:gd name="T2" fmla="*/ 396 w 404"/>
                    <a:gd name="T3" fmla="*/ 250 h 251"/>
                    <a:gd name="T4" fmla="*/ 404 w 404"/>
                    <a:gd name="T5" fmla="*/ 196 h 251"/>
                    <a:gd name="T6" fmla="*/ 202 w 404"/>
                    <a:gd name="T7" fmla="*/ 0 h 251"/>
                    <a:gd name="T8" fmla="*/ 0 w 404"/>
                    <a:gd name="T9" fmla="*/ 196 h 251"/>
                    <a:gd name="T10" fmla="*/ 9 w 404"/>
                    <a:gd name="T11" fmla="*/ 251 h 251"/>
                    <a:gd name="T12" fmla="*/ 208 w 404"/>
                    <a:gd name="T13" fmla="*/ 201 h 251"/>
                  </a:gdLst>
                  <a:ahLst/>
                  <a:cxnLst>
                    <a:cxn ang="0">
                      <a:pos x="T0" y="T1"/>
                    </a:cxn>
                    <a:cxn ang="0">
                      <a:pos x="T2" y="T3"/>
                    </a:cxn>
                    <a:cxn ang="0">
                      <a:pos x="T4" y="T5"/>
                    </a:cxn>
                    <a:cxn ang="0">
                      <a:pos x="T6" y="T7"/>
                    </a:cxn>
                    <a:cxn ang="0">
                      <a:pos x="T8" y="T9"/>
                    </a:cxn>
                    <a:cxn ang="0">
                      <a:pos x="T10" y="T11"/>
                    </a:cxn>
                    <a:cxn ang="0">
                      <a:pos x="T12" y="T13"/>
                    </a:cxn>
                  </a:cxnLst>
                  <a:rect l="0" t="0" r="r" b="b"/>
                  <a:pathLst>
                    <a:path w="404" h="251">
                      <a:moveTo>
                        <a:pt x="208" y="201"/>
                      </a:moveTo>
                      <a:cubicBezTo>
                        <a:pt x="277" y="201"/>
                        <a:pt x="344" y="217"/>
                        <a:pt x="396" y="250"/>
                      </a:cubicBezTo>
                      <a:cubicBezTo>
                        <a:pt x="401" y="233"/>
                        <a:pt x="404" y="215"/>
                        <a:pt x="404" y="196"/>
                      </a:cubicBezTo>
                      <a:cubicBezTo>
                        <a:pt x="404" y="88"/>
                        <a:pt x="314" y="1"/>
                        <a:pt x="202" y="0"/>
                      </a:cubicBezTo>
                      <a:cubicBezTo>
                        <a:pt x="91" y="0"/>
                        <a:pt x="1" y="88"/>
                        <a:pt x="0" y="196"/>
                      </a:cubicBezTo>
                      <a:cubicBezTo>
                        <a:pt x="0" y="215"/>
                        <a:pt x="3" y="234"/>
                        <a:pt x="9" y="251"/>
                      </a:cubicBezTo>
                      <a:cubicBezTo>
                        <a:pt x="66" y="216"/>
                        <a:pt x="137" y="201"/>
                        <a:pt x="208" y="201"/>
                      </a:cubicBezTo>
                      <a:close/>
                    </a:path>
                  </a:pathLst>
                </a:custGeom>
                <a:solidFill>
                  <a:srgbClr val="3D44AC"/>
                </a:solidFill>
                <a:ln>
                  <a:noFill/>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Brandon Grotesque Regular"/>
                    <a:ea typeface="+mn-ea"/>
                    <a:cs typeface="+mn-cs"/>
                  </a:endParaRPr>
                </a:p>
              </p:txBody>
            </p:sp>
            <p:sp>
              <p:nvSpPr>
                <p:cNvPr id="52" name="Oval 31"/>
                <p:cNvSpPr>
                  <a:spLocks noChangeArrowheads="1"/>
                </p:cNvSpPr>
                <p:nvPr/>
              </p:nvSpPr>
              <p:spPr bwMode="auto">
                <a:xfrm>
                  <a:off x="5113100" y="3226252"/>
                  <a:ext cx="36513" cy="38100"/>
                </a:xfrm>
                <a:prstGeom prst="ellipse">
                  <a:avLst/>
                </a:prstGeom>
                <a:solidFill>
                  <a:srgbClr val="3D44AC"/>
                </a:solidFill>
                <a:ln>
                  <a:noFill/>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Brandon Grotesque Regular"/>
                    <a:ea typeface="+mn-ea"/>
                    <a:cs typeface="+mn-cs"/>
                  </a:endParaRPr>
                </a:p>
              </p:txBody>
            </p:sp>
            <p:sp>
              <p:nvSpPr>
                <p:cNvPr id="53" name="Oval 32"/>
                <p:cNvSpPr>
                  <a:spLocks noChangeArrowheads="1"/>
                </p:cNvSpPr>
                <p:nvPr/>
              </p:nvSpPr>
              <p:spPr bwMode="auto">
                <a:xfrm>
                  <a:off x="5116275" y="3311977"/>
                  <a:ext cx="36513" cy="38100"/>
                </a:xfrm>
                <a:prstGeom prst="ellipse">
                  <a:avLst/>
                </a:prstGeom>
                <a:solidFill>
                  <a:srgbClr val="3D44AC"/>
                </a:solidFill>
                <a:ln>
                  <a:noFill/>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Brandon Grotesque Regular"/>
                    <a:ea typeface="+mn-ea"/>
                    <a:cs typeface="+mn-cs"/>
                  </a:endParaRPr>
                </a:p>
              </p:txBody>
            </p:sp>
            <p:sp>
              <p:nvSpPr>
                <p:cNvPr id="54" name="Freeform 33"/>
                <p:cNvSpPr>
                  <a:spLocks/>
                </p:cNvSpPr>
                <p:nvPr/>
              </p:nvSpPr>
              <p:spPr bwMode="auto">
                <a:xfrm>
                  <a:off x="4819413" y="3210377"/>
                  <a:ext cx="109538" cy="109538"/>
                </a:xfrm>
                <a:custGeom>
                  <a:avLst/>
                  <a:gdLst>
                    <a:gd name="T0" fmla="*/ 46 w 69"/>
                    <a:gd name="T1" fmla="*/ 0 h 69"/>
                    <a:gd name="T2" fmla="*/ 22 w 69"/>
                    <a:gd name="T3" fmla="*/ 0 h 69"/>
                    <a:gd name="T4" fmla="*/ 22 w 69"/>
                    <a:gd name="T5" fmla="*/ 22 h 69"/>
                    <a:gd name="T6" fmla="*/ 0 w 69"/>
                    <a:gd name="T7" fmla="*/ 22 h 69"/>
                    <a:gd name="T8" fmla="*/ 0 w 69"/>
                    <a:gd name="T9" fmla="*/ 46 h 69"/>
                    <a:gd name="T10" fmla="*/ 22 w 69"/>
                    <a:gd name="T11" fmla="*/ 46 h 69"/>
                    <a:gd name="T12" fmla="*/ 22 w 69"/>
                    <a:gd name="T13" fmla="*/ 69 h 69"/>
                    <a:gd name="T14" fmla="*/ 46 w 69"/>
                    <a:gd name="T15" fmla="*/ 69 h 69"/>
                    <a:gd name="T16" fmla="*/ 46 w 69"/>
                    <a:gd name="T17" fmla="*/ 46 h 69"/>
                    <a:gd name="T18" fmla="*/ 69 w 69"/>
                    <a:gd name="T19" fmla="*/ 46 h 69"/>
                    <a:gd name="T20" fmla="*/ 69 w 69"/>
                    <a:gd name="T21" fmla="*/ 22 h 69"/>
                    <a:gd name="T22" fmla="*/ 46 w 69"/>
                    <a:gd name="T23" fmla="*/ 22 h 69"/>
                    <a:gd name="T24" fmla="*/ 46 w 69"/>
                    <a:gd name="T2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69">
                      <a:moveTo>
                        <a:pt x="46" y="0"/>
                      </a:moveTo>
                      <a:lnTo>
                        <a:pt x="22" y="0"/>
                      </a:lnTo>
                      <a:lnTo>
                        <a:pt x="22" y="22"/>
                      </a:lnTo>
                      <a:lnTo>
                        <a:pt x="0" y="22"/>
                      </a:lnTo>
                      <a:lnTo>
                        <a:pt x="0" y="46"/>
                      </a:lnTo>
                      <a:lnTo>
                        <a:pt x="22" y="46"/>
                      </a:lnTo>
                      <a:lnTo>
                        <a:pt x="22" y="69"/>
                      </a:lnTo>
                      <a:lnTo>
                        <a:pt x="46" y="69"/>
                      </a:lnTo>
                      <a:lnTo>
                        <a:pt x="46" y="46"/>
                      </a:lnTo>
                      <a:lnTo>
                        <a:pt x="69" y="46"/>
                      </a:lnTo>
                      <a:lnTo>
                        <a:pt x="69" y="22"/>
                      </a:lnTo>
                      <a:lnTo>
                        <a:pt x="46" y="22"/>
                      </a:lnTo>
                      <a:lnTo>
                        <a:pt x="46" y="0"/>
                      </a:lnTo>
                      <a:close/>
                    </a:path>
                  </a:pathLst>
                </a:custGeom>
                <a:solidFill>
                  <a:srgbClr val="3D44AC"/>
                </a:solidFill>
                <a:ln>
                  <a:noFill/>
                </a:ln>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Brandon Grotesque Regular"/>
                    <a:ea typeface="+mn-ea"/>
                    <a:cs typeface="+mn-cs"/>
                  </a:endParaRPr>
                </a:p>
              </p:txBody>
            </p:sp>
          </p:grpSp>
        </p:grpSp>
        <p:sp>
          <p:nvSpPr>
            <p:cNvPr id="61" name="Rectangle 60"/>
            <p:cNvSpPr/>
            <p:nvPr/>
          </p:nvSpPr>
          <p:spPr bwMode="auto">
            <a:xfrm>
              <a:off x="318149" y="3749751"/>
              <a:ext cx="4017410" cy="1478475"/>
            </a:xfrm>
            <a:prstGeom prst="rect">
              <a:avLst/>
            </a:prstGeom>
            <a:noFill/>
            <a:ln w="41275" cap="flat" cmpd="sng" algn="ctr">
              <a:solidFill>
                <a:srgbClr val="3D44AC">
                  <a:lumMod val="60000"/>
                  <a:lumOff val="40000"/>
                </a:srgbClr>
              </a:solidFill>
              <a:prstDash val="sysDot"/>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699496" rtl="0" eaLnBrk="1" fontAlgn="base" latinLnBrk="0" hangingPunct="1">
                <a:lnSpc>
                  <a:spcPct val="100000"/>
                </a:lnSpc>
                <a:spcBef>
                  <a:spcPct val="0"/>
                </a:spcBef>
                <a:spcAft>
                  <a:spcPct val="0"/>
                </a:spcAft>
                <a:buClrTx/>
                <a:buSzTx/>
                <a:buFontTx/>
                <a:buNone/>
                <a:tabLst/>
                <a:defRPr/>
              </a:pPr>
              <a:endParaRPr kumimoji="0" lang="en-US" sz="1500" b="0" i="0" u="none" strike="noStrike" kern="0" cap="none" spc="0" normalizeH="0" baseline="0" noProof="0" dirty="0">
                <a:ln>
                  <a:noFill/>
                </a:ln>
                <a:gradFill>
                  <a:gsLst>
                    <a:gs pos="0">
                      <a:srgbClr val="FFFFFF"/>
                    </a:gs>
                    <a:gs pos="100000">
                      <a:srgbClr val="FFFFFF"/>
                    </a:gs>
                  </a:gsLst>
                  <a:lin ang="5400000" scaled="0"/>
                </a:gradFill>
                <a:effectLst/>
                <a:uLnTx/>
                <a:uFillTx/>
                <a:latin typeface="Brandon Grotesque Regular"/>
                <a:ea typeface="+mn-ea"/>
                <a:cs typeface="+mn-cs"/>
              </a:endParaRPr>
            </a:p>
          </p:txBody>
        </p:sp>
        <p:grpSp>
          <p:nvGrpSpPr>
            <p:cNvPr id="62" name="Group 61"/>
            <p:cNvGrpSpPr/>
            <p:nvPr/>
          </p:nvGrpSpPr>
          <p:grpSpPr>
            <a:xfrm>
              <a:off x="4528434" y="4334232"/>
              <a:ext cx="333148" cy="193878"/>
              <a:chOff x="7251700" y="3819458"/>
              <a:chExt cx="977900" cy="279399"/>
            </a:xfrm>
          </p:grpSpPr>
          <p:cxnSp>
            <p:nvCxnSpPr>
              <p:cNvPr id="63" name="Straight Connector 62"/>
              <p:cNvCxnSpPr/>
              <p:nvPr/>
            </p:nvCxnSpPr>
            <p:spPr>
              <a:xfrm>
                <a:off x="7251700" y="3819458"/>
                <a:ext cx="977900" cy="0"/>
              </a:xfrm>
              <a:prstGeom prst="line">
                <a:avLst/>
              </a:prstGeom>
              <a:noFill/>
              <a:ln w="98425" cap="rnd" cmpd="sng" algn="ctr">
                <a:solidFill>
                  <a:srgbClr val="3D44AC"/>
                </a:solidFill>
                <a:prstDash val="solid"/>
                <a:headEnd type="none"/>
                <a:tailEnd type="none"/>
              </a:ln>
              <a:effectLst/>
            </p:spPr>
          </p:cxnSp>
          <p:cxnSp>
            <p:nvCxnSpPr>
              <p:cNvPr id="64" name="Straight Connector 63"/>
              <p:cNvCxnSpPr/>
              <p:nvPr/>
            </p:nvCxnSpPr>
            <p:spPr>
              <a:xfrm>
                <a:off x="7251700" y="4098857"/>
                <a:ext cx="977900" cy="0"/>
              </a:xfrm>
              <a:prstGeom prst="line">
                <a:avLst/>
              </a:prstGeom>
              <a:noFill/>
              <a:ln w="98425" cap="rnd" cmpd="sng" algn="ctr">
                <a:solidFill>
                  <a:srgbClr val="3D44AC"/>
                </a:solidFill>
                <a:prstDash val="solid"/>
                <a:headEnd type="none"/>
                <a:tailEnd type="none"/>
              </a:ln>
              <a:effectLst/>
            </p:spPr>
          </p:cxnSp>
        </p:grpSp>
        <p:sp>
          <p:nvSpPr>
            <p:cNvPr id="65" name="Freeform 85"/>
            <p:cNvSpPr>
              <a:spLocks noEditPoints="1"/>
            </p:cNvSpPr>
            <p:nvPr/>
          </p:nvSpPr>
          <p:spPr bwMode="auto">
            <a:xfrm>
              <a:off x="5075399" y="3766929"/>
              <a:ext cx="1008161" cy="1328484"/>
            </a:xfrm>
            <a:custGeom>
              <a:avLst/>
              <a:gdLst>
                <a:gd name="T0" fmla="*/ 69 w 100"/>
                <a:gd name="T1" fmla="*/ 60 h 123"/>
                <a:gd name="T2" fmla="*/ 83 w 100"/>
                <a:gd name="T3" fmla="*/ 33 h 123"/>
                <a:gd name="T4" fmla="*/ 50 w 100"/>
                <a:gd name="T5" fmla="*/ 0 h 123"/>
                <a:gd name="T6" fmla="*/ 17 w 100"/>
                <a:gd name="T7" fmla="*/ 33 h 123"/>
                <a:gd name="T8" fmla="*/ 30 w 100"/>
                <a:gd name="T9" fmla="*/ 60 h 123"/>
                <a:gd name="T10" fmla="*/ 0 w 100"/>
                <a:gd name="T11" fmla="*/ 118 h 123"/>
                <a:gd name="T12" fmla="*/ 5 w 100"/>
                <a:gd name="T13" fmla="*/ 123 h 123"/>
                <a:gd name="T14" fmla="*/ 94 w 100"/>
                <a:gd name="T15" fmla="*/ 123 h 123"/>
                <a:gd name="T16" fmla="*/ 100 w 100"/>
                <a:gd name="T17" fmla="*/ 118 h 123"/>
                <a:gd name="T18" fmla="*/ 69 w 100"/>
                <a:gd name="T19" fmla="*/ 60 h 123"/>
                <a:gd name="T20" fmla="*/ 50 w 100"/>
                <a:gd name="T21" fmla="*/ 77 h 123"/>
                <a:gd name="T22" fmla="*/ 45 w 100"/>
                <a:gd name="T23" fmla="*/ 66 h 123"/>
                <a:gd name="T24" fmla="*/ 50 w 100"/>
                <a:gd name="T25" fmla="*/ 66 h 123"/>
                <a:gd name="T26" fmla="*/ 55 w 100"/>
                <a:gd name="T27" fmla="*/ 66 h 123"/>
                <a:gd name="T28" fmla="*/ 50 w 100"/>
                <a:gd name="T29" fmla="*/ 77 h 123"/>
                <a:gd name="T30" fmla="*/ 50 w 100"/>
                <a:gd name="T31" fmla="*/ 11 h 123"/>
                <a:gd name="T32" fmla="*/ 72 w 100"/>
                <a:gd name="T33" fmla="*/ 33 h 123"/>
                <a:gd name="T34" fmla="*/ 50 w 100"/>
                <a:gd name="T35" fmla="*/ 55 h 123"/>
                <a:gd name="T36" fmla="*/ 28 w 100"/>
                <a:gd name="T37" fmla="*/ 33 h 123"/>
                <a:gd name="T38" fmla="*/ 50 w 100"/>
                <a:gd name="T39" fmla="*/ 11 h 123"/>
                <a:gd name="T40" fmla="*/ 11 w 100"/>
                <a:gd name="T41" fmla="*/ 112 h 123"/>
                <a:gd name="T42" fmla="*/ 34 w 100"/>
                <a:gd name="T43" fmla="*/ 70 h 123"/>
                <a:gd name="T44" fmla="*/ 45 w 100"/>
                <a:gd name="T45" fmla="*/ 92 h 123"/>
                <a:gd name="T46" fmla="*/ 45 w 100"/>
                <a:gd name="T47" fmla="*/ 92 h 123"/>
                <a:gd name="T48" fmla="*/ 46 w 100"/>
                <a:gd name="T49" fmla="*/ 93 h 123"/>
                <a:gd name="T50" fmla="*/ 46 w 100"/>
                <a:gd name="T51" fmla="*/ 93 h 123"/>
                <a:gd name="T52" fmla="*/ 47 w 100"/>
                <a:gd name="T53" fmla="*/ 94 h 123"/>
                <a:gd name="T54" fmla="*/ 47 w 100"/>
                <a:gd name="T55" fmla="*/ 94 h 123"/>
                <a:gd name="T56" fmla="*/ 47 w 100"/>
                <a:gd name="T57" fmla="*/ 94 h 123"/>
                <a:gd name="T58" fmla="*/ 48 w 100"/>
                <a:gd name="T59" fmla="*/ 94 h 123"/>
                <a:gd name="T60" fmla="*/ 48 w 100"/>
                <a:gd name="T61" fmla="*/ 94 h 123"/>
                <a:gd name="T62" fmla="*/ 50 w 100"/>
                <a:gd name="T63" fmla="*/ 95 h 123"/>
                <a:gd name="T64" fmla="*/ 50 w 100"/>
                <a:gd name="T65" fmla="*/ 95 h 123"/>
                <a:gd name="T66" fmla="*/ 50 w 100"/>
                <a:gd name="T67" fmla="*/ 95 h 123"/>
                <a:gd name="T68" fmla="*/ 51 w 100"/>
                <a:gd name="T69" fmla="*/ 94 h 123"/>
                <a:gd name="T70" fmla="*/ 52 w 100"/>
                <a:gd name="T71" fmla="*/ 94 h 123"/>
                <a:gd name="T72" fmla="*/ 52 w 100"/>
                <a:gd name="T73" fmla="*/ 94 h 123"/>
                <a:gd name="T74" fmla="*/ 52 w 100"/>
                <a:gd name="T75" fmla="*/ 94 h 123"/>
                <a:gd name="T76" fmla="*/ 53 w 100"/>
                <a:gd name="T77" fmla="*/ 94 h 123"/>
                <a:gd name="T78" fmla="*/ 54 w 100"/>
                <a:gd name="T79" fmla="*/ 93 h 123"/>
                <a:gd name="T80" fmla="*/ 54 w 100"/>
                <a:gd name="T81" fmla="*/ 93 h 123"/>
                <a:gd name="T82" fmla="*/ 55 w 100"/>
                <a:gd name="T83" fmla="*/ 92 h 123"/>
                <a:gd name="T84" fmla="*/ 55 w 100"/>
                <a:gd name="T85" fmla="*/ 92 h 123"/>
                <a:gd name="T86" fmla="*/ 65 w 100"/>
                <a:gd name="T87" fmla="*/ 70 h 123"/>
                <a:gd name="T88" fmla="*/ 88 w 100"/>
                <a:gd name="T89" fmla="*/ 112 h 123"/>
                <a:gd name="T90" fmla="*/ 11 w 100"/>
                <a:gd name="T91" fmla="*/ 1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0" h="123">
                  <a:moveTo>
                    <a:pt x="69" y="60"/>
                  </a:moveTo>
                  <a:cubicBezTo>
                    <a:pt x="77" y="54"/>
                    <a:pt x="83" y="44"/>
                    <a:pt x="83" y="33"/>
                  </a:cubicBezTo>
                  <a:cubicBezTo>
                    <a:pt x="83" y="15"/>
                    <a:pt x="68" y="0"/>
                    <a:pt x="50" y="0"/>
                  </a:cubicBezTo>
                  <a:cubicBezTo>
                    <a:pt x="31" y="0"/>
                    <a:pt x="17" y="15"/>
                    <a:pt x="17" y="33"/>
                  </a:cubicBezTo>
                  <a:cubicBezTo>
                    <a:pt x="17" y="44"/>
                    <a:pt x="22" y="54"/>
                    <a:pt x="30" y="60"/>
                  </a:cubicBezTo>
                  <a:cubicBezTo>
                    <a:pt x="12" y="69"/>
                    <a:pt x="0" y="92"/>
                    <a:pt x="0" y="118"/>
                  </a:cubicBezTo>
                  <a:cubicBezTo>
                    <a:pt x="0" y="121"/>
                    <a:pt x="2" y="123"/>
                    <a:pt x="5" y="123"/>
                  </a:cubicBezTo>
                  <a:cubicBezTo>
                    <a:pt x="94" y="123"/>
                    <a:pt x="94" y="123"/>
                    <a:pt x="94" y="123"/>
                  </a:cubicBezTo>
                  <a:cubicBezTo>
                    <a:pt x="97" y="123"/>
                    <a:pt x="100" y="121"/>
                    <a:pt x="100" y="118"/>
                  </a:cubicBezTo>
                  <a:cubicBezTo>
                    <a:pt x="100" y="92"/>
                    <a:pt x="87" y="69"/>
                    <a:pt x="69" y="60"/>
                  </a:cubicBezTo>
                  <a:close/>
                  <a:moveTo>
                    <a:pt x="50" y="77"/>
                  </a:moveTo>
                  <a:cubicBezTo>
                    <a:pt x="45" y="66"/>
                    <a:pt x="45" y="66"/>
                    <a:pt x="45" y="66"/>
                  </a:cubicBezTo>
                  <a:cubicBezTo>
                    <a:pt x="46" y="66"/>
                    <a:pt x="48" y="66"/>
                    <a:pt x="50" y="66"/>
                  </a:cubicBezTo>
                  <a:cubicBezTo>
                    <a:pt x="51" y="66"/>
                    <a:pt x="53" y="66"/>
                    <a:pt x="55" y="66"/>
                  </a:cubicBezTo>
                  <a:lnTo>
                    <a:pt x="50" y="77"/>
                  </a:lnTo>
                  <a:close/>
                  <a:moveTo>
                    <a:pt x="50" y="11"/>
                  </a:moveTo>
                  <a:cubicBezTo>
                    <a:pt x="62" y="11"/>
                    <a:pt x="72" y="21"/>
                    <a:pt x="72" y="33"/>
                  </a:cubicBezTo>
                  <a:cubicBezTo>
                    <a:pt x="72" y="45"/>
                    <a:pt x="62" y="55"/>
                    <a:pt x="50" y="55"/>
                  </a:cubicBezTo>
                  <a:cubicBezTo>
                    <a:pt x="38" y="55"/>
                    <a:pt x="28" y="45"/>
                    <a:pt x="28" y="33"/>
                  </a:cubicBezTo>
                  <a:cubicBezTo>
                    <a:pt x="28" y="21"/>
                    <a:pt x="38" y="11"/>
                    <a:pt x="50" y="11"/>
                  </a:cubicBezTo>
                  <a:close/>
                  <a:moveTo>
                    <a:pt x="11" y="112"/>
                  </a:moveTo>
                  <a:cubicBezTo>
                    <a:pt x="13" y="93"/>
                    <a:pt x="22" y="78"/>
                    <a:pt x="34" y="70"/>
                  </a:cubicBezTo>
                  <a:cubicBezTo>
                    <a:pt x="45" y="92"/>
                    <a:pt x="45" y="92"/>
                    <a:pt x="45" y="92"/>
                  </a:cubicBezTo>
                  <a:cubicBezTo>
                    <a:pt x="45" y="92"/>
                    <a:pt x="45" y="92"/>
                    <a:pt x="45" y="92"/>
                  </a:cubicBezTo>
                  <a:cubicBezTo>
                    <a:pt x="45" y="92"/>
                    <a:pt x="45" y="92"/>
                    <a:pt x="46" y="93"/>
                  </a:cubicBezTo>
                  <a:cubicBezTo>
                    <a:pt x="46" y="93"/>
                    <a:pt x="46" y="93"/>
                    <a:pt x="46" y="93"/>
                  </a:cubicBezTo>
                  <a:cubicBezTo>
                    <a:pt x="46" y="93"/>
                    <a:pt x="46" y="93"/>
                    <a:pt x="47" y="94"/>
                  </a:cubicBezTo>
                  <a:cubicBezTo>
                    <a:pt x="47" y="94"/>
                    <a:pt x="47" y="94"/>
                    <a:pt x="47" y="94"/>
                  </a:cubicBezTo>
                  <a:cubicBezTo>
                    <a:pt x="47" y="94"/>
                    <a:pt x="47" y="94"/>
                    <a:pt x="47" y="94"/>
                  </a:cubicBezTo>
                  <a:cubicBezTo>
                    <a:pt x="47" y="94"/>
                    <a:pt x="48" y="94"/>
                    <a:pt x="48" y="94"/>
                  </a:cubicBezTo>
                  <a:cubicBezTo>
                    <a:pt x="48" y="94"/>
                    <a:pt x="48" y="94"/>
                    <a:pt x="48" y="94"/>
                  </a:cubicBezTo>
                  <a:cubicBezTo>
                    <a:pt x="49" y="95"/>
                    <a:pt x="49" y="95"/>
                    <a:pt x="50" y="95"/>
                  </a:cubicBezTo>
                  <a:cubicBezTo>
                    <a:pt x="50" y="95"/>
                    <a:pt x="50" y="95"/>
                    <a:pt x="50" y="95"/>
                  </a:cubicBezTo>
                  <a:cubicBezTo>
                    <a:pt x="50" y="95"/>
                    <a:pt x="50" y="95"/>
                    <a:pt x="50" y="95"/>
                  </a:cubicBezTo>
                  <a:cubicBezTo>
                    <a:pt x="50" y="95"/>
                    <a:pt x="51" y="95"/>
                    <a:pt x="51" y="94"/>
                  </a:cubicBezTo>
                  <a:cubicBezTo>
                    <a:pt x="51" y="94"/>
                    <a:pt x="51" y="94"/>
                    <a:pt x="52" y="94"/>
                  </a:cubicBezTo>
                  <a:cubicBezTo>
                    <a:pt x="52" y="94"/>
                    <a:pt x="52" y="94"/>
                    <a:pt x="52" y="94"/>
                  </a:cubicBezTo>
                  <a:cubicBezTo>
                    <a:pt x="52" y="94"/>
                    <a:pt x="52" y="94"/>
                    <a:pt x="52" y="94"/>
                  </a:cubicBezTo>
                  <a:cubicBezTo>
                    <a:pt x="53" y="94"/>
                    <a:pt x="53" y="94"/>
                    <a:pt x="53" y="94"/>
                  </a:cubicBezTo>
                  <a:cubicBezTo>
                    <a:pt x="53" y="93"/>
                    <a:pt x="53" y="93"/>
                    <a:pt x="54" y="93"/>
                  </a:cubicBezTo>
                  <a:cubicBezTo>
                    <a:pt x="54" y="93"/>
                    <a:pt x="54" y="93"/>
                    <a:pt x="54" y="93"/>
                  </a:cubicBezTo>
                  <a:cubicBezTo>
                    <a:pt x="54" y="92"/>
                    <a:pt x="54" y="92"/>
                    <a:pt x="55" y="92"/>
                  </a:cubicBezTo>
                  <a:cubicBezTo>
                    <a:pt x="55" y="92"/>
                    <a:pt x="55" y="92"/>
                    <a:pt x="55" y="92"/>
                  </a:cubicBezTo>
                  <a:cubicBezTo>
                    <a:pt x="65" y="70"/>
                    <a:pt x="65" y="70"/>
                    <a:pt x="65" y="70"/>
                  </a:cubicBezTo>
                  <a:cubicBezTo>
                    <a:pt x="78" y="78"/>
                    <a:pt x="87" y="93"/>
                    <a:pt x="88" y="112"/>
                  </a:cubicBezTo>
                  <a:lnTo>
                    <a:pt x="11" y="112"/>
                  </a:lnTo>
                  <a:close/>
                </a:path>
              </a:pathLst>
            </a:custGeom>
            <a:solidFill>
              <a:srgbClr val="3D44AC"/>
            </a:solidFill>
            <a:ln>
              <a:noFill/>
            </a:ln>
            <a:extLst/>
          </p:spPr>
          <p:txBody>
            <a:bodyPr vert="horz" wrap="square" lIns="91440" tIns="45720" rIns="91440" bIns="45720" numCol="1"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Brandon Grotesque Regular"/>
                <a:ea typeface="+mn-ea"/>
                <a:cs typeface="+mn-cs"/>
              </a:endParaRPr>
            </a:p>
          </p:txBody>
        </p:sp>
        <p:sp>
          <p:nvSpPr>
            <p:cNvPr id="66" name="Title 1"/>
            <p:cNvSpPr txBox="1">
              <a:spLocks/>
            </p:cNvSpPr>
            <p:nvPr/>
          </p:nvSpPr>
          <p:spPr>
            <a:xfrm>
              <a:off x="3775481" y="5168267"/>
              <a:ext cx="2783352" cy="1278834"/>
            </a:xfrm>
            <a:prstGeom prst="rect">
              <a:avLst/>
            </a:prstGeom>
          </p:spPr>
          <p:txBody>
            <a:bodyPr vert="horz" wrap="square" lIns="731520"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solidFill>
                    <a:schemeClr val="accent3"/>
                  </a:solidFill>
                  <a:effectLst/>
                  <a:latin typeface="+mj-lt"/>
                  <a:ea typeface="+mn-ea"/>
                  <a:cs typeface="Segoe UI" pitchFamily="34" charset="0"/>
                </a:defRPr>
              </a:lvl1pPr>
            </a:lstStyle>
            <a:p>
              <a:pPr marL="0" marR="0" lvl="0" indent="0" algn="ctr" defTabSz="932742"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102" normalizeH="0" baseline="0" noProof="0" dirty="0">
                  <a:ln w="3175">
                    <a:noFill/>
                  </a:ln>
                  <a:solidFill>
                    <a:srgbClr val="3D44AC"/>
                  </a:solidFill>
                  <a:effectLst/>
                  <a:uLnTx/>
                  <a:uFillTx/>
                  <a:latin typeface="Brandon Grotesque Bold" panose="020B0803020203060202" pitchFamily="34" charset="0"/>
                  <a:ea typeface="+mn-ea"/>
                  <a:cs typeface="Segoe UI" pitchFamily="34" charset="0"/>
                </a:rPr>
                <a:t>Persona: Alexa</a:t>
              </a:r>
            </a:p>
          </p:txBody>
        </p:sp>
      </p:grpSp>
      <p:pic>
        <p:nvPicPr>
          <p:cNvPr id="30" name="Picture 29"/>
          <p:cNvPicPr>
            <a:picLocks noChangeAspect="1"/>
          </p:cNvPicPr>
          <p:nvPr/>
        </p:nvPicPr>
        <p:blipFill>
          <a:blip r:embed="rId2"/>
          <a:stretch>
            <a:fillRect/>
          </a:stretch>
        </p:blipFill>
        <p:spPr>
          <a:xfrm>
            <a:off x="682493" y="3572896"/>
            <a:ext cx="3454888" cy="2033821"/>
          </a:xfrm>
          <a:prstGeom prst="rect">
            <a:avLst/>
          </a:prstGeom>
          <a:ln>
            <a:noFill/>
          </a:ln>
          <a:effectLst>
            <a:outerShdw blurRad="292100" dist="139700" dir="2700000" algn="tl" rotWithShape="0">
              <a:srgbClr val="333333">
                <a:alpha val="65000"/>
              </a:srgbClr>
            </a:outerShdw>
          </a:effectLst>
        </p:spPr>
      </p:pic>
      <p:sp>
        <p:nvSpPr>
          <p:cNvPr id="7" name="Arrow: Right 6"/>
          <p:cNvSpPr/>
          <p:nvPr/>
        </p:nvSpPr>
        <p:spPr>
          <a:xfrm>
            <a:off x="4892040" y="4196940"/>
            <a:ext cx="1067059" cy="773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499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xEl>
                                              <p:pRg st="1" end="1"/>
                                            </p:txEl>
                                          </p:spTgt>
                                        </p:tgtEl>
                                        <p:attrNameLst>
                                          <p:attrName>style.visibility</p:attrName>
                                        </p:attrNameLst>
                                      </p:cBhvr>
                                      <p:to>
                                        <p:strVal val="visible"/>
                                      </p:to>
                                    </p:set>
                                    <p:animEffect transition="in" filter="fade">
                                      <p:cBhvr>
                                        <p:cTn id="7" dur="500"/>
                                        <p:tgtEl>
                                          <p:spTgt spid="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Persona Design Approach Summary</a:t>
            </a:r>
          </a:p>
        </p:txBody>
      </p:sp>
      <p:sp>
        <p:nvSpPr>
          <p:cNvPr id="6" name="Text Placeholder 5"/>
          <p:cNvSpPr>
            <a:spLocks noGrp="1"/>
          </p:cNvSpPr>
          <p:nvPr>
            <p:ph type="body" sz="quarter" idx="10"/>
          </p:nvPr>
        </p:nvSpPr>
        <p:spPr>
          <a:xfrm>
            <a:off x="269239" y="1189177"/>
            <a:ext cx="11653523" cy="4574907"/>
          </a:xfrm>
        </p:spPr>
        <p:txBody>
          <a:bodyPr/>
          <a:lstStyle/>
          <a:p>
            <a:r>
              <a:rPr lang="en-US" dirty="0"/>
              <a:t>Who is taking a journey</a:t>
            </a:r>
            <a:endParaRPr lang="en-US" sz="4000" dirty="0"/>
          </a:p>
          <a:p>
            <a:pPr lvl="1"/>
            <a:r>
              <a:rPr lang="en-US" sz="2000" dirty="0"/>
              <a:t>Engage with broader internal teams to create list of top customer profiles</a:t>
            </a:r>
          </a:p>
          <a:p>
            <a:pPr lvl="1"/>
            <a:r>
              <a:rPr lang="en-US" sz="2000" dirty="0"/>
              <a:t>Prioritize top customers that are relevant to your journey </a:t>
            </a:r>
          </a:p>
          <a:p>
            <a:r>
              <a:rPr lang="en-US" sz="4000" dirty="0"/>
              <a:t>Define segments</a:t>
            </a:r>
          </a:p>
          <a:p>
            <a:pPr lvl="1"/>
            <a:r>
              <a:rPr lang="en-US" sz="2000" dirty="0"/>
              <a:t>Group customers by common traits &amp; align them around business needs</a:t>
            </a:r>
          </a:p>
          <a:p>
            <a:pPr lvl="1"/>
            <a:r>
              <a:rPr lang="en-US" sz="2000" dirty="0"/>
              <a:t>Ensure a mix of personas is used to capture broad perspectives</a:t>
            </a:r>
          </a:p>
          <a:p>
            <a:r>
              <a:rPr lang="en-US" sz="4000" dirty="0"/>
              <a:t>Design your persona</a:t>
            </a:r>
          </a:p>
          <a:p>
            <a:pPr lvl="1"/>
            <a:r>
              <a:rPr lang="en-US" sz="2000" dirty="0"/>
              <a:t>Identify top wants and needs as well as top painpoints</a:t>
            </a:r>
          </a:p>
          <a:p>
            <a:pPr lvl="1"/>
            <a:r>
              <a:rPr lang="en-US" sz="2000" dirty="0"/>
              <a:t>Map key interaction touchpoints (in the context of the journey)</a:t>
            </a:r>
          </a:p>
        </p:txBody>
      </p:sp>
    </p:spTree>
    <p:extLst>
      <p:ext uri="{BB962C8B-B14F-4D97-AF65-F5344CB8AC3E}">
        <p14:creationId xmlns:p14="http://schemas.microsoft.com/office/powerpoint/2010/main" val="8603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VOICE OF THE CUSTOMER RESEARCH</a:t>
            </a:r>
          </a:p>
        </p:txBody>
      </p:sp>
    </p:spTree>
    <p:extLst>
      <p:ext uri="{BB962C8B-B14F-4D97-AF65-F5344CB8AC3E}">
        <p14:creationId xmlns:p14="http://schemas.microsoft.com/office/powerpoint/2010/main" val="210679794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71" y="2218488"/>
            <a:ext cx="5378548" cy="2419124"/>
          </a:xfrm>
        </p:spPr>
        <p:txBody>
          <a:bodyPr/>
          <a:lstStyle/>
          <a:p>
            <a:r>
              <a:rPr lang="en-US" sz="2400" dirty="0">
                <a:latin typeface="Segoe UI Light" panose="020B0502040204020203" pitchFamily="34" charset="0"/>
                <a:cs typeface="Segoe UI Light" panose="020B0502040204020203" pitchFamily="34" charset="0"/>
              </a:rPr>
              <a:t>The Voice of the Customer is a market research technique that produces a detailed set of customer wants and needs, organized into a hierarchical structure, and then prioritized in terms of relative importance for customer segment(s) being researched. </a:t>
            </a:r>
          </a:p>
        </p:txBody>
      </p:sp>
      <p:sp>
        <p:nvSpPr>
          <p:cNvPr id="3" name="Picture Placeholder 2"/>
          <p:cNvSpPr>
            <a:spLocks noGrp="1"/>
          </p:cNvSpPr>
          <p:nvPr>
            <p:ph type="pic" sz="quarter" idx="10"/>
          </p:nvPr>
        </p:nvSpPr>
        <p:spPr/>
      </p:sp>
    </p:spTree>
    <p:extLst>
      <p:ext uri="{BB962C8B-B14F-4D97-AF65-F5344CB8AC3E}">
        <p14:creationId xmlns:p14="http://schemas.microsoft.com/office/powerpoint/2010/main" val="214255340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Voice of the Customer Research Approach</a:t>
            </a:r>
          </a:p>
        </p:txBody>
      </p:sp>
      <p:sp>
        <p:nvSpPr>
          <p:cNvPr id="6" name="Text Placeholder 5"/>
          <p:cNvSpPr>
            <a:spLocks noGrp="1"/>
          </p:cNvSpPr>
          <p:nvPr>
            <p:ph type="body" sz="quarter" idx="10"/>
          </p:nvPr>
        </p:nvSpPr>
        <p:spPr>
          <a:xfrm>
            <a:off x="269239" y="1189177"/>
            <a:ext cx="11816081" cy="4530471"/>
          </a:xfrm>
        </p:spPr>
        <p:txBody>
          <a:bodyPr/>
          <a:lstStyle/>
          <a:p>
            <a:r>
              <a:rPr lang="en-US" sz="3600" dirty="0"/>
              <a:t>GOOD: CX Qualitative Research</a:t>
            </a:r>
          </a:p>
          <a:p>
            <a:pPr lvl="1"/>
            <a:r>
              <a:rPr lang="en-US" sz="2000" dirty="0"/>
              <a:t>Small customer sample (10-15 per persona)</a:t>
            </a:r>
          </a:p>
          <a:p>
            <a:pPr lvl="1"/>
            <a:r>
              <a:rPr lang="en-US" sz="2000" dirty="0"/>
              <a:t>In person (Interviews) or Online (Discussions Boards)</a:t>
            </a:r>
          </a:p>
          <a:p>
            <a:r>
              <a:rPr lang="en-US" sz="4000" dirty="0"/>
              <a:t>BETTER: CX Quantitative Research</a:t>
            </a:r>
          </a:p>
          <a:p>
            <a:pPr lvl="1"/>
            <a:r>
              <a:rPr lang="en-US" sz="2000" dirty="0"/>
              <a:t>Large sample sizes, statistically significant numbers</a:t>
            </a:r>
          </a:p>
          <a:p>
            <a:pPr lvl="1"/>
            <a:r>
              <a:rPr lang="en-US" sz="2000" dirty="0"/>
              <a:t>Not a market research survey, rather used to validate the journey and persona interactions and perceptions</a:t>
            </a:r>
          </a:p>
          <a:p>
            <a:r>
              <a:rPr lang="en-US" sz="4000" dirty="0"/>
              <a:t>BEST: Metrics &amp; Drivers Definitions</a:t>
            </a:r>
          </a:p>
          <a:p>
            <a:pPr lvl="1"/>
            <a:r>
              <a:rPr lang="en-US" sz="2000" dirty="0"/>
              <a:t>Define key CX metrics that you will monitor</a:t>
            </a:r>
          </a:p>
          <a:p>
            <a:pPr lvl="1"/>
            <a:r>
              <a:rPr lang="en-US" sz="2000" dirty="0"/>
              <a:t>Establish and derive key drivers of loyalty, satisfaction and behaviors</a:t>
            </a:r>
          </a:p>
        </p:txBody>
      </p:sp>
    </p:spTree>
    <p:extLst>
      <p:ext uri="{BB962C8B-B14F-4D97-AF65-F5344CB8AC3E}">
        <p14:creationId xmlns:p14="http://schemas.microsoft.com/office/powerpoint/2010/main" val="200073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CUSTOMER EXPERIENCE?</a:t>
            </a:r>
          </a:p>
        </p:txBody>
      </p:sp>
    </p:spTree>
    <p:extLst>
      <p:ext uri="{BB962C8B-B14F-4D97-AF65-F5344CB8AC3E}">
        <p14:creationId xmlns:p14="http://schemas.microsoft.com/office/powerpoint/2010/main" val="236260085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p:spPr>
        <p:txBody>
          <a:bodyPr/>
          <a:lstStyle/>
          <a:p>
            <a:r>
              <a:rPr lang="en-US" dirty="0"/>
              <a:t>Validate Your Hypothesis</a:t>
            </a:r>
          </a:p>
        </p:txBody>
      </p:sp>
      <p:sp>
        <p:nvSpPr>
          <p:cNvPr id="3" name="Text Placeholder 2"/>
          <p:cNvSpPr>
            <a:spLocks noGrp="1"/>
          </p:cNvSpPr>
          <p:nvPr>
            <p:ph type="body" sz="quarter" idx="10"/>
          </p:nvPr>
        </p:nvSpPr>
        <p:spPr>
          <a:xfrm>
            <a:off x="5842910" y="1378568"/>
            <a:ext cx="5677358" cy="4755148"/>
          </a:xfrm>
        </p:spPr>
        <p:txBody>
          <a:bodyPr/>
          <a:lstStyle/>
          <a:p>
            <a:pPr marL="448193" indent="-448193">
              <a:buFont typeface="Arial" panose="020B0604020202020204" pitchFamily="34" charset="0"/>
              <a:buChar char="•"/>
            </a:pPr>
            <a:r>
              <a:rPr lang="en-US" sz="2000" dirty="0"/>
              <a:t>Qualitative research typically is used when a company has a lack of understanding about customer issues. </a:t>
            </a:r>
          </a:p>
          <a:p>
            <a:pPr marL="448193" indent="-448193">
              <a:buFont typeface="Arial" panose="020B0604020202020204" pitchFamily="34" charset="0"/>
              <a:buChar char="•"/>
            </a:pPr>
            <a:r>
              <a:rPr lang="en-US" sz="2000" dirty="0"/>
              <a:t>The objective of CX qualitative research is to provide understanding of a sample population’s issues, beliefs, and motivations. </a:t>
            </a:r>
          </a:p>
          <a:p>
            <a:pPr marL="448193" indent="-448193">
              <a:buFont typeface="Arial" panose="020B0604020202020204" pitchFamily="34" charset="0"/>
              <a:buChar char="•"/>
            </a:pPr>
            <a:r>
              <a:rPr lang="en-US" sz="2000" dirty="0"/>
              <a:t>Quantitative research is typically used when a company understands the issues, but needs greater certainty with projectable data. </a:t>
            </a:r>
          </a:p>
          <a:p>
            <a:pPr marL="448193" indent="-448193">
              <a:buFont typeface="Arial" panose="020B0604020202020204" pitchFamily="34" charset="0"/>
              <a:buChar char="•"/>
            </a:pPr>
            <a:r>
              <a:rPr lang="en-US" sz="2000" dirty="0"/>
              <a:t>The objective of CX quantitative research is to gather and organize the data and generalize, or extrapolate, the results from the sample set and apply it to the entire population of interest.</a:t>
            </a:r>
          </a:p>
        </p:txBody>
      </p:sp>
      <p:pic>
        <p:nvPicPr>
          <p:cNvPr id="1026" name="Picture 2" descr="Image result for voice of customer resea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85" y="2327392"/>
            <a:ext cx="4762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11778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ROI AND QUALITY OF EXPERIENCE</a:t>
            </a:r>
          </a:p>
        </p:txBody>
      </p:sp>
    </p:spTree>
    <p:extLst>
      <p:ext uri="{BB962C8B-B14F-4D97-AF65-F5344CB8AC3E}">
        <p14:creationId xmlns:p14="http://schemas.microsoft.com/office/powerpoint/2010/main" val="64599717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11" y="888893"/>
            <a:ext cx="5378548" cy="5078313"/>
          </a:xfrm>
        </p:spPr>
        <p:txBody>
          <a:bodyPr/>
          <a:lstStyle/>
          <a:p>
            <a:r>
              <a:rPr lang="en-US" sz="2400" dirty="0">
                <a:latin typeface="Segoe UI Light" panose="020B0502040204020203" pitchFamily="34" charset="0"/>
                <a:cs typeface="Segoe UI Light" panose="020B0502040204020203" pitchFamily="34" charset="0"/>
              </a:rPr>
              <a:t>A critical part of CX improvements is to have clear ROI method and well defined  CX metrics which provide monitoring and validation of customer experience improvements</a:t>
            </a:r>
            <a:br>
              <a:rPr lang="en-US" sz="2400" dirty="0">
                <a:latin typeface="Segoe UI Light" panose="020B0502040204020203" pitchFamily="34" charset="0"/>
                <a:cs typeface="Segoe UI Light" panose="020B0502040204020203" pitchFamily="34" charset="0"/>
              </a:rPr>
            </a:br>
            <a:br>
              <a:rPr lang="en-US" sz="2400" dirty="0">
                <a:latin typeface="Segoe UI Light" panose="020B0502040204020203" pitchFamily="34" charset="0"/>
                <a:cs typeface="Segoe UI Light" panose="020B0502040204020203" pitchFamily="34" charset="0"/>
              </a:rPr>
            </a:br>
            <a:r>
              <a:rPr lang="en-US" sz="2400" dirty="0">
                <a:latin typeface="Segoe UI Light" panose="020B0502040204020203" pitchFamily="34" charset="0"/>
                <a:cs typeface="Segoe UI Light" panose="020B0502040204020203" pitchFamily="34" charset="0"/>
              </a:rPr>
              <a:t>In order to justify the investment required for CX improvement projects, a common framework/index can be used to measure the CX impact on business. </a:t>
            </a:r>
            <a:br>
              <a:rPr lang="en-US" sz="2400" dirty="0">
                <a:latin typeface="Segoe UI Light" panose="020B0502040204020203" pitchFamily="34" charset="0"/>
                <a:cs typeface="Segoe UI Light" panose="020B0502040204020203" pitchFamily="34" charset="0"/>
              </a:rPr>
            </a:br>
            <a:br>
              <a:rPr lang="en-US" sz="2400" dirty="0">
                <a:latin typeface="Segoe UI Light" panose="020B0502040204020203" pitchFamily="34" charset="0"/>
                <a:cs typeface="Segoe UI Light" panose="020B0502040204020203" pitchFamily="34" charset="0"/>
              </a:rPr>
            </a:br>
            <a:r>
              <a:rPr lang="en-US" sz="2400" dirty="0">
                <a:latin typeface="Segoe UI Light" panose="020B0502040204020203" pitchFamily="34" charset="0"/>
                <a:cs typeface="Segoe UI Light" panose="020B0502040204020203" pitchFamily="34" charset="0"/>
              </a:rPr>
              <a:t>Successful measurement frameworks always include multiple data sources (i.e. perception data, behavior data and telemetry data).</a:t>
            </a:r>
          </a:p>
        </p:txBody>
      </p:sp>
      <p:sp>
        <p:nvSpPr>
          <p:cNvPr id="3" name="Picture Placeholder 2"/>
          <p:cNvSpPr>
            <a:spLocks noGrp="1"/>
          </p:cNvSpPr>
          <p:nvPr>
            <p:ph type="pic" sz="quarter" idx="10"/>
          </p:nvPr>
        </p:nvSpPr>
        <p:spPr/>
      </p:sp>
    </p:spTree>
    <p:extLst>
      <p:ext uri="{BB962C8B-B14F-4D97-AF65-F5344CB8AC3E}">
        <p14:creationId xmlns:p14="http://schemas.microsoft.com/office/powerpoint/2010/main" val="279175260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Quality of Experience</a:t>
            </a:r>
          </a:p>
        </p:txBody>
      </p:sp>
      <p:sp>
        <p:nvSpPr>
          <p:cNvPr id="6" name="Text Placeholder 5"/>
          <p:cNvSpPr>
            <a:spLocks noGrp="1"/>
          </p:cNvSpPr>
          <p:nvPr>
            <p:ph type="body" sz="quarter" idx="10"/>
          </p:nvPr>
        </p:nvSpPr>
        <p:spPr>
          <a:xfrm>
            <a:off x="269239" y="1189177"/>
            <a:ext cx="11653523" cy="4574907"/>
          </a:xfrm>
        </p:spPr>
        <p:txBody>
          <a:bodyPr/>
          <a:lstStyle/>
          <a:p>
            <a:r>
              <a:rPr lang="en-US" dirty="0"/>
              <a:t>Create Business Case – CX ROI</a:t>
            </a:r>
            <a:endParaRPr lang="en-US" sz="4000" dirty="0"/>
          </a:p>
          <a:p>
            <a:pPr lvl="1"/>
            <a:r>
              <a:rPr lang="en-US" sz="2000" dirty="0"/>
              <a:t>Using voice of the customer research establish key CX metrics</a:t>
            </a:r>
          </a:p>
          <a:p>
            <a:pPr lvl="1"/>
            <a:r>
              <a:rPr lang="en-US" sz="2000" dirty="0"/>
              <a:t>Using industry ROI formulas try to calculate CX ROI</a:t>
            </a:r>
          </a:p>
          <a:p>
            <a:r>
              <a:rPr lang="en-US" sz="4000" dirty="0"/>
              <a:t>Build Experience Metrics</a:t>
            </a:r>
          </a:p>
          <a:p>
            <a:pPr lvl="1"/>
            <a:r>
              <a:rPr lang="en-US" sz="2000" dirty="0"/>
              <a:t>Collect and create list of most common used metrics</a:t>
            </a:r>
          </a:p>
          <a:p>
            <a:pPr lvl="1"/>
            <a:r>
              <a:rPr lang="en-US" sz="2000" dirty="0"/>
              <a:t>Group them by categories that help you build better business cases</a:t>
            </a:r>
          </a:p>
          <a:p>
            <a:r>
              <a:rPr lang="en-US" sz="4000" dirty="0"/>
              <a:t>Implement CX Index</a:t>
            </a:r>
          </a:p>
          <a:p>
            <a:pPr lvl="1"/>
            <a:r>
              <a:rPr lang="en-US" sz="2000" dirty="0"/>
              <a:t>Create a comprehensive CX index (multi-part)</a:t>
            </a:r>
          </a:p>
          <a:p>
            <a:pPr lvl="1"/>
            <a:r>
              <a:rPr lang="en-US" sz="2000" dirty="0"/>
              <a:t>Example: employee satisfactions, customer perceptions, customer behaviors, brand perceptions</a:t>
            </a:r>
          </a:p>
        </p:txBody>
      </p:sp>
    </p:spTree>
    <p:extLst>
      <p:ext uri="{BB962C8B-B14F-4D97-AF65-F5344CB8AC3E}">
        <p14:creationId xmlns:p14="http://schemas.microsoft.com/office/powerpoint/2010/main" val="412621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6375400" cy="899665"/>
          </a:xfrm>
        </p:spPr>
        <p:txBody>
          <a:bodyPr/>
          <a:lstStyle/>
          <a:p>
            <a:r>
              <a:rPr lang="en-US" dirty="0"/>
              <a:t>CX ROI – Example Primer</a:t>
            </a:r>
          </a:p>
        </p:txBody>
      </p:sp>
      <p:sp>
        <p:nvSpPr>
          <p:cNvPr id="3" name="Text Placeholder 2"/>
          <p:cNvSpPr>
            <a:spLocks noGrp="1"/>
          </p:cNvSpPr>
          <p:nvPr>
            <p:ph type="body" sz="quarter" idx="10"/>
          </p:nvPr>
        </p:nvSpPr>
        <p:spPr>
          <a:xfrm>
            <a:off x="269239" y="1189176"/>
            <a:ext cx="5278121" cy="5262979"/>
          </a:xfrm>
        </p:spPr>
        <p:txBody>
          <a:bodyPr/>
          <a:lstStyle/>
          <a:p>
            <a:r>
              <a:rPr lang="en-US" sz="2000" dirty="0"/>
              <a:t>1. A company with $100 Millions in revenue has current Satisfaction distribution as following: </a:t>
            </a:r>
          </a:p>
          <a:p>
            <a:r>
              <a:rPr lang="en-US" sz="2000" dirty="0"/>
              <a:t>- 50% of customers are very satisfied </a:t>
            </a:r>
            <a:br>
              <a:rPr lang="en-US" sz="2000" dirty="0"/>
            </a:br>
            <a:r>
              <a:rPr lang="en-US" sz="2000" dirty="0"/>
              <a:t>- 34% are somewhat satisfied</a:t>
            </a:r>
            <a:br>
              <a:rPr lang="en-US" sz="2000" dirty="0"/>
            </a:br>
            <a:r>
              <a:rPr lang="en-US" sz="2000" dirty="0"/>
              <a:t>- 16% are not satisfied</a:t>
            </a:r>
          </a:p>
          <a:p>
            <a:br>
              <a:rPr lang="en-US" sz="2000" dirty="0"/>
            </a:br>
            <a:r>
              <a:rPr lang="en-US" sz="2000" dirty="0"/>
              <a:t>2. From their perception survey, company learned that the likelihood to re-purchase is as following:</a:t>
            </a:r>
          </a:p>
          <a:p>
            <a:r>
              <a:rPr lang="en-US" sz="2000" dirty="0"/>
              <a:t>- For very satisfied customers is 81%</a:t>
            </a:r>
            <a:br>
              <a:rPr lang="en-US" sz="2000" dirty="0"/>
            </a:br>
            <a:r>
              <a:rPr lang="en-US" sz="2000" dirty="0"/>
              <a:t>- For somewhat satisfied is 44%</a:t>
            </a:r>
            <a:br>
              <a:rPr lang="en-US" sz="2000" dirty="0"/>
            </a:br>
            <a:r>
              <a:rPr lang="en-US" sz="2000" dirty="0"/>
              <a:t>- For not satisfied is 16%</a:t>
            </a:r>
          </a:p>
          <a:p>
            <a:r>
              <a:rPr lang="en-US" sz="2000" dirty="0">
                <a:gradFill>
                  <a:gsLst>
                    <a:gs pos="2917">
                      <a:schemeClr val="tx1"/>
                    </a:gs>
                    <a:gs pos="30000">
                      <a:schemeClr val="tx1"/>
                    </a:gs>
                  </a:gsLst>
                  <a:lin ang="5400000" scaled="0"/>
                </a:gradFill>
              </a:rPr>
              <a:t>3. If company is able to convert just 1% of not satisfied to very satisfied their ROI could be  approximately </a:t>
            </a:r>
            <a:r>
              <a:rPr lang="en-US" sz="2000" b="1" dirty="0">
                <a:gradFill>
                  <a:gsLst>
                    <a:gs pos="2917">
                      <a:schemeClr val="tx1"/>
                    </a:gs>
                    <a:gs pos="30000">
                      <a:schemeClr val="tx1"/>
                    </a:gs>
                  </a:gsLst>
                  <a:lin ang="5400000" scaled="0"/>
                </a:gradFill>
              </a:rPr>
              <a:t>$1.12 M</a:t>
            </a:r>
          </a:p>
        </p:txBody>
      </p:sp>
      <p:graphicFrame>
        <p:nvGraphicFramePr>
          <p:cNvPr id="4" name="Table 3"/>
          <p:cNvGraphicFramePr>
            <a:graphicFrameLocks noGrp="1"/>
          </p:cNvGraphicFramePr>
          <p:nvPr>
            <p:extLst>
              <p:ext uri="{D42A27DB-BD31-4B8C-83A1-F6EECF244321}">
                <p14:modId xmlns:p14="http://schemas.microsoft.com/office/powerpoint/2010/main" val="1488239486"/>
              </p:ext>
            </p:extLst>
          </p:nvPr>
        </p:nvGraphicFramePr>
        <p:xfrm>
          <a:off x="6396149" y="1146166"/>
          <a:ext cx="2098040" cy="2942123"/>
        </p:xfrm>
        <a:graphic>
          <a:graphicData uri="http://schemas.openxmlformats.org/drawingml/2006/table">
            <a:tbl>
              <a:tblPr firstRow="1" bandRow="1">
                <a:tableStyleId>{5C22544A-7EE6-4342-B048-85BDC9FD1C3A}</a:tableStyleId>
              </a:tblPr>
              <a:tblGrid>
                <a:gridCol w="2098040">
                  <a:extLst>
                    <a:ext uri="{9D8B030D-6E8A-4147-A177-3AD203B41FA5}">
                      <a16:colId xmlns:a16="http://schemas.microsoft.com/office/drawing/2014/main" val="530800989"/>
                    </a:ext>
                  </a:extLst>
                </a:gridCol>
              </a:tblGrid>
              <a:tr h="803251">
                <a:tc>
                  <a:txBody>
                    <a:bodyPr/>
                    <a:lstStyle/>
                    <a:p>
                      <a:pPr algn="ctr"/>
                      <a:r>
                        <a:rPr lang="en-US" dirty="0"/>
                        <a:t>Current Revenue Index (CRI)</a:t>
                      </a:r>
                    </a:p>
                  </a:txBody>
                  <a:tcPr/>
                </a:tc>
                <a:extLst>
                  <a:ext uri="{0D108BD9-81ED-4DB2-BD59-A6C34878D82A}">
                    <a16:rowId xmlns:a16="http://schemas.microsoft.com/office/drawing/2014/main" val="388061782"/>
                  </a:ext>
                </a:extLst>
              </a:tr>
              <a:tr h="534718">
                <a:tc>
                  <a:txBody>
                    <a:bodyPr/>
                    <a:lstStyle/>
                    <a:p>
                      <a:r>
                        <a:rPr lang="en-US" dirty="0">
                          <a:highlight>
                            <a:srgbClr val="FFFF00"/>
                          </a:highlight>
                        </a:rPr>
                        <a:t>50%</a:t>
                      </a:r>
                      <a:r>
                        <a:rPr lang="en-US" dirty="0"/>
                        <a:t> x 81%= 40.50</a:t>
                      </a:r>
                    </a:p>
                  </a:txBody>
                  <a:tcPr/>
                </a:tc>
                <a:extLst>
                  <a:ext uri="{0D108BD9-81ED-4DB2-BD59-A6C34878D82A}">
                    <a16:rowId xmlns:a16="http://schemas.microsoft.com/office/drawing/2014/main" val="59719148"/>
                  </a:ext>
                </a:extLst>
              </a:tr>
              <a:tr h="534718">
                <a:tc>
                  <a:txBody>
                    <a:bodyPr/>
                    <a:lstStyle/>
                    <a:p>
                      <a:r>
                        <a:rPr lang="en-US" dirty="0"/>
                        <a:t>34% x 44%= 14.96</a:t>
                      </a:r>
                    </a:p>
                  </a:txBody>
                  <a:tcPr/>
                </a:tc>
                <a:extLst>
                  <a:ext uri="{0D108BD9-81ED-4DB2-BD59-A6C34878D82A}">
                    <a16:rowId xmlns:a16="http://schemas.microsoft.com/office/drawing/2014/main" val="1595961225"/>
                  </a:ext>
                </a:extLst>
              </a:tr>
              <a:tr h="534718">
                <a:tc>
                  <a:txBody>
                    <a:bodyPr/>
                    <a:lstStyle/>
                    <a:p>
                      <a:r>
                        <a:rPr lang="en-US" dirty="0">
                          <a:highlight>
                            <a:srgbClr val="FFFF00"/>
                          </a:highlight>
                        </a:rPr>
                        <a:t>16%</a:t>
                      </a:r>
                      <a:r>
                        <a:rPr lang="en-US" dirty="0"/>
                        <a:t> x 16%= 2.56</a:t>
                      </a:r>
                    </a:p>
                  </a:txBody>
                  <a:tcPr/>
                </a:tc>
                <a:extLst>
                  <a:ext uri="{0D108BD9-81ED-4DB2-BD59-A6C34878D82A}">
                    <a16:rowId xmlns:a16="http://schemas.microsoft.com/office/drawing/2014/main" val="368261489"/>
                  </a:ext>
                </a:extLst>
              </a:tr>
              <a:tr h="534718">
                <a:tc>
                  <a:txBody>
                    <a:bodyPr/>
                    <a:lstStyle/>
                    <a:p>
                      <a:pPr algn="ctr"/>
                      <a:r>
                        <a:rPr lang="en-US" dirty="0"/>
                        <a:t>CRI= 58.02</a:t>
                      </a:r>
                    </a:p>
                  </a:txBody>
                  <a:tcPr/>
                </a:tc>
                <a:extLst>
                  <a:ext uri="{0D108BD9-81ED-4DB2-BD59-A6C34878D82A}">
                    <a16:rowId xmlns:a16="http://schemas.microsoft.com/office/drawing/2014/main" val="3645004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86920322"/>
              </p:ext>
            </p:extLst>
          </p:nvPr>
        </p:nvGraphicFramePr>
        <p:xfrm>
          <a:off x="9479709" y="1146166"/>
          <a:ext cx="2098040" cy="2961892"/>
        </p:xfrm>
        <a:graphic>
          <a:graphicData uri="http://schemas.openxmlformats.org/drawingml/2006/table">
            <a:tbl>
              <a:tblPr firstRow="1" bandRow="1">
                <a:tableStyleId>{284E427A-3D55-4303-BF80-6455036E1DE7}</a:tableStyleId>
              </a:tblPr>
              <a:tblGrid>
                <a:gridCol w="2098040">
                  <a:extLst>
                    <a:ext uri="{9D8B030D-6E8A-4147-A177-3AD203B41FA5}">
                      <a16:colId xmlns:a16="http://schemas.microsoft.com/office/drawing/2014/main" val="530800989"/>
                    </a:ext>
                  </a:extLst>
                </a:gridCol>
              </a:tblGrid>
              <a:tr h="808648">
                <a:tc>
                  <a:txBody>
                    <a:bodyPr/>
                    <a:lstStyle/>
                    <a:p>
                      <a:pPr algn="ctr"/>
                      <a:r>
                        <a:rPr lang="en-US" dirty="0"/>
                        <a:t>Future Revenue Index (FRI)</a:t>
                      </a:r>
                    </a:p>
                  </a:txBody>
                  <a:tcPr/>
                </a:tc>
                <a:extLst>
                  <a:ext uri="{0D108BD9-81ED-4DB2-BD59-A6C34878D82A}">
                    <a16:rowId xmlns:a16="http://schemas.microsoft.com/office/drawing/2014/main" val="388061782"/>
                  </a:ext>
                </a:extLst>
              </a:tr>
              <a:tr h="538311">
                <a:tc>
                  <a:txBody>
                    <a:bodyPr/>
                    <a:lstStyle/>
                    <a:p>
                      <a:r>
                        <a:rPr lang="en-US" dirty="0">
                          <a:solidFill>
                            <a:schemeClr val="tx1"/>
                          </a:solidFill>
                          <a:highlight>
                            <a:srgbClr val="00FF00"/>
                          </a:highlight>
                        </a:rPr>
                        <a:t>51%</a:t>
                      </a:r>
                      <a:r>
                        <a:rPr lang="en-US" dirty="0">
                          <a:solidFill>
                            <a:schemeClr val="bg1"/>
                          </a:solidFill>
                        </a:rPr>
                        <a:t> x 81%= 41.31</a:t>
                      </a:r>
                    </a:p>
                  </a:txBody>
                  <a:tcPr/>
                </a:tc>
                <a:extLst>
                  <a:ext uri="{0D108BD9-81ED-4DB2-BD59-A6C34878D82A}">
                    <a16:rowId xmlns:a16="http://schemas.microsoft.com/office/drawing/2014/main" val="59719148"/>
                  </a:ext>
                </a:extLst>
              </a:tr>
              <a:tr h="538311">
                <a:tc>
                  <a:txBody>
                    <a:bodyPr/>
                    <a:lstStyle/>
                    <a:p>
                      <a:r>
                        <a:rPr lang="en-US" dirty="0">
                          <a:solidFill>
                            <a:schemeClr val="bg1"/>
                          </a:solidFill>
                        </a:rPr>
                        <a:t>34% x 44%= 14.96</a:t>
                      </a:r>
                    </a:p>
                  </a:txBody>
                  <a:tcPr/>
                </a:tc>
                <a:extLst>
                  <a:ext uri="{0D108BD9-81ED-4DB2-BD59-A6C34878D82A}">
                    <a16:rowId xmlns:a16="http://schemas.microsoft.com/office/drawing/2014/main" val="1595961225"/>
                  </a:ext>
                </a:extLst>
              </a:tr>
              <a:tr h="538311">
                <a:tc>
                  <a:txBody>
                    <a:bodyPr/>
                    <a:lstStyle/>
                    <a:p>
                      <a:r>
                        <a:rPr lang="en-US" dirty="0">
                          <a:solidFill>
                            <a:schemeClr val="tx1"/>
                          </a:solidFill>
                          <a:highlight>
                            <a:srgbClr val="00FF00"/>
                          </a:highlight>
                        </a:rPr>
                        <a:t>15%</a:t>
                      </a:r>
                      <a:r>
                        <a:rPr lang="en-US" dirty="0">
                          <a:solidFill>
                            <a:schemeClr val="tx1"/>
                          </a:solidFill>
                        </a:rPr>
                        <a:t> </a:t>
                      </a:r>
                      <a:r>
                        <a:rPr lang="en-US" dirty="0">
                          <a:solidFill>
                            <a:schemeClr val="bg1"/>
                          </a:solidFill>
                        </a:rPr>
                        <a:t>x 16%= 2.40</a:t>
                      </a:r>
                    </a:p>
                  </a:txBody>
                  <a:tcPr/>
                </a:tc>
                <a:extLst>
                  <a:ext uri="{0D108BD9-81ED-4DB2-BD59-A6C34878D82A}">
                    <a16:rowId xmlns:a16="http://schemas.microsoft.com/office/drawing/2014/main" val="368261489"/>
                  </a:ext>
                </a:extLst>
              </a:tr>
              <a:tr h="538311">
                <a:tc>
                  <a:txBody>
                    <a:bodyPr/>
                    <a:lstStyle/>
                    <a:p>
                      <a:pPr algn="ctr"/>
                      <a:r>
                        <a:rPr lang="en-US" dirty="0">
                          <a:solidFill>
                            <a:schemeClr val="bg1"/>
                          </a:solidFill>
                        </a:rPr>
                        <a:t>FRI= 58.67</a:t>
                      </a:r>
                    </a:p>
                  </a:txBody>
                  <a:tcPr/>
                </a:tc>
                <a:extLst>
                  <a:ext uri="{0D108BD9-81ED-4DB2-BD59-A6C34878D82A}">
                    <a16:rowId xmlns:a16="http://schemas.microsoft.com/office/drawing/2014/main" val="2831748128"/>
                  </a:ext>
                </a:extLst>
              </a:tr>
            </a:tbl>
          </a:graphicData>
        </a:graphic>
      </p:graphicFrame>
      <p:sp>
        <p:nvSpPr>
          <p:cNvPr id="6" name="TextBox 5"/>
          <p:cNvSpPr txBox="1"/>
          <p:nvPr/>
        </p:nvSpPr>
        <p:spPr>
          <a:xfrm>
            <a:off x="7457869" y="5065589"/>
            <a:ext cx="11430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ROI=</a:t>
            </a:r>
          </a:p>
        </p:txBody>
      </p:sp>
      <p:cxnSp>
        <p:nvCxnSpPr>
          <p:cNvPr id="8" name="Straight Connector 7"/>
          <p:cNvCxnSpPr>
            <a:cxnSpLocks/>
          </p:cNvCxnSpPr>
          <p:nvPr/>
        </p:nvCxnSpPr>
        <p:spPr>
          <a:xfrm>
            <a:off x="8612982" y="5379521"/>
            <a:ext cx="1461455"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Double Bracket 8"/>
          <p:cNvSpPr/>
          <p:nvPr/>
        </p:nvSpPr>
        <p:spPr>
          <a:xfrm>
            <a:off x="8494189" y="4586105"/>
            <a:ext cx="1714280" cy="674268"/>
          </a:xfrm>
          <a:prstGeom prst="bracketPair">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t>58.67-58.02</a:t>
            </a:r>
          </a:p>
        </p:txBody>
      </p:sp>
      <p:sp>
        <p:nvSpPr>
          <p:cNvPr id="10" name="TextBox 9"/>
          <p:cNvSpPr txBox="1"/>
          <p:nvPr/>
        </p:nvSpPr>
        <p:spPr>
          <a:xfrm>
            <a:off x="8885349" y="5498670"/>
            <a:ext cx="975360" cy="544765"/>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58.02</a:t>
            </a:r>
          </a:p>
        </p:txBody>
      </p:sp>
      <p:sp>
        <p:nvSpPr>
          <p:cNvPr id="11" name="TextBox 10"/>
          <p:cNvSpPr txBox="1"/>
          <p:nvPr/>
        </p:nvSpPr>
        <p:spPr>
          <a:xfrm>
            <a:off x="10145189" y="5107138"/>
            <a:ext cx="1432560" cy="544765"/>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X $100M</a:t>
            </a:r>
          </a:p>
        </p:txBody>
      </p:sp>
      <p:sp>
        <p:nvSpPr>
          <p:cNvPr id="12" name="TextBox 11"/>
          <p:cNvSpPr txBox="1"/>
          <p:nvPr/>
        </p:nvSpPr>
        <p:spPr>
          <a:xfrm>
            <a:off x="8101177" y="6175178"/>
            <a:ext cx="2606984" cy="572464"/>
          </a:xfrm>
          <a:prstGeom prst="rect">
            <a:avLst/>
          </a:prstGeom>
          <a:noFill/>
          <a:ln>
            <a:solidFill>
              <a:schemeClr val="tx1">
                <a:lumMod val="50000"/>
              </a:schemeClr>
            </a:solidFill>
          </a:ln>
        </p:spPr>
        <p:txBody>
          <a:bodyPr wrap="squar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ROI= $1,120,303.34</a:t>
            </a:r>
          </a:p>
        </p:txBody>
      </p:sp>
      <p:sp>
        <p:nvSpPr>
          <p:cNvPr id="14" name="Arrow: Right 13"/>
          <p:cNvSpPr/>
          <p:nvPr/>
        </p:nvSpPr>
        <p:spPr bwMode="auto">
          <a:xfrm>
            <a:off x="8637008" y="2356901"/>
            <a:ext cx="767661" cy="80772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6885391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Useful CX Related Metrics</a:t>
            </a:r>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val="1999894551"/>
              </p:ext>
            </p:extLst>
          </p:nvPr>
        </p:nvGraphicFramePr>
        <p:xfrm>
          <a:off x="448214" y="1189176"/>
          <a:ext cx="10829388" cy="5024717"/>
        </p:xfrm>
        <a:graphic>
          <a:graphicData uri="http://schemas.openxmlformats.org/drawingml/2006/table">
            <a:tbl>
              <a:tblPr firstRow="1" bandRow="1">
                <a:tableStyleId>{5C22544A-7EE6-4342-B048-85BDC9FD1C3A}</a:tableStyleId>
              </a:tblPr>
              <a:tblGrid>
                <a:gridCol w="1804898">
                  <a:extLst>
                    <a:ext uri="{9D8B030D-6E8A-4147-A177-3AD203B41FA5}">
                      <a16:colId xmlns:a16="http://schemas.microsoft.com/office/drawing/2014/main" val="20001"/>
                    </a:ext>
                  </a:extLst>
                </a:gridCol>
                <a:gridCol w="1804898">
                  <a:extLst>
                    <a:ext uri="{9D8B030D-6E8A-4147-A177-3AD203B41FA5}">
                      <a16:colId xmlns:a16="http://schemas.microsoft.com/office/drawing/2014/main" val="20002"/>
                    </a:ext>
                  </a:extLst>
                </a:gridCol>
                <a:gridCol w="1804898">
                  <a:extLst>
                    <a:ext uri="{9D8B030D-6E8A-4147-A177-3AD203B41FA5}">
                      <a16:colId xmlns:a16="http://schemas.microsoft.com/office/drawing/2014/main" val="20003"/>
                    </a:ext>
                  </a:extLst>
                </a:gridCol>
                <a:gridCol w="1804898">
                  <a:extLst>
                    <a:ext uri="{9D8B030D-6E8A-4147-A177-3AD203B41FA5}">
                      <a16:colId xmlns:a16="http://schemas.microsoft.com/office/drawing/2014/main" val="20004"/>
                    </a:ext>
                  </a:extLst>
                </a:gridCol>
                <a:gridCol w="1804898">
                  <a:extLst>
                    <a:ext uri="{9D8B030D-6E8A-4147-A177-3AD203B41FA5}">
                      <a16:colId xmlns:a16="http://schemas.microsoft.com/office/drawing/2014/main" val="20005"/>
                    </a:ext>
                  </a:extLst>
                </a:gridCol>
                <a:gridCol w="1804898">
                  <a:extLst>
                    <a:ext uri="{9D8B030D-6E8A-4147-A177-3AD203B41FA5}">
                      <a16:colId xmlns:a16="http://schemas.microsoft.com/office/drawing/2014/main" val="20006"/>
                    </a:ext>
                  </a:extLst>
                </a:gridCol>
              </a:tblGrid>
              <a:tr h="916921">
                <a:tc>
                  <a:txBody>
                    <a:bodyPr/>
                    <a:lstStyle/>
                    <a:p>
                      <a:pPr algn="ctr"/>
                      <a:r>
                        <a:rPr lang="en-US" sz="1600" b="0" dirty="0">
                          <a:latin typeface="+mn-lt"/>
                        </a:rPr>
                        <a:t>Customer Loyalty</a:t>
                      </a:r>
                    </a:p>
                  </a:txBody>
                  <a:tcPr marL="0" marR="0" marT="0" marB="0" anchor="ctr">
                    <a:solidFill>
                      <a:schemeClr val="tx2"/>
                    </a:solidFill>
                  </a:tcPr>
                </a:tc>
                <a:tc>
                  <a:txBody>
                    <a:bodyPr/>
                    <a:lstStyle/>
                    <a:p>
                      <a:pPr algn="ctr"/>
                      <a:r>
                        <a:rPr lang="en-US" sz="1600" b="0" dirty="0">
                          <a:latin typeface="+mn-lt"/>
                        </a:rPr>
                        <a:t>Success Metrics</a:t>
                      </a:r>
                    </a:p>
                  </a:txBody>
                  <a:tcPr marL="0" marR="0" marT="0" marB="0" anchor="ctr">
                    <a:solidFill>
                      <a:schemeClr val="tx2"/>
                    </a:solidFill>
                  </a:tcPr>
                </a:tc>
                <a:tc>
                  <a:txBody>
                    <a:bodyPr/>
                    <a:lstStyle/>
                    <a:p>
                      <a:pPr algn="ctr"/>
                      <a:r>
                        <a:rPr lang="en-US" sz="1600" b="0" dirty="0">
                          <a:latin typeface="+mn-lt"/>
                        </a:rPr>
                        <a:t>Revenue</a:t>
                      </a:r>
                    </a:p>
                  </a:txBody>
                  <a:tcPr marL="0" marR="0" marT="0" marB="0" anchor="ctr">
                    <a:solidFill>
                      <a:schemeClr val="tx2"/>
                    </a:solidFill>
                  </a:tcPr>
                </a:tc>
                <a:tc>
                  <a:txBody>
                    <a:bodyPr/>
                    <a:lstStyle/>
                    <a:p>
                      <a:pPr algn="ctr"/>
                      <a:r>
                        <a:rPr lang="en-US" sz="1600" b="0" dirty="0">
                          <a:latin typeface="+mn-lt"/>
                        </a:rPr>
                        <a:t>Satisfaction</a:t>
                      </a:r>
                    </a:p>
                  </a:txBody>
                  <a:tcPr marL="0" marR="0" marT="0" marB="0" anchor="ctr">
                    <a:solidFill>
                      <a:schemeClr val="tx2"/>
                    </a:solidFill>
                  </a:tcPr>
                </a:tc>
                <a:tc>
                  <a:txBody>
                    <a:bodyPr/>
                    <a:lstStyle/>
                    <a:p>
                      <a:pPr algn="ctr"/>
                      <a:r>
                        <a:rPr lang="en-US" sz="1600" b="0" dirty="0">
                          <a:latin typeface="+mn-lt"/>
                        </a:rPr>
                        <a:t>Employee</a:t>
                      </a:r>
                    </a:p>
                  </a:txBody>
                  <a:tcPr marL="0" marR="0" marT="0" marB="0" anchor="ctr">
                    <a:solidFill>
                      <a:schemeClr val="tx2"/>
                    </a:solidFill>
                  </a:tcPr>
                </a:tc>
                <a:tc>
                  <a:txBody>
                    <a:bodyPr/>
                    <a:lstStyle/>
                    <a:p>
                      <a:pPr algn="ctr"/>
                      <a:r>
                        <a:rPr lang="en-US" sz="1600" b="0" dirty="0">
                          <a:latin typeface="+mn-lt"/>
                        </a:rPr>
                        <a:t>Marketing</a:t>
                      </a:r>
                    </a:p>
                  </a:txBody>
                  <a:tcPr marL="0" marR="0" marT="0" marB="0" anchor="ctr">
                    <a:solidFill>
                      <a:schemeClr val="tx2"/>
                    </a:solidFill>
                  </a:tcPr>
                </a:tc>
                <a:extLst>
                  <a:ext uri="{0D108BD9-81ED-4DB2-BD59-A6C34878D82A}">
                    <a16:rowId xmlns:a16="http://schemas.microsoft.com/office/drawing/2014/main" val="10000"/>
                  </a:ext>
                </a:extLst>
              </a:tr>
              <a:tr h="1026949">
                <a:tc>
                  <a:txBody>
                    <a:bodyPr/>
                    <a:lstStyle/>
                    <a:p>
                      <a:pPr algn="ctr"/>
                      <a:r>
                        <a:rPr lang="en-US" sz="1400" b="0" dirty="0">
                          <a:solidFill>
                            <a:schemeClr val="tx1"/>
                          </a:solidFill>
                          <a:latin typeface="Segoe Pro" panose="020B0502040504020203" pitchFamily="34" charset="0"/>
                        </a:rPr>
                        <a:t>Retention Rate</a:t>
                      </a:r>
                    </a:p>
                  </a:txBody>
                  <a:tcPr marL="0" marR="0" marT="0" marB="0" anchor="ctr">
                    <a:solidFill>
                      <a:schemeClr val="bg1">
                        <a:lumMod val="95000"/>
                      </a:schemeClr>
                    </a:solidFill>
                  </a:tcPr>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Segoe Pro" panose="020B0502040504020203" pitchFamily="34" charset="0"/>
                        </a:rPr>
                        <a:t>Customer acquisition cost/rate</a:t>
                      </a:r>
                    </a:p>
                  </a:txBody>
                  <a:tcPr marL="0" marR="0" marT="0" marB="0" anchor="ctr">
                    <a:solidFill>
                      <a:schemeClr val="bg1">
                        <a:lumMod val="95000"/>
                      </a:schemeClr>
                    </a:solidFill>
                  </a:tcPr>
                </a:tc>
                <a:tc>
                  <a:txBody>
                    <a:bodyPr/>
                    <a:lstStyle/>
                    <a:p>
                      <a:pPr algn="ctr"/>
                      <a:r>
                        <a:rPr lang="en-US" sz="1400" b="0" dirty="0">
                          <a:solidFill>
                            <a:schemeClr val="tx1"/>
                          </a:solidFill>
                          <a:latin typeface="Segoe Pro" panose="020B0502040504020203" pitchFamily="34" charset="0"/>
                        </a:rPr>
                        <a:t>Revenue Per </a:t>
                      </a:r>
                      <a:br>
                        <a:rPr lang="en-US" sz="1400" b="0" dirty="0">
                          <a:solidFill>
                            <a:schemeClr val="tx1"/>
                          </a:solidFill>
                          <a:latin typeface="Segoe Pro" panose="020B0502040504020203" pitchFamily="34" charset="0"/>
                        </a:rPr>
                      </a:br>
                      <a:r>
                        <a:rPr lang="en-US" sz="1400" b="0" dirty="0">
                          <a:solidFill>
                            <a:schemeClr val="tx1"/>
                          </a:solidFill>
                          <a:latin typeface="Segoe Pro" panose="020B0502040504020203" pitchFamily="34" charset="0"/>
                        </a:rPr>
                        <a:t>User</a:t>
                      </a:r>
                    </a:p>
                  </a:txBody>
                  <a:tcPr marL="0" marR="0" marT="0" marB="0" anchor="ctr">
                    <a:solidFill>
                      <a:schemeClr val="bg1">
                        <a:lumMod val="95000"/>
                      </a:schemeClr>
                    </a:solidFill>
                  </a:tcPr>
                </a:tc>
                <a:tc>
                  <a:txBody>
                    <a:bodyPr/>
                    <a:lstStyle/>
                    <a:p>
                      <a:pPr algn="ctr"/>
                      <a:r>
                        <a:rPr lang="en-US" sz="1400" b="0" dirty="0">
                          <a:solidFill>
                            <a:schemeClr val="tx1"/>
                          </a:solidFill>
                          <a:latin typeface="Segoe Pro" panose="020B0502040504020203" pitchFamily="34" charset="0"/>
                        </a:rPr>
                        <a:t>Overall </a:t>
                      </a:r>
                      <a:br>
                        <a:rPr lang="en-US" sz="1400" b="0" dirty="0">
                          <a:solidFill>
                            <a:schemeClr val="tx1"/>
                          </a:solidFill>
                          <a:latin typeface="Segoe Pro" panose="020B0502040504020203" pitchFamily="34" charset="0"/>
                        </a:rPr>
                      </a:br>
                      <a:r>
                        <a:rPr lang="en-US" sz="1400" b="0" dirty="0">
                          <a:solidFill>
                            <a:schemeClr val="tx1"/>
                          </a:solidFill>
                          <a:latin typeface="Segoe Pro" panose="020B0502040504020203" pitchFamily="34" charset="0"/>
                        </a:rPr>
                        <a:t>Satisfaction</a:t>
                      </a:r>
                    </a:p>
                  </a:txBody>
                  <a:tcPr marL="0" marR="0" marT="0" marB="0" anchor="ctr">
                    <a:solidFill>
                      <a:schemeClr val="bg1">
                        <a:lumMod val="95000"/>
                      </a:schemeClr>
                    </a:solidFill>
                  </a:tcPr>
                </a:tc>
                <a:tc>
                  <a:txBody>
                    <a:bodyPr/>
                    <a:lstStyle/>
                    <a:p>
                      <a:pPr algn="ctr"/>
                      <a:r>
                        <a:rPr lang="en-US" sz="1400" b="0" dirty="0">
                          <a:solidFill>
                            <a:schemeClr val="tx1"/>
                          </a:solidFill>
                          <a:latin typeface="Segoe Pro" panose="020B0502040504020203" pitchFamily="34" charset="0"/>
                        </a:rPr>
                        <a:t>Revenue Per </a:t>
                      </a:r>
                      <a:br>
                        <a:rPr lang="en-US" sz="1400" b="0" dirty="0">
                          <a:solidFill>
                            <a:schemeClr val="tx1"/>
                          </a:solidFill>
                          <a:latin typeface="Segoe Pro" panose="020B0502040504020203" pitchFamily="34" charset="0"/>
                        </a:rPr>
                      </a:br>
                      <a:r>
                        <a:rPr lang="en-US" sz="1400" b="0" dirty="0">
                          <a:solidFill>
                            <a:schemeClr val="tx1"/>
                          </a:solidFill>
                          <a:latin typeface="Segoe Pro" panose="020B0502040504020203" pitchFamily="34" charset="0"/>
                        </a:rPr>
                        <a:t>Employee</a:t>
                      </a:r>
                    </a:p>
                  </a:txBody>
                  <a:tcPr marL="0" marR="0" marT="0" marB="0" anchor="ctr">
                    <a:solidFill>
                      <a:schemeClr val="bg1">
                        <a:lumMod val="95000"/>
                      </a:schemeClr>
                    </a:solidFill>
                  </a:tcPr>
                </a:tc>
                <a:tc>
                  <a:txBody>
                    <a:bodyPr/>
                    <a:lstStyle/>
                    <a:p>
                      <a:pPr algn="ctr"/>
                      <a:r>
                        <a:rPr lang="en-US" sz="1400" b="0" dirty="0">
                          <a:solidFill>
                            <a:schemeClr val="tx1"/>
                          </a:solidFill>
                          <a:latin typeface="Segoe Pro" panose="020B0502040504020203" pitchFamily="34" charset="0"/>
                        </a:rPr>
                        <a:t>Market Growth </a:t>
                      </a:r>
                      <a:br>
                        <a:rPr lang="en-US" sz="1400" b="0" dirty="0">
                          <a:solidFill>
                            <a:schemeClr val="tx1"/>
                          </a:solidFill>
                          <a:latin typeface="Segoe Pro" panose="020B0502040504020203" pitchFamily="34" charset="0"/>
                        </a:rPr>
                      </a:br>
                      <a:r>
                        <a:rPr lang="en-US" sz="1400" b="0" dirty="0">
                          <a:solidFill>
                            <a:schemeClr val="tx1"/>
                          </a:solidFill>
                          <a:latin typeface="Segoe Pro" panose="020B0502040504020203" pitchFamily="34" charset="0"/>
                        </a:rPr>
                        <a:t>Rate</a:t>
                      </a:r>
                    </a:p>
                  </a:txBody>
                  <a:tcPr marL="0" marR="0" marT="0" marB="0" anchor="ctr">
                    <a:solidFill>
                      <a:schemeClr val="bg1">
                        <a:lumMod val="95000"/>
                      </a:schemeClr>
                    </a:solidFill>
                  </a:tcPr>
                </a:tc>
                <a:extLst>
                  <a:ext uri="{0D108BD9-81ED-4DB2-BD59-A6C34878D82A}">
                    <a16:rowId xmlns:a16="http://schemas.microsoft.com/office/drawing/2014/main" val="10001"/>
                  </a:ext>
                </a:extLst>
              </a:tr>
              <a:tr h="1026949">
                <a:tc>
                  <a:txBody>
                    <a:bodyPr/>
                    <a:lstStyle/>
                    <a:p>
                      <a:pPr algn="ctr"/>
                      <a:r>
                        <a:rPr lang="en-US" sz="1400" b="0" dirty="0">
                          <a:solidFill>
                            <a:schemeClr val="tx1"/>
                          </a:solidFill>
                          <a:latin typeface="Segoe Pro" panose="020B0502040504020203" pitchFamily="34" charset="0"/>
                        </a:rPr>
                        <a:t>Renewal Rate</a:t>
                      </a:r>
                    </a:p>
                  </a:txBody>
                  <a:tcPr marL="0" marR="0" marT="0" marB="0" anchor="ctr">
                    <a:solidFill>
                      <a:schemeClr val="bg1">
                        <a:lumMod val="95000"/>
                      </a:schemeClr>
                    </a:solidFill>
                  </a:tcPr>
                </a:tc>
                <a:tc>
                  <a:txBody>
                    <a:bodyPr/>
                    <a:lstStyle/>
                    <a:p>
                      <a:pPr algn="ctr"/>
                      <a:r>
                        <a:rPr lang="en-US" sz="1400" b="0" dirty="0">
                          <a:solidFill>
                            <a:schemeClr val="tx1"/>
                          </a:solidFill>
                          <a:latin typeface="Segoe Pro" panose="020B0502040504020203" pitchFamily="34" charset="0"/>
                        </a:rPr>
                        <a:t>Reliability (as vendor/ or business partner)</a:t>
                      </a:r>
                    </a:p>
                  </a:txBody>
                  <a:tcPr marL="0" marR="0" marT="0" marB="0" anchor="ctr">
                    <a:solidFill>
                      <a:schemeClr val="bg1">
                        <a:lumMod val="95000"/>
                      </a:schemeClr>
                    </a:solidFill>
                  </a:tcPr>
                </a:tc>
                <a:tc>
                  <a:txBody>
                    <a:bodyPr/>
                    <a:lstStyle/>
                    <a:p>
                      <a:pPr algn="ctr"/>
                      <a:r>
                        <a:rPr lang="en-US" sz="1400" b="0" dirty="0">
                          <a:solidFill>
                            <a:schemeClr val="tx1"/>
                          </a:solidFill>
                          <a:latin typeface="Segoe Pro" panose="020B0502040504020203" pitchFamily="34" charset="0"/>
                        </a:rPr>
                        <a:t>Conversion Rate</a:t>
                      </a:r>
                    </a:p>
                  </a:txBody>
                  <a:tcPr marL="0" marR="0" marT="0" marB="0" anchor="ctr">
                    <a:solidFill>
                      <a:schemeClr val="bg1">
                        <a:lumMod val="95000"/>
                      </a:schemeClr>
                    </a:solidFill>
                  </a:tcPr>
                </a:tc>
                <a:tc>
                  <a:txBody>
                    <a:bodyPr/>
                    <a:lstStyle/>
                    <a:p>
                      <a:pPr algn="ctr"/>
                      <a:r>
                        <a:rPr lang="en-US" sz="1400" b="0" dirty="0">
                          <a:solidFill>
                            <a:schemeClr val="tx1"/>
                          </a:solidFill>
                          <a:latin typeface="Segoe Pro" panose="020B0502040504020203" pitchFamily="34" charset="0"/>
                        </a:rPr>
                        <a:t>Stars in </a:t>
                      </a:r>
                      <a:br>
                        <a:rPr lang="en-US" sz="1400" b="0" dirty="0">
                          <a:solidFill>
                            <a:schemeClr val="tx1"/>
                          </a:solidFill>
                          <a:latin typeface="Segoe Pro" panose="020B0502040504020203" pitchFamily="34" charset="0"/>
                        </a:rPr>
                      </a:br>
                      <a:r>
                        <a:rPr lang="en-US" sz="1400" b="0" dirty="0">
                          <a:solidFill>
                            <a:schemeClr val="tx1"/>
                          </a:solidFill>
                          <a:latin typeface="Segoe Pro" panose="020B0502040504020203" pitchFamily="34" charset="0"/>
                        </a:rPr>
                        <a:t>Reviews</a:t>
                      </a:r>
                    </a:p>
                  </a:txBody>
                  <a:tcPr marL="0" marR="0" marT="0" marB="0" anchor="ctr">
                    <a:solidFill>
                      <a:schemeClr val="bg1">
                        <a:lumMod val="95000"/>
                      </a:schemeClr>
                    </a:solidFill>
                  </a:tcPr>
                </a:tc>
                <a:tc>
                  <a:txBody>
                    <a:bodyPr/>
                    <a:lstStyle/>
                    <a:p>
                      <a:pPr algn="ctr"/>
                      <a:r>
                        <a:rPr lang="en-US" sz="1400" b="0" dirty="0">
                          <a:solidFill>
                            <a:schemeClr val="tx1"/>
                          </a:solidFill>
                          <a:latin typeface="Segoe Pro" panose="020B0502040504020203" pitchFamily="34" charset="0"/>
                        </a:rPr>
                        <a:t>Employee </a:t>
                      </a:r>
                      <a:br>
                        <a:rPr lang="en-US" sz="1400" b="0" dirty="0">
                          <a:solidFill>
                            <a:schemeClr val="tx1"/>
                          </a:solidFill>
                          <a:latin typeface="Segoe Pro" panose="020B0502040504020203" pitchFamily="34" charset="0"/>
                        </a:rPr>
                      </a:br>
                      <a:r>
                        <a:rPr lang="en-US" sz="1400" b="0" dirty="0">
                          <a:solidFill>
                            <a:schemeClr val="tx1"/>
                          </a:solidFill>
                          <a:latin typeface="Segoe Pro" panose="020B0502040504020203" pitchFamily="34" charset="0"/>
                        </a:rPr>
                        <a:t>Satisfaction</a:t>
                      </a:r>
                    </a:p>
                  </a:txBody>
                  <a:tcPr marL="0" marR="0" marT="0" marB="0" anchor="ctr">
                    <a:solidFill>
                      <a:schemeClr val="bg1">
                        <a:lumMod val="95000"/>
                      </a:schemeClr>
                    </a:solidFill>
                  </a:tcPr>
                </a:tc>
                <a:tc>
                  <a:txBody>
                    <a:bodyPr/>
                    <a:lstStyle/>
                    <a:p>
                      <a:pPr algn="ctr"/>
                      <a:r>
                        <a:rPr lang="en-US" sz="1400" b="0" dirty="0">
                          <a:solidFill>
                            <a:schemeClr val="tx1"/>
                          </a:solidFill>
                          <a:latin typeface="Segoe Pro" panose="020B0502040504020203" pitchFamily="34" charset="0"/>
                        </a:rPr>
                        <a:t>Market Share</a:t>
                      </a:r>
                    </a:p>
                  </a:txBody>
                  <a:tcPr marL="0" marR="0" marT="0" marB="0" anchor="ctr">
                    <a:solidFill>
                      <a:schemeClr val="bg1">
                        <a:lumMod val="95000"/>
                      </a:schemeClr>
                    </a:solidFill>
                  </a:tcPr>
                </a:tc>
                <a:extLst>
                  <a:ext uri="{0D108BD9-81ED-4DB2-BD59-A6C34878D82A}">
                    <a16:rowId xmlns:a16="http://schemas.microsoft.com/office/drawing/2014/main" val="10002"/>
                  </a:ext>
                </a:extLst>
              </a:tr>
              <a:tr h="1026949">
                <a:tc>
                  <a:txBody>
                    <a:bodyPr/>
                    <a:lstStyle/>
                    <a:p>
                      <a:pPr algn="ctr"/>
                      <a:r>
                        <a:rPr lang="en-US" sz="1400" b="0" dirty="0">
                          <a:solidFill>
                            <a:schemeClr val="tx1"/>
                          </a:solidFill>
                          <a:latin typeface="Segoe Pro" panose="020B0502040504020203" pitchFamily="34" charset="0"/>
                        </a:rPr>
                        <a:t>Buy More </a:t>
                      </a:r>
                    </a:p>
                  </a:txBody>
                  <a:tcPr marL="0" marR="0" marT="0" marB="0" anchor="ctr">
                    <a:solidFill>
                      <a:schemeClr val="bg1">
                        <a:lumMod val="95000"/>
                      </a:schemeClr>
                    </a:solidFill>
                  </a:tcPr>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Segoe Pro" panose="020B0502040504020203" pitchFamily="34" charset="0"/>
                        </a:rPr>
                        <a:t>Advocacy </a:t>
                      </a:r>
                      <a:br>
                        <a:rPr lang="en-US" sz="1400" b="0" dirty="0">
                          <a:solidFill>
                            <a:schemeClr val="tx1"/>
                          </a:solidFill>
                          <a:latin typeface="Segoe Pro" panose="020B0502040504020203" pitchFamily="34" charset="0"/>
                        </a:rPr>
                      </a:br>
                      <a:r>
                        <a:rPr lang="en-US" sz="1400" b="0" dirty="0">
                          <a:solidFill>
                            <a:schemeClr val="tx1"/>
                          </a:solidFill>
                          <a:latin typeface="Segoe Pro" panose="020B0502040504020203" pitchFamily="34" charset="0"/>
                        </a:rPr>
                        <a:t>(recommend to others)</a:t>
                      </a:r>
                    </a:p>
                  </a:txBody>
                  <a:tcPr marL="0" marR="0" marT="0" marB="0" anchor="ctr">
                    <a:solidFill>
                      <a:schemeClr val="bg1">
                        <a:lumMod val="95000"/>
                      </a:schemeClr>
                    </a:solidFill>
                  </a:tcPr>
                </a:tc>
                <a:tc>
                  <a:txBody>
                    <a:bodyPr/>
                    <a:lstStyle/>
                    <a:p>
                      <a:pPr algn="ctr"/>
                      <a:r>
                        <a:rPr lang="en-US" sz="1400" b="0" dirty="0">
                          <a:solidFill>
                            <a:schemeClr val="tx1"/>
                          </a:solidFill>
                          <a:latin typeface="Segoe Pro" panose="020B0502040504020203" pitchFamily="34" charset="0"/>
                        </a:rPr>
                        <a:t>Customer Lifetime Value </a:t>
                      </a:r>
                    </a:p>
                  </a:txBody>
                  <a:tcPr marL="0" marR="0" marT="0" marB="0" anchor="ctr">
                    <a:solidFill>
                      <a:schemeClr val="bg1">
                        <a:lumMod val="95000"/>
                      </a:schemeClr>
                    </a:solidFill>
                  </a:tcPr>
                </a:tc>
                <a:tc>
                  <a:txBody>
                    <a:bodyPr/>
                    <a:lstStyle/>
                    <a:p>
                      <a:pPr algn="ctr"/>
                      <a:r>
                        <a:rPr lang="en-US" sz="1400" b="0" dirty="0">
                          <a:solidFill>
                            <a:schemeClr val="tx1"/>
                          </a:solidFill>
                          <a:latin typeface="Segoe Pro" panose="020B0502040504020203" pitchFamily="34" charset="0"/>
                        </a:rPr>
                        <a:t>Compete Score  (versus others)</a:t>
                      </a:r>
                    </a:p>
                  </a:txBody>
                  <a:tcPr marL="0" marR="0" marT="0" marB="0" anchor="ctr">
                    <a:solidFill>
                      <a:schemeClr val="bg1">
                        <a:lumMod val="95000"/>
                      </a:schemeClr>
                    </a:solidFill>
                  </a:tcPr>
                </a:tc>
                <a:tc>
                  <a:txBody>
                    <a:bodyPr/>
                    <a:lstStyle/>
                    <a:p>
                      <a:pPr algn="ctr"/>
                      <a:r>
                        <a:rPr lang="en-US" sz="1400" b="0" dirty="0">
                          <a:solidFill>
                            <a:schemeClr val="tx1"/>
                          </a:solidFill>
                          <a:latin typeface="Segoe Pro" panose="020B0502040504020203" pitchFamily="34" charset="0"/>
                        </a:rPr>
                        <a:t>Average Employee Tenure</a:t>
                      </a:r>
                    </a:p>
                  </a:txBody>
                  <a:tcPr marL="0" marR="0" marT="0" marB="0" anchor="ctr">
                    <a:solidFill>
                      <a:schemeClr val="bg1">
                        <a:lumMod val="95000"/>
                      </a:schemeClr>
                    </a:solidFill>
                  </a:tcPr>
                </a:tc>
                <a:tc>
                  <a:txBody>
                    <a:bodyPr/>
                    <a:lstStyle/>
                    <a:p>
                      <a:pPr algn="ctr"/>
                      <a:r>
                        <a:rPr lang="en-US" sz="1400" b="0" dirty="0">
                          <a:solidFill>
                            <a:schemeClr val="tx1"/>
                          </a:solidFill>
                          <a:latin typeface="Segoe Pro" panose="020B0502040504020203" pitchFamily="34" charset="0"/>
                        </a:rPr>
                        <a:t>Brand Equity</a:t>
                      </a:r>
                    </a:p>
                  </a:txBody>
                  <a:tcPr marL="0" marR="0" marT="0" marB="0" anchor="ctr">
                    <a:solidFill>
                      <a:schemeClr val="bg1">
                        <a:lumMod val="95000"/>
                      </a:schemeClr>
                    </a:solidFill>
                  </a:tcPr>
                </a:tc>
                <a:extLst>
                  <a:ext uri="{0D108BD9-81ED-4DB2-BD59-A6C34878D82A}">
                    <a16:rowId xmlns:a16="http://schemas.microsoft.com/office/drawing/2014/main" val="10003"/>
                  </a:ext>
                </a:extLst>
              </a:tr>
              <a:tr h="1026949">
                <a:tc>
                  <a:txBody>
                    <a:bodyPr/>
                    <a:lstStyle/>
                    <a:p>
                      <a:pPr algn="ctr"/>
                      <a:r>
                        <a:rPr lang="en-US" sz="1400" b="0" dirty="0">
                          <a:solidFill>
                            <a:schemeClr val="tx1"/>
                          </a:solidFill>
                          <a:latin typeface="Segoe Pro" panose="020B0502040504020203" pitchFamily="34" charset="0"/>
                        </a:rPr>
                        <a:t>Customer Effort </a:t>
                      </a:r>
                      <a:br>
                        <a:rPr lang="en-US" sz="1400" b="0" dirty="0">
                          <a:solidFill>
                            <a:schemeClr val="tx1"/>
                          </a:solidFill>
                          <a:latin typeface="Segoe Pro" panose="020B0502040504020203" pitchFamily="34" charset="0"/>
                        </a:rPr>
                      </a:br>
                      <a:r>
                        <a:rPr lang="en-US" sz="1400" b="0" dirty="0">
                          <a:solidFill>
                            <a:schemeClr val="tx1"/>
                          </a:solidFill>
                          <a:latin typeface="Segoe Pro" panose="020B0502040504020203" pitchFamily="34" charset="0"/>
                        </a:rPr>
                        <a:t>Score</a:t>
                      </a:r>
                    </a:p>
                  </a:txBody>
                  <a:tcPr marL="0" marR="0" marT="0" marB="0" anchor="ctr">
                    <a:solidFill>
                      <a:schemeClr val="bg1">
                        <a:lumMod val="95000"/>
                      </a:schemeClr>
                    </a:solidFill>
                  </a:tcPr>
                </a:tc>
                <a:tc>
                  <a:txBody>
                    <a:bodyPr/>
                    <a:lstStyle/>
                    <a:p>
                      <a:pPr algn="ctr"/>
                      <a:r>
                        <a:rPr lang="en-US" sz="1400" b="0" dirty="0">
                          <a:solidFill>
                            <a:schemeClr val="tx1"/>
                          </a:solidFill>
                          <a:latin typeface="Segoe Pro" panose="020B0502040504020203" pitchFamily="34" charset="0"/>
                        </a:rPr>
                        <a:t>First Contact Resolution</a:t>
                      </a:r>
                    </a:p>
                  </a:txBody>
                  <a:tcPr marL="0" marR="0" marT="0" marB="0" anchor="ctr">
                    <a:solidFill>
                      <a:schemeClr val="bg1">
                        <a:lumMod val="95000"/>
                      </a:schemeClr>
                    </a:solidFill>
                  </a:tcPr>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Segoe Pro" panose="020B0502040504020203" pitchFamily="34" charset="0"/>
                        </a:rPr>
                        <a:t>Share of </a:t>
                      </a:r>
                      <a:br>
                        <a:rPr lang="en-US" sz="1400" b="0" dirty="0">
                          <a:solidFill>
                            <a:schemeClr val="tx1"/>
                          </a:solidFill>
                          <a:latin typeface="Segoe Pro" panose="020B0502040504020203" pitchFamily="34" charset="0"/>
                        </a:rPr>
                      </a:br>
                      <a:r>
                        <a:rPr lang="en-US" sz="1400" b="0" dirty="0">
                          <a:solidFill>
                            <a:schemeClr val="tx1"/>
                          </a:solidFill>
                          <a:latin typeface="Segoe Pro" panose="020B0502040504020203" pitchFamily="34" charset="0"/>
                        </a:rPr>
                        <a:t>Wallet</a:t>
                      </a:r>
                    </a:p>
                  </a:txBody>
                  <a:tcPr marL="0" marR="0" marT="0" marB="0" anchor="ctr">
                    <a:solidFill>
                      <a:schemeClr val="bg1">
                        <a:lumMod val="95000"/>
                      </a:schemeClr>
                    </a:solidFill>
                  </a:tcPr>
                </a:tc>
                <a:tc>
                  <a:txBody>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Segoe Pro" panose="020B0502040504020203" pitchFamily="34" charset="0"/>
                        </a:rPr>
                        <a:t>Trust (level of organization  trust with vendors)</a:t>
                      </a:r>
                    </a:p>
                  </a:txBody>
                  <a:tcPr marL="0" marR="0" marT="0" marB="0" anchor="ctr">
                    <a:solidFill>
                      <a:schemeClr val="bg1">
                        <a:lumMod val="95000"/>
                      </a:schemeClr>
                    </a:solidFill>
                  </a:tcPr>
                </a:tc>
                <a:tc>
                  <a:txBody>
                    <a:bodyPr/>
                    <a:lstStyle/>
                    <a:p>
                      <a:pPr algn="ctr"/>
                      <a:r>
                        <a:rPr lang="en-US" sz="1400" b="0" dirty="0">
                          <a:solidFill>
                            <a:schemeClr val="tx1"/>
                          </a:solidFill>
                          <a:latin typeface="Segoe Pro" panose="020B0502040504020203" pitchFamily="34" charset="0"/>
                        </a:rPr>
                        <a:t>Employee Churn </a:t>
                      </a:r>
                      <a:br>
                        <a:rPr lang="en-US" sz="1400" b="0" dirty="0">
                          <a:solidFill>
                            <a:schemeClr val="tx1"/>
                          </a:solidFill>
                          <a:latin typeface="Segoe Pro" panose="020B0502040504020203" pitchFamily="34" charset="0"/>
                        </a:rPr>
                      </a:br>
                      <a:r>
                        <a:rPr lang="en-US" sz="1400" b="0" dirty="0">
                          <a:solidFill>
                            <a:schemeClr val="tx1"/>
                          </a:solidFill>
                          <a:latin typeface="Segoe Pro" panose="020B0502040504020203" pitchFamily="34" charset="0"/>
                        </a:rPr>
                        <a:t>Rate</a:t>
                      </a:r>
                    </a:p>
                  </a:txBody>
                  <a:tcPr marL="0" marR="0" marT="0" marB="0" anchor="ctr">
                    <a:solidFill>
                      <a:schemeClr val="bg1">
                        <a:lumMod val="95000"/>
                      </a:schemeClr>
                    </a:solidFill>
                  </a:tcPr>
                </a:tc>
                <a:tc>
                  <a:txBody>
                    <a:bodyPr/>
                    <a:lstStyle/>
                    <a:p>
                      <a:pPr algn="ctr"/>
                      <a:r>
                        <a:rPr lang="en-US" sz="1400" b="0" dirty="0">
                          <a:solidFill>
                            <a:schemeClr val="tx1"/>
                          </a:solidFill>
                          <a:latin typeface="Segoe Pro" panose="020B0502040504020203" pitchFamily="34" charset="0"/>
                        </a:rPr>
                        <a:t>Cost per Lead</a:t>
                      </a:r>
                    </a:p>
                  </a:txBody>
                  <a:tcPr marL="0" marR="0" marT="0" marB="0" anchor="ct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5245505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 name="Chart 107"/>
          <p:cNvGraphicFramePr/>
          <p:nvPr>
            <p:extLst/>
          </p:nvPr>
        </p:nvGraphicFramePr>
        <p:xfrm>
          <a:off x="699664" y="2420524"/>
          <a:ext cx="1890751" cy="17408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5" name="Chart 104"/>
          <p:cNvGraphicFramePr/>
          <p:nvPr>
            <p:extLst/>
          </p:nvPr>
        </p:nvGraphicFramePr>
        <p:xfrm>
          <a:off x="3492190" y="2420524"/>
          <a:ext cx="1890751" cy="17408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1" name="Chart 100"/>
          <p:cNvGraphicFramePr/>
          <p:nvPr>
            <p:extLst/>
          </p:nvPr>
        </p:nvGraphicFramePr>
        <p:xfrm>
          <a:off x="9077240" y="2420524"/>
          <a:ext cx="1890751" cy="1740851"/>
        </p:xfrm>
        <a:graphic>
          <a:graphicData uri="http://schemas.openxmlformats.org/drawingml/2006/chart">
            <c:chart xmlns:c="http://schemas.openxmlformats.org/drawingml/2006/chart" xmlns:r="http://schemas.openxmlformats.org/officeDocument/2006/relationships" r:id="rId4"/>
          </a:graphicData>
        </a:graphic>
      </p:graphicFrame>
      <p:grpSp>
        <p:nvGrpSpPr>
          <p:cNvPr id="87" name="Group 86"/>
          <p:cNvGrpSpPr/>
          <p:nvPr/>
        </p:nvGrpSpPr>
        <p:grpSpPr>
          <a:xfrm>
            <a:off x="699664" y="6109819"/>
            <a:ext cx="10837016" cy="482763"/>
            <a:chOff x="1280391" y="3765303"/>
            <a:chExt cx="6331099" cy="343093"/>
          </a:xfrm>
        </p:grpSpPr>
        <p:sp>
          <p:nvSpPr>
            <p:cNvPr id="106" name="TextBox 105"/>
            <p:cNvSpPr txBox="1"/>
            <p:nvPr/>
          </p:nvSpPr>
          <p:spPr>
            <a:xfrm>
              <a:off x="2145179" y="3805321"/>
              <a:ext cx="5466311" cy="263983"/>
            </a:xfrm>
            <a:prstGeom prst="rect">
              <a:avLst/>
            </a:prstGeom>
            <a:noFill/>
          </p:spPr>
          <p:txBody>
            <a:bodyPr wrap="square" lIns="0" tIns="0" rIns="0" bIns="0" rtlCol="0">
              <a:spAutoFit/>
            </a:bodyPr>
            <a:lstStyle/>
            <a:p>
              <a:pPr algn="just" defTabSz="914367">
                <a:lnSpc>
                  <a:spcPts val="1470"/>
                </a:lnSpc>
                <a:spcAft>
                  <a:spcPts val="1176"/>
                </a:spcAft>
              </a:pPr>
              <a:r>
                <a:rPr lang="en-US" sz="1200" dirty="0">
                  <a:solidFill>
                    <a:srgbClr val="5C2D91"/>
                  </a:solidFill>
                  <a:latin typeface="Segoe UI"/>
                </a:rPr>
                <a:t>The presented CX Index components and their metrics should be adjusted based on the industry, service and customer types. Having a compound index helps organizations to bring balanced view and bring together disconnected siloed. </a:t>
              </a:r>
            </a:p>
          </p:txBody>
        </p:sp>
        <p:sp>
          <p:nvSpPr>
            <p:cNvPr id="107" name="TextBox 106"/>
            <p:cNvSpPr txBox="1"/>
            <p:nvPr/>
          </p:nvSpPr>
          <p:spPr>
            <a:xfrm>
              <a:off x="1280391" y="3765303"/>
              <a:ext cx="816630" cy="343093"/>
            </a:xfrm>
            <a:prstGeom prst="rect">
              <a:avLst/>
            </a:prstGeom>
            <a:noFill/>
          </p:spPr>
          <p:txBody>
            <a:bodyPr wrap="square" lIns="0" tIns="0" rIns="0" bIns="0" rtlCol="0">
              <a:spAutoFit/>
            </a:bodyPr>
            <a:lstStyle/>
            <a:p>
              <a:pPr algn="ctr" defTabSz="914367"/>
              <a:r>
                <a:rPr lang="en-US" sz="3137" b="1" dirty="0">
                  <a:solidFill>
                    <a:srgbClr val="5C2D91"/>
                  </a:solidFill>
                  <a:latin typeface="Segoe UI"/>
                </a:rPr>
                <a:t>NOTE</a:t>
              </a:r>
            </a:p>
          </p:txBody>
        </p:sp>
      </p:grpSp>
      <p:cxnSp>
        <p:nvCxnSpPr>
          <p:cNvPr id="94" name="Straight Connector 93"/>
          <p:cNvCxnSpPr/>
          <p:nvPr/>
        </p:nvCxnSpPr>
        <p:spPr>
          <a:xfrm>
            <a:off x="3046100" y="2452002"/>
            <a:ext cx="0" cy="2547129"/>
          </a:xfrm>
          <a:prstGeom prst="line">
            <a:avLst/>
          </a:prstGeom>
          <a:ln w="9525">
            <a:solidFill>
              <a:schemeClr val="tx2"/>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03" name="Chart 102"/>
          <p:cNvGraphicFramePr/>
          <p:nvPr>
            <p:extLst/>
          </p:nvPr>
        </p:nvGraphicFramePr>
        <p:xfrm>
          <a:off x="6338325" y="2411777"/>
          <a:ext cx="1890751" cy="1740851"/>
        </p:xfrm>
        <a:graphic>
          <a:graphicData uri="http://schemas.openxmlformats.org/drawingml/2006/chart">
            <c:chart xmlns:c="http://schemas.openxmlformats.org/drawingml/2006/chart" xmlns:r="http://schemas.openxmlformats.org/officeDocument/2006/relationships" r:id="rId5"/>
          </a:graphicData>
        </a:graphic>
      </p:graphicFrame>
      <p:grpSp>
        <p:nvGrpSpPr>
          <p:cNvPr id="9" name="Group 8"/>
          <p:cNvGrpSpPr/>
          <p:nvPr/>
        </p:nvGrpSpPr>
        <p:grpSpPr>
          <a:xfrm>
            <a:off x="6134627" y="3114277"/>
            <a:ext cx="2298144" cy="2237284"/>
            <a:chOff x="6256844" y="3366726"/>
            <a:chExt cx="2344227" cy="2282145"/>
          </a:xfrm>
        </p:grpSpPr>
        <p:sp>
          <p:nvSpPr>
            <p:cNvPr id="85" name="TextBox 84"/>
            <p:cNvSpPr txBox="1"/>
            <p:nvPr/>
          </p:nvSpPr>
          <p:spPr>
            <a:xfrm>
              <a:off x="6256844" y="4506875"/>
              <a:ext cx="2344227" cy="215444"/>
            </a:xfrm>
            <a:prstGeom prst="rect">
              <a:avLst/>
            </a:prstGeom>
            <a:noFill/>
          </p:spPr>
          <p:txBody>
            <a:bodyPr wrap="square" lIns="0" tIns="0" rIns="0" bIns="0" rtlCol="0">
              <a:spAutoFit/>
            </a:bodyPr>
            <a:lstStyle/>
            <a:p>
              <a:pPr algn="ctr" defTabSz="914367"/>
              <a:r>
                <a:rPr lang="en-US" sz="1372" spc="20" dirty="0">
                  <a:solidFill>
                    <a:srgbClr val="505050"/>
                  </a:solidFill>
                  <a:latin typeface="Segoe UI"/>
                </a:rPr>
                <a:t>Customer Behaviors</a:t>
              </a:r>
            </a:p>
          </p:txBody>
        </p:sp>
        <p:sp>
          <p:nvSpPr>
            <p:cNvPr id="92" name="TextBox 91"/>
            <p:cNvSpPr txBox="1"/>
            <p:nvPr/>
          </p:nvSpPr>
          <p:spPr>
            <a:xfrm>
              <a:off x="6580283" y="4798595"/>
              <a:ext cx="1648740" cy="850276"/>
            </a:xfrm>
            <a:prstGeom prst="rect">
              <a:avLst/>
            </a:prstGeom>
            <a:noFill/>
          </p:spPr>
          <p:txBody>
            <a:bodyPr wrap="square" lIns="0" tIns="0" rIns="0" bIns="0" rtlCol="0">
              <a:spAutoFit/>
            </a:bodyPr>
            <a:lstStyle/>
            <a:p>
              <a:pPr defTabSz="914367">
                <a:lnSpc>
                  <a:spcPts val="1274"/>
                </a:lnSpc>
                <a:spcAft>
                  <a:spcPts val="588"/>
                </a:spcAft>
              </a:pPr>
              <a:r>
                <a:rPr lang="en-US" sz="980" dirty="0">
                  <a:solidFill>
                    <a:srgbClr val="505050"/>
                  </a:solidFill>
                </a:rPr>
                <a:t>- Conversion Rate</a:t>
              </a:r>
              <a:br>
                <a:rPr lang="en-US" sz="980" dirty="0">
                  <a:solidFill>
                    <a:srgbClr val="505050"/>
                  </a:solidFill>
                </a:rPr>
              </a:br>
              <a:r>
                <a:rPr lang="en-US" sz="980" dirty="0">
                  <a:solidFill>
                    <a:srgbClr val="505050"/>
                  </a:solidFill>
                </a:rPr>
                <a:t>- Renewal Rate</a:t>
              </a:r>
              <a:br>
                <a:rPr lang="en-US" sz="980" dirty="0">
                  <a:solidFill>
                    <a:srgbClr val="505050"/>
                  </a:solidFill>
                </a:rPr>
              </a:br>
              <a:r>
                <a:rPr lang="en-US" sz="980" dirty="0">
                  <a:solidFill>
                    <a:srgbClr val="505050"/>
                  </a:solidFill>
                </a:rPr>
                <a:t>- Retention/Churn Rate</a:t>
              </a:r>
              <a:br>
                <a:rPr lang="en-US" sz="980" dirty="0">
                  <a:solidFill>
                    <a:srgbClr val="505050"/>
                  </a:solidFill>
                </a:rPr>
              </a:br>
              <a:r>
                <a:rPr lang="en-US" sz="980" dirty="0">
                  <a:solidFill>
                    <a:srgbClr val="505050"/>
                  </a:solidFill>
                </a:rPr>
                <a:t>- Buy More </a:t>
              </a:r>
              <a:br>
                <a:rPr lang="en-US" sz="980" dirty="0">
                  <a:solidFill>
                    <a:srgbClr val="505050"/>
                  </a:solidFill>
                </a:rPr>
              </a:br>
              <a:r>
                <a:rPr lang="en-US" sz="980" dirty="0">
                  <a:solidFill>
                    <a:srgbClr val="505050"/>
                  </a:solidFill>
                </a:rPr>
                <a:t>- Revenue Per User</a:t>
              </a:r>
              <a:endParaRPr lang="en-US" sz="980" dirty="0">
                <a:solidFill>
                  <a:srgbClr val="505050"/>
                </a:solidFill>
                <a:latin typeface="Segoe UI"/>
              </a:endParaRPr>
            </a:p>
          </p:txBody>
        </p:sp>
        <p:sp>
          <p:nvSpPr>
            <p:cNvPr id="102" name="TextBox 101"/>
            <p:cNvSpPr txBox="1"/>
            <p:nvPr/>
          </p:nvSpPr>
          <p:spPr>
            <a:xfrm>
              <a:off x="7040378" y="3366726"/>
              <a:ext cx="777160" cy="369332"/>
            </a:xfrm>
            <a:prstGeom prst="rect">
              <a:avLst/>
            </a:prstGeom>
            <a:noFill/>
          </p:spPr>
          <p:txBody>
            <a:bodyPr wrap="square" lIns="0" tIns="0" rIns="0" bIns="0" rtlCol="0">
              <a:spAutoFit/>
            </a:bodyPr>
            <a:lstStyle/>
            <a:p>
              <a:pPr algn="ctr" defTabSz="914367"/>
              <a:r>
                <a:rPr lang="en-US" sz="2353" dirty="0">
                  <a:solidFill>
                    <a:srgbClr val="505050"/>
                  </a:solidFill>
                  <a:latin typeface="Segoe UI"/>
                </a:rPr>
                <a:t>47%</a:t>
              </a:r>
            </a:p>
          </p:txBody>
        </p:sp>
      </p:grpSp>
      <p:cxnSp>
        <p:nvCxnSpPr>
          <p:cNvPr id="98" name="Straight Connector 97"/>
          <p:cNvCxnSpPr/>
          <p:nvPr/>
        </p:nvCxnSpPr>
        <p:spPr>
          <a:xfrm>
            <a:off x="5860631" y="2452002"/>
            <a:ext cx="0" cy="2547129"/>
          </a:xfrm>
          <a:prstGeom prst="line">
            <a:avLst/>
          </a:prstGeom>
          <a:ln w="9525">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8675162" y="2452002"/>
            <a:ext cx="0" cy="2547129"/>
          </a:xfrm>
          <a:prstGeom prst="line">
            <a:avLst/>
          </a:prstGeom>
          <a:ln w="9525">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8873542" y="3114276"/>
            <a:ext cx="2298144" cy="2582776"/>
            <a:chOff x="6256844" y="3366726"/>
            <a:chExt cx="2344227" cy="2634566"/>
          </a:xfrm>
        </p:grpSpPr>
        <p:sp>
          <p:nvSpPr>
            <p:cNvPr id="115" name="TextBox 114"/>
            <p:cNvSpPr txBox="1"/>
            <p:nvPr/>
          </p:nvSpPr>
          <p:spPr>
            <a:xfrm>
              <a:off x="6256844" y="4506875"/>
              <a:ext cx="2344227" cy="215444"/>
            </a:xfrm>
            <a:prstGeom prst="rect">
              <a:avLst/>
            </a:prstGeom>
            <a:noFill/>
          </p:spPr>
          <p:txBody>
            <a:bodyPr wrap="square" lIns="0" tIns="0" rIns="0" bIns="0" rtlCol="0">
              <a:spAutoFit/>
            </a:bodyPr>
            <a:lstStyle/>
            <a:p>
              <a:pPr algn="ctr" defTabSz="914367"/>
              <a:r>
                <a:rPr lang="en-US" sz="1372" spc="20" dirty="0">
                  <a:solidFill>
                    <a:srgbClr val="505050"/>
                  </a:solidFill>
                  <a:latin typeface="Segoe UI"/>
                </a:rPr>
                <a:t>Brand Experience</a:t>
              </a:r>
            </a:p>
          </p:txBody>
        </p:sp>
        <p:sp>
          <p:nvSpPr>
            <p:cNvPr id="116" name="TextBox 115"/>
            <p:cNvSpPr txBox="1"/>
            <p:nvPr/>
          </p:nvSpPr>
          <p:spPr>
            <a:xfrm>
              <a:off x="6744551" y="4810906"/>
              <a:ext cx="1648740" cy="1190386"/>
            </a:xfrm>
            <a:prstGeom prst="rect">
              <a:avLst/>
            </a:prstGeom>
            <a:noFill/>
          </p:spPr>
          <p:txBody>
            <a:bodyPr wrap="square" lIns="0" tIns="0" rIns="0" bIns="0" rtlCol="0">
              <a:spAutoFit/>
            </a:bodyPr>
            <a:lstStyle/>
            <a:p>
              <a:pPr defTabSz="914367">
                <a:lnSpc>
                  <a:spcPts val="1274"/>
                </a:lnSpc>
                <a:spcAft>
                  <a:spcPts val="588"/>
                </a:spcAft>
              </a:pPr>
              <a:r>
                <a:rPr lang="en-US" sz="980" dirty="0">
                  <a:solidFill>
                    <a:srgbClr val="505050"/>
                  </a:solidFill>
                </a:rPr>
                <a:t>- Company Innovation</a:t>
              </a:r>
              <a:br>
                <a:rPr lang="en-US" sz="980" dirty="0">
                  <a:solidFill>
                    <a:srgbClr val="505050"/>
                  </a:solidFill>
                </a:rPr>
              </a:br>
              <a:r>
                <a:rPr lang="en-US" sz="980" dirty="0">
                  <a:solidFill>
                    <a:srgbClr val="505050"/>
                  </a:solidFill>
                </a:rPr>
                <a:t>- Brand Awareness</a:t>
              </a:r>
              <a:br>
                <a:rPr lang="en-US" sz="980" dirty="0">
                  <a:solidFill>
                    <a:srgbClr val="505050"/>
                  </a:solidFill>
                </a:rPr>
              </a:br>
              <a:r>
                <a:rPr lang="en-US" sz="980" dirty="0">
                  <a:solidFill>
                    <a:srgbClr val="505050"/>
                  </a:solidFill>
                </a:rPr>
                <a:t>- Brand Engagement</a:t>
              </a:r>
              <a:br>
                <a:rPr lang="en-US" sz="980" dirty="0">
                  <a:solidFill>
                    <a:srgbClr val="505050"/>
                  </a:solidFill>
                </a:rPr>
              </a:br>
              <a:r>
                <a:rPr lang="en-US" sz="980" dirty="0">
                  <a:solidFill>
                    <a:srgbClr val="505050"/>
                  </a:solidFill>
                </a:rPr>
                <a:t>- Brand Perception</a:t>
              </a:r>
              <a:br>
                <a:rPr lang="en-US" sz="980" dirty="0">
                  <a:solidFill>
                    <a:srgbClr val="505050"/>
                  </a:solidFill>
                </a:rPr>
              </a:br>
              <a:r>
                <a:rPr lang="en-US" sz="980" dirty="0">
                  <a:solidFill>
                    <a:srgbClr val="505050"/>
                  </a:solidFill>
                </a:rPr>
                <a:t>- Marketing Communications</a:t>
              </a:r>
              <a:br>
                <a:rPr lang="en-US" sz="980" dirty="0">
                  <a:solidFill>
                    <a:srgbClr val="505050"/>
                  </a:solidFill>
                </a:rPr>
              </a:br>
              <a:r>
                <a:rPr lang="en-US" sz="980" dirty="0">
                  <a:solidFill>
                    <a:srgbClr val="505050"/>
                  </a:solidFill>
                </a:rPr>
                <a:t>- Social Sentiment</a:t>
              </a:r>
              <a:br>
                <a:rPr lang="en-US" sz="980" dirty="0">
                  <a:solidFill>
                    <a:srgbClr val="505050"/>
                  </a:solidFill>
                </a:rPr>
              </a:br>
              <a:endParaRPr lang="en-US" sz="980" dirty="0">
                <a:solidFill>
                  <a:srgbClr val="505050"/>
                </a:solidFill>
              </a:endParaRPr>
            </a:p>
          </p:txBody>
        </p:sp>
        <p:sp>
          <p:nvSpPr>
            <p:cNvPr id="117" name="TextBox 116"/>
            <p:cNvSpPr txBox="1"/>
            <p:nvPr/>
          </p:nvSpPr>
          <p:spPr>
            <a:xfrm>
              <a:off x="7040378" y="3366726"/>
              <a:ext cx="777160" cy="369332"/>
            </a:xfrm>
            <a:prstGeom prst="rect">
              <a:avLst/>
            </a:prstGeom>
            <a:noFill/>
          </p:spPr>
          <p:txBody>
            <a:bodyPr wrap="square" lIns="0" tIns="0" rIns="0" bIns="0" rtlCol="0">
              <a:spAutoFit/>
            </a:bodyPr>
            <a:lstStyle/>
            <a:p>
              <a:pPr algn="ctr" defTabSz="914367"/>
              <a:r>
                <a:rPr lang="en-US" sz="2353" dirty="0">
                  <a:solidFill>
                    <a:srgbClr val="505050"/>
                  </a:solidFill>
                  <a:latin typeface="Segoe UI Light"/>
                </a:rPr>
                <a:t>13%</a:t>
              </a:r>
            </a:p>
          </p:txBody>
        </p:sp>
      </p:grpSp>
      <p:grpSp>
        <p:nvGrpSpPr>
          <p:cNvPr id="118" name="Group 117"/>
          <p:cNvGrpSpPr/>
          <p:nvPr/>
        </p:nvGrpSpPr>
        <p:grpSpPr>
          <a:xfrm>
            <a:off x="3279788" y="3114276"/>
            <a:ext cx="2452761" cy="2384992"/>
            <a:chOff x="6256844" y="3366726"/>
            <a:chExt cx="2344227" cy="2432814"/>
          </a:xfrm>
        </p:grpSpPr>
        <p:sp>
          <p:nvSpPr>
            <p:cNvPr id="119" name="TextBox 118"/>
            <p:cNvSpPr txBox="1"/>
            <p:nvPr/>
          </p:nvSpPr>
          <p:spPr>
            <a:xfrm>
              <a:off x="6256844" y="4506875"/>
              <a:ext cx="2344227" cy="215444"/>
            </a:xfrm>
            <a:prstGeom prst="rect">
              <a:avLst/>
            </a:prstGeom>
            <a:noFill/>
          </p:spPr>
          <p:txBody>
            <a:bodyPr wrap="square" lIns="0" tIns="0" rIns="0" bIns="0" rtlCol="0">
              <a:spAutoFit/>
            </a:bodyPr>
            <a:lstStyle/>
            <a:p>
              <a:pPr algn="ctr" defTabSz="914367"/>
              <a:r>
                <a:rPr lang="en-US" sz="1372" spc="20" dirty="0">
                  <a:solidFill>
                    <a:srgbClr val="505050"/>
                  </a:solidFill>
                  <a:latin typeface="Segoe UI"/>
                </a:rPr>
                <a:t>Customer Perceptions</a:t>
              </a:r>
            </a:p>
          </p:txBody>
        </p:sp>
        <p:sp>
          <p:nvSpPr>
            <p:cNvPr id="120" name="TextBox 119"/>
            <p:cNvSpPr txBox="1"/>
            <p:nvPr/>
          </p:nvSpPr>
          <p:spPr>
            <a:xfrm>
              <a:off x="6612763" y="4779209"/>
              <a:ext cx="1848851" cy="1020331"/>
            </a:xfrm>
            <a:prstGeom prst="rect">
              <a:avLst/>
            </a:prstGeom>
            <a:noFill/>
          </p:spPr>
          <p:txBody>
            <a:bodyPr wrap="square" lIns="0" tIns="0" rIns="0" bIns="0" rtlCol="0">
              <a:spAutoFit/>
            </a:bodyPr>
            <a:lstStyle/>
            <a:p>
              <a:pPr defTabSz="914367">
                <a:lnSpc>
                  <a:spcPts val="1274"/>
                </a:lnSpc>
                <a:spcAft>
                  <a:spcPts val="588"/>
                </a:spcAft>
              </a:pPr>
              <a:r>
                <a:rPr lang="en-US" sz="980" dirty="0">
                  <a:solidFill>
                    <a:srgbClr val="505050"/>
                  </a:solidFill>
                </a:rPr>
                <a:t>- Overall Satisfaction</a:t>
              </a:r>
              <a:br>
                <a:rPr lang="en-US" sz="980" dirty="0">
                  <a:solidFill>
                    <a:srgbClr val="505050"/>
                  </a:solidFill>
                </a:rPr>
              </a:br>
              <a:r>
                <a:rPr lang="en-US" sz="980" dirty="0">
                  <a:solidFill>
                    <a:srgbClr val="505050"/>
                  </a:solidFill>
                </a:rPr>
                <a:t>- Likelihood to recommend</a:t>
              </a:r>
              <a:br>
                <a:rPr lang="en-US" sz="980" dirty="0">
                  <a:solidFill>
                    <a:srgbClr val="505050"/>
                  </a:solidFill>
                </a:rPr>
              </a:br>
              <a:r>
                <a:rPr lang="en-US" sz="980" dirty="0">
                  <a:solidFill>
                    <a:srgbClr val="505050"/>
                  </a:solidFill>
                </a:rPr>
                <a:t>- Likelihood to continue</a:t>
              </a:r>
              <a:br>
                <a:rPr lang="en-US" sz="980" dirty="0">
                  <a:solidFill>
                    <a:srgbClr val="505050"/>
                  </a:solidFill>
                </a:rPr>
              </a:br>
              <a:r>
                <a:rPr lang="en-US" sz="980" dirty="0">
                  <a:solidFill>
                    <a:srgbClr val="505050"/>
                  </a:solidFill>
                </a:rPr>
                <a:t>- Easy to do business with us</a:t>
              </a:r>
              <a:br>
                <a:rPr lang="en-US" sz="980" dirty="0">
                  <a:solidFill>
                    <a:srgbClr val="505050"/>
                  </a:solidFill>
                </a:rPr>
              </a:br>
              <a:r>
                <a:rPr lang="en-US" sz="980" dirty="0">
                  <a:solidFill>
                    <a:srgbClr val="505050"/>
                  </a:solidFill>
                </a:rPr>
                <a:t>- Enjoyable to do business with us</a:t>
              </a:r>
              <a:br>
                <a:rPr lang="en-US" sz="980" dirty="0">
                  <a:solidFill>
                    <a:srgbClr val="505050"/>
                  </a:solidFill>
                </a:rPr>
              </a:br>
              <a:r>
                <a:rPr lang="en-US" sz="980" dirty="0">
                  <a:solidFill>
                    <a:srgbClr val="505050"/>
                  </a:solidFill>
                </a:rPr>
                <a:t>- Increase Share of Wallet</a:t>
              </a:r>
              <a:endParaRPr lang="en-US" sz="980" dirty="0">
                <a:solidFill>
                  <a:srgbClr val="505050"/>
                </a:solidFill>
                <a:latin typeface="Segoe UI"/>
              </a:endParaRPr>
            </a:p>
          </p:txBody>
        </p:sp>
        <p:sp>
          <p:nvSpPr>
            <p:cNvPr id="121" name="TextBox 120"/>
            <p:cNvSpPr txBox="1"/>
            <p:nvPr/>
          </p:nvSpPr>
          <p:spPr>
            <a:xfrm>
              <a:off x="7040378" y="3366726"/>
              <a:ext cx="777160" cy="369332"/>
            </a:xfrm>
            <a:prstGeom prst="rect">
              <a:avLst/>
            </a:prstGeom>
            <a:noFill/>
          </p:spPr>
          <p:txBody>
            <a:bodyPr wrap="square" lIns="0" tIns="0" rIns="0" bIns="0" rtlCol="0">
              <a:spAutoFit/>
            </a:bodyPr>
            <a:lstStyle/>
            <a:p>
              <a:pPr algn="ctr" defTabSz="914367"/>
              <a:r>
                <a:rPr lang="en-US" sz="2353" dirty="0">
                  <a:solidFill>
                    <a:srgbClr val="505050"/>
                  </a:solidFill>
                  <a:latin typeface="Segoe UI Light"/>
                </a:rPr>
                <a:t>15%</a:t>
              </a:r>
            </a:p>
          </p:txBody>
        </p:sp>
      </p:grpSp>
      <p:grpSp>
        <p:nvGrpSpPr>
          <p:cNvPr id="122" name="Group 121"/>
          <p:cNvGrpSpPr/>
          <p:nvPr/>
        </p:nvGrpSpPr>
        <p:grpSpPr>
          <a:xfrm>
            <a:off x="496705" y="3114277"/>
            <a:ext cx="2425144" cy="2230919"/>
            <a:chOff x="6256844" y="3366726"/>
            <a:chExt cx="2473774" cy="2275653"/>
          </a:xfrm>
        </p:grpSpPr>
        <p:sp>
          <p:nvSpPr>
            <p:cNvPr id="123" name="TextBox 122"/>
            <p:cNvSpPr txBox="1"/>
            <p:nvPr/>
          </p:nvSpPr>
          <p:spPr>
            <a:xfrm>
              <a:off x="6256844" y="4506875"/>
              <a:ext cx="2344227" cy="215444"/>
            </a:xfrm>
            <a:prstGeom prst="rect">
              <a:avLst/>
            </a:prstGeom>
            <a:noFill/>
          </p:spPr>
          <p:txBody>
            <a:bodyPr wrap="square" lIns="0" tIns="0" rIns="0" bIns="0" rtlCol="0">
              <a:spAutoFit/>
            </a:bodyPr>
            <a:lstStyle/>
            <a:p>
              <a:pPr algn="ctr" defTabSz="914367"/>
              <a:r>
                <a:rPr lang="en-US" sz="1372" spc="20" dirty="0">
                  <a:solidFill>
                    <a:srgbClr val="505050"/>
                  </a:solidFill>
                  <a:latin typeface="Segoe UI"/>
                </a:rPr>
                <a:t>Employee Satisfaction</a:t>
              </a:r>
            </a:p>
          </p:txBody>
        </p:sp>
        <p:sp>
          <p:nvSpPr>
            <p:cNvPr id="124" name="TextBox 123"/>
            <p:cNvSpPr txBox="1"/>
            <p:nvPr/>
          </p:nvSpPr>
          <p:spPr>
            <a:xfrm>
              <a:off x="6397099" y="4792102"/>
              <a:ext cx="2333519" cy="850277"/>
            </a:xfrm>
            <a:prstGeom prst="rect">
              <a:avLst/>
            </a:prstGeom>
            <a:noFill/>
          </p:spPr>
          <p:txBody>
            <a:bodyPr wrap="square" lIns="0" tIns="0" rIns="0" bIns="0" rtlCol="0">
              <a:spAutoFit/>
            </a:bodyPr>
            <a:lstStyle/>
            <a:p>
              <a:pPr defTabSz="914367">
                <a:lnSpc>
                  <a:spcPts val="1274"/>
                </a:lnSpc>
                <a:spcAft>
                  <a:spcPts val="588"/>
                </a:spcAft>
              </a:pPr>
              <a:r>
                <a:rPr lang="en-US" sz="980" dirty="0">
                  <a:solidFill>
                    <a:srgbClr val="505050"/>
                  </a:solidFill>
                  <a:latin typeface="Segoe UI"/>
                </a:rPr>
                <a:t>- Long term satisfaction is our top priority</a:t>
              </a:r>
              <a:br>
                <a:rPr lang="en-US" sz="980" dirty="0">
                  <a:solidFill>
                    <a:srgbClr val="505050"/>
                  </a:solidFill>
                  <a:latin typeface="Segoe UI"/>
                </a:rPr>
              </a:br>
              <a:r>
                <a:rPr lang="en-US" sz="980" dirty="0">
                  <a:solidFill>
                    <a:srgbClr val="505050"/>
                  </a:solidFill>
                  <a:latin typeface="Segoe UI"/>
                </a:rPr>
                <a:t>- I have tools and resources I need to deliver excellent services</a:t>
              </a:r>
              <a:br>
                <a:rPr lang="en-US" sz="980" dirty="0">
                  <a:solidFill>
                    <a:srgbClr val="505050"/>
                  </a:solidFill>
                  <a:latin typeface="Segoe UI"/>
                </a:rPr>
              </a:br>
              <a:r>
                <a:rPr lang="en-US" sz="980" dirty="0">
                  <a:solidFill>
                    <a:srgbClr val="505050"/>
                  </a:solidFill>
                  <a:latin typeface="Segoe UI"/>
                </a:rPr>
                <a:t>- Processes an procedures allow me to effectively meet my customer needs</a:t>
              </a:r>
            </a:p>
          </p:txBody>
        </p:sp>
        <p:sp>
          <p:nvSpPr>
            <p:cNvPr id="125" name="TextBox 124"/>
            <p:cNvSpPr txBox="1"/>
            <p:nvPr/>
          </p:nvSpPr>
          <p:spPr>
            <a:xfrm>
              <a:off x="7040378" y="3366726"/>
              <a:ext cx="777160" cy="369332"/>
            </a:xfrm>
            <a:prstGeom prst="rect">
              <a:avLst/>
            </a:prstGeom>
            <a:noFill/>
          </p:spPr>
          <p:txBody>
            <a:bodyPr wrap="square" lIns="0" tIns="0" rIns="0" bIns="0" rtlCol="0">
              <a:spAutoFit/>
            </a:bodyPr>
            <a:lstStyle/>
            <a:p>
              <a:pPr algn="ctr" defTabSz="914367"/>
              <a:r>
                <a:rPr lang="en-US" sz="2353" dirty="0">
                  <a:solidFill>
                    <a:srgbClr val="505050"/>
                  </a:solidFill>
                  <a:latin typeface="Segoe UI Light"/>
                </a:rPr>
                <a:t>25%</a:t>
              </a:r>
            </a:p>
          </p:txBody>
        </p:sp>
      </p:grpSp>
      <p:sp>
        <p:nvSpPr>
          <p:cNvPr id="2" name="Title 1"/>
          <p:cNvSpPr>
            <a:spLocks noGrp="1"/>
          </p:cNvSpPr>
          <p:nvPr>
            <p:ph type="title"/>
          </p:nvPr>
        </p:nvSpPr>
        <p:spPr/>
        <p:txBody>
          <a:bodyPr/>
          <a:lstStyle/>
          <a:p>
            <a:r>
              <a:rPr lang="en-US" dirty="0"/>
              <a:t>Example: Components of CX Index Score </a:t>
            </a:r>
          </a:p>
        </p:txBody>
      </p:sp>
      <p:sp>
        <p:nvSpPr>
          <p:cNvPr id="3" name="Rectangle 2"/>
          <p:cNvSpPr/>
          <p:nvPr/>
        </p:nvSpPr>
        <p:spPr bwMode="auto">
          <a:xfrm>
            <a:off x="5000960" y="1096131"/>
            <a:ext cx="1719341" cy="546321"/>
          </a:xfrm>
          <a:prstGeom prst="rect">
            <a:avLst/>
          </a:pr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CX Score </a:t>
            </a:r>
          </a:p>
        </p:txBody>
      </p:sp>
      <p:cxnSp>
        <p:nvCxnSpPr>
          <p:cNvPr id="5" name="Straight Arrow Connector 4"/>
          <p:cNvCxnSpPr>
            <a:cxnSpLocks/>
            <a:stCxn id="3" idx="2"/>
            <a:endCxn id="108" idx="0"/>
          </p:cNvCxnSpPr>
          <p:nvPr/>
        </p:nvCxnSpPr>
        <p:spPr>
          <a:xfrm flipH="1">
            <a:off x="1645039" y="1642452"/>
            <a:ext cx="4215592" cy="77807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 idx="2"/>
            <a:endCxn id="105" idx="0"/>
          </p:cNvCxnSpPr>
          <p:nvPr/>
        </p:nvCxnSpPr>
        <p:spPr>
          <a:xfrm flipH="1">
            <a:off x="4437565" y="1642452"/>
            <a:ext cx="1423066" cy="77807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 idx="2"/>
            <a:endCxn id="103" idx="0"/>
          </p:cNvCxnSpPr>
          <p:nvPr/>
        </p:nvCxnSpPr>
        <p:spPr>
          <a:xfrm>
            <a:off x="5860631" y="1642452"/>
            <a:ext cx="1423069" cy="76932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3" idx="2"/>
            <a:endCxn id="101" idx="0"/>
          </p:cNvCxnSpPr>
          <p:nvPr/>
        </p:nvCxnSpPr>
        <p:spPr>
          <a:xfrm>
            <a:off x="5860631" y="1642452"/>
            <a:ext cx="4161984" cy="77807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40444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357033061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Learn More</a:t>
            </a:r>
          </a:p>
        </p:txBody>
      </p:sp>
      <p:sp>
        <p:nvSpPr>
          <p:cNvPr id="3" name="Content Placeholder 2"/>
          <p:cNvSpPr>
            <a:spLocks noGrp="1"/>
          </p:cNvSpPr>
          <p:nvPr>
            <p:ph sz="quarter" idx="11"/>
          </p:nvPr>
        </p:nvSpPr>
        <p:spPr>
          <a:xfrm>
            <a:off x="269239" y="1189177"/>
            <a:ext cx="11653523" cy="5811784"/>
          </a:xfrm>
        </p:spPr>
        <p:txBody>
          <a:bodyPr/>
          <a:lstStyle/>
          <a:p>
            <a:pPr lvl="1"/>
            <a:r>
              <a:rPr lang="en-US" sz="4000" dirty="0"/>
              <a:t>The Truth About Customer Experience (HBR):</a:t>
            </a:r>
            <a:br>
              <a:rPr lang="en-US" sz="5400" dirty="0"/>
            </a:br>
            <a:r>
              <a:rPr lang="en-US" sz="2000" dirty="0">
                <a:hlinkClick r:id="rId2"/>
              </a:rPr>
              <a:t>https://hbr.org/2013/09/the-truth-about-customer-experience</a:t>
            </a:r>
            <a:r>
              <a:rPr lang="en-US" sz="2800" dirty="0"/>
              <a:t> </a:t>
            </a:r>
            <a:endParaRPr lang="en-US" sz="4000" dirty="0"/>
          </a:p>
          <a:p>
            <a:pPr lvl="1"/>
            <a:endParaRPr lang="en-US" sz="3920" dirty="0"/>
          </a:p>
          <a:p>
            <a:pPr lvl="1"/>
            <a:r>
              <a:rPr lang="en-US" sz="3920" dirty="0"/>
              <a:t>Visit Smart Partner Marketing on: </a:t>
            </a:r>
            <a:br>
              <a:rPr lang="en-US" sz="3200" dirty="0"/>
            </a:br>
            <a:r>
              <a:rPr lang="en-US" dirty="0">
                <a:hlinkClick r:id="rId3"/>
              </a:rPr>
              <a:t>http://smartpartnermarketing.microsoft.com</a:t>
            </a:r>
            <a:r>
              <a:rPr lang="en-US" dirty="0"/>
              <a:t> </a:t>
            </a:r>
          </a:p>
          <a:p>
            <a:endParaRPr lang="en-US" sz="3200" dirty="0"/>
          </a:p>
          <a:p>
            <a:r>
              <a:rPr lang="en-US" sz="3920" dirty="0"/>
              <a:t>Start your CX self-assessment: </a:t>
            </a:r>
            <a:br>
              <a:rPr lang="en-US" sz="3200" dirty="0"/>
            </a:br>
            <a:r>
              <a:rPr lang="en-US" sz="1961" dirty="0">
                <a:hlinkClick r:id="rId4"/>
              </a:rPr>
              <a:t>http://www.indigoslate.com/cx-self-assessment</a:t>
            </a:r>
            <a:r>
              <a:rPr lang="en-US" sz="1961" dirty="0"/>
              <a:t>  </a:t>
            </a:r>
          </a:p>
          <a:p>
            <a:endParaRPr lang="en-US" sz="3200" dirty="0"/>
          </a:p>
          <a:p>
            <a:endParaRPr lang="en-US" sz="3200" dirty="0"/>
          </a:p>
        </p:txBody>
      </p:sp>
    </p:spTree>
    <p:extLst>
      <p:ext uri="{BB962C8B-B14F-4D97-AF65-F5344CB8AC3E}">
        <p14:creationId xmlns:p14="http://schemas.microsoft.com/office/powerpoint/2010/main" val="185939735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35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6861" y="1832821"/>
            <a:ext cx="5378548" cy="2123658"/>
          </a:xfrm>
        </p:spPr>
        <p:txBody>
          <a:bodyPr/>
          <a:lstStyle/>
          <a:p>
            <a:r>
              <a:rPr lang="en-US" sz="2800" dirty="0">
                <a:latin typeface="Segoe UI Light" panose="020B0502040204020203" pitchFamily="34" charset="0"/>
                <a:cs typeface="Segoe UI Light" panose="020B0502040204020203" pitchFamily="34" charset="0"/>
              </a:rPr>
              <a:t>Customers today have high expectations of services they receive, service accessibility, choice, speed to resolve issues, customization, personalization and more.</a:t>
            </a:r>
          </a:p>
        </p:txBody>
      </p:sp>
      <p:sp>
        <p:nvSpPr>
          <p:cNvPr id="5" name="Picture Placeholder 4"/>
          <p:cNvSpPr>
            <a:spLocks noGrp="1"/>
          </p:cNvSpPr>
          <p:nvPr>
            <p:ph type="pic" sz="quarter" idx="10"/>
          </p:nvPr>
        </p:nvSpPr>
        <p:spPr/>
      </p:sp>
    </p:spTree>
    <p:extLst>
      <p:ext uri="{BB962C8B-B14F-4D97-AF65-F5344CB8AC3E}">
        <p14:creationId xmlns:p14="http://schemas.microsoft.com/office/powerpoint/2010/main" val="34892378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41105" y="3021846"/>
            <a:ext cx="4398659" cy="3722430"/>
          </a:xfrm>
          <a:prstGeom prst="rect">
            <a:avLst/>
          </a:prstGeom>
        </p:spPr>
      </p:pic>
      <p:sp>
        <p:nvSpPr>
          <p:cNvPr id="5" name="Rectangle 4"/>
          <p:cNvSpPr/>
          <p:nvPr/>
        </p:nvSpPr>
        <p:spPr>
          <a:xfrm>
            <a:off x="674319" y="4249454"/>
            <a:ext cx="5527219" cy="970998"/>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defTabSz="914126">
              <a:defRPr/>
            </a:pPr>
            <a:r>
              <a:rPr lang="en-US" sz="4400" dirty="0">
                <a:solidFill>
                  <a:schemeClr val="bg1"/>
                </a:solidFill>
                <a:latin typeface="Brandon Grotesque Regular"/>
              </a:rPr>
              <a:t>Great Products</a:t>
            </a:r>
          </a:p>
        </p:txBody>
      </p:sp>
      <p:sp>
        <p:nvSpPr>
          <p:cNvPr id="6" name="Rectangle 5"/>
          <p:cNvSpPr/>
          <p:nvPr/>
        </p:nvSpPr>
        <p:spPr>
          <a:xfrm>
            <a:off x="2030262" y="3021846"/>
            <a:ext cx="5527219" cy="970998"/>
          </a:xfrm>
          <a:prstGeom prst="rect">
            <a:avLst/>
          </a:prstGeom>
          <a:solidFill>
            <a:schemeClr val="accent5"/>
          </a:solidFill>
          <a:ln/>
        </p:spPr>
        <p:style>
          <a:lnRef idx="3">
            <a:schemeClr val="lt1"/>
          </a:lnRef>
          <a:fillRef idx="1">
            <a:schemeClr val="accent3"/>
          </a:fillRef>
          <a:effectRef idx="1">
            <a:schemeClr val="accent3"/>
          </a:effectRef>
          <a:fontRef idx="minor">
            <a:schemeClr val="lt1"/>
          </a:fontRef>
        </p:style>
        <p:txBody>
          <a:bodyPr rtlCol="0" anchor="ctr"/>
          <a:lstStyle/>
          <a:p>
            <a:pPr algn="ctr" defTabSz="914126">
              <a:defRPr/>
            </a:pPr>
            <a:r>
              <a:rPr lang="en-US" sz="4400" dirty="0">
                <a:solidFill>
                  <a:schemeClr val="bg1">
                    <a:lumMod val="85000"/>
                  </a:schemeClr>
                </a:solidFill>
                <a:latin typeface="Brandon Grotesque Regular"/>
              </a:rPr>
              <a:t>Good Service</a:t>
            </a:r>
          </a:p>
        </p:txBody>
      </p:sp>
      <p:sp>
        <p:nvSpPr>
          <p:cNvPr id="7" name="Rectangle 6"/>
          <p:cNvSpPr/>
          <p:nvPr/>
        </p:nvSpPr>
        <p:spPr>
          <a:xfrm>
            <a:off x="4147160" y="1761859"/>
            <a:ext cx="5886221" cy="1003377"/>
          </a:xfrm>
          <a:prstGeom prst="rect">
            <a:avLst/>
          </a:prstGeom>
          <a:solidFill>
            <a:srgbClr val="00B0F0"/>
          </a:solidFill>
          <a:ln/>
        </p:spPr>
        <p:style>
          <a:lnRef idx="3">
            <a:schemeClr val="lt1"/>
          </a:lnRef>
          <a:fillRef idx="1">
            <a:schemeClr val="accent1"/>
          </a:fillRef>
          <a:effectRef idx="1">
            <a:schemeClr val="accent1"/>
          </a:effectRef>
          <a:fontRef idx="minor">
            <a:schemeClr val="lt1"/>
          </a:fontRef>
        </p:style>
        <p:txBody>
          <a:bodyPr rtlCol="0" anchor="ctr"/>
          <a:lstStyle/>
          <a:p>
            <a:pPr algn="ctr" defTabSz="914126">
              <a:defRPr/>
            </a:pPr>
            <a:r>
              <a:rPr lang="en-US" sz="4400" dirty="0">
                <a:solidFill>
                  <a:schemeClr val="tx1">
                    <a:lumMod val="50000"/>
                  </a:schemeClr>
                </a:solidFill>
                <a:latin typeface="Brandon Grotesque Regular"/>
              </a:rPr>
              <a:t>Amazing Experiences</a:t>
            </a:r>
          </a:p>
        </p:txBody>
      </p:sp>
      <p:sp>
        <p:nvSpPr>
          <p:cNvPr id="9" name="Title 16"/>
          <p:cNvSpPr txBox="1">
            <a:spLocks/>
          </p:cNvSpPr>
          <p:nvPr/>
        </p:nvSpPr>
        <p:spPr>
          <a:xfrm>
            <a:off x="269240" y="289511"/>
            <a:ext cx="11655840" cy="899665"/>
          </a:xfrm>
          <a:prstGeom prst="rect">
            <a:avLst/>
          </a:prstGeom>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solidFill>
                  <a:schemeClr val="tx2"/>
                </a:solidFill>
                <a:effectLst/>
                <a:latin typeface="+mj-lt"/>
                <a:ea typeface="+mn-ea"/>
                <a:cs typeface="Segoe UI" pitchFamily="34" charset="0"/>
              </a:defRPr>
            </a:lvl1pPr>
          </a:lstStyle>
          <a:p>
            <a:r>
              <a:rPr lang="en-US" dirty="0"/>
              <a:t>What do we remember and share the most?</a:t>
            </a:r>
          </a:p>
        </p:txBody>
      </p:sp>
    </p:spTree>
    <p:extLst>
      <p:ext uri="{BB962C8B-B14F-4D97-AF65-F5344CB8AC3E}">
        <p14:creationId xmlns:p14="http://schemas.microsoft.com/office/powerpoint/2010/main" val="16239584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The Need For A Focus on the Customer</a:t>
            </a:r>
          </a:p>
        </p:txBody>
      </p:sp>
      <p:sp>
        <p:nvSpPr>
          <p:cNvPr id="6" name="Text Placeholder 5"/>
          <p:cNvSpPr>
            <a:spLocks noGrp="1"/>
          </p:cNvSpPr>
          <p:nvPr>
            <p:ph type="body" sz="quarter" idx="10"/>
          </p:nvPr>
        </p:nvSpPr>
        <p:spPr>
          <a:xfrm>
            <a:off x="269239" y="1189177"/>
            <a:ext cx="11653523" cy="5196383"/>
          </a:xfrm>
        </p:spPr>
        <p:txBody>
          <a:bodyPr/>
          <a:lstStyle/>
          <a:p>
            <a:r>
              <a:rPr lang="en-US" dirty="0"/>
              <a:t>C</a:t>
            </a:r>
            <a:r>
              <a:rPr lang="en-US" sz="4000" dirty="0"/>
              <a:t>ustomer Retention</a:t>
            </a:r>
          </a:p>
          <a:p>
            <a:pPr lvl="1"/>
            <a:r>
              <a:rPr lang="en-US" sz="2000" dirty="0"/>
              <a:t>It is all about end-to-end experience &amp; relationship</a:t>
            </a:r>
          </a:p>
          <a:p>
            <a:pPr lvl="1"/>
            <a:r>
              <a:rPr lang="en-US" sz="2000" dirty="0"/>
              <a:t>The customer journey (and experience) continues after acquisition and purchase</a:t>
            </a:r>
          </a:p>
          <a:p>
            <a:r>
              <a:rPr lang="en-US" sz="4000" dirty="0"/>
              <a:t>Purchase Paradigm Shift</a:t>
            </a:r>
          </a:p>
          <a:p>
            <a:pPr lvl="1"/>
            <a:r>
              <a:rPr lang="en-US" sz="2000" dirty="0"/>
              <a:t>Marketing funnels are being replaced with customer lifecycle </a:t>
            </a:r>
          </a:p>
          <a:p>
            <a:pPr lvl="1"/>
            <a:r>
              <a:rPr lang="en-US" sz="2000" dirty="0"/>
              <a:t>Fragmented path to purchases (multiple interactions and channels)</a:t>
            </a:r>
          </a:p>
          <a:p>
            <a:r>
              <a:rPr lang="en-US" sz="4000" dirty="0"/>
              <a:t>Quality of Experience</a:t>
            </a:r>
          </a:p>
          <a:p>
            <a:pPr lvl="1"/>
            <a:r>
              <a:rPr lang="en-US" sz="2000" dirty="0"/>
              <a:t>Companies must deliver relevant experiences, or lose customers</a:t>
            </a:r>
          </a:p>
          <a:p>
            <a:pPr lvl="1"/>
            <a:r>
              <a:rPr lang="en-US" sz="2000" dirty="0"/>
              <a:t>Companies must measure interaction effectiveness throughout the entire lifecycle</a:t>
            </a:r>
          </a:p>
        </p:txBody>
      </p:sp>
    </p:spTree>
    <p:extLst>
      <p:ext uri="{BB962C8B-B14F-4D97-AF65-F5344CB8AC3E}">
        <p14:creationId xmlns:p14="http://schemas.microsoft.com/office/powerpoint/2010/main" val="313800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Powerful Customer Experience (CX) Statistics</a:t>
            </a:r>
          </a:p>
        </p:txBody>
      </p:sp>
      <p:sp>
        <p:nvSpPr>
          <p:cNvPr id="4" name="Text Placeholder 2"/>
          <p:cNvSpPr>
            <a:spLocks noGrp="1"/>
          </p:cNvSpPr>
          <p:nvPr>
            <p:ph type="body" sz="quarter" idx="10"/>
          </p:nvPr>
        </p:nvSpPr>
        <p:spPr>
          <a:xfrm>
            <a:off x="482485" y="1189176"/>
            <a:ext cx="11442595" cy="3689215"/>
          </a:xfrm>
        </p:spPr>
        <p:txBody>
          <a:bodyPr/>
          <a:lstStyle/>
          <a:p>
            <a:pPr marL="336145" lvl="1" indent="-336145">
              <a:buFont typeface="Arial" panose="020B0604020202020204" pitchFamily="34" charset="0"/>
              <a:buChar char="•"/>
            </a:pPr>
            <a:r>
              <a:rPr lang="en-US" sz="2400" dirty="0"/>
              <a:t>70% of revenue growth is received from existing customers</a:t>
            </a:r>
          </a:p>
          <a:p>
            <a:pPr marL="336145" lvl="1" indent="-336145">
              <a:buFont typeface="Arial" panose="020B0604020202020204" pitchFamily="34" charset="0"/>
              <a:buChar char="•"/>
            </a:pPr>
            <a:r>
              <a:rPr lang="en-US" sz="2400" dirty="0"/>
              <a:t>7 in 10 CxO’s believe social/digital interactions is the new imperative</a:t>
            </a:r>
          </a:p>
          <a:p>
            <a:pPr marL="336145" lvl="1" indent="-336145">
              <a:buFont typeface="Arial" panose="020B0604020202020204" pitchFamily="34" charset="0"/>
              <a:buChar char="•"/>
            </a:pPr>
            <a:r>
              <a:rPr lang="en-US" sz="2400" dirty="0"/>
              <a:t>60% of CxO’s now look to PARTNERS who will have an equal hand </a:t>
            </a:r>
            <a:br>
              <a:rPr lang="en-US" sz="2400" dirty="0"/>
            </a:br>
            <a:r>
              <a:rPr lang="en-US" sz="2400" dirty="0"/>
              <a:t>in creating business value </a:t>
            </a:r>
          </a:p>
          <a:p>
            <a:pPr marL="336145" lvl="1" indent="-336145">
              <a:buFont typeface="Arial" panose="020B0604020202020204" pitchFamily="34" charset="0"/>
              <a:buChar char="•"/>
            </a:pPr>
            <a:r>
              <a:rPr lang="en-US" sz="2400" dirty="0"/>
              <a:t>3 out of 4 decision makers stated that top priority is enhancing </a:t>
            </a:r>
            <a:br>
              <a:rPr lang="en-US" sz="2400" dirty="0"/>
            </a:br>
            <a:r>
              <a:rPr lang="en-US" sz="2400" dirty="0"/>
              <a:t>customer experience</a:t>
            </a:r>
          </a:p>
          <a:p>
            <a:pPr marL="336145" lvl="1" indent="-336145">
              <a:buFont typeface="Arial" panose="020B0604020202020204" pitchFamily="34" charset="0"/>
              <a:buChar char="•"/>
            </a:pPr>
            <a:r>
              <a:rPr lang="en-US" sz="2400" dirty="0"/>
              <a:t>One of the top CEO’s priorities is Satisfied Customers and Brand perception</a:t>
            </a:r>
          </a:p>
          <a:p>
            <a:pPr marL="336145" lvl="1" indent="-336145">
              <a:buFont typeface="Arial" panose="020B0604020202020204" pitchFamily="34" charset="0"/>
              <a:buChar char="•"/>
            </a:pPr>
            <a:r>
              <a:rPr lang="en-US" sz="2400" dirty="0"/>
              <a:t>By 2018 50% of consumer product investments will go toward </a:t>
            </a:r>
            <a:br>
              <a:rPr lang="en-US" sz="2400" dirty="0"/>
            </a:br>
            <a:r>
              <a:rPr lang="en-US" sz="2400" dirty="0"/>
              <a:t>Customer Experience Innovation</a:t>
            </a:r>
          </a:p>
        </p:txBody>
      </p:sp>
    </p:spTree>
    <p:extLst>
      <p:ext uri="{BB962C8B-B14F-4D97-AF65-F5344CB8AC3E}">
        <p14:creationId xmlns:p14="http://schemas.microsoft.com/office/powerpoint/2010/main" val="254584476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80595154"/>
              </p:ext>
            </p:extLst>
          </p:nvPr>
        </p:nvGraphicFramePr>
        <p:xfrm>
          <a:off x="3807912" y="1972267"/>
          <a:ext cx="6004080" cy="3238560"/>
        </p:xfrm>
        <a:graphic>
          <a:graphicData uri="http://schemas.openxmlformats.org/drawingml/2006/table">
            <a:tbl>
              <a:tblPr firstRow="1" bandRow="1">
                <a:tableStyleId>{5940675A-B579-460E-94D1-54222C63F5DA}</a:tableStyleId>
              </a:tblPr>
              <a:tblGrid>
                <a:gridCol w="1501020">
                  <a:extLst>
                    <a:ext uri="{9D8B030D-6E8A-4147-A177-3AD203B41FA5}">
                      <a16:colId xmlns:a16="http://schemas.microsoft.com/office/drawing/2014/main" val="55190587"/>
                    </a:ext>
                  </a:extLst>
                </a:gridCol>
                <a:gridCol w="1501020">
                  <a:extLst>
                    <a:ext uri="{9D8B030D-6E8A-4147-A177-3AD203B41FA5}">
                      <a16:colId xmlns:a16="http://schemas.microsoft.com/office/drawing/2014/main" val="1891413476"/>
                    </a:ext>
                  </a:extLst>
                </a:gridCol>
                <a:gridCol w="1501020">
                  <a:extLst>
                    <a:ext uri="{9D8B030D-6E8A-4147-A177-3AD203B41FA5}">
                      <a16:colId xmlns:a16="http://schemas.microsoft.com/office/drawing/2014/main" val="3086900590"/>
                    </a:ext>
                  </a:extLst>
                </a:gridCol>
                <a:gridCol w="1501020">
                  <a:extLst>
                    <a:ext uri="{9D8B030D-6E8A-4147-A177-3AD203B41FA5}">
                      <a16:colId xmlns:a16="http://schemas.microsoft.com/office/drawing/2014/main" val="151302722"/>
                    </a:ext>
                  </a:extLst>
                </a:gridCol>
              </a:tblGrid>
              <a:tr h="107952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24174880"/>
                  </a:ext>
                </a:extLst>
              </a:tr>
              <a:tr h="107952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12414617"/>
                  </a:ext>
                </a:extLst>
              </a:tr>
              <a:tr h="107952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21219411"/>
                  </a:ext>
                </a:extLst>
              </a:tr>
            </a:tbl>
          </a:graphicData>
        </a:graphic>
      </p:graphicFrame>
      <p:sp>
        <p:nvSpPr>
          <p:cNvPr id="3" name="TextBox 2"/>
          <p:cNvSpPr txBox="1"/>
          <p:nvPr/>
        </p:nvSpPr>
        <p:spPr>
          <a:xfrm>
            <a:off x="1590804" y="1771851"/>
            <a:ext cx="2555309"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b="1" dirty="0">
                <a:gradFill>
                  <a:gsLst>
                    <a:gs pos="2917">
                      <a:schemeClr val="tx1"/>
                    </a:gs>
                    <a:gs pos="30000">
                      <a:schemeClr val="tx1"/>
                    </a:gs>
                  </a:gsLst>
                  <a:lin ang="5400000" scaled="0"/>
                </a:gradFill>
              </a:rPr>
              <a:t>Differentiated</a:t>
            </a:r>
          </a:p>
        </p:txBody>
      </p:sp>
      <p:sp>
        <p:nvSpPr>
          <p:cNvPr id="6" name="TextBox 5"/>
          <p:cNvSpPr txBox="1"/>
          <p:nvPr/>
        </p:nvSpPr>
        <p:spPr>
          <a:xfrm>
            <a:off x="1590804" y="4912385"/>
            <a:ext cx="2555309"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b="1" dirty="0">
                <a:gradFill>
                  <a:gsLst>
                    <a:gs pos="2917">
                      <a:schemeClr val="tx1"/>
                    </a:gs>
                    <a:gs pos="30000">
                      <a:schemeClr val="tx1"/>
                    </a:gs>
                  </a:gsLst>
                  <a:lin ang="5400000" scaled="0"/>
                </a:gradFill>
              </a:rPr>
              <a:t>Un-differentiated</a:t>
            </a:r>
          </a:p>
        </p:txBody>
      </p:sp>
      <p:sp>
        <p:nvSpPr>
          <p:cNvPr id="8" name="TextBox 7"/>
          <p:cNvSpPr txBox="1"/>
          <p:nvPr/>
        </p:nvSpPr>
        <p:spPr>
          <a:xfrm>
            <a:off x="3620022" y="5225442"/>
            <a:ext cx="1240077" cy="517065"/>
          </a:xfrm>
          <a:prstGeom prst="rect">
            <a:avLst/>
          </a:prstGeom>
          <a:noFill/>
        </p:spPr>
        <p:txBody>
          <a:bodyPr wrap="square" lIns="182880" tIns="146304" rIns="182880" bIns="146304" rtlCol="0">
            <a:spAutoFit/>
          </a:bodyPr>
          <a:lstStyle/>
          <a:p>
            <a:pPr>
              <a:lnSpc>
                <a:spcPct val="90000"/>
              </a:lnSpc>
              <a:spcAft>
                <a:spcPts val="600"/>
              </a:spcAft>
            </a:pPr>
            <a:r>
              <a:rPr lang="en-US" sz="1600" b="1" dirty="0">
                <a:gradFill>
                  <a:gsLst>
                    <a:gs pos="2917">
                      <a:schemeClr val="tx1"/>
                    </a:gs>
                    <a:gs pos="30000">
                      <a:schemeClr val="tx1"/>
                    </a:gs>
                  </a:gsLst>
                  <a:lin ang="5400000" scaled="0"/>
                </a:gradFill>
              </a:rPr>
              <a:t>Market $</a:t>
            </a:r>
          </a:p>
        </p:txBody>
      </p:sp>
      <p:sp>
        <p:nvSpPr>
          <p:cNvPr id="9" name="TextBox 8"/>
          <p:cNvSpPr txBox="1"/>
          <p:nvPr/>
        </p:nvSpPr>
        <p:spPr>
          <a:xfrm>
            <a:off x="8206637" y="5225441"/>
            <a:ext cx="1839238" cy="517065"/>
          </a:xfrm>
          <a:prstGeom prst="rect">
            <a:avLst/>
          </a:prstGeom>
          <a:noFill/>
        </p:spPr>
        <p:txBody>
          <a:bodyPr wrap="square" lIns="182880" tIns="146304" rIns="182880" bIns="146304" rtlCol="0">
            <a:spAutoFit/>
          </a:bodyPr>
          <a:lstStyle/>
          <a:p>
            <a:pPr algn="r">
              <a:lnSpc>
                <a:spcPct val="90000"/>
              </a:lnSpc>
              <a:spcAft>
                <a:spcPts val="600"/>
              </a:spcAft>
            </a:pPr>
            <a:r>
              <a:rPr lang="en-US" sz="1600" b="1" dirty="0">
                <a:gradFill>
                  <a:gsLst>
                    <a:gs pos="2917">
                      <a:schemeClr val="tx1"/>
                    </a:gs>
                    <a:gs pos="30000">
                      <a:schemeClr val="tx1"/>
                    </a:gs>
                  </a:gsLst>
                  <a:lin ang="5400000" scaled="0"/>
                </a:gradFill>
              </a:rPr>
              <a:t>Premium $$$</a:t>
            </a:r>
          </a:p>
        </p:txBody>
      </p:sp>
      <p:cxnSp>
        <p:nvCxnSpPr>
          <p:cNvPr id="17" name="Straight Arrow Connector 16"/>
          <p:cNvCxnSpPr>
            <a:cxnSpLocks/>
            <a:stCxn id="8" idx="3"/>
            <a:endCxn id="9" idx="1"/>
          </p:cNvCxnSpPr>
          <p:nvPr/>
        </p:nvCxnSpPr>
        <p:spPr>
          <a:xfrm flipV="1">
            <a:off x="4860099" y="5483974"/>
            <a:ext cx="3346538" cy="1"/>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stCxn id="3" idx="2"/>
            <a:endCxn id="6" idx="0"/>
          </p:cNvCxnSpPr>
          <p:nvPr/>
        </p:nvCxnSpPr>
        <p:spPr>
          <a:xfrm>
            <a:off x="2868459" y="2288916"/>
            <a:ext cx="0" cy="2623469"/>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29632" y="3324296"/>
            <a:ext cx="1277655" cy="627864"/>
          </a:xfrm>
          <a:prstGeom prst="rect">
            <a:avLst/>
          </a:prstGeom>
          <a:solidFill>
            <a:schemeClr val="bg1"/>
          </a:solidFill>
        </p:spPr>
        <p:txBody>
          <a:bodyPr wrap="square" lIns="182880" tIns="146304" rIns="182880" bIns="146304" rtlCol="0">
            <a:spAutoFit/>
          </a:bodyPr>
          <a:lstStyle/>
          <a:p>
            <a:pPr>
              <a:lnSpc>
                <a:spcPct val="90000"/>
              </a:lnSpc>
              <a:spcAft>
                <a:spcPts val="600"/>
              </a:spcAft>
            </a:pPr>
            <a:r>
              <a:rPr lang="en-US" sz="1200" b="1" dirty="0">
                <a:gradFill>
                  <a:gsLst>
                    <a:gs pos="2917">
                      <a:schemeClr val="tx1"/>
                    </a:gs>
                    <a:gs pos="30000">
                      <a:schemeClr val="tx1"/>
                    </a:gs>
                  </a:gsLst>
                  <a:lin ang="5400000" scaled="0"/>
                </a:gradFill>
              </a:rPr>
              <a:t>Competitive </a:t>
            </a:r>
            <a:br>
              <a:rPr lang="en-US" sz="1200" b="1" dirty="0">
                <a:gradFill>
                  <a:gsLst>
                    <a:gs pos="2917">
                      <a:schemeClr val="tx1"/>
                    </a:gs>
                    <a:gs pos="30000">
                      <a:schemeClr val="tx1"/>
                    </a:gs>
                  </a:gsLst>
                  <a:lin ang="5400000" scaled="0"/>
                </a:gradFill>
              </a:rPr>
            </a:br>
            <a:r>
              <a:rPr lang="en-US" sz="1200" b="1" dirty="0">
                <a:gradFill>
                  <a:gsLst>
                    <a:gs pos="2917">
                      <a:schemeClr val="tx1"/>
                    </a:gs>
                    <a:gs pos="30000">
                      <a:schemeClr val="tx1"/>
                    </a:gs>
                  </a:gsLst>
                  <a:lin ang="5400000" scaled="0"/>
                </a:gradFill>
              </a:rPr>
              <a:t>Positioning</a:t>
            </a:r>
          </a:p>
        </p:txBody>
      </p:sp>
      <p:sp>
        <p:nvSpPr>
          <p:cNvPr id="21" name="TextBox 20"/>
          <p:cNvSpPr txBox="1"/>
          <p:nvPr/>
        </p:nvSpPr>
        <p:spPr>
          <a:xfrm>
            <a:off x="6116566" y="5225441"/>
            <a:ext cx="1277655" cy="517065"/>
          </a:xfrm>
          <a:prstGeom prst="rect">
            <a:avLst/>
          </a:prstGeom>
          <a:solidFill>
            <a:schemeClr val="bg1"/>
          </a:solidFill>
        </p:spPr>
        <p:txBody>
          <a:bodyPr wrap="square" lIns="182880" tIns="146304" rIns="182880" bIns="146304" rtlCol="0">
            <a:spAutoFit/>
          </a:bodyPr>
          <a:lstStyle/>
          <a:p>
            <a:pPr algn="ctr">
              <a:lnSpc>
                <a:spcPct val="90000"/>
              </a:lnSpc>
              <a:spcAft>
                <a:spcPts val="600"/>
              </a:spcAft>
            </a:pPr>
            <a:r>
              <a:rPr lang="en-US" sz="1600" b="1" dirty="0">
                <a:gradFill>
                  <a:gsLst>
                    <a:gs pos="2917">
                      <a:schemeClr val="tx1"/>
                    </a:gs>
                    <a:gs pos="30000">
                      <a:schemeClr val="tx1"/>
                    </a:gs>
                  </a:gsLst>
                  <a:lin ang="5400000" scaled="0"/>
                </a:gradFill>
              </a:rPr>
              <a:t>Pricing</a:t>
            </a:r>
            <a:endParaRPr lang="en-US" sz="1200" b="1" dirty="0">
              <a:gradFill>
                <a:gsLst>
                  <a:gs pos="2917">
                    <a:schemeClr val="tx1"/>
                  </a:gs>
                  <a:gs pos="30000">
                    <a:schemeClr val="tx1"/>
                  </a:gs>
                </a:gsLst>
                <a:lin ang="5400000" scaled="0"/>
              </a:gradFill>
            </a:endParaRPr>
          </a:p>
        </p:txBody>
      </p:sp>
      <p:sp>
        <p:nvSpPr>
          <p:cNvPr id="25" name="Rectangle: Rounded Corners 24"/>
          <p:cNvSpPr/>
          <p:nvPr/>
        </p:nvSpPr>
        <p:spPr bwMode="auto">
          <a:xfrm>
            <a:off x="4028255" y="4516936"/>
            <a:ext cx="1651160" cy="480950"/>
          </a:xfrm>
          <a:prstGeom prst="roundRect">
            <a:avLst/>
          </a:prstGeom>
          <a:solidFill>
            <a:schemeClr val="bg1">
              <a:lumMod val="6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solidFill>
                  <a:schemeClr val="bg1"/>
                </a:solidFill>
                <a:ea typeface="Segoe UI" pitchFamily="34" charset="0"/>
                <a:cs typeface="Segoe UI" pitchFamily="34" charset="0"/>
              </a:rPr>
              <a:t>Commodities</a:t>
            </a:r>
          </a:p>
        </p:txBody>
      </p:sp>
      <p:sp>
        <p:nvSpPr>
          <p:cNvPr id="26" name="Rectangle: Rounded Corners 25"/>
          <p:cNvSpPr/>
          <p:nvPr/>
        </p:nvSpPr>
        <p:spPr bwMode="auto">
          <a:xfrm>
            <a:off x="5400134" y="3797994"/>
            <a:ext cx="1364595" cy="480950"/>
          </a:xfrm>
          <a:prstGeom prst="roundRect">
            <a:avLst/>
          </a:prstGeom>
          <a:solidFill>
            <a:schemeClr val="bg2">
              <a:lumMod val="60000"/>
              <a:lumOff val="40000"/>
            </a:schemeClr>
          </a:solidFill>
          <a:ln>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solidFill>
                  <a:schemeClr val="tx1"/>
                </a:solidFill>
                <a:ea typeface="Segoe UI" pitchFamily="34" charset="0"/>
                <a:cs typeface="Segoe UI" pitchFamily="34" charset="0"/>
              </a:rPr>
              <a:t>Goods</a:t>
            </a:r>
          </a:p>
        </p:txBody>
      </p:sp>
      <p:sp>
        <p:nvSpPr>
          <p:cNvPr id="27" name="Rectangle: Rounded Corners 26"/>
          <p:cNvSpPr/>
          <p:nvPr/>
        </p:nvSpPr>
        <p:spPr bwMode="auto">
          <a:xfrm>
            <a:off x="6485447" y="3079052"/>
            <a:ext cx="1651160" cy="480950"/>
          </a:xfrm>
          <a:prstGeom prst="roundRect">
            <a:avLst/>
          </a:prstGeom>
          <a:solidFill>
            <a:srgbClr val="FFC00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solidFill>
                  <a:schemeClr val="tx1"/>
                </a:solidFill>
                <a:ea typeface="Segoe UI" pitchFamily="34" charset="0"/>
                <a:cs typeface="Segoe UI" pitchFamily="34" charset="0"/>
              </a:rPr>
              <a:t>Services</a:t>
            </a:r>
          </a:p>
        </p:txBody>
      </p:sp>
      <p:sp>
        <p:nvSpPr>
          <p:cNvPr id="28" name="Rectangle: Rounded Corners 27"/>
          <p:cNvSpPr/>
          <p:nvPr/>
        </p:nvSpPr>
        <p:spPr bwMode="auto">
          <a:xfrm>
            <a:off x="7969687" y="2360110"/>
            <a:ext cx="1816276" cy="48095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Experiences</a:t>
            </a:r>
            <a:endParaRPr 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29" name="Arrow: Up 28"/>
          <p:cNvSpPr/>
          <p:nvPr/>
        </p:nvSpPr>
        <p:spPr bwMode="auto">
          <a:xfrm rot="2867259">
            <a:off x="5447752" y="4125822"/>
            <a:ext cx="352145" cy="564776"/>
          </a:xfrm>
          <a:prstGeom prst="upArrow">
            <a:avLst/>
          </a:prstGeom>
          <a:solidFill>
            <a:schemeClr val="bg1">
              <a:lumMod val="6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0" name="Arrow: Up 29"/>
          <p:cNvSpPr/>
          <p:nvPr/>
        </p:nvSpPr>
        <p:spPr bwMode="auto">
          <a:xfrm rot="2867259">
            <a:off x="6588656" y="3396611"/>
            <a:ext cx="352145" cy="564776"/>
          </a:xfrm>
          <a:prstGeom prst="upArrow">
            <a:avLst/>
          </a:prstGeom>
          <a:solidFill>
            <a:srgbClr val="00B0F0"/>
          </a:solidFill>
          <a:ln>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1" name="Arrow: Up 30"/>
          <p:cNvSpPr/>
          <p:nvPr/>
        </p:nvSpPr>
        <p:spPr bwMode="auto">
          <a:xfrm rot="2867259">
            <a:off x="7938116" y="2646801"/>
            <a:ext cx="352145" cy="564776"/>
          </a:xfrm>
          <a:prstGeom prst="upArrow">
            <a:avLst/>
          </a:prstGeom>
          <a:solidFill>
            <a:srgbClr val="FFC000"/>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8" name="Title 16"/>
          <p:cNvSpPr txBox="1">
            <a:spLocks/>
          </p:cNvSpPr>
          <p:nvPr/>
        </p:nvSpPr>
        <p:spPr>
          <a:xfrm>
            <a:off x="269240" y="289511"/>
            <a:ext cx="11655840" cy="899665"/>
          </a:xfrm>
          <a:prstGeom prst="rect">
            <a:avLst/>
          </a:prstGeom>
        </p:spPr>
        <p:txBody>
          <a:bodyPr vert="horz" wrap="square" lIns="146304" tIns="91440" rIns="146304" bIns="91440"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solidFill>
                  <a:schemeClr val="tx2"/>
                </a:solidFill>
                <a:effectLst/>
                <a:latin typeface="+mj-lt"/>
                <a:ea typeface="+mn-ea"/>
                <a:cs typeface="Segoe UI" pitchFamily="34" charset="0"/>
              </a:defRPr>
            </a:lvl1pPr>
          </a:lstStyle>
          <a:p>
            <a:r>
              <a:rPr lang="en-US" dirty="0"/>
              <a:t>Customer Experience As a Differentiator</a:t>
            </a:r>
          </a:p>
        </p:txBody>
      </p:sp>
      <p:sp>
        <p:nvSpPr>
          <p:cNvPr id="62" name="Oval 61"/>
          <p:cNvSpPr/>
          <p:nvPr/>
        </p:nvSpPr>
        <p:spPr bwMode="auto">
          <a:xfrm>
            <a:off x="7786735" y="1771851"/>
            <a:ext cx="2259140" cy="1587007"/>
          </a:xfrm>
          <a:prstGeom prst="ellipse">
            <a:avLst/>
          </a:prstGeom>
          <a:noFill/>
          <a:ln>
            <a:solidFill>
              <a:schemeClr val="accent1">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2" name="Callout: Line with Accent Bar 21"/>
          <p:cNvSpPr/>
          <p:nvPr/>
        </p:nvSpPr>
        <p:spPr>
          <a:xfrm>
            <a:off x="2644440" y="1350727"/>
            <a:ext cx="914400" cy="612648"/>
          </a:xfrm>
          <a:prstGeom prst="accent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528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Experience Example</a:t>
            </a:r>
          </a:p>
        </p:txBody>
      </p:sp>
      <p:pic>
        <p:nvPicPr>
          <p:cNvPr id="3" name="Picture 2"/>
          <p:cNvPicPr>
            <a:picLocks noChangeAspect="1"/>
          </p:cNvPicPr>
          <p:nvPr/>
        </p:nvPicPr>
        <p:blipFill>
          <a:blip r:embed="rId2"/>
          <a:stretch>
            <a:fillRect/>
          </a:stretch>
        </p:blipFill>
        <p:spPr>
          <a:xfrm>
            <a:off x="1891664" y="1369694"/>
            <a:ext cx="8197215" cy="4482465"/>
          </a:xfrm>
          <a:prstGeom prst="rect">
            <a:avLst/>
          </a:prstGeom>
        </p:spPr>
      </p:pic>
      <p:sp>
        <p:nvSpPr>
          <p:cNvPr id="4" name="Rectangle 3"/>
          <p:cNvSpPr/>
          <p:nvPr/>
        </p:nvSpPr>
        <p:spPr bwMode="auto">
          <a:xfrm>
            <a:off x="1891664" y="4419600"/>
            <a:ext cx="8214359" cy="1188720"/>
          </a:xfrm>
          <a:prstGeom prst="rect">
            <a:avLst/>
          </a:prstGeom>
          <a:solidFill>
            <a:schemeClr val="tx2">
              <a:lumMod val="60000"/>
              <a:lumOff val="40000"/>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2059681" y="4532936"/>
            <a:ext cx="1828800" cy="794064"/>
          </a:xfrm>
          <a:prstGeom prst="rect">
            <a:avLst/>
          </a:prstGeom>
          <a:noFill/>
        </p:spPr>
        <p:txBody>
          <a:bodyPr wrap="square" lIns="182880" tIns="146304" rIns="182880" bIns="146304" rtlCol="0">
            <a:spAutoFit/>
          </a:bodyPr>
          <a:lstStyle/>
          <a:p>
            <a:pPr>
              <a:lnSpc>
                <a:spcPct val="90000"/>
              </a:lnSpc>
              <a:spcAft>
                <a:spcPts val="600"/>
              </a:spcAft>
            </a:pPr>
            <a:r>
              <a:rPr lang="en-US" sz="2000" b="1" dirty="0">
                <a:solidFill>
                  <a:srgbClr val="FFFF00"/>
                </a:solidFill>
              </a:rPr>
              <a:t>$.01 - $.02</a:t>
            </a:r>
            <a:br>
              <a:rPr lang="en-US" sz="2000" b="1" dirty="0">
                <a:solidFill>
                  <a:srgbClr val="FFFF00"/>
                </a:solidFill>
              </a:rPr>
            </a:br>
            <a:r>
              <a:rPr lang="en-US" sz="1600" dirty="0">
                <a:solidFill>
                  <a:schemeClr val="bg1"/>
                </a:solidFill>
              </a:rPr>
              <a:t>Per Cup</a:t>
            </a:r>
            <a:endParaRPr lang="en-US" sz="2000" dirty="0">
              <a:solidFill>
                <a:schemeClr val="bg1"/>
              </a:solidFill>
            </a:endParaRPr>
          </a:p>
        </p:txBody>
      </p:sp>
      <p:sp>
        <p:nvSpPr>
          <p:cNvPr id="7" name="TextBox 6"/>
          <p:cNvSpPr txBox="1"/>
          <p:nvPr/>
        </p:nvSpPr>
        <p:spPr>
          <a:xfrm>
            <a:off x="3888481" y="4532936"/>
            <a:ext cx="1828800" cy="794064"/>
          </a:xfrm>
          <a:prstGeom prst="rect">
            <a:avLst/>
          </a:prstGeom>
          <a:noFill/>
        </p:spPr>
        <p:txBody>
          <a:bodyPr wrap="square" lIns="182880" tIns="146304" rIns="182880" bIns="146304" rtlCol="0">
            <a:spAutoFit/>
          </a:bodyPr>
          <a:lstStyle/>
          <a:p>
            <a:pPr>
              <a:lnSpc>
                <a:spcPct val="90000"/>
              </a:lnSpc>
              <a:spcAft>
                <a:spcPts val="600"/>
              </a:spcAft>
            </a:pPr>
            <a:r>
              <a:rPr lang="en-US" sz="2000" b="1" dirty="0">
                <a:solidFill>
                  <a:srgbClr val="FFFF00"/>
                </a:solidFill>
              </a:rPr>
              <a:t>$.05 - $.25</a:t>
            </a:r>
            <a:br>
              <a:rPr lang="en-US" sz="2000" b="1" dirty="0">
                <a:solidFill>
                  <a:srgbClr val="FFFF00"/>
                </a:solidFill>
              </a:rPr>
            </a:br>
            <a:r>
              <a:rPr lang="en-US" sz="1600" dirty="0">
                <a:solidFill>
                  <a:schemeClr val="bg1"/>
                </a:solidFill>
              </a:rPr>
              <a:t>Per Cup</a:t>
            </a:r>
            <a:endParaRPr lang="en-US" sz="2000" dirty="0">
              <a:solidFill>
                <a:schemeClr val="bg1"/>
              </a:solidFill>
            </a:endParaRPr>
          </a:p>
        </p:txBody>
      </p:sp>
      <p:sp>
        <p:nvSpPr>
          <p:cNvPr id="8" name="TextBox 7"/>
          <p:cNvSpPr txBox="1"/>
          <p:nvPr/>
        </p:nvSpPr>
        <p:spPr>
          <a:xfrm>
            <a:off x="5778241" y="4532936"/>
            <a:ext cx="1828800" cy="794064"/>
          </a:xfrm>
          <a:prstGeom prst="rect">
            <a:avLst/>
          </a:prstGeom>
          <a:noFill/>
        </p:spPr>
        <p:txBody>
          <a:bodyPr wrap="square" lIns="182880" tIns="146304" rIns="182880" bIns="146304" rtlCol="0">
            <a:spAutoFit/>
          </a:bodyPr>
          <a:lstStyle/>
          <a:p>
            <a:pPr>
              <a:lnSpc>
                <a:spcPct val="90000"/>
              </a:lnSpc>
              <a:spcAft>
                <a:spcPts val="600"/>
              </a:spcAft>
            </a:pPr>
            <a:r>
              <a:rPr lang="en-US" sz="2000" b="1" dirty="0">
                <a:solidFill>
                  <a:srgbClr val="FFFF00"/>
                </a:solidFill>
              </a:rPr>
              <a:t>$.75 - $1.50</a:t>
            </a:r>
            <a:br>
              <a:rPr lang="en-US" sz="2000" b="1" dirty="0">
                <a:solidFill>
                  <a:srgbClr val="FFFF00"/>
                </a:solidFill>
              </a:rPr>
            </a:br>
            <a:r>
              <a:rPr lang="en-US" sz="1600" dirty="0">
                <a:solidFill>
                  <a:schemeClr val="bg1"/>
                </a:solidFill>
              </a:rPr>
              <a:t>Per Cup</a:t>
            </a:r>
            <a:endParaRPr lang="en-US" sz="2000" dirty="0">
              <a:solidFill>
                <a:schemeClr val="bg1"/>
              </a:solidFill>
            </a:endParaRPr>
          </a:p>
        </p:txBody>
      </p:sp>
      <p:sp>
        <p:nvSpPr>
          <p:cNvPr id="9" name="TextBox 8"/>
          <p:cNvSpPr txBox="1"/>
          <p:nvPr/>
        </p:nvSpPr>
        <p:spPr>
          <a:xfrm>
            <a:off x="8018521" y="4532936"/>
            <a:ext cx="2070358" cy="794064"/>
          </a:xfrm>
          <a:prstGeom prst="rect">
            <a:avLst/>
          </a:prstGeom>
          <a:noFill/>
        </p:spPr>
        <p:txBody>
          <a:bodyPr wrap="square" lIns="182880" tIns="146304" rIns="182880" bIns="146304" rtlCol="0">
            <a:spAutoFit/>
          </a:bodyPr>
          <a:lstStyle/>
          <a:p>
            <a:pPr>
              <a:lnSpc>
                <a:spcPct val="90000"/>
              </a:lnSpc>
              <a:spcAft>
                <a:spcPts val="600"/>
              </a:spcAft>
            </a:pPr>
            <a:r>
              <a:rPr lang="en-US" sz="2000" b="1" dirty="0">
                <a:solidFill>
                  <a:srgbClr val="FFFF00"/>
                </a:solidFill>
              </a:rPr>
              <a:t>$2.00 - $5.00</a:t>
            </a:r>
            <a:br>
              <a:rPr lang="en-US" sz="2000" b="1" dirty="0">
                <a:solidFill>
                  <a:srgbClr val="FFFF00"/>
                </a:solidFill>
              </a:rPr>
            </a:br>
            <a:r>
              <a:rPr lang="en-US" sz="1600" dirty="0">
                <a:solidFill>
                  <a:schemeClr val="bg1"/>
                </a:solidFill>
              </a:rPr>
              <a:t>Per Cup</a:t>
            </a:r>
            <a:endParaRPr lang="en-US" sz="2000" dirty="0">
              <a:solidFill>
                <a:schemeClr val="bg1"/>
              </a:solidFill>
            </a:endParaRPr>
          </a:p>
        </p:txBody>
      </p:sp>
      <p:sp>
        <p:nvSpPr>
          <p:cNvPr id="10" name="TextBox 9"/>
          <p:cNvSpPr txBox="1"/>
          <p:nvPr/>
        </p:nvSpPr>
        <p:spPr>
          <a:xfrm>
            <a:off x="1891664" y="5965495"/>
            <a:ext cx="1811656"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b="1" dirty="0">
                <a:gradFill>
                  <a:gsLst>
                    <a:gs pos="2917">
                      <a:schemeClr val="tx1"/>
                    </a:gs>
                    <a:gs pos="30000">
                      <a:schemeClr val="tx1"/>
                    </a:gs>
                  </a:gsLst>
                  <a:lin ang="5400000" scaled="0"/>
                </a:gradFill>
              </a:rPr>
              <a:t>Commodities</a:t>
            </a:r>
          </a:p>
        </p:txBody>
      </p:sp>
      <p:sp>
        <p:nvSpPr>
          <p:cNvPr id="11" name="TextBox 10"/>
          <p:cNvSpPr txBox="1"/>
          <p:nvPr/>
        </p:nvSpPr>
        <p:spPr>
          <a:xfrm>
            <a:off x="3888481" y="5965494"/>
            <a:ext cx="1811656"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b="1" dirty="0">
                <a:gradFill>
                  <a:gsLst>
                    <a:gs pos="2917">
                      <a:schemeClr val="tx1"/>
                    </a:gs>
                    <a:gs pos="30000">
                      <a:schemeClr val="tx1"/>
                    </a:gs>
                  </a:gsLst>
                  <a:lin ang="5400000" scaled="0"/>
                </a:gradFill>
              </a:rPr>
              <a:t>Goods</a:t>
            </a:r>
          </a:p>
        </p:txBody>
      </p:sp>
      <p:sp>
        <p:nvSpPr>
          <p:cNvPr id="12" name="TextBox 11"/>
          <p:cNvSpPr txBox="1"/>
          <p:nvPr/>
        </p:nvSpPr>
        <p:spPr>
          <a:xfrm>
            <a:off x="6051440" y="5965493"/>
            <a:ext cx="1811656"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b="1" dirty="0">
                <a:gradFill>
                  <a:gsLst>
                    <a:gs pos="2917">
                      <a:schemeClr val="tx1"/>
                    </a:gs>
                    <a:gs pos="30000">
                      <a:schemeClr val="tx1"/>
                    </a:gs>
                  </a:gsLst>
                  <a:lin ang="5400000" scaled="0"/>
                </a:gradFill>
              </a:rPr>
              <a:t>Service</a:t>
            </a:r>
          </a:p>
        </p:txBody>
      </p:sp>
      <p:sp>
        <p:nvSpPr>
          <p:cNvPr id="13" name="TextBox 12"/>
          <p:cNvSpPr txBox="1"/>
          <p:nvPr/>
        </p:nvSpPr>
        <p:spPr>
          <a:xfrm>
            <a:off x="8147872" y="5965493"/>
            <a:ext cx="1811656" cy="572464"/>
          </a:xfrm>
          <a:prstGeom prst="rect">
            <a:avLst/>
          </a:prstGeom>
          <a:noFill/>
        </p:spPr>
        <p:txBody>
          <a:bodyPr wrap="square" lIns="182880" tIns="146304" rIns="182880" bIns="146304" rtlCol="0">
            <a:spAutoFit/>
          </a:bodyPr>
          <a:lstStyle/>
          <a:p>
            <a:pPr algn="ctr">
              <a:lnSpc>
                <a:spcPct val="90000"/>
              </a:lnSpc>
              <a:spcAft>
                <a:spcPts val="600"/>
              </a:spcAft>
            </a:pPr>
            <a:r>
              <a:rPr lang="en-US" sz="2000" b="1" u="sng" dirty="0">
                <a:gradFill>
                  <a:gsLst>
                    <a:gs pos="2917">
                      <a:schemeClr val="tx1"/>
                    </a:gs>
                    <a:gs pos="30000">
                      <a:schemeClr val="tx1"/>
                    </a:gs>
                  </a:gsLst>
                  <a:lin ang="5400000" scaled="0"/>
                </a:gradFill>
              </a:rPr>
              <a:t>Experience</a:t>
            </a:r>
          </a:p>
        </p:txBody>
      </p:sp>
    </p:spTree>
    <p:extLst>
      <p:ext uri="{BB962C8B-B14F-4D97-AF65-F5344CB8AC3E}">
        <p14:creationId xmlns:p14="http://schemas.microsoft.com/office/powerpoint/2010/main" val="3227034724"/>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TEMPLATE">
  <a:themeElements>
    <a:clrScheme name="MPN - Theme 1 Purple">
      <a:dk1>
        <a:srgbClr val="505050"/>
      </a:dk1>
      <a:lt1>
        <a:srgbClr val="FFFFFF"/>
      </a:lt1>
      <a:dk2>
        <a:srgbClr val="32145A"/>
      </a:dk2>
      <a:lt2>
        <a:srgbClr val="00BCF2"/>
      </a:lt2>
      <a:accent1>
        <a:srgbClr val="5C2D91"/>
      </a:accent1>
      <a:accent2>
        <a:srgbClr val="002050"/>
      </a:accent2>
      <a:accent3>
        <a:srgbClr val="004B50"/>
      </a:accent3>
      <a:accent4>
        <a:srgbClr val="BAD80A"/>
      </a:accent4>
      <a:accent5>
        <a:srgbClr val="008272"/>
      </a:accent5>
      <a:accent6>
        <a:srgbClr val="969696"/>
      </a:accent6>
      <a:hlink>
        <a:srgbClr val="32145A"/>
      </a:hlink>
      <a:folHlink>
        <a:srgbClr val="32145A"/>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Consumer_PURPLE_1" id="{C5B97486-936C-417A-BE45-C6B0449FB8E8}" vid="{344BB025-8AA3-4046-AFFF-C664123BDA9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D02744B6EBD240A2E9E535E249B097" ma:contentTypeVersion="11" ma:contentTypeDescription="Create a new document." ma:contentTypeScope="" ma:versionID="e1116f5109a686c51f17736b99a9f805">
  <xsd:schema xmlns:xsd="http://www.w3.org/2001/XMLSchema" xmlns:xs="http://www.w3.org/2001/XMLSchema" xmlns:p="http://schemas.microsoft.com/office/2006/metadata/properties" xmlns:ns1="http://schemas.microsoft.com/sharepoint/v3" xmlns:ns2="cf611e66-344d-4389-90b6-86ba05c06dc2" xmlns:ns3="7e99ce3b-cedd-4ea9-b8cb-ce3853bfad13" targetNamespace="http://schemas.microsoft.com/office/2006/metadata/properties" ma:root="true" ma:fieldsID="5b56295cdac60c2bc57c2112e0ff7143" ns1:_="" ns2:_="" ns3:_="">
    <xsd:import namespace="http://schemas.microsoft.com/sharepoint/v3"/>
    <xsd:import namespace="cf611e66-344d-4389-90b6-86ba05c06dc2"/>
    <xsd:import namespace="7e99ce3b-cedd-4ea9-b8cb-ce3853bfad13"/>
    <xsd:element name="properties">
      <xsd:complexType>
        <xsd:sequence>
          <xsd:element name="documentManagement">
            <xsd:complexType>
              <xsd:all>
                <xsd:element ref="ns2:SharedWithUsers" minOccurs="0"/>
                <xsd:element ref="ns1:PublishingStartDate" minOccurs="0"/>
                <xsd:element ref="ns1:PublishingExpirationDate" minOccurs="0"/>
                <xsd:element ref="ns2:SharingHintHash" minOccurs="0"/>
                <xsd:element ref="ns2:SharedWithDetails" minOccurs="0"/>
                <xsd:element ref="ns1:_ip_UnifiedCompliancePolicyProperties" minOccurs="0"/>
                <xsd:element ref="ns1:_ip_UnifiedCompliancePolicyUIAction" minOccurs="0"/>
                <xsd:element ref="ns2:LastSharedByUser" minOccurs="0"/>
                <xsd:element ref="ns2: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611e66-344d-4389-90b6-86ba05c06dc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Sharing Hint Hash" ma:internalName="SharingHintHash" ma:readOnly="true">
      <xsd:simpleType>
        <xsd:restriction base="dms:Text"/>
      </xsd:simple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e99ce3b-cedd-4ea9-b8cb-ce3853bfad13" elementFormDefault="qualified">
    <xsd:import namespace="http://schemas.microsoft.com/office/2006/documentManagement/types"/>
    <xsd:import namespace="http://schemas.microsoft.com/office/infopath/2007/PartnerControls"/>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DateTaken" ma:index="19"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A9DCF1-4CB5-49B2-B9DB-E8763EAEB243}">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F8FB746C-1651-4C8C-8DE6-FD0C4E0E013A}">
  <ds:schemaRefs>
    <ds:schemaRef ds:uri="http://schemas.microsoft.com/sharepoint/v3/contenttype/forms"/>
  </ds:schemaRefs>
</ds:datastoreItem>
</file>

<file path=customXml/itemProps3.xml><?xml version="1.0" encoding="utf-8"?>
<ds:datastoreItem xmlns:ds="http://schemas.openxmlformats.org/officeDocument/2006/customXml" ds:itemID="{AB37E0F8-7509-4E48-9ED9-89C2CCF91F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f611e66-344d-4389-90b6-86ba05c06dc2"/>
    <ds:schemaRef ds:uri="7e99ce3b-cedd-4ea9-b8cb-ce3853bfad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1932</TotalTime>
  <Words>2216</Words>
  <Application>Microsoft Office PowerPoint</Application>
  <PresentationFormat>Widescreen</PresentationFormat>
  <Paragraphs>306</Paragraphs>
  <Slides>39</Slides>
  <Notes>22</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WHITE TEMPLATE</vt:lpstr>
      <vt:lpstr>Introduction to Customer Experience</vt:lpstr>
      <vt:lpstr>Table of Contents</vt:lpstr>
      <vt:lpstr>WHY CUSTOMER EXPERIENCE?</vt:lpstr>
      <vt:lpstr>Customers today have high expectations of services they receive, service accessibility, choice, speed to resolve issues, customization, personalization and more.</vt:lpstr>
      <vt:lpstr>PowerPoint Presentation</vt:lpstr>
      <vt:lpstr>The Need For A Focus on the Customer</vt:lpstr>
      <vt:lpstr>Powerful Customer Experience (CX) Statistics</vt:lpstr>
      <vt:lpstr>PowerPoint Presentation</vt:lpstr>
      <vt:lpstr>Customer Experience Example</vt:lpstr>
      <vt:lpstr>CUSTOMER EXPERIENCE OVERVIEW</vt:lpstr>
      <vt:lpstr>  Creating a world-class, end-to-end customer experience can become a key strategic differentiator.  However, it requires a deep understanding of both the customers and how they interact.  Plus, a commitment to change business processes based on that understanding.  </vt:lpstr>
      <vt:lpstr>What is Customer Experience (CX)?</vt:lpstr>
      <vt:lpstr>Understanding your customer</vt:lpstr>
      <vt:lpstr>Four Steps to Improve Customer Experience</vt:lpstr>
      <vt:lpstr>CUSTOMER JOURNEY MAPPING</vt:lpstr>
      <vt:lpstr>What do customers expect from their relationship with your company?   A combination of utility, convenience, value and delight at each interaction based on their individual needs at a specific moment.  Each interaction is an opportunity to strengthen or weaken the relationship with that customer. </vt:lpstr>
      <vt:lpstr>PowerPoint Presentation</vt:lpstr>
      <vt:lpstr>PowerPoint Presentation</vt:lpstr>
      <vt:lpstr>PowerPoint Presentation</vt:lpstr>
      <vt:lpstr>Journey Mapping Approach Summary </vt:lpstr>
      <vt:lpstr>CUSTOMER PERSONAS</vt:lpstr>
      <vt:lpstr>A critical part of designing customer experiences is selecting and defining key customer personas, which represent a particular customer segment with shared traits.   These behavioral archetypes are used to design specific experiences and interactions based on an understanding of the unique wants and needs of that particular segment.   For example, an individual shopper visiting a web site or calling support will have different requirements and expectations than a business partner. </vt:lpstr>
      <vt:lpstr>Who Is A “Customer”?  Customer is whoever is taking the journey </vt:lpstr>
      <vt:lpstr>How Do We Design Customer Experience?</vt:lpstr>
      <vt:lpstr> What Are Personas?  A proxy for bigger group of customers with shared common traits &amp; business goals</vt:lpstr>
      <vt:lpstr>Persona Design Approach Summary</vt:lpstr>
      <vt:lpstr>VOICE OF THE CUSTOMER RESEARCH</vt:lpstr>
      <vt:lpstr>The Voice of the Customer is a market research technique that produces a detailed set of customer wants and needs, organized into a hierarchical structure, and then prioritized in terms of relative importance for customer segment(s) being researched. </vt:lpstr>
      <vt:lpstr>Voice of the Customer Research Approach</vt:lpstr>
      <vt:lpstr>Validate Your Hypothesis</vt:lpstr>
      <vt:lpstr>ROI AND QUALITY OF EXPERIENCE</vt:lpstr>
      <vt:lpstr>A critical part of CX improvements is to have clear ROI method and well defined  CX metrics which provide monitoring and validation of customer experience improvements  In order to justify the investment required for CX improvement projects, a common framework/index can be used to measure the CX impact on business.   Successful measurement frameworks always include multiple data sources (i.e. perception data, behavior data and telemetry data).</vt:lpstr>
      <vt:lpstr>Quality of Experience</vt:lpstr>
      <vt:lpstr>CX ROI – Example Primer</vt:lpstr>
      <vt:lpstr>Example: Useful CX Related Metrics</vt:lpstr>
      <vt:lpstr>Example: Components of CX Index Score </vt:lpstr>
      <vt:lpstr>NEXT STEPS</vt:lpstr>
      <vt:lpstr>To Learn More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Customer Experience</dc:title>
  <dc:creator>Sasha Frljanic</dc:creator>
  <cp:lastModifiedBy>Jennifer Tomlinson (SIDDALL)</cp:lastModifiedBy>
  <cp:revision>89</cp:revision>
  <dcterms:created xsi:type="dcterms:W3CDTF">2017-02-06T22:59:13Z</dcterms:created>
  <dcterms:modified xsi:type="dcterms:W3CDTF">2018-01-17T20:17:56Z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0x01010068D02744B6EBD240A2E9E535E249B097</vt:lpwstr>
  </property>
</Properties>
</file>