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6"/>
    <p:sldMasterId id="2147484390" r:id="rId7"/>
  </p:sldMasterIdLst>
  <p:notesMasterIdLst>
    <p:notesMasterId r:id="rId36"/>
  </p:notesMasterIdLst>
  <p:handoutMasterIdLst>
    <p:handoutMasterId r:id="rId37"/>
  </p:handoutMasterIdLst>
  <p:sldIdLst>
    <p:sldId id="406" r:id="rId8"/>
    <p:sldId id="612" r:id="rId9"/>
    <p:sldId id="613" r:id="rId10"/>
    <p:sldId id="589" r:id="rId11"/>
    <p:sldId id="614" r:id="rId12"/>
    <p:sldId id="604" r:id="rId13"/>
    <p:sldId id="609" r:id="rId14"/>
    <p:sldId id="615" r:id="rId15"/>
    <p:sldId id="620" r:id="rId16"/>
    <p:sldId id="616" r:id="rId17"/>
    <p:sldId id="645" r:id="rId18"/>
    <p:sldId id="626" r:id="rId19"/>
    <p:sldId id="628" r:id="rId20"/>
    <p:sldId id="629" r:id="rId21"/>
    <p:sldId id="630" r:id="rId22"/>
    <p:sldId id="617" r:id="rId23"/>
    <p:sldId id="631" r:id="rId24"/>
    <p:sldId id="619" r:id="rId25"/>
    <p:sldId id="327" r:id="rId26"/>
    <p:sldId id="650" r:id="rId27"/>
    <p:sldId id="287" r:id="rId28"/>
    <p:sldId id="288" r:id="rId29"/>
    <p:sldId id="625" r:id="rId30"/>
    <p:sldId id="651" r:id="rId31"/>
    <p:sldId id="635" r:id="rId32"/>
    <p:sldId id="646" r:id="rId33"/>
    <p:sldId id="647" r:id="rId34"/>
    <p:sldId id="648" r:id="rId35"/>
  </p:sldIdLst>
  <p:sldSz cx="9144000" cy="5143500" type="screen16x9"/>
  <p:notesSz cx="6858000" cy="9144000"/>
  <p:defaultTextStyle>
    <a:defPPr>
      <a:defRPr lang="en-US"/>
    </a:defPPr>
    <a:lvl1pPr marL="0" algn="l" defTabSz="685792" rtl="0" eaLnBrk="1" latinLnBrk="0" hangingPunct="1">
      <a:defRPr sz="1323" kern="1200">
        <a:solidFill>
          <a:schemeClr val="tx1"/>
        </a:solidFill>
        <a:latin typeface="+mn-lt"/>
        <a:ea typeface="+mn-ea"/>
        <a:cs typeface="+mn-cs"/>
      </a:defRPr>
    </a:lvl1pPr>
    <a:lvl2pPr marL="342896" algn="l" defTabSz="685792" rtl="0" eaLnBrk="1" latinLnBrk="0" hangingPunct="1">
      <a:defRPr sz="1323" kern="1200">
        <a:solidFill>
          <a:schemeClr val="tx1"/>
        </a:solidFill>
        <a:latin typeface="+mn-lt"/>
        <a:ea typeface="+mn-ea"/>
        <a:cs typeface="+mn-cs"/>
      </a:defRPr>
    </a:lvl2pPr>
    <a:lvl3pPr marL="685792" algn="l" defTabSz="685792" rtl="0" eaLnBrk="1" latinLnBrk="0" hangingPunct="1">
      <a:defRPr sz="1323" kern="1200">
        <a:solidFill>
          <a:schemeClr val="tx1"/>
        </a:solidFill>
        <a:latin typeface="+mn-lt"/>
        <a:ea typeface="+mn-ea"/>
        <a:cs typeface="+mn-cs"/>
      </a:defRPr>
    </a:lvl3pPr>
    <a:lvl4pPr marL="1028688" algn="l" defTabSz="685792" rtl="0" eaLnBrk="1" latinLnBrk="0" hangingPunct="1">
      <a:defRPr sz="1323" kern="1200">
        <a:solidFill>
          <a:schemeClr val="tx1"/>
        </a:solidFill>
        <a:latin typeface="+mn-lt"/>
        <a:ea typeface="+mn-ea"/>
        <a:cs typeface="+mn-cs"/>
      </a:defRPr>
    </a:lvl4pPr>
    <a:lvl5pPr marL="1371583" algn="l" defTabSz="685792" rtl="0" eaLnBrk="1" latinLnBrk="0" hangingPunct="1">
      <a:defRPr sz="1323" kern="1200">
        <a:solidFill>
          <a:schemeClr val="tx1"/>
        </a:solidFill>
        <a:latin typeface="+mn-lt"/>
        <a:ea typeface="+mn-ea"/>
        <a:cs typeface="+mn-cs"/>
      </a:defRPr>
    </a:lvl5pPr>
    <a:lvl6pPr marL="1714479" algn="l" defTabSz="685792" rtl="0" eaLnBrk="1" latinLnBrk="0" hangingPunct="1">
      <a:defRPr sz="1323" kern="1200">
        <a:solidFill>
          <a:schemeClr val="tx1"/>
        </a:solidFill>
        <a:latin typeface="+mn-lt"/>
        <a:ea typeface="+mn-ea"/>
        <a:cs typeface="+mn-cs"/>
      </a:defRPr>
    </a:lvl6pPr>
    <a:lvl7pPr marL="2057374" algn="l" defTabSz="685792" rtl="0" eaLnBrk="1" latinLnBrk="0" hangingPunct="1">
      <a:defRPr sz="1323" kern="1200">
        <a:solidFill>
          <a:schemeClr val="tx1"/>
        </a:solidFill>
        <a:latin typeface="+mn-lt"/>
        <a:ea typeface="+mn-ea"/>
        <a:cs typeface="+mn-cs"/>
      </a:defRPr>
    </a:lvl7pPr>
    <a:lvl8pPr marL="2400270" algn="l" defTabSz="685792" rtl="0" eaLnBrk="1" latinLnBrk="0" hangingPunct="1">
      <a:defRPr sz="1323" kern="1200">
        <a:solidFill>
          <a:schemeClr val="tx1"/>
        </a:solidFill>
        <a:latin typeface="+mn-lt"/>
        <a:ea typeface="+mn-ea"/>
        <a:cs typeface="+mn-cs"/>
      </a:defRPr>
    </a:lvl8pPr>
    <a:lvl9pPr marL="2743167" algn="l" defTabSz="685792" rtl="0" eaLnBrk="1" latinLnBrk="0" hangingPunct="1">
      <a:defRPr sz="1323"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B8DD29-682C-491D-BF2F-60E84C33418F}">
          <p14:sldIdLst>
            <p14:sldId id="406"/>
            <p14:sldId id="612"/>
            <p14:sldId id="613"/>
            <p14:sldId id="589"/>
            <p14:sldId id="614"/>
            <p14:sldId id="604"/>
            <p14:sldId id="609"/>
            <p14:sldId id="615"/>
            <p14:sldId id="620"/>
            <p14:sldId id="616"/>
            <p14:sldId id="645"/>
            <p14:sldId id="626"/>
            <p14:sldId id="628"/>
            <p14:sldId id="629"/>
            <p14:sldId id="630"/>
            <p14:sldId id="617"/>
            <p14:sldId id="631"/>
            <p14:sldId id="619"/>
            <p14:sldId id="327"/>
            <p14:sldId id="650"/>
            <p14:sldId id="287"/>
            <p14:sldId id="288"/>
            <p14:sldId id="625"/>
            <p14:sldId id="651"/>
            <p14:sldId id="635"/>
            <p14:sldId id="646"/>
            <p14:sldId id="647"/>
            <p14:sldId id="648"/>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Jacob Grimm" initials="JG" lastIdx="9" clrIdx="4">
    <p:extLst>
      <p:ext uri="{19B8F6BF-5375-455C-9EA6-DF929625EA0E}">
        <p15:presenceInfo xmlns:p15="http://schemas.microsoft.com/office/powerpoint/2012/main" userId="S-1-5-21-2127521184-1604012920-1887927527-6622086" providerId="AD"/>
      </p:ext>
    </p:extLst>
  </p:cmAuthor>
  <p:cmAuthor id="5" name="Jenn Cooley" initials="JC" lastIdx="1" clrIdx="5">
    <p:extLst>
      <p:ext uri="{19B8F6BF-5375-455C-9EA6-DF929625EA0E}">
        <p15:presenceInfo xmlns:p15="http://schemas.microsoft.com/office/powerpoint/2012/main" userId="S-1-5-21-383413107-1061881802-891584314-12481" providerId="AD"/>
      </p:ext>
    </p:extLst>
  </p:cmAuthor>
  <p:cmAuthor id="6" name="Colin Murphy" initials="CM" lastIdx="7" clrIdx="6">
    <p:extLst>
      <p:ext uri="{19B8F6BF-5375-455C-9EA6-DF929625EA0E}">
        <p15:presenceInfo xmlns:p15="http://schemas.microsoft.com/office/powerpoint/2012/main" userId="S-1-5-21-2127521184-1604012920-1887927527-92550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7"/>
    <a:srgbClr val="CE2A14"/>
    <a:srgbClr val="FFF9AE"/>
    <a:srgbClr val="000000"/>
    <a:srgbClr val="525252"/>
    <a:srgbClr val="FFFFFF"/>
    <a:srgbClr val="EAEAEA"/>
    <a:srgbClr val="E81123"/>
    <a:srgbClr val="00188F"/>
    <a:srgbClr val="107C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EBD7C8-64CA-DAA6-356A-14D9FB58AD92}" v="42" dt="2024-02-21T13:24:43.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1" d="100"/>
          <a:sy n="121" d="100"/>
        </p:scale>
        <p:origin x="45" y="51"/>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J Parchment" userId="S::edparchm@microsoft.com::dea63e21-eeca-449f-bddc-b14fd12f96a4" providerId="AD" clId="Web-{43EBD7C8-64CA-DAA6-356A-14D9FB58AD92}"/>
    <pc:docChg chg="modSld">
      <pc:chgData name="EJ Parchment" userId="S::edparchm@microsoft.com::dea63e21-eeca-449f-bddc-b14fd12f96a4" providerId="AD" clId="Web-{43EBD7C8-64CA-DAA6-356A-14D9FB58AD92}" dt="2024-02-21T13:24:03.394" v="24" actId="20577"/>
      <pc:docMkLst>
        <pc:docMk/>
      </pc:docMkLst>
      <pc:sldChg chg="modSp">
        <pc:chgData name="EJ Parchment" userId="S::edparchm@microsoft.com::dea63e21-eeca-449f-bddc-b14fd12f96a4" providerId="AD" clId="Web-{43EBD7C8-64CA-DAA6-356A-14D9FB58AD92}" dt="2024-02-21T13:24:03.394" v="24" actId="20577"/>
        <pc:sldMkLst>
          <pc:docMk/>
          <pc:sldMk cId="927005241" sldId="650"/>
        </pc:sldMkLst>
        <pc:spChg chg="mod">
          <ac:chgData name="EJ Parchment" userId="S::edparchm@microsoft.com::dea63e21-eeca-449f-bddc-b14fd12f96a4" providerId="AD" clId="Web-{43EBD7C8-64CA-DAA6-356A-14D9FB58AD92}" dt="2024-02-21T13:24:03.394" v="24" actId="20577"/>
          <ac:spMkLst>
            <pc:docMk/>
            <pc:sldMk cId="927005241" sldId="650"/>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2/21/2024 5:18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2/21/2024 5:17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notesStyle>
    <a:lvl1pPr marL="0" algn="l" defTabSz="685792" rtl="0" eaLnBrk="1" latinLnBrk="0" hangingPunct="1">
      <a:lnSpc>
        <a:spcPct val="90000"/>
      </a:lnSpc>
      <a:spcAft>
        <a:spcPts val="250"/>
      </a:spcAft>
      <a:defRPr sz="662" kern="1200">
        <a:solidFill>
          <a:schemeClr val="tx1"/>
        </a:solidFill>
        <a:latin typeface="Segoe UI Light" pitchFamily="34" charset="0"/>
        <a:ea typeface="+mn-ea"/>
        <a:cs typeface="+mn-cs"/>
      </a:defRPr>
    </a:lvl1pPr>
    <a:lvl2pPr marL="159740" indent="-79374" algn="l" defTabSz="685792" rtl="0" eaLnBrk="1" latinLnBrk="0" hangingPunct="1">
      <a:lnSpc>
        <a:spcPct val="90000"/>
      </a:lnSpc>
      <a:spcAft>
        <a:spcPts val="250"/>
      </a:spcAft>
      <a:buFont typeface="Arial" pitchFamily="34" charset="0"/>
      <a:buChar char="•"/>
      <a:defRPr sz="662" kern="1200">
        <a:solidFill>
          <a:schemeClr val="tx1"/>
        </a:solidFill>
        <a:latin typeface="Segoe UI Light" pitchFamily="34" charset="0"/>
        <a:ea typeface="+mn-ea"/>
        <a:cs typeface="+mn-cs"/>
      </a:defRPr>
    </a:lvl2pPr>
    <a:lvl3pPr marL="246059" indent="-86320" algn="l" defTabSz="685792" rtl="0" eaLnBrk="1" latinLnBrk="0" hangingPunct="1">
      <a:lnSpc>
        <a:spcPct val="90000"/>
      </a:lnSpc>
      <a:spcAft>
        <a:spcPts val="250"/>
      </a:spcAft>
      <a:buFont typeface="Arial" pitchFamily="34" charset="0"/>
      <a:buChar char="•"/>
      <a:defRPr sz="662" kern="1200">
        <a:solidFill>
          <a:schemeClr val="tx1"/>
        </a:solidFill>
        <a:latin typeface="Segoe UI Light" pitchFamily="34" charset="0"/>
        <a:ea typeface="+mn-ea"/>
        <a:cs typeface="+mn-cs"/>
      </a:defRPr>
    </a:lvl3pPr>
    <a:lvl4pPr marL="362145" indent="-110132" algn="l" defTabSz="685792" rtl="0" eaLnBrk="1" latinLnBrk="0" hangingPunct="1">
      <a:lnSpc>
        <a:spcPct val="90000"/>
      </a:lnSpc>
      <a:spcAft>
        <a:spcPts val="250"/>
      </a:spcAft>
      <a:buFont typeface="Arial" pitchFamily="34" charset="0"/>
      <a:buChar char="•"/>
      <a:defRPr sz="662" kern="1200">
        <a:solidFill>
          <a:schemeClr val="tx1"/>
        </a:solidFill>
        <a:latin typeface="Segoe UI Light" pitchFamily="34" charset="0"/>
        <a:ea typeface="+mn-ea"/>
        <a:cs typeface="+mn-cs"/>
      </a:defRPr>
    </a:lvl4pPr>
    <a:lvl5pPr marL="461362" indent="-86320" algn="l" defTabSz="685792" rtl="0" eaLnBrk="1" latinLnBrk="0" hangingPunct="1">
      <a:lnSpc>
        <a:spcPct val="90000"/>
      </a:lnSpc>
      <a:spcAft>
        <a:spcPts val="250"/>
      </a:spcAft>
      <a:buFont typeface="Arial" pitchFamily="34" charset="0"/>
      <a:buChar char="•"/>
      <a:defRPr sz="662" kern="1200">
        <a:solidFill>
          <a:schemeClr val="tx1"/>
        </a:solidFill>
        <a:latin typeface="Segoe UI Light" pitchFamily="34" charset="0"/>
        <a:ea typeface="+mn-ea"/>
        <a:cs typeface="+mn-cs"/>
      </a:defRPr>
    </a:lvl5pPr>
    <a:lvl6pPr marL="1714479" algn="l" defTabSz="685792" rtl="0" eaLnBrk="1" latinLnBrk="0" hangingPunct="1">
      <a:defRPr sz="882" kern="1200">
        <a:solidFill>
          <a:schemeClr val="tx1"/>
        </a:solidFill>
        <a:latin typeface="+mn-lt"/>
        <a:ea typeface="+mn-ea"/>
        <a:cs typeface="+mn-cs"/>
      </a:defRPr>
    </a:lvl6pPr>
    <a:lvl7pPr marL="2057374" algn="l" defTabSz="685792" rtl="0" eaLnBrk="1" latinLnBrk="0" hangingPunct="1">
      <a:defRPr sz="882" kern="1200">
        <a:solidFill>
          <a:schemeClr val="tx1"/>
        </a:solidFill>
        <a:latin typeface="+mn-lt"/>
        <a:ea typeface="+mn-ea"/>
        <a:cs typeface="+mn-cs"/>
      </a:defRPr>
    </a:lvl7pPr>
    <a:lvl8pPr marL="2400270" algn="l" defTabSz="685792" rtl="0" eaLnBrk="1" latinLnBrk="0" hangingPunct="1">
      <a:defRPr sz="882" kern="1200">
        <a:solidFill>
          <a:schemeClr val="tx1"/>
        </a:solidFill>
        <a:latin typeface="+mn-lt"/>
        <a:ea typeface="+mn-ea"/>
        <a:cs typeface="+mn-cs"/>
      </a:defRPr>
    </a:lvl8pPr>
    <a:lvl9pPr marL="2743167" algn="l" defTabSz="685792" rtl="0" eaLnBrk="1" latinLnBrk="0" hangingPunct="1">
      <a:defRPr sz="88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43C25-5FD8-472B-8164-024BB8F2C835}" type="slidenum">
              <a:rPr lang="en-US" smtClean="0"/>
              <a:t>1</a:t>
            </a:fld>
            <a:endParaRPr lang="en-US"/>
          </a:p>
        </p:txBody>
      </p:sp>
    </p:spTree>
    <p:extLst>
      <p:ext uri="{BB962C8B-B14F-4D97-AF65-F5344CB8AC3E}">
        <p14:creationId xmlns:p14="http://schemas.microsoft.com/office/powerpoint/2010/main" val="2222507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2/21/2024 5:17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1177983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2/21/2024 5:17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2562938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2/21/2024 5:17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1853073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2/21/2024 5:17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941509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2/21/2024 5:17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2746334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2/21/2024 5:17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1713568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2/21/2024 5:17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218727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2/21/2024 5:17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3129640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2/21/2024 5:17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3709337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C9D28-7987-4D97-AC1B-F4BFDD489EC9}"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600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2/21/2024 5:17 AM</a:t>
            </a:fld>
            <a:endParaRPr kumimoji="0" lang="en-US" sz="1800" b="0" i="0" u="none" strike="noStrike" kern="0" cap="none" spc="0" normalizeH="0" baseline="0" noProof="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77170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2/21/2024 5:17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640696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2/21/2024 5:17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455831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2/21/2024 5:17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2987482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2/21/2024 5:17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2342356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2/21/2024 5:17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851425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2/21/2024 5:17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583920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2/21/2024 5:17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4040633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2/21/2024 5:17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1969857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2/21/2024 5:17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3341958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2/21/2024 5:17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901075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b="1" baseline="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2/21/2024 5:17 AM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36161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2/21/2024 5:17 AM</a:t>
            </a:fld>
            <a:endParaRPr kumimoji="0" lang="en-US" sz="1800" b="0" i="0" u="none" strike="noStrike" kern="0" cap="none" spc="0" normalizeH="0" baseline="0" noProof="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37296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2/21/2024 5:17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2440509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2/21/2024 5:17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39932973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mage_Title_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4" y="-20171"/>
            <a:ext cx="9138247" cy="5163672"/>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26559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7298"/>
            <a:ext cx="9181840" cy="5157926"/>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428402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5819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2772228" y="0"/>
            <a:ext cx="6371771" cy="51435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8409423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Blank Accent Color 1">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2962940" y="0"/>
            <a:ext cx="6181059" cy="51435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303469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1104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9261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Highlight_Screenshot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4"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0618908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Highlight_Screenshot_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009446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Highlight_Screenshot_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1397119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2" y="2312738"/>
            <a:ext cx="2420347" cy="519043"/>
          </a:xfrm>
          <a:prstGeom prst="rect">
            <a:avLst/>
          </a:prstGeom>
        </p:spPr>
      </p:pic>
      <p:sp>
        <p:nvSpPr>
          <p:cNvPr id="5" name="Title 9"/>
          <p:cNvSpPr>
            <a:spLocks noGrp="1"/>
          </p:cNvSpPr>
          <p:nvPr>
            <p:ph type="title"/>
          </p:nvPr>
        </p:nvSpPr>
        <p:spPr>
          <a:xfrm>
            <a:off x="3563940" y="1712291"/>
            <a:ext cx="4705350" cy="795179"/>
          </a:xfrm>
        </p:spPr>
        <p:txBody>
          <a:bodyPr anchor="b"/>
          <a:lstStyle>
            <a:lvl1pPr>
              <a:defRPr>
                <a:solidFill>
                  <a:schemeClr val="accent1"/>
                </a:solidFill>
              </a:defRPr>
            </a:lvl1pPr>
          </a:lstStyle>
          <a:p>
            <a:endParaRPr lang="en-GB"/>
          </a:p>
        </p:txBody>
      </p:sp>
      <p:sp>
        <p:nvSpPr>
          <p:cNvPr id="6" name="Text Placeholder 10"/>
          <p:cNvSpPr>
            <a:spLocks noGrp="1"/>
          </p:cNvSpPr>
          <p:nvPr>
            <p:ph type="body" sz="quarter" idx="10"/>
          </p:nvPr>
        </p:nvSpPr>
        <p:spPr>
          <a:xfrm>
            <a:off x="3563939" y="2716908"/>
            <a:ext cx="4705350" cy="592150"/>
          </a:xfrm>
        </p:spPr>
        <p:txBody>
          <a:bodyPr/>
          <a:lstStyle>
            <a:lvl1pPr marL="0" indent="0">
              <a:buNone/>
              <a:defRPr/>
            </a:lvl1pPr>
          </a:lstStyle>
          <a:p>
            <a:endParaRPr lang="en-GB"/>
          </a:p>
        </p:txBody>
      </p:sp>
      <p:sp>
        <p:nvSpPr>
          <p:cNvPr id="7"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4117205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nodeType="withEffect">
                                  <p:stCondLst>
                                    <p:cond delay="0"/>
                                  </p:stCondLst>
                                  <p:childTnLst>
                                    <p:animMotion origin="layout" path="M -2.77778E-7 -1.85185E-6 L 0.02257 -1.85185E-6 " pathEditMode="relative" rAng="0" ptsTypes="AA">
                                      <p:cBhvr>
                                        <p:cTn id="9" dur="500" spd="-100000" fill="hold"/>
                                        <p:tgtEl>
                                          <p:spTgt spid="4"/>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1.38889E-6 4.81481E-6 L 0.02257 4.81481E-6 " pathEditMode="relative" rAng="0" ptsTypes="AA">
                                      <p:cBhvr>
                                        <p:cTn id="15" dur="500" spd="-100000" fill="hold"/>
                                        <p:tgtEl>
                                          <p:spTgt spid="5"/>
                                        </p:tgtEl>
                                        <p:attrNameLst>
                                          <p:attrName>ppt_x</p:attrName>
                                          <p:attrName>ppt_y</p:attrName>
                                        </p:attrNameLst>
                                      </p:cBhvr>
                                      <p:rCtr x="1128" y="0"/>
                                    </p:animMotion>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63" presetClass="path" presetSubtype="0" decel="100000" fill="hold" grpId="1" nodeType="withEffect" nodePh="1">
                                  <p:stCondLst>
                                    <p:cond delay="0"/>
                                  </p:stCondLst>
                                  <p:endCondLst>
                                    <p:cond evt="begin" delay="0">
                                      <p:tn val="19"/>
                                    </p:cond>
                                  </p:endCondLst>
                                  <p:childTnLst>
                                    <p:animMotion origin="layout" path="M 1.38889E-6 -3.82716E-6 L 0.02257 -3.82716E-6 " pathEditMode="relative" rAng="0" ptsTypes="AA">
                                      <p:cBhvr>
                                        <p:cTn id="20" dur="500" spd="-100000" fill="hold"/>
                                        <p:tgtEl>
                                          <p:spTgt spid="6"/>
                                        </p:tgtEl>
                                        <p:attrNameLst>
                                          <p:attrName>ppt_x</p:attrName>
                                          <p:attrName>ppt_y</p:attrName>
                                        </p:attrNameLst>
                                      </p:cBhvr>
                                      <p:rCtr x="1128" y="0"/>
                                    </p:animMotion>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63" presetClass="path" presetSubtype="0" decel="100000" fill="hold" grpId="1" nodeType="withEffect">
                                  <p:stCondLst>
                                    <p:cond delay="0"/>
                                  </p:stCondLst>
                                  <p:childTnLst>
                                    <p:animMotion origin="layout" path="M -2.77778E-7 -1.85185E-6 L 0.02257 -1.85185E-6 " pathEditMode="relative" rAng="0" ptsTypes="AA">
                                      <p:cBhvr>
                                        <p:cTn id="26" dur="50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with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tmplLst>
          <p:tmpl>
            <p:tnLst>
              <p:par>
                <p:cTn presetID="63" presetClass="path" presetSubtype="0" decel="100000" fill="hold" nodeType="withEffect" nodePh="1">
                  <p:stCondLst>
                    <p:cond delay="0"/>
                  </p:stCondLst>
                  <p:endCondLst>
                    <p:cond delay="0"/>
                  </p:endCondLst>
                  <p:childTnLst>
                    <p:animMotion origin="layout" path="M 1.38889E-6 -3.82716E-6 L 0.02257 -3.82716E-6 " pathEditMode="relative" rAng="0" ptsTypes="AA">
                      <p:cBhvr>
                        <p:cTn dur="500" spd="-100000" fill="hold"/>
                        <p:tgtEl>
                          <p:spTgt spid="6"/>
                        </p:tgtEl>
                        <p:attrNameLst>
                          <p:attrName>ppt_x</p:attrName>
                          <p:attrName>ppt_y</p:attrName>
                        </p:attrNameLst>
                      </p:cBhvr>
                      <p:rCtr x="1128" y="0"/>
                    </p:animMotion>
                  </p:childTnLst>
                </p:cTn>
              </p:par>
            </p:tnLst>
          </p:tmpl>
        </p:tmplLst>
      </p:bldP>
      <p:bldP spid="7" grpId="0"/>
      <p:bldP spid="7" grpId="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758299" y="1543048"/>
            <a:ext cx="3108524" cy="2057404"/>
          </a:xfrm>
          <a:prstGeom prst="rect">
            <a:avLst/>
          </a:prstGeom>
        </p:spPr>
      </p:pic>
      <p:sp>
        <p:nvSpPr>
          <p:cNvPr id="7" name="Rectangle 6"/>
          <p:cNvSpPr/>
          <p:nvPr userDrawn="1"/>
        </p:nvSpPr>
        <p:spPr>
          <a:xfrm>
            <a:off x="0" y="2167134"/>
            <a:ext cx="3750044" cy="7616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33518" y="2210277"/>
            <a:ext cx="676965" cy="675000"/>
          </a:xfrm>
          <a:prstGeom prst="rect">
            <a:avLst/>
          </a:prstGeom>
          <a:solidFill>
            <a:schemeClr val="bg1"/>
          </a:solidFill>
        </p:spPr>
      </p:pic>
      <p:sp>
        <p:nvSpPr>
          <p:cNvPr id="8"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1822061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0 1.11111E-6 L -0.14193 1.11111E-6 " pathEditMode="relative" rAng="0" ptsTypes="AA">
                                      <p:cBhvr>
                                        <p:cTn id="12" dur="1000" fill="hold"/>
                                        <p:tgtEl>
                                          <p:spTgt spid="6"/>
                                        </p:tgtEl>
                                        <p:attrNameLst>
                                          <p:attrName>ppt_x</p:attrName>
                                          <p:attrName>ppt_y</p:attrName>
                                        </p:attrNameLst>
                                      </p:cBhvr>
                                      <p:rCtr x="-7096"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63" presetClass="path" presetSubtype="0" decel="100000" fill="hold" grpId="1" nodeType="withEffect">
                                  <p:stCondLst>
                                    <p:cond delay="0"/>
                                  </p:stCondLst>
                                  <p:childTnLst>
                                    <p:animMotion origin="layout" path="M -2.77778E-7 -1.85185E-6 L 0.02257 -1.85185E-6 " pathEditMode="relative" rAng="0" ptsTypes="AA">
                                      <p:cBhvr>
                                        <p:cTn id="22" dur="50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3"/>
            <a:ext cx="9143999" cy="5157215"/>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06075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3" y="2312739"/>
            <a:ext cx="2420347" cy="519044"/>
          </a:xfrm>
          <a:prstGeom prst="rect">
            <a:avLst/>
          </a:prstGeom>
        </p:spPr>
      </p:pic>
      <p:sp>
        <p:nvSpPr>
          <p:cNvPr id="5" name="Title 9"/>
          <p:cNvSpPr>
            <a:spLocks noGrp="1"/>
          </p:cNvSpPr>
          <p:nvPr>
            <p:ph type="title"/>
          </p:nvPr>
        </p:nvSpPr>
        <p:spPr>
          <a:xfrm>
            <a:off x="3563940" y="1384631"/>
            <a:ext cx="4705350" cy="795179"/>
          </a:xfrm>
        </p:spPr>
        <p:txBody>
          <a:bodyPr anchor="b"/>
          <a:lstStyle/>
          <a:p>
            <a:endParaRPr lang="en-GB"/>
          </a:p>
        </p:txBody>
      </p:sp>
      <p:sp>
        <p:nvSpPr>
          <p:cNvPr id="6" name="Text Placeholder 10"/>
          <p:cNvSpPr>
            <a:spLocks noGrp="1"/>
          </p:cNvSpPr>
          <p:nvPr>
            <p:ph type="body" sz="quarter" idx="10"/>
          </p:nvPr>
        </p:nvSpPr>
        <p:spPr>
          <a:xfrm>
            <a:off x="3563939" y="2389248"/>
            <a:ext cx="4705350" cy="592150"/>
          </a:xfrm>
        </p:spPr>
        <p:txBody>
          <a:bodyPr/>
          <a:lstStyle>
            <a:lvl1pPr marL="0" indent="0">
              <a:buNone/>
              <a:defRPr/>
            </a:lvl1pPr>
          </a:lstStyle>
          <a:p>
            <a:endParaRPr lang="en-GB"/>
          </a:p>
        </p:txBody>
      </p:sp>
    </p:spTree>
    <p:extLst>
      <p:ext uri="{BB962C8B-B14F-4D97-AF65-F5344CB8AC3E}">
        <p14:creationId xmlns:p14="http://schemas.microsoft.com/office/powerpoint/2010/main" val="263648517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8.33333E-7 -2.46914E-7 L 0.02257 -2.46914E-7 " pathEditMode="relative" rAng="0" ptsTypes="AA">
                                      <p:cBhvr>
                                        <p:cTn id="9" dur="500" spd="-100000" fill="hold"/>
                                        <p:tgtEl>
                                          <p:spTgt spid="5"/>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8.33333E-7 -2.46914E-7 L 0.02257 -2.46914E-7 " pathEditMode="relative" rAng="0" ptsTypes="AA">
                                      <p:cBhvr>
                                        <p:cTn id="15" dur="50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after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losing logo slide_color">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758299" y="1543048"/>
            <a:ext cx="3108524" cy="2057404"/>
          </a:xfrm>
          <a:prstGeom prst="rect">
            <a:avLst/>
          </a:prstGeom>
        </p:spPr>
      </p:pic>
      <p:sp>
        <p:nvSpPr>
          <p:cNvPr id="7" name="Rectangle 6"/>
          <p:cNvSpPr/>
          <p:nvPr userDrawn="1"/>
        </p:nvSpPr>
        <p:spPr>
          <a:xfrm>
            <a:off x="0" y="2167134"/>
            <a:ext cx="3750044" cy="76160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a:p>
        </p:txBody>
      </p:sp>
      <p:pic>
        <p:nvPicPr>
          <p:cNvPr id="6" name="Picture 5"/>
          <p:cNvPicPr>
            <a:picLocks noChangeAspect="1"/>
          </p:cNvPicPr>
          <p:nvPr userDrawn="1"/>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a:off x="4233518" y="2210277"/>
            <a:ext cx="676965" cy="675000"/>
          </a:xfrm>
          <a:prstGeom prst="rect">
            <a:avLst/>
          </a:prstGeom>
          <a:solidFill>
            <a:schemeClr val="accent1"/>
          </a:solidFill>
        </p:spPr>
      </p:pic>
      <p:sp>
        <p:nvSpPr>
          <p:cNvPr id="8"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220867289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0 1.11111E-6 L -0.14193 1.11111E-6 " pathEditMode="relative" rAng="0" ptsTypes="AA">
                                      <p:cBhvr>
                                        <p:cTn id="12" dur="1000" fill="hold"/>
                                        <p:tgtEl>
                                          <p:spTgt spid="6"/>
                                        </p:tgtEl>
                                        <p:attrNameLst>
                                          <p:attrName>ppt_x</p:attrName>
                                          <p:attrName>ppt_y</p:attrName>
                                        </p:attrNameLst>
                                      </p:cBhvr>
                                      <p:rCtr x="-7096"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70-30 Right Blue Layout - Transpar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l="21664" r="19729"/>
          <a:stretch/>
        </p:blipFill>
        <p:spPr>
          <a:xfrm>
            <a:off x="3810000" y="0"/>
            <a:ext cx="5334000" cy="5153154"/>
          </a:xfrm>
          <a:prstGeom prst="rect">
            <a:avLst/>
          </a:prstGeom>
        </p:spPr>
      </p:pic>
      <p:sp>
        <p:nvSpPr>
          <p:cNvPr id="4" name="Rectangle 3"/>
          <p:cNvSpPr/>
          <p:nvPr userDrawn="1"/>
        </p:nvSpPr>
        <p:spPr bwMode="auto">
          <a:xfrm>
            <a:off x="3810000" y="-10019"/>
            <a:ext cx="5334000"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22943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148944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55057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58025E-6 L 0.02257 3.58025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09877E-6 L 0.02257 -2.09877E-6 " pathEditMode="relative" rAng="0" ptsTypes="AA">
                                      <p:cBhvr>
                                        <p:cTn id="18" dur="750" spd="-100000" fill="hold"/>
                                        <p:tgtEl>
                                          <p:spTgt spid="7"/>
                                        </p:tgtEl>
                                        <p:attrNameLst>
                                          <p:attrName>ppt_x</p:attrName>
                                          <p:attrName>ppt_y</p:attrName>
                                        </p:attrNameLst>
                                      </p:cBhvr>
                                      <p:rCtr x="1128" y="0"/>
                                    </p:animMotion>
                                  </p:childTnLst>
                                </p:cTn>
                              </p:par>
                            </p:childTnLst>
                          </p:cTn>
                        </p:par>
                        <p:par>
                          <p:cTn id="19" fill="hold">
                            <p:stCondLst>
                              <p:cond delay="950"/>
                            </p:stCondLst>
                            <p:childTnLst>
                              <p:par>
                                <p:cTn id="20" presetID="9" presetClass="emph" presetSubtype="0" grpId="1" nodeType="afterEffect">
                                  <p:stCondLst>
                                    <p:cond delay="0"/>
                                  </p:stCondLst>
                                  <p:childTnLst>
                                    <p:set>
                                      <p:cBhvr>
                                        <p:cTn id="21" dur="indefinite"/>
                                        <p:tgtEl>
                                          <p:spTgt spid="4"/>
                                        </p:tgtEl>
                                        <p:attrNameLst>
                                          <p:attrName>style.opacity</p:attrName>
                                        </p:attrNameLst>
                                      </p:cBhvr>
                                      <p:to>
                                        <p:strVal val="0.75"/>
                                      </p:to>
                                    </p:set>
                                    <p:animEffect filter="image" prLst="opacity: 0.75">
                                      <p:cBhvr rctx="IE">
                                        <p:cTn id="22" dur="indefinite"/>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09877E-6 L 0.02257 -2.09877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Team 1 Slide">
    <p:spTree>
      <p:nvGrpSpPr>
        <p:cNvPr id="1" name=""/>
        <p:cNvGrpSpPr/>
        <p:nvPr/>
      </p:nvGrpSpPr>
      <p:grpSpPr>
        <a:xfrm>
          <a:off x="0" y="0"/>
          <a:ext cx="0" cy="0"/>
          <a:chOff x="0" y="0"/>
          <a:chExt cx="0" cy="0"/>
        </a:xfrm>
      </p:grpSpPr>
      <p:grpSp>
        <p:nvGrpSpPr>
          <p:cNvPr id="16" name="Group 15"/>
          <p:cNvGrpSpPr/>
          <p:nvPr userDrawn="1"/>
        </p:nvGrpSpPr>
        <p:grpSpPr>
          <a:xfrm>
            <a:off x="0" y="0"/>
            <a:ext cx="9141542" cy="5143967"/>
            <a:chOff x="0" y="-1"/>
            <a:chExt cx="12433131" cy="699516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8" y="-1"/>
              <a:ext cx="12430423" cy="6995160"/>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gr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invGray">
          <a:xfrm>
            <a:off x="337363" y="353344"/>
            <a:ext cx="1142942" cy="244868"/>
          </a:xfrm>
          <a:prstGeom prst="rect">
            <a:avLst/>
          </a:prstGeom>
        </p:spPr>
      </p:pic>
      <p:sp>
        <p:nvSpPr>
          <p:cNvPr id="19" name="Rectangle 18"/>
          <p:cNvSpPr/>
          <p:nvPr userDrawn="1"/>
        </p:nvSpPr>
        <p:spPr bwMode="gray">
          <a:xfrm>
            <a:off x="201930" y="890733"/>
            <a:ext cx="5378549" cy="3362060"/>
          </a:xfrm>
          <a:prstGeom prst="rect">
            <a:avLst/>
          </a:prstGeom>
          <a:solidFill>
            <a:schemeClr val="accent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lvl="0" algn="ctr" defTabSz="685577"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1930" y="1234668"/>
            <a:ext cx="5378549" cy="2017242"/>
          </a:xfrm>
          <a:noFill/>
        </p:spPr>
        <p:txBody>
          <a:bodyPr lIns="146304" tIns="91440" rIns="146304" bIns="91440" anchor="t" anchorCtr="0"/>
          <a:lstStyle>
            <a:lvl1pPr>
              <a:defRPr sz="4412" spc="-74" baseline="0">
                <a:gradFill>
                  <a:gsLst>
                    <a:gs pos="0">
                      <a:srgbClr val="FFFFFF"/>
                    </a:gs>
                    <a:gs pos="100000">
                      <a:srgbClr val="FFFFFF"/>
                    </a:gs>
                  </a:gsLst>
                  <a:lin ang="5400000" scaled="0"/>
                </a:gradFill>
              </a:defRPr>
            </a:lvl1pPr>
          </a:lstStyle>
          <a:p>
            <a:r>
              <a:rPr lang="en-US"/>
              <a:t>Presentation title</a:t>
            </a:r>
          </a:p>
        </p:txBody>
      </p:sp>
      <p:sp>
        <p:nvSpPr>
          <p:cNvPr id="7" name="Text Placeholder 4"/>
          <p:cNvSpPr>
            <a:spLocks noGrp="1"/>
          </p:cNvSpPr>
          <p:nvPr>
            <p:ph type="body" sz="quarter" idx="12" hasCustomPrompt="1"/>
          </p:nvPr>
        </p:nvSpPr>
        <p:spPr bwMode="ltGray">
          <a:xfrm>
            <a:off x="201931" y="3255184"/>
            <a:ext cx="5378549" cy="1008621"/>
          </a:xfrm>
          <a:noFill/>
        </p:spPr>
        <p:txBody>
          <a:bodyPr lIns="182880" tIns="146304" rIns="182880" bIns="146304">
            <a:noAutofit/>
          </a:bodyPr>
          <a:lstStyle>
            <a:lvl1pPr marL="0" indent="0">
              <a:spcBef>
                <a:spcPts val="0"/>
              </a:spcBef>
              <a:buNone/>
              <a:defRPr sz="2647" spc="0" baseline="0">
                <a:gradFill>
                  <a:gsLst>
                    <a:gs pos="1250">
                      <a:srgbClr val="FFFFFF"/>
                    </a:gs>
                    <a:gs pos="99000">
                      <a:srgbClr val="FFFFFF"/>
                    </a:gs>
                  </a:gsLst>
                  <a:lin ang="5400000" scaled="0"/>
                </a:gradFill>
                <a:latin typeface="+mj-lt"/>
              </a:defRPr>
            </a:lvl1pPr>
          </a:lstStyle>
          <a:p>
            <a:pPr lvl="0"/>
            <a:r>
              <a:rPr lang="en-US"/>
              <a:t>Speaker Name</a:t>
            </a:r>
          </a:p>
        </p:txBody>
      </p:sp>
      <p:sp>
        <p:nvSpPr>
          <p:cNvPr id="4" name="Text Placeholder 3"/>
          <p:cNvSpPr>
            <a:spLocks noGrp="1"/>
          </p:cNvSpPr>
          <p:nvPr>
            <p:ph type="body" sz="quarter" idx="13" hasCustomPrompt="1"/>
          </p:nvPr>
        </p:nvSpPr>
        <p:spPr bwMode="white">
          <a:xfrm>
            <a:off x="201930" y="895178"/>
            <a:ext cx="5378549" cy="336207"/>
          </a:xfrm>
        </p:spPr>
        <p:txBody>
          <a:bodyPr lIns="182880" tIns="146304" rIns="182880" bIns="146304">
            <a:noAutofit/>
          </a:bodyPr>
          <a:lstStyle>
            <a:lvl1pPr marL="0" indent="0">
              <a:buNone/>
              <a:defRPr sz="1471" baseline="0">
                <a:gradFill>
                  <a:gsLst>
                    <a:gs pos="1250">
                      <a:srgbClr val="FFFFFF"/>
                    </a:gs>
                    <a:gs pos="100000">
                      <a:srgbClr val="FFFFFF"/>
                    </a:gs>
                  </a:gsLst>
                  <a:lin ang="5400000" scaled="0"/>
                </a:gradFill>
                <a:latin typeface="+mn-lt"/>
              </a:defRPr>
            </a:lvl1pPr>
            <a:lvl2pPr marL="252109" indent="0">
              <a:buNone/>
              <a:defRPr sz="1471">
                <a:gradFill>
                  <a:gsLst>
                    <a:gs pos="1250">
                      <a:srgbClr val="FFFFFF"/>
                    </a:gs>
                    <a:gs pos="100000">
                      <a:srgbClr val="FFFFFF"/>
                    </a:gs>
                  </a:gsLst>
                  <a:lin ang="5400000" scaled="0"/>
                </a:gradFill>
              </a:defRPr>
            </a:lvl2pPr>
            <a:lvl3pPr marL="420181" indent="0">
              <a:buNone/>
              <a:defRPr sz="1471">
                <a:gradFill>
                  <a:gsLst>
                    <a:gs pos="1250">
                      <a:srgbClr val="FFFFFF"/>
                    </a:gs>
                    <a:gs pos="100000">
                      <a:srgbClr val="FFFFFF"/>
                    </a:gs>
                  </a:gsLst>
                  <a:lin ang="5400000" scaled="0"/>
                </a:gradFill>
              </a:defRPr>
            </a:lvl3pPr>
            <a:lvl4pPr marL="588254" indent="0">
              <a:buNone/>
              <a:defRPr sz="1471">
                <a:gradFill>
                  <a:gsLst>
                    <a:gs pos="1250">
                      <a:srgbClr val="FFFFFF"/>
                    </a:gs>
                    <a:gs pos="100000">
                      <a:srgbClr val="FFFFFF"/>
                    </a:gs>
                  </a:gsLst>
                  <a:lin ang="5400000" scaled="0"/>
                </a:gradFill>
              </a:defRPr>
            </a:lvl4pPr>
            <a:lvl5pPr marL="756326" indent="0">
              <a:buNone/>
              <a:defRPr sz="1471">
                <a:gradFill>
                  <a:gsLst>
                    <a:gs pos="1250">
                      <a:srgbClr val="FFFFFF"/>
                    </a:gs>
                    <a:gs pos="100000">
                      <a:srgbClr val="FFFFFF"/>
                    </a:gs>
                  </a:gsLst>
                  <a:lin ang="5400000" scaled="0"/>
                </a:gradFill>
              </a:defRPr>
            </a:lvl5pPr>
          </a:lstStyle>
          <a:p>
            <a:pPr lvl="0"/>
            <a:r>
              <a:rPr lang="en-US"/>
              <a:t>Click to edit Team Name</a:t>
            </a:r>
          </a:p>
        </p:txBody>
      </p:sp>
    </p:spTree>
    <p:extLst>
      <p:ext uri="{BB962C8B-B14F-4D97-AF65-F5344CB8AC3E}">
        <p14:creationId xmlns:p14="http://schemas.microsoft.com/office/powerpoint/2010/main" val="17540638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p>
            <a:r>
              <a:rPr lang="en-US"/>
              <a:t>Click to edit title</a:t>
            </a:r>
          </a:p>
        </p:txBody>
      </p:sp>
      <p:sp>
        <p:nvSpPr>
          <p:cNvPr id="8" name="Text Placeholder 2"/>
          <p:cNvSpPr>
            <a:spLocks noGrp="1"/>
          </p:cNvSpPr>
          <p:nvPr>
            <p:ph type="body" sz="quarter" idx="13" hasCustomPrompt="1"/>
          </p:nvPr>
        </p:nvSpPr>
        <p:spPr>
          <a:xfrm>
            <a:off x="201616" y="4656660"/>
            <a:ext cx="8740775" cy="267766"/>
          </a:xfrm>
        </p:spPr>
        <p:txBody>
          <a:bodyPr anchor="b" anchorCtr="0">
            <a:spAutoFit/>
          </a:bodyPr>
          <a:lstStyle>
            <a:lvl1pPr>
              <a:spcBef>
                <a:spcPts val="0"/>
              </a:spcBef>
              <a:defRPr sz="600" b="0">
                <a:solidFill>
                  <a:schemeClr val="tx1"/>
                </a:solidFill>
                <a:latin typeface="+mn-lt"/>
              </a:defRPr>
            </a:lvl1pPr>
            <a:lvl2pPr>
              <a:defRPr sz="600" b="0">
                <a:solidFill>
                  <a:schemeClr val="tx1"/>
                </a:solidFill>
              </a:defRPr>
            </a:lvl2pPr>
            <a:lvl3pPr>
              <a:defRPr sz="600" b="0">
                <a:solidFill>
                  <a:schemeClr val="tx1"/>
                </a:solidFill>
              </a:defRPr>
            </a:lvl3pPr>
            <a:lvl4pPr>
              <a:defRPr sz="600" b="0">
                <a:solidFill>
                  <a:schemeClr val="tx1"/>
                </a:solidFill>
              </a:defRPr>
            </a:lvl4pPr>
            <a:lvl5pPr>
              <a:defRPr sz="600" b="0">
                <a:solidFill>
                  <a:schemeClr val="tx1"/>
                </a:solidFill>
              </a:defRPr>
            </a:lvl5pPr>
          </a:lstStyle>
          <a:p>
            <a:pPr lvl="0"/>
            <a:r>
              <a:rPr lang="en-US"/>
              <a:t>Footnote</a:t>
            </a:r>
          </a:p>
        </p:txBody>
      </p:sp>
    </p:spTree>
    <p:extLst>
      <p:ext uri="{BB962C8B-B14F-4D97-AF65-F5344CB8AC3E}">
        <p14:creationId xmlns:p14="http://schemas.microsoft.com/office/powerpoint/2010/main" val="330667697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8667" y="-16434"/>
            <a:ext cx="9172668" cy="5156197"/>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9052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3"/>
            <a:ext cx="9143999" cy="5157215"/>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1702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Walkin No ti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5171342"/>
          </a:xfrm>
          <a:prstGeom prst="rect">
            <a:avLst/>
          </a:prstGeom>
        </p:spPr>
      </p:pic>
      <p:sp>
        <p:nvSpPr>
          <p:cNvPr id="10" name="Rectangle 9"/>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414615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Walkin No ti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5143500"/>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79903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Non_Image_Title">
    <p:spTree>
      <p:nvGrpSpPr>
        <p:cNvPr id="1" name=""/>
        <p:cNvGrpSpPr/>
        <p:nvPr/>
      </p:nvGrpSpPr>
      <p:grpSpPr>
        <a:xfrm>
          <a:off x="0" y="0"/>
          <a:ext cx="0" cy="0"/>
          <a:chOff x="0" y="0"/>
          <a:chExt cx="0" cy="0"/>
        </a:xfrm>
      </p:grpSpPr>
      <p:sp>
        <p:nvSpPr>
          <p:cNvPr id="2" name="Rectangle 1"/>
          <p:cNvSpPr/>
          <p:nvPr userDrawn="1"/>
        </p:nvSpPr>
        <p:spPr bwMode="auto">
          <a:xfrm>
            <a:off x="201931" y="1558350"/>
            <a:ext cx="4706230" cy="20220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5" name="TextBox 4"/>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©2017 Microsoft Corporation. All rights reserved. </a:t>
            </a:r>
          </a:p>
        </p:txBody>
      </p:sp>
      <p:sp>
        <p:nvSpPr>
          <p:cNvPr id="6" name="Title 2"/>
          <p:cNvSpPr>
            <a:spLocks noGrp="1"/>
          </p:cNvSpPr>
          <p:nvPr>
            <p:ph type="title"/>
          </p:nvPr>
        </p:nvSpPr>
        <p:spPr>
          <a:xfrm>
            <a:off x="354331" y="357634"/>
            <a:ext cx="4903469" cy="674749"/>
          </a:xfrm>
        </p:spPr>
        <p:txBody>
          <a:bodyPr anchor="ctr"/>
          <a:lstStyle>
            <a:lvl1pPr>
              <a:defRPr sz="3200">
                <a:solidFill>
                  <a:schemeClr val="accent1"/>
                </a:solidFill>
              </a:defRPr>
            </a:lvl1pPr>
          </a:lstStyle>
          <a:p>
            <a:r>
              <a:rPr lang="en-US"/>
              <a:t>Click to edit Master title style</a:t>
            </a:r>
            <a:endParaRPr lang="en-GB"/>
          </a:p>
        </p:txBody>
      </p:sp>
      <p:sp>
        <p:nvSpPr>
          <p:cNvPr id="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tx2"/>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Tree>
    <p:extLst>
      <p:ext uri="{BB962C8B-B14F-4D97-AF65-F5344CB8AC3E}">
        <p14:creationId xmlns:p14="http://schemas.microsoft.com/office/powerpoint/2010/main" val="278970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6"/>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7"/>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5"/>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Title Slide_Hero_Righ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038599" y="942138"/>
            <a:ext cx="5105401" cy="3515294"/>
          </a:xfrm>
          <a:prstGeom prst="rect">
            <a:avLst/>
          </a:prstGeom>
        </p:spPr>
      </p:pic>
      <p:sp>
        <p:nvSpPr>
          <p:cNvPr id="2" name="Title 1"/>
          <p:cNvSpPr>
            <a:spLocks noGrp="1"/>
          </p:cNvSpPr>
          <p:nvPr>
            <p:ph type="ctrTitle"/>
          </p:nvPr>
        </p:nvSpPr>
        <p:spPr>
          <a:xfrm>
            <a:off x="466408" y="940298"/>
            <a:ext cx="4355276" cy="1637522"/>
          </a:xfrm>
        </p:spPr>
        <p:txBody>
          <a:bodyPr anchor="t"/>
          <a:lstStyle>
            <a:lvl1pPr algn="l">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66408" y="2577820"/>
            <a:ext cx="4355276" cy="433965"/>
          </a:xfrm>
        </p:spPr>
        <p:txBody>
          <a:bodyPr/>
          <a:lstStyle>
            <a:lvl1pPr marL="0" indent="0" algn="l">
              <a:buNone/>
              <a:defRPr sz="18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©2017 Microsoft Corporation. All rights reserved. </a:t>
            </a:r>
          </a:p>
        </p:txBody>
      </p:sp>
    </p:spTree>
    <p:extLst>
      <p:ext uri="{BB962C8B-B14F-4D97-AF65-F5344CB8AC3E}">
        <p14:creationId xmlns:p14="http://schemas.microsoft.com/office/powerpoint/2010/main" val="694092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7"/>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_Title Slide_Hero_Lef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 y="590551"/>
            <a:ext cx="5867401" cy="3733800"/>
          </a:xfrm>
          <a:prstGeom prst="rect">
            <a:avLst/>
          </a:prstGeom>
        </p:spPr>
      </p:pic>
      <p:sp>
        <p:nvSpPr>
          <p:cNvPr id="2" name="Title 1"/>
          <p:cNvSpPr>
            <a:spLocks noGrp="1"/>
          </p:cNvSpPr>
          <p:nvPr>
            <p:ph type="ctrTitle"/>
          </p:nvPr>
        </p:nvSpPr>
        <p:spPr>
          <a:xfrm>
            <a:off x="4479098" y="940298"/>
            <a:ext cx="4355276" cy="1637522"/>
          </a:xfrm>
        </p:spPr>
        <p:txBody>
          <a:bodyPr anchor="t"/>
          <a:lstStyle>
            <a:lvl1pPr algn="r">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479098" y="2577820"/>
            <a:ext cx="4355276" cy="433965"/>
          </a:xfrm>
        </p:spPr>
        <p:txBody>
          <a:bodyPr/>
          <a:lstStyle>
            <a:lvl1pPr marL="0" indent="0" algn="r">
              <a:buNone/>
              <a:defRPr sz="18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©2017 Microsoft Corporation. All rights reserved. </a:t>
            </a:r>
          </a:p>
        </p:txBody>
      </p:sp>
    </p:spTree>
    <p:extLst>
      <p:ext uri="{BB962C8B-B14F-4D97-AF65-F5344CB8AC3E}">
        <p14:creationId xmlns:p14="http://schemas.microsoft.com/office/powerpoint/2010/main" val="2062140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7"/>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01977" y="1563140"/>
            <a:ext cx="6723139" cy="1344818"/>
          </a:xfrm>
          <a:noFill/>
        </p:spPr>
        <p:txBody>
          <a:bodyPr lIns="146304" tIns="91440" rIns="146304" bIns="91440" anchor="t" anchorCtr="0"/>
          <a:lstStyle>
            <a:lvl1pPr>
              <a:defRPr sz="3970" spc="-74"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01977" y="2908932"/>
            <a:ext cx="5378504" cy="1344245"/>
          </a:xfrm>
          <a:noFill/>
        </p:spPr>
        <p:txBody>
          <a:bodyPr lIns="146304" tIns="109728" rIns="146304" bIns="109728">
            <a:noAutofit/>
          </a:bodyPr>
          <a:lstStyle>
            <a:lvl1pPr marL="0" indent="0">
              <a:spcBef>
                <a:spcPts val="0"/>
              </a:spcBef>
              <a:buNone/>
              <a:defRPr sz="2353"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439" y="4591034"/>
            <a:ext cx="941246" cy="201851"/>
          </a:xfrm>
          <a:prstGeom prst="rect">
            <a:avLst/>
          </a:prstGeom>
        </p:spPr>
      </p:pic>
      <p:sp>
        <p:nvSpPr>
          <p:cNvPr id="8" name="TextBox 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©2017 Microsoft Corporation. All rights reserved. </a:t>
            </a:r>
          </a:p>
        </p:txBody>
      </p:sp>
    </p:spTree>
    <p:extLst>
      <p:ext uri="{BB962C8B-B14F-4D97-AF65-F5344CB8AC3E}">
        <p14:creationId xmlns:p14="http://schemas.microsoft.com/office/powerpoint/2010/main" val="2588231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9"/>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5"/>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8"/>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tmplLst>
          <p:tmpl>
            <p:tnLst>
              <p:par>
                <p:cTn presetID="10" presetClass="entr" presetSubtype="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P spid="8" grpId="0"/>
      <p:bldP spid="8"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_Title_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5" y="-17039"/>
            <a:ext cx="9138247" cy="5157409"/>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Partner Launch &amp; Fulfillment</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0852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6550" y="1070354"/>
            <a:ext cx="8740142" cy="1588192"/>
          </a:xfrm>
        </p:spPr>
        <p:txBody>
          <a:bodyPr>
            <a:spAutoFit/>
          </a:bodyPr>
          <a:lstStyle>
            <a:lvl1pPr>
              <a:defRPr sz="2942"/>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70326847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Left">
    <p:spTree>
      <p:nvGrpSpPr>
        <p:cNvPr id="1" name=""/>
        <p:cNvGrpSpPr/>
        <p:nvPr/>
      </p:nvGrpSpPr>
      <p:grpSpPr>
        <a:xfrm>
          <a:off x="0" y="0"/>
          <a:ext cx="0" cy="0"/>
          <a:chOff x="0" y="0"/>
          <a:chExt cx="0" cy="0"/>
        </a:xfrm>
      </p:grpSpPr>
      <p:sp>
        <p:nvSpPr>
          <p:cNvPr id="2" name="Title 1"/>
          <p:cNvSpPr>
            <a:spLocks noGrp="1"/>
          </p:cNvSpPr>
          <p:nvPr>
            <p:ph type="title"/>
          </p:nvPr>
        </p:nvSpPr>
        <p:spPr>
          <a:xfrm>
            <a:off x="180000" y="899999"/>
            <a:ext cx="3384000" cy="1116000"/>
          </a:xfrm>
        </p:spPr>
        <p:txBody>
          <a:bodyPr/>
          <a:lstStyle>
            <a:lvl1pPr>
              <a:defRPr>
                <a:solidFill>
                  <a:schemeClr val="accent1"/>
                </a:solidFill>
              </a:defRPr>
            </a:lvl1pPr>
          </a:lstStyle>
          <a:p>
            <a:r>
              <a:rPr lang="en-US"/>
              <a:t>Click to edit Master title style</a:t>
            </a:r>
            <a:endParaRPr lang="en-GB"/>
          </a:p>
        </p:txBody>
      </p:sp>
      <p:sp>
        <p:nvSpPr>
          <p:cNvPr id="4" name="Text Placeholder 3"/>
          <p:cNvSpPr>
            <a:spLocks noGrp="1"/>
          </p:cNvSpPr>
          <p:nvPr>
            <p:ph type="body" sz="quarter" idx="10"/>
          </p:nvPr>
        </p:nvSpPr>
        <p:spPr>
          <a:xfrm>
            <a:off x="180000" y="216000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78180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63" presetClass="path" presetSubtype="0" decel="100000" fill="hold" grpId="1" nodeType="withEffect">
                                  <p:stCondLst>
                                    <p:cond delay="200"/>
                                  </p:stCondLst>
                                  <p:childTnLst>
                                    <p:animMotion origin="layout" path="M 2.5E-6 2.34568E-6 L 0.02257 2.34568E-6 " pathEditMode="relative" rAng="0" ptsTypes="AA">
                                      <p:cBhvr>
                                        <p:cTn id="14"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889767"/>
            <a:ext cx="7394337" cy="917880"/>
          </a:xfrm>
          <a:noFill/>
        </p:spPr>
        <p:txBody>
          <a:bodyPr tIns="91440" bIns="91440" anchor="t" anchorCtr="0">
            <a:spAutoFit/>
          </a:bodyPr>
          <a:lstStyle>
            <a:lvl1pPr>
              <a:defRPr sz="5294" spc="-74"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01931" y="2907957"/>
            <a:ext cx="7395504" cy="621324"/>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mj-lt"/>
              </a:defRPr>
            </a:lvl1pPr>
          </a:lstStyle>
          <a:p>
            <a:pPr lvl="0"/>
            <a:r>
              <a:rPr lang="en-US"/>
              <a:t>Speaker Name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0"/>
                                  </p:stCondLst>
                                  <p:childTnLst>
                                    <p:animMotion origin="layout" path="M 2.5E-6 -3.33333E-6 L 0.02257 -3.33333E-6 " pathEditMode="relative" rAng="0" ptsTypes="AA">
                                      <p:cBhvr>
                                        <p:cTn id="17" dur="750" spd="-100000" fill="hold"/>
                                        <p:tgtEl>
                                          <p:spTgt spid="5"/>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889767"/>
            <a:ext cx="7394337" cy="917880"/>
          </a:xfrm>
          <a:noFill/>
        </p:spPr>
        <p:txBody>
          <a:bodyPr tIns="91440" bIns="91440" anchor="t" anchorCtr="0">
            <a:spAutoFit/>
          </a:bodyPr>
          <a:lstStyle>
            <a:lvl1pPr>
              <a:defRPr lang="en-US" sz="5294" b="0" kern="1200" cap="none" spc="-74"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2025825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Tree>
    <p:extLst>
      <p:ext uri="{BB962C8B-B14F-4D97-AF65-F5344CB8AC3E}">
        <p14:creationId xmlns:p14="http://schemas.microsoft.com/office/powerpoint/2010/main" val="2728849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32662911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Title Green/Blu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276362817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3339" y="2191"/>
            <a:ext cx="9162631" cy="5139120"/>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354856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4573168" y="0"/>
            <a:ext cx="4570833" cy="5142076"/>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177"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180000" y="2160000"/>
            <a:ext cx="40558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p:cNvSpPr>
            <a:spLocks noGrp="1"/>
          </p:cNvSpPr>
          <p:nvPr>
            <p:ph type="title"/>
          </p:nvPr>
        </p:nvSpPr>
        <p:spPr>
          <a:xfrm>
            <a:off x="180000" y="899999"/>
            <a:ext cx="4055842"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grpId="1" nodeType="withEffect">
                                  <p:stCondLst>
                                    <p:cond delay="250"/>
                                  </p:stCondLst>
                                  <p:childTnLst>
                                    <p:animMotion origin="layout" path="M 5.55556E-7 2.34568E-6 L 0.02257 2.34568E-6 " pathEditMode="relative" rAng="0" ptsTypes="AA">
                                      <p:cBhvr>
                                        <p:cTn id="9" dur="750" spd="-100000" fill="hold"/>
                                        <p:tgtEl>
                                          <p:spTgt spid="4"/>
                                        </p:tgtEl>
                                        <p:attrNameLst>
                                          <p:attrName>ppt_x</p:attrName>
                                          <p:attrName>ppt_y</p:attrName>
                                        </p:attrNameLst>
                                      </p:cBhvr>
                                      <p:rCtr x="1128" y="0"/>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3" presetClass="path" presetSubtype="0" decel="100000" fill="hold" grpId="1" nodeType="withEffect">
                                  <p:stCondLst>
                                    <p:cond delay="0"/>
                                  </p:stCondLst>
                                  <p:childTnLst>
                                    <p:animMotion origin="layout" path="M 5.55556E-7 -3.33333E-6 L 0.02257 -3.33333E-6 " pathEditMode="relative" rAng="0" ptsTypes="AA">
                                      <p:cBhvr>
                                        <p:cTn id="14"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5.55556E-7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P spid="6" grpId="0"/>
      <p:bldP spid="6" grpId="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70-30 Right Blue Layout">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89999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216000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87127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33333E-6 L 0.02257 -3.33333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34568E-6 L 0.02257 2.34568E-6 " pathEditMode="relative" rAng="0" ptsTypes="AA">
                                      <p:cBhvr>
                                        <p:cTn id="18" dur="75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388800"/>
            <a:ext cx="3384000"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2858932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6.17284E-7 L 0.02257 -6.17284E-7 " pathEditMode="relative" rAng="0" ptsTypes="AA">
                                      <p:cBhvr>
                                        <p:cTn id="13"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ft Callout Screenshot">
    <p:spTree>
      <p:nvGrpSpPr>
        <p:cNvPr id="1" name=""/>
        <p:cNvGrpSpPr/>
        <p:nvPr/>
      </p:nvGrpSpPr>
      <p:grpSpPr>
        <a:xfrm>
          <a:off x="0" y="0"/>
          <a:ext cx="0" cy="0"/>
          <a:chOff x="0" y="0"/>
          <a:chExt cx="0" cy="0"/>
        </a:xfrm>
      </p:grpSpPr>
      <p:sp>
        <p:nvSpPr>
          <p:cNvPr id="3" name="Rectangle 2"/>
          <p:cNvSpPr/>
          <p:nvPr userDrawn="1"/>
        </p:nvSpPr>
        <p:spPr bwMode="auto">
          <a:xfrm>
            <a:off x="0" y="-22437"/>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6"/>
            <a:ext cx="3321050" cy="674749"/>
          </a:xfrm>
        </p:spPr>
        <p:txBody>
          <a:bodyPr anchor="ct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54361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eft Callout Text">
    <p:spTree>
      <p:nvGrpSpPr>
        <p:cNvPr id="1" name=""/>
        <p:cNvGrpSpPr/>
        <p:nvPr/>
      </p:nvGrpSpPr>
      <p:grpSpPr>
        <a:xfrm>
          <a:off x="0" y="0"/>
          <a:ext cx="0" cy="0"/>
          <a:chOff x="0" y="0"/>
          <a:chExt cx="0" cy="0"/>
        </a:xfrm>
      </p:grpSpPr>
      <p:sp>
        <p:nvSpPr>
          <p:cNvPr id="3" name="Rectangle 2"/>
          <p:cNvSpPr/>
          <p:nvPr userDrawn="1"/>
        </p:nvSpPr>
        <p:spPr bwMode="auto">
          <a:xfrm>
            <a:off x="0" y="-22437"/>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6"/>
            <a:ext cx="3321050" cy="674749"/>
          </a:xfrm>
        </p:spPr>
        <p:txBody>
          <a:bodyPr anchor="ctr"/>
          <a:lstStyle>
            <a:lvl1pPr>
              <a:defRPr>
                <a:solidFill>
                  <a:schemeClr val="bg1"/>
                </a:solidFill>
              </a:defRPr>
            </a:lvl1pPr>
          </a:lstStyle>
          <a:p>
            <a:r>
              <a:rPr lang="en-US"/>
              <a:t>Click to edit Master title style</a:t>
            </a:r>
            <a:endParaRPr lang="en-GB"/>
          </a:p>
        </p:txBody>
      </p:sp>
      <p:sp>
        <p:nvSpPr>
          <p:cNvPr id="4" name="Text Placeholder 3"/>
          <p:cNvSpPr>
            <a:spLocks noGrp="1"/>
          </p:cNvSpPr>
          <p:nvPr>
            <p:ph type="body" sz="quarter" idx="11"/>
          </p:nvPr>
        </p:nvSpPr>
        <p:spPr>
          <a:xfrm>
            <a:off x="4173758" y="2160000"/>
            <a:ext cx="45892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2"/>
          </p:nvPr>
        </p:nvSpPr>
        <p:spPr>
          <a:xfrm>
            <a:off x="4173758" y="1177150"/>
            <a:ext cx="4589242" cy="921008"/>
          </a:xfrm>
        </p:spPr>
        <p:txBody>
          <a:bodyPr vert="horz" wrap="square" lIns="146304" tIns="91440" rIns="146304" bIns="91440" rtlCol="0" anchor="b">
            <a:noAutofit/>
          </a:bodyPr>
          <a:lstStyle>
            <a:lvl1pPr marL="0" indent="0">
              <a:buNone/>
              <a:defRPr lang="en-US" sz="3530" b="0" cap="none" spc="-75" dirty="0" smtClean="0">
                <a:ln w="3175">
                  <a:noFill/>
                </a:ln>
                <a:solidFill>
                  <a:schemeClr val="accent1"/>
                </a:solidFill>
                <a:effectLst/>
                <a:cs typeface="Segoe UI" pitchFamily="34" charset="0"/>
              </a:defRPr>
            </a:lvl1pPr>
            <a:lvl3pPr>
              <a:defRPr lang="en-US" sz="1323" dirty="0" smtClean="0">
                <a:solidFill>
                  <a:schemeClr val="tx1"/>
                </a:solidFill>
              </a:defRPr>
            </a:lvl3pPr>
            <a:lvl4pPr>
              <a:defRPr lang="en-US" sz="1323" dirty="0" smtClean="0">
                <a:solidFill>
                  <a:schemeClr val="tx1"/>
                </a:solidFill>
              </a:defRPr>
            </a:lvl4pPr>
            <a:lvl5pPr>
              <a:defRPr lang="en-GB" sz="1323" dirty="0">
                <a:solidFill>
                  <a:schemeClr val="tx1"/>
                </a:solidFill>
              </a:defRPr>
            </a:lvl5pPr>
          </a:lstStyle>
          <a:p>
            <a:pPr marL="319356" lvl="0" indent="-571500">
              <a:spcBef>
                <a:spcPct val="0"/>
              </a:spcBef>
            </a:pPr>
            <a:r>
              <a:rPr lang="en-US"/>
              <a:t>Edit Master text styles</a:t>
            </a:r>
          </a:p>
        </p:txBody>
      </p:sp>
    </p:spTree>
    <p:extLst>
      <p:ext uri="{BB962C8B-B14F-4D97-AF65-F5344CB8AC3E}">
        <p14:creationId xmlns:p14="http://schemas.microsoft.com/office/powerpoint/2010/main" val="138484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3" presetClass="path" presetSubtype="0" decel="100000" fill="hold" grpId="1" nodeType="withEffect">
                                  <p:stCondLst>
                                    <p:cond delay="250"/>
                                  </p:stCondLst>
                                  <p:childTnLst>
                                    <p:animMotion origin="layout" path="M -1.66667E-6 2.34568E-6 L 0.02257 2.34568E-6 " pathEditMode="relative" rAng="0" ptsTypes="AA">
                                      <p:cBhvr>
                                        <p:cTn id="18"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1.66667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2286"/>
            <a:ext cx="9144000" cy="5138928"/>
          </a:xfrm>
          <a:prstGeom prst="rect">
            <a:avLst/>
          </a:prstGeom>
        </p:spPr>
      </p:pic>
      <p:sp>
        <p:nvSpPr>
          <p:cNvPr id="5" name="Rectangle 4"/>
          <p:cNvSpPr/>
          <p:nvPr userDrawn="1"/>
        </p:nvSpPr>
        <p:spPr bwMode="auto">
          <a:xfrm>
            <a:off x="2" y="-20171"/>
            <a:ext cx="9143997" cy="5163672"/>
          </a:xfrm>
          <a:prstGeom prst="rect">
            <a:avLst/>
          </a:prstGeom>
          <a:solidFill>
            <a:schemeClr val="bg2">
              <a:lumMod val="1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spTree>
    <p:extLst>
      <p:ext uri="{BB962C8B-B14F-4D97-AF65-F5344CB8AC3E}">
        <p14:creationId xmlns:p14="http://schemas.microsoft.com/office/powerpoint/2010/main" val="2971040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_Blue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3" y="2286"/>
            <a:ext cx="9139854" cy="5138928"/>
          </a:xfrm>
          <a:prstGeom prst="rect">
            <a:avLst/>
          </a:prstGeom>
        </p:spPr>
      </p:pic>
      <p:sp>
        <p:nvSpPr>
          <p:cNvPr id="5" name="Rectangle 4"/>
          <p:cNvSpPr/>
          <p:nvPr userDrawn="1"/>
        </p:nvSpPr>
        <p:spPr bwMode="auto">
          <a:xfrm>
            <a:off x="2" y="-20171"/>
            <a:ext cx="9143997" cy="5163672"/>
          </a:xfrm>
          <a:prstGeom prst="rect">
            <a:avLst/>
          </a:prstGeom>
          <a:solidFill>
            <a:schemeClr val="accent1">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10"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950339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2"/>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10"/>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 grpId="1"/>
      <p:bldP spid="10" grpId="0">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_Red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8087"/>
            <a:ext cx="9144000" cy="5157215"/>
          </a:xfrm>
          <a:prstGeom prst="rect">
            <a:avLst/>
          </a:prstGeom>
        </p:spPr>
      </p:pic>
      <p:sp>
        <p:nvSpPr>
          <p:cNvPr id="5" name="Rectangle 4"/>
          <p:cNvSpPr/>
          <p:nvPr userDrawn="1"/>
        </p:nvSpPr>
        <p:spPr bwMode="auto">
          <a:xfrm>
            <a:off x="0" y="-20171"/>
            <a:ext cx="9143999" cy="5163672"/>
          </a:xfrm>
          <a:prstGeom prst="rect">
            <a:avLst/>
          </a:prstGeom>
          <a:solidFill>
            <a:schemeClr val="accent2">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3419295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_Green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6844" y="-16487"/>
            <a:ext cx="9127155" cy="5151934"/>
          </a:xfrm>
          <a:prstGeom prst="rect">
            <a:avLst/>
          </a:prstGeom>
        </p:spPr>
      </p:pic>
      <p:sp>
        <p:nvSpPr>
          <p:cNvPr id="5" name="Rectangle 4"/>
          <p:cNvSpPr/>
          <p:nvPr userDrawn="1"/>
        </p:nvSpPr>
        <p:spPr bwMode="auto">
          <a:xfrm>
            <a:off x="0" y="-20171"/>
            <a:ext cx="9143999" cy="5163672"/>
          </a:xfrm>
          <a:prstGeom prst="rect">
            <a:avLst/>
          </a:prstGeom>
          <a:solidFill>
            <a:schemeClr val="accent3">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3159374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_Yellow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308"/>
            <a:ext cx="9143999" cy="5132831"/>
          </a:xfrm>
          <a:prstGeom prst="rect">
            <a:avLst/>
          </a:prstGeom>
        </p:spPr>
      </p:pic>
      <p:sp>
        <p:nvSpPr>
          <p:cNvPr id="5" name="Rectangle 4"/>
          <p:cNvSpPr/>
          <p:nvPr userDrawn="1"/>
        </p:nvSpPr>
        <p:spPr bwMode="auto">
          <a:xfrm>
            <a:off x="0" y="-20171"/>
            <a:ext cx="9143999" cy="5163672"/>
          </a:xfrm>
          <a:prstGeom prst="rect">
            <a:avLst/>
          </a:prstGeom>
          <a:solidFill>
            <a:schemeClr val="accent4">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1352933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3052" y="-16100"/>
            <a:ext cx="9195859" cy="5155531"/>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5553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_Pink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0"/>
            <a:ext cx="9144000" cy="5135447"/>
          </a:xfrm>
          <a:prstGeom prst="rect">
            <a:avLst/>
          </a:prstGeom>
        </p:spPr>
      </p:pic>
      <p:sp>
        <p:nvSpPr>
          <p:cNvPr id="5" name="Rectangle 4"/>
          <p:cNvSpPr/>
          <p:nvPr userDrawn="1"/>
        </p:nvSpPr>
        <p:spPr bwMode="auto">
          <a:xfrm>
            <a:off x="0" y="-20171"/>
            <a:ext cx="9143999" cy="5163672"/>
          </a:xfrm>
          <a:prstGeom prst="rect">
            <a:avLst/>
          </a:prstGeom>
          <a:solidFill>
            <a:schemeClr val="accent6">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4075714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5672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Highlight_Screenshot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4"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3427729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Highlight_Screenshot_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6510456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Highlight_Screenshot_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153394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2" y="2312738"/>
            <a:ext cx="2420347" cy="519043"/>
          </a:xfrm>
          <a:prstGeom prst="rect">
            <a:avLst/>
          </a:prstGeom>
        </p:spPr>
      </p:pic>
      <p:sp>
        <p:nvSpPr>
          <p:cNvPr id="5" name="Title 9"/>
          <p:cNvSpPr>
            <a:spLocks noGrp="1"/>
          </p:cNvSpPr>
          <p:nvPr>
            <p:ph type="title"/>
          </p:nvPr>
        </p:nvSpPr>
        <p:spPr>
          <a:xfrm>
            <a:off x="3563940" y="1712291"/>
            <a:ext cx="4705350" cy="795179"/>
          </a:xfrm>
        </p:spPr>
        <p:txBody>
          <a:bodyPr anchor="b"/>
          <a:lstStyle>
            <a:lvl1pPr>
              <a:defRPr>
                <a:solidFill>
                  <a:schemeClr val="accent1"/>
                </a:solidFill>
              </a:defRPr>
            </a:lvl1pPr>
          </a:lstStyle>
          <a:p>
            <a:endParaRPr lang="en-GB"/>
          </a:p>
        </p:txBody>
      </p:sp>
      <p:sp>
        <p:nvSpPr>
          <p:cNvPr id="6" name="Text Placeholder 10"/>
          <p:cNvSpPr>
            <a:spLocks noGrp="1"/>
          </p:cNvSpPr>
          <p:nvPr>
            <p:ph type="body" sz="quarter" idx="10"/>
          </p:nvPr>
        </p:nvSpPr>
        <p:spPr>
          <a:xfrm>
            <a:off x="3563939" y="2716908"/>
            <a:ext cx="4705350" cy="592150"/>
          </a:xfrm>
        </p:spPr>
        <p:txBody>
          <a:bodyPr/>
          <a:lstStyle>
            <a:lvl1pPr marL="0" indent="0">
              <a:buNone/>
              <a:defRPr/>
            </a:lvl1pPr>
          </a:lstStyle>
          <a:p>
            <a:endParaRPr lang="en-GB"/>
          </a:p>
        </p:txBody>
      </p:sp>
      <p:sp>
        <p:nvSpPr>
          <p:cNvPr id="7"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17293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nodeType="withEffect">
                                  <p:stCondLst>
                                    <p:cond delay="0"/>
                                  </p:stCondLst>
                                  <p:childTnLst>
                                    <p:animMotion origin="layout" path="M -2.77778E-7 -1.85185E-6 L 0.02257 -1.85185E-6 " pathEditMode="relative" rAng="0" ptsTypes="AA">
                                      <p:cBhvr>
                                        <p:cTn id="9" dur="500" spd="-100000" fill="hold"/>
                                        <p:tgtEl>
                                          <p:spTgt spid="4"/>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1.38889E-6 4.81481E-6 L 0.02257 4.81481E-6 " pathEditMode="relative" rAng="0" ptsTypes="AA">
                                      <p:cBhvr>
                                        <p:cTn id="15" dur="500" spd="-100000" fill="hold"/>
                                        <p:tgtEl>
                                          <p:spTgt spid="5"/>
                                        </p:tgtEl>
                                        <p:attrNameLst>
                                          <p:attrName>ppt_x</p:attrName>
                                          <p:attrName>ppt_y</p:attrName>
                                        </p:attrNameLst>
                                      </p:cBhvr>
                                      <p:rCtr x="1128" y="0"/>
                                    </p:animMotion>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63" presetClass="path" presetSubtype="0" decel="100000" fill="hold" grpId="1" nodeType="withEffect" nodePh="1">
                                  <p:stCondLst>
                                    <p:cond delay="0"/>
                                  </p:stCondLst>
                                  <p:endCondLst>
                                    <p:cond evt="begin" delay="0">
                                      <p:tn val="19"/>
                                    </p:cond>
                                  </p:endCondLst>
                                  <p:childTnLst>
                                    <p:animMotion origin="layout" path="M 1.38889E-6 -3.82716E-6 L 0.02257 -3.82716E-6 " pathEditMode="relative" rAng="0" ptsTypes="AA">
                                      <p:cBhvr>
                                        <p:cTn id="20" dur="500" spd="-100000" fill="hold"/>
                                        <p:tgtEl>
                                          <p:spTgt spid="6"/>
                                        </p:tgtEl>
                                        <p:attrNameLst>
                                          <p:attrName>ppt_x</p:attrName>
                                          <p:attrName>ppt_y</p:attrName>
                                        </p:attrNameLst>
                                      </p:cBhvr>
                                      <p:rCtr x="1128" y="0"/>
                                    </p:animMotion>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63" presetClass="path" presetSubtype="0" decel="100000" fill="hold" grpId="1" nodeType="withEffect">
                                  <p:stCondLst>
                                    <p:cond delay="0"/>
                                  </p:stCondLst>
                                  <p:childTnLst>
                                    <p:animMotion origin="layout" path="M -2.77778E-7 -1.85185E-6 L 0.02257 -1.85185E-6 " pathEditMode="relative" rAng="0" ptsTypes="AA">
                                      <p:cBhvr>
                                        <p:cTn id="26" dur="50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with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tmplLst>
          <p:tmpl>
            <p:tnLst>
              <p:par>
                <p:cTn presetID="63" presetClass="path" presetSubtype="0" decel="100000" fill="hold" nodeType="withEffect" nodePh="1">
                  <p:stCondLst>
                    <p:cond delay="0"/>
                  </p:stCondLst>
                  <p:endCondLst>
                    <p:cond delay="0"/>
                  </p:endCondLst>
                  <p:childTnLst>
                    <p:animMotion origin="layout" path="M 1.38889E-6 -3.82716E-6 L 0.02257 -3.82716E-6 " pathEditMode="relative" rAng="0" ptsTypes="AA">
                      <p:cBhvr>
                        <p:cTn dur="500" spd="-100000" fill="hold"/>
                        <p:tgtEl>
                          <p:spTgt spid="6"/>
                        </p:tgtEl>
                        <p:attrNameLst>
                          <p:attrName>ppt_x</p:attrName>
                          <p:attrName>ppt_y</p:attrName>
                        </p:attrNameLst>
                      </p:cBhvr>
                      <p:rCtr x="1128" y="0"/>
                    </p:animMotion>
                  </p:childTnLst>
                </p:cTn>
              </p:par>
            </p:tnLst>
          </p:tmpl>
        </p:tmplLst>
      </p:bldP>
      <p:bldP spid="7" grpId="0"/>
      <p:bldP spid="7" grpId="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00549" y="1543048"/>
            <a:ext cx="3069771" cy="2057404"/>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77060" y="1543048"/>
            <a:ext cx="676965" cy="675000"/>
          </a:xfrm>
          <a:prstGeom prst="rect">
            <a:avLst/>
          </a:prstGeom>
          <a:solidFill>
            <a:schemeClr val="bg1"/>
          </a:solidFill>
        </p:spPr>
      </p:pic>
      <p:sp>
        <p:nvSpPr>
          <p:cNvPr id="8"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2017 Microsoft Corporation. All rights reserved. </a:t>
            </a:r>
          </a:p>
        </p:txBody>
      </p:sp>
    </p:spTree>
    <p:extLst>
      <p:ext uri="{BB962C8B-B14F-4D97-AF65-F5344CB8AC3E}">
        <p14:creationId xmlns:p14="http://schemas.microsoft.com/office/powerpoint/2010/main" val="20179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2.5E-6 -2.09877E-6 L -0.14202 -2.09877E-6 " pathEditMode="relative" rAng="0" ptsTypes="AA">
                                      <p:cBhvr>
                                        <p:cTn id="12" dur="1000" fill="hold"/>
                                        <p:tgtEl>
                                          <p:spTgt spid="6"/>
                                        </p:tgtEl>
                                        <p:attrNameLst>
                                          <p:attrName>ppt_x</p:attrName>
                                          <p:attrName>ppt_y</p:attrName>
                                        </p:attrNameLst>
                                      </p:cBhvr>
                                      <p:rCtr x="-7101"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63" presetClass="path" presetSubtype="0" decel="100000" fill="hold" grpId="1" nodeType="withEffect">
                                  <p:stCondLst>
                                    <p:cond delay="0"/>
                                  </p:stCondLst>
                                  <p:childTnLst>
                                    <p:animMotion origin="layout" path="M -2.77778E-7 -1.85185E-6 L 0.02257 -1.85185E-6 " pathEditMode="relative" rAng="0" ptsTypes="AA">
                                      <p:cBhvr>
                                        <p:cTn id="22" dur="50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6943"/>
            <a:ext cx="9143999" cy="5157215"/>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60622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3" y="2312739"/>
            <a:ext cx="2420347" cy="519044"/>
          </a:xfrm>
          <a:prstGeom prst="rect">
            <a:avLst/>
          </a:prstGeom>
        </p:spPr>
      </p:pic>
      <p:sp>
        <p:nvSpPr>
          <p:cNvPr id="5" name="Title 9"/>
          <p:cNvSpPr>
            <a:spLocks noGrp="1"/>
          </p:cNvSpPr>
          <p:nvPr>
            <p:ph type="title"/>
          </p:nvPr>
        </p:nvSpPr>
        <p:spPr>
          <a:xfrm>
            <a:off x="3563940" y="1384631"/>
            <a:ext cx="4705350" cy="795179"/>
          </a:xfrm>
        </p:spPr>
        <p:txBody>
          <a:bodyPr anchor="b"/>
          <a:lstStyle/>
          <a:p>
            <a:endParaRPr lang="en-GB"/>
          </a:p>
        </p:txBody>
      </p:sp>
      <p:sp>
        <p:nvSpPr>
          <p:cNvPr id="6" name="Text Placeholder 10"/>
          <p:cNvSpPr>
            <a:spLocks noGrp="1"/>
          </p:cNvSpPr>
          <p:nvPr>
            <p:ph type="body" sz="quarter" idx="10"/>
          </p:nvPr>
        </p:nvSpPr>
        <p:spPr>
          <a:xfrm>
            <a:off x="3563939" y="2389248"/>
            <a:ext cx="4705350" cy="592150"/>
          </a:xfrm>
        </p:spPr>
        <p:txBody>
          <a:bodyPr/>
          <a:lstStyle>
            <a:lvl1pPr marL="0" indent="0">
              <a:buNone/>
              <a:defRPr/>
            </a:lvl1pPr>
          </a:lstStyle>
          <a:p>
            <a:endParaRPr lang="en-GB"/>
          </a:p>
        </p:txBody>
      </p:sp>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8.33333E-7 -2.46914E-7 L 0.02257 -2.46914E-7 " pathEditMode="relative" rAng="0" ptsTypes="AA">
                                      <p:cBhvr>
                                        <p:cTn id="9" dur="500" spd="-100000" fill="hold"/>
                                        <p:tgtEl>
                                          <p:spTgt spid="5"/>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8.33333E-7 -2.46914E-7 L 0.02257 -2.46914E-7 " pathEditMode="relative" rAng="0" ptsTypes="AA">
                                      <p:cBhvr>
                                        <p:cTn id="15" dur="50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after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losing logo slide_color">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758299" y="1543048"/>
            <a:ext cx="3108524" cy="2057404"/>
          </a:xfrm>
          <a:prstGeom prst="rect">
            <a:avLst/>
          </a:prstGeom>
        </p:spPr>
      </p:pic>
      <p:sp>
        <p:nvSpPr>
          <p:cNvPr id="7" name="Rectangle 6"/>
          <p:cNvSpPr/>
          <p:nvPr userDrawn="1"/>
        </p:nvSpPr>
        <p:spPr>
          <a:xfrm>
            <a:off x="0" y="2167134"/>
            <a:ext cx="3750044" cy="76160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a:p>
        </p:txBody>
      </p:sp>
      <p:pic>
        <p:nvPicPr>
          <p:cNvPr id="6" name="Picture 5"/>
          <p:cNvPicPr>
            <a:picLocks noChangeAspect="1"/>
          </p:cNvPicPr>
          <p:nvPr userDrawn="1"/>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a:off x="4233518" y="2210277"/>
            <a:ext cx="676965" cy="675000"/>
          </a:xfrm>
          <a:prstGeom prst="rect">
            <a:avLst/>
          </a:prstGeom>
          <a:solidFill>
            <a:schemeClr val="accent1"/>
          </a:solidFill>
        </p:spPr>
      </p:pic>
      <p:sp>
        <p:nvSpPr>
          <p:cNvPr id="8"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290156497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0 1.11111E-6 L -0.14193 1.11111E-6 " pathEditMode="relative" rAng="0" ptsTypes="AA">
                                      <p:cBhvr>
                                        <p:cTn id="12" dur="1000" fill="hold"/>
                                        <p:tgtEl>
                                          <p:spTgt spid="6"/>
                                        </p:tgtEl>
                                        <p:attrNameLst>
                                          <p:attrName>ppt_x</p:attrName>
                                          <p:attrName>ppt_y</p:attrName>
                                        </p:attrNameLst>
                                      </p:cBhvr>
                                      <p:rCtr x="-7096"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Team 1 Slide">
    <p:spTree>
      <p:nvGrpSpPr>
        <p:cNvPr id="1" name=""/>
        <p:cNvGrpSpPr/>
        <p:nvPr/>
      </p:nvGrpSpPr>
      <p:grpSpPr>
        <a:xfrm>
          <a:off x="0" y="0"/>
          <a:ext cx="0" cy="0"/>
          <a:chOff x="0" y="0"/>
          <a:chExt cx="0" cy="0"/>
        </a:xfrm>
      </p:grpSpPr>
      <p:grpSp>
        <p:nvGrpSpPr>
          <p:cNvPr id="16" name="Group 15"/>
          <p:cNvGrpSpPr/>
          <p:nvPr userDrawn="1"/>
        </p:nvGrpSpPr>
        <p:grpSpPr>
          <a:xfrm>
            <a:off x="0" y="0"/>
            <a:ext cx="9141542" cy="5143967"/>
            <a:chOff x="0" y="-1"/>
            <a:chExt cx="12433131" cy="699516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8" y="-1"/>
              <a:ext cx="12430423" cy="6995160"/>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gr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invGray">
          <a:xfrm>
            <a:off x="337363" y="353344"/>
            <a:ext cx="1142942" cy="244868"/>
          </a:xfrm>
          <a:prstGeom prst="rect">
            <a:avLst/>
          </a:prstGeom>
        </p:spPr>
      </p:pic>
      <p:sp>
        <p:nvSpPr>
          <p:cNvPr id="19" name="Rectangle 18"/>
          <p:cNvSpPr/>
          <p:nvPr userDrawn="1"/>
        </p:nvSpPr>
        <p:spPr bwMode="gray">
          <a:xfrm>
            <a:off x="201930" y="890733"/>
            <a:ext cx="5378549" cy="3362060"/>
          </a:xfrm>
          <a:prstGeom prst="rect">
            <a:avLst/>
          </a:prstGeom>
          <a:solidFill>
            <a:schemeClr val="accent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lvl="0" algn="ctr" defTabSz="685577"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1930" y="1234668"/>
            <a:ext cx="5378549" cy="2017242"/>
          </a:xfrm>
          <a:noFill/>
        </p:spPr>
        <p:txBody>
          <a:bodyPr lIns="146304" tIns="91440" rIns="146304" bIns="91440" anchor="t" anchorCtr="0"/>
          <a:lstStyle>
            <a:lvl1pPr>
              <a:defRPr sz="4412" spc="-74" baseline="0">
                <a:gradFill>
                  <a:gsLst>
                    <a:gs pos="0">
                      <a:srgbClr val="FFFFFF"/>
                    </a:gs>
                    <a:gs pos="100000">
                      <a:srgbClr val="FFFFFF"/>
                    </a:gs>
                  </a:gsLst>
                  <a:lin ang="5400000" scaled="0"/>
                </a:gradFill>
              </a:defRPr>
            </a:lvl1pPr>
          </a:lstStyle>
          <a:p>
            <a:r>
              <a:rPr lang="en-US"/>
              <a:t>Presentation title</a:t>
            </a:r>
          </a:p>
        </p:txBody>
      </p:sp>
      <p:sp>
        <p:nvSpPr>
          <p:cNvPr id="7" name="Text Placeholder 4"/>
          <p:cNvSpPr>
            <a:spLocks noGrp="1"/>
          </p:cNvSpPr>
          <p:nvPr>
            <p:ph type="body" sz="quarter" idx="12" hasCustomPrompt="1"/>
          </p:nvPr>
        </p:nvSpPr>
        <p:spPr bwMode="ltGray">
          <a:xfrm>
            <a:off x="201931" y="3255184"/>
            <a:ext cx="5378549" cy="1008621"/>
          </a:xfrm>
          <a:noFill/>
        </p:spPr>
        <p:txBody>
          <a:bodyPr lIns="182880" tIns="146304" rIns="182880" bIns="146304">
            <a:noAutofit/>
          </a:bodyPr>
          <a:lstStyle>
            <a:lvl1pPr marL="0" indent="0">
              <a:spcBef>
                <a:spcPts val="0"/>
              </a:spcBef>
              <a:buNone/>
              <a:defRPr sz="2647" spc="0" baseline="0">
                <a:gradFill>
                  <a:gsLst>
                    <a:gs pos="1250">
                      <a:srgbClr val="FFFFFF"/>
                    </a:gs>
                    <a:gs pos="99000">
                      <a:srgbClr val="FFFFFF"/>
                    </a:gs>
                  </a:gsLst>
                  <a:lin ang="5400000" scaled="0"/>
                </a:gradFill>
                <a:latin typeface="+mj-lt"/>
              </a:defRPr>
            </a:lvl1pPr>
          </a:lstStyle>
          <a:p>
            <a:pPr lvl="0"/>
            <a:r>
              <a:rPr lang="en-US"/>
              <a:t>Speaker Name</a:t>
            </a:r>
          </a:p>
        </p:txBody>
      </p:sp>
      <p:sp>
        <p:nvSpPr>
          <p:cNvPr id="4" name="Text Placeholder 3"/>
          <p:cNvSpPr>
            <a:spLocks noGrp="1"/>
          </p:cNvSpPr>
          <p:nvPr>
            <p:ph type="body" sz="quarter" idx="13" hasCustomPrompt="1"/>
          </p:nvPr>
        </p:nvSpPr>
        <p:spPr bwMode="white">
          <a:xfrm>
            <a:off x="201930" y="895178"/>
            <a:ext cx="5378549" cy="336207"/>
          </a:xfrm>
        </p:spPr>
        <p:txBody>
          <a:bodyPr lIns="182880" tIns="146304" rIns="182880" bIns="146304">
            <a:noAutofit/>
          </a:bodyPr>
          <a:lstStyle>
            <a:lvl1pPr marL="0" indent="0">
              <a:buNone/>
              <a:defRPr sz="1471" baseline="0">
                <a:gradFill>
                  <a:gsLst>
                    <a:gs pos="1250">
                      <a:srgbClr val="FFFFFF"/>
                    </a:gs>
                    <a:gs pos="100000">
                      <a:srgbClr val="FFFFFF"/>
                    </a:gs>
                  </a:gsLst>
                  <a:lin ang="5400000" scaled="0"/>
                </a:gradFill>
                <a:latin typeface="+mn-lt"/>
              </a:defRPr>
            </a:lvl1pPr>
            <a:lvl2pPr marL="252109" indent="0">
              <a:buNone/>
              <a:defRPr sz="1471">
                <a:gradFill>
                  <a:gsLst>
                    <a:gs pos="1250">
                      <a:srgbClr val="FFFFFF"/>
                    </a:gs>
                    <a:gs pos="100000">
                      <a:srgbClr val="FFFFFF"/>
                    </a:gs>
                  </a:gsLst>
                  <a:lin ang="5400000" scaled="0"/>
                </a:gradFill>
              </a:defRPr>
            </a:lvl2pPr>
            <a:lvl3pPr marL="420181" indent="0">
              <a:buNone/>
              <a:defRPr sz="1471">
                <a:gradFill>
                  <a:gsLst>
                    <a:gs pos="1250">
                      <a:srgbClr val="FFFFFF"/>
                    </a:gs>
                    <a:gs pos="100000">
                      <a:srgbClr val="FFFFFF"/>
                    </a:gs>
                  </a:gsLst>
                  <a:lin ang="5400000" scaled="0"/>
                </a:gradFill>
              </a:defRPr>
            </a:lvl3pPr>
            <a:lvl4pPr marL="588254" indent="0">
              <a:buNone/>
              <a:defRPr sz="1471">
                <a:gradFill>
                  <a:gsLst>
                    <a:gs pos="1250">
                      <a:srgbClr val="FFFFFF"/>
                    </a:gs>
                    <a:gs pos="100000">
                      <a:srgbClr val="FFFFFF"/>
                    </a:gs>
                  </a:gsLst>
                  <a:lin ang="5400000" scaled="0"/>
                </a:gradFill>
              </a:defRPr>
            </a:lvl4pPr>
            <a:lvl5pPr marL="756326" indent="0">
              <a:buNone/>
              <a:defRPr sz="1471">
                <a:gradFill>
                  <a:gsLst>
                    <a:gs pos="1250">
                      <a:srgbClr val="FFFFFF"/>
                    </a:gs>
                    <a:gs pos="100000">
                      <a:srgbClr val="FFFFFF"/>
                    </a:gs>
                  </a:gsLst>
                  <a:lin ang="5400000" scaled="0"/>
                </a:gradFill>
              </a:defRPr>
            </a:lvl5pPr>
          </a:lstStyle>
          <a:p>
            <a:pPr lvl="0"/>
            <a:r>
              <a:rPr lang="en-US"/>
              <a:t>Click to edit Team Name</a:t>
            </a:r>
          </a:p>
        </p:txBody>
      </p:sp>
    </p:spTree>
    <p:extLst>
      <p:ext uri="{BB962C8B-B14F-4D97-AF65-F5344CB8AC3E}">
        <p14:creationId xmlns:p14="http://schemas.microsoft.com/office/powerpoint/2010/main" val="9319075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p>
            <a:r>
              <a:rPr lang="en-US"/>
              <a:t>Click to edit title</a:t>
            </a:r>
          </a:p>
        </p:txBody>
      </p:sp>
      <p:sp>
        <p:nvSpPr>
          <p:cNvPr id="8" name="Text Placeholder 2"/>
          <p:cNvSpPr>
            <a:spLocks noGrp="1"/>
          </p:cNvSpPr>
          <p:nvPr>
            <p:ph type="body" sz="quarter" idx="13" hasCustomPrompt="1"/>
          </p:nvPr>
        </p:nvSpPr>
        <p:spPr>
          <a:xfrm>
            <a:off x="201616" y="4656660"/>
            <a:ext cx="8740775" cy="267766"/>
          </a:xfrm>
        </p:spPr>
        <p:txBody>
          <a:bodyPr anchor="b" anchorCtr="0">
            <a:spAutoFit/>
          </a:bodyPr>
          <a:lstStyle>
            <a:lvl1pPr>
              <a:spcBef>
                <a:spcPts val="0"/>
              </a:spcBef>
              <a:defRPr sz="600" b="0">
                <a:solidFill>
                  <a:schemeClr val="tx1"/>
                </a:solidFill>
                <a:latin typeface="+mn-lt"/>
              </a:defRPr>
            </a:lvl1pPr>
            <a:lvl2pPr>
              <a:defRPr sz="600" b="0">
                <a:solidFill>
                  <a:schemeClr val="tx1"/>
                </a:solidFill>
              </a:defRPr>
            </a:lvl2pPr>
            <a:lvl3pPr>
              <a:defRPr sz="600" b="0">
                <a:solidFill>
                  <a:schemeClr val="tx1"/>
                </a:solidFill>
              </a:defRPr>
            </a:lvl3pPr>
            <a:lvl4pPr>
              <a:defRPr sz="600" b="0">
                <a:solidFill>
                  <a:schemeClr val="tx1"/>
                </a:solidFill>
              </a:defRPr>
            </a:lvl4pPr>
            <a:lvl5pPr>
              <a:defRPr sz="600" b="0">
                <a:solidFill>
                  <a:schemeClr val="tx1"/>
                </a:solidFill>
              </a:defRPr>
            </a:lvl5pPr>
          </a:lstStyle>
          <a:p>
            <a:pPr lvl="0"/>
            <a:r>
              <a:rPr lang="en-US"/>
              <a:t>Footnote</a:t>
            </a:r>
          </a:p>
        </p:txBody>
      </p:sp>
    </p:spTree>
    <p:extLst>
      <p:ext uri="{BB962C8B-B14F-4D97-AF65-F5344CB8AC3E}">
        <p14:creationId xmlns:p14="http://schemas.microsoft.com/office/powerpoint/2010/main" val="28302549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1009" y="1186252"/>
            <a:ext cx="8362079" cy="1588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389436" y="729469"/>
            <a:ext cx="8387756" cy="283369"/>
          </a:xfrm>
        </p:spPr>
        <p:txBody>
          <a:bodyPr>
            <a:noAutofit/>
          </a:bodyPr>
          <a:lstStyle>
            <a:lvl1pPr marL="0" indent="0">
              <a:buNone/>
              <a:defRPr sz="1349">
                <a:solidFill>
                  <a:schemeClr val="accent1">
                    <a:alpha val="99000"/>
                  </a:schemeClr>
                </a:solidFill>
              </a:defRPr>
            </a:lvl1pPr>
            <a:lvl2pPr marL="172589" indent="0">
              <a:buNone/>
              <a:defRPr/>
            </a:lvl2pPr>
            <a:lvl3pPr marL="302328" indent="0">
              <a:buNone/>
              <a:defRPr/>
            </a:lvl3pPr>
            <a:lvl4pPr marL="426116" indent="0">
              <a:buNone/>
              <a:defRPr/>
            </a:lvl4pPr>
            <a:lvl5pPr marL="555855" indent="0">
              <a:buNone/>
              <a:defRPr/>
            </a:lvl5pPr>
          </a:lstStyle>
          <a:p>
            <a:pPr lvl="0"/>
            <a:r>
              <a:rPr lang="en-US"/>
              <a:t>Click to add Subtitle</a:t>
            </a:r>
          </a:p>
        </p:txBody>
      </p:sp>
      <p:sp>
        <p:nvSpPr>
          <p:cNvPr id="17" name="TextBox 16"/>
          <p:cNvSpPr txBox="1"/>
          <p:nvPr userDrawn="1"/>
        </p:nvSpPr>
        <p:spPr>
          <a:xfrm>
            <a:off x="8243098" y="4943259"/>
            <a:ext cx="766319" cy="103875"/>
          </a:xfrm>
          <a:prstGeom prst="rect">
            <a:avLst/>
          </a:prstGeom>
          <a:noFill/>
        </p:spPr>
        <p:txBody>
          <a:bodyPr wrap="square" lIns="0" tIns="0" rIns="0" bIns="0" rtlCol="0">
            <a:spAutoFit/>
          </a:bodyPr>
          <a:lstStyle/>
          <a:p>
            <a:pPr algn="r"/>
            <a:fld id="{D1FDF147-A34E-4605-92D6-A58348E56B3A}" type="slidenum">
              <a:rPr lang="en-US" sz="675">
                <a:solidFill>
                  <a:srgbClr val="717073">
                    <a:alpha val="99000"/>
                  </a:srgbClr>
                </a:solidFill>
              </a:rPr>
              <a:pPr algn="r"/>
              <a:t>‹#›</a:t>
            </a:fld>
            <a:endParaRPr lang="en-US" sz="675">
              <a:solidFill>
                <a:srgbClr val="717073">
                  <a:alpha val="99000"/>
                </a:srgb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580" y="4695828"/>
            <a:ext cx="624047" cy="322226"/>
          </a:xfrm>
          <a:prstGeom prst="rect">
            <a:avLst/>
          </a:prstGeom>
        </p:spPr>
      </p:pic>
    </p:spTree>
    <p:extLst>
      <p:ext uri="{BB962C8B-B14F-4D97-AF65-F5344CB8AC3E}">
        <p14:creationId xmlns:p14="http://schemas.microsoft.com/office/powerpoint/2010/main" val="338824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Left Callout Text">
    <p:spTree>
      <p:nvGrpSpPr>
        <p:cNvPr id="1" name=""/>
        <p:cNvGrpSpPr/>
        <p:nvPr/>
      </p:nvGrpSpPr>
      <p:grpSpPr>
        <a:xfrm>
          <a:off x="0" y="0"/>
          <a:ext cx="0" cy="0"/>
          <a:chOff x="0" y="0"/>
          <a:chExt cx="0" cy="0"/>
        </a:xfrm>
      </p:grpSpPr>
      <p:sp>
        <p:nvSpPr>
          <p:cNvPr id="3" name="Rectangle 2"/>
          <p:cNvSpPr/>
          <p:nvPr userDrawn="1"/>
        </p:nvSpPr>
        <p:spPr bwMode="auto">
          <a:xfrm>
            <a:off x="0" y="-22437"/>
            <a:ext cx="2020389"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152400" y="2234376"/>
            <a:ext cx="1667691" cy="674749"/>
          </a:xfrm>
        </p:spPr>
        <p:txBody>
          <a:bodyPr anchor="ctr"/>
          <a:lstStyle>
            <a:lvl1pPr>
              <a:defRPr>
                <a:solidFill>
                  <a:schemeClr val="bg1"/>
                </a:solidFill>
              </a:defRPr>
            </a:lvl1pPr>
          </a:lstStyle>
          <a:p>
            <a:r>
              <a:rPr lang="en-US"/>
              <a:t>Click to edit Master title style</a:t>
            </a:r>
            <a:endParaRPr lang="en-GB"/>
          </a:p>
        </p:txBody>
      </p:sp>
      <p:sp>
        <p:nvSpPr>
          <p:cNvPr id="4" name="Text Placeholder 3"/>
          <p:cNvSpPr>
            <a:spLocks noGrp="1"/>
          </p:cNvSpPr>
          <p:nvPr>
            <p:ph type="body" sz="quarter" idx="11"/>
          </p:nvPr>
        </p:nvSpPr>
        <p:spPr>
          <a:xfrm>
            <a:off x="4173758" y="2160000"/>
            <a:ext cx="45892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13366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2.5E-6 0 L 0.02257 0 " pathEditMode="relative" rAng="0" ptsTypes="AA">
                                      <p:cBhvr>
                                        <p:cTn id="13" dur="500" spd="-100000" fill="hold"/>
                                        <p:tgtEl>
                                          <p:spTgt spid="2"/>
                                        </p:tgtEl>
                                        <p:attrNameLst>
                                          <p:attrName>ppt_x</p:attrName>
                                          <p:attrName>ppt_y</p:attrName>
                                        </p:attrNameLst>
                                      </p:cBhvr>
                                      <p:rCtr x="1128" y="0"/>
                                    </p:animMotion>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3" presetClass="path" presetSubtype="0" decel="100000" fill="hold" grpId="1" nodeType="withEffect">
                                  <p:stCondLst>
                                    <p:cond delay="250"/>
                                  </p:stCondLst>
                                  <p:childTnLst>
                                    <p:animMotion origin="layout" path="M -1.66667E-6 2.34568E-6 L 0.02257 2.34568E-6 " pathEditMode="relative" rAng="0" ptsTypes="AA">
                                      <p:cBhvr>
                                        <p:cTn id="18"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1.66667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70-30 Right Blue Layout - Transpar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l="21664" r="19729"/>
          <a:stretch/>
        </p:blipFill>
        <p:spPr>
          <a:xfrm>
            <a:off x="3810000" y="0"/>
            <a:ext cx="5334000" cy="5153154"/>
          </a:xfrm>
          <a:prstGeom prst="rect">
            <a:avLst/>
          </a:prstGeom>
        </p:spPr>
      </p:pic>
      <p:sp>
        <p:nvSpPr>
          <p:cNvPr id="4" name="Rectangle 3"/>
          <p:cNvSpPr/>
          <p:nvPr userDrawn="1"/>
        </p:nvSpPr>
        <p:spPr bwMode="auto">
          <a:xfrm>
            <a:off x="3810000" y="-10019"/>
            <a:ext cx="5334000"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22943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148944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5611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58025E-6 L 0.02257 3.58025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09877E-6 L 0.02257 -2.09877E-6 " pathEditMode="relative" rAng="0" ptsTypes="AA">
                                      <p:cBhvr>
                                        <p:cTn id="18" dur="750" spd="-100000" fill="hold"/>
                                        <p:tgtEl>
                                          <p:spTgt spid="7"/>
                                        </p:tgtEl>
                                        <p:attrNameLst>
                                          <p:attrName>ppt_x</p:attrName>
                                          <p:attrName>ppt_y</p:attrName>
                                        </p:attrNameLst>
                                      </p:cBhvr>
                                      <p:rCtr x="1128" y="0"/>
                                    </p:animMotion>
                                  </p:childTnLst>
                                </p:cTn>
                              </p:par>
                            </p:childTnLst>
                          </p:cTn>
                        </p:par>
                        <p:par>
                          <p:cTn id="19" fill="hold">
                            <p:stCondLst>
                              <p:cond delay="950"/>
                            </p:stCondLst>
                            <p:childTnLst>
                              <p:par>
                                <p:cTn id="20" presetID="9" presetClass="emph" presetSubtype="0" grpId="1" nodeType="afterEffect">
                                  <p:stCondLst>
                                    <p:cond delay="0"/>
                                  </p:stCondLst>
                                  <p:childTnLst>
                                    <p:set>
                                      <p:cBhvr>
                                        <p:cTn id="21" dur="indefinite"/>
                                        <p:tgtEl>
                                          <p:spTgt spid="4"/>
                                        </p:tgtEl>
                                        <p:attrNameLst>
                                          <p:attrName>style.opacity</p:attrName>
                                        </p:attrNameLst>
                                      </p:cBhvr>
                                      <p:to>
                                        <p:strVal val="0.75"/>
                                      </p:to>
                                    </p:set>
                                    <p:animEffect filter="image" prLst="opacity: 0.75">
                                      <p:cBhvr rctx="IE">
                                        <p:cTn id="22" dur="indefinite"/>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09877E-6 L 0.02257 -2.09877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Surface_Img_Side_Title_Blue_Full_Blee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7816" b="7816"/>
          <a:stretch/>
        </p:blipFill>
        <p:spPr>
          <a:xfrm>
            <a:off x="1599" y="0"/>
            <a:ext cx="9142401" cy="5143500"/>
          </a:xfrm>
          <a:prstGeom prst="rect">
            <a:avLst/>
          </a:prstGeom>
        </p:spPr>
      </p:pic>
      <p:sp>
        <p:nvSpPr>
          <p:cNvPr id="7" name="Rectangle 6"/>
          <p:cNvSpPr/>
          <p:nvPr userDrawn="1"/>
        </p:nvSpPr>
        <p:spPr>
          <a:xfrm>
            <a:off x="1599" y="1"/>
            <a:ext cx="9142401" cy="5143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itle 1"/>
          <p:cNvSpPr>
            <a:spLocks noGrp="1"/>
          </p:cNvSpPr>
          <p:nvPr>
            <p:ph type="ctrTitle" hasCustomPrompt="1"/>
          </p:nvPr>
        </p:nvSpPr>
        <p:spPr>
          <a:xfrm>
            <a:off x="271688" y="1700037"/>
            <a:ext cx="4115872" cy="1102519"/>
          </a:xfrm>
        </p:spPr>
        <p:txBody>
          <a:bodyPr anchor="b"/>
          <a:lstStyle>
            <a:lvl1pPr algn="l">
              <a:defRPr sz="3000">
                <a:solidFill>
                  <a:schemeClr val="bg1"/>
                </a:solidFill>
              </a:defRPr>
            </a:lvl1pPr>
          </a:lstStyle>
          <a:p>
            <a:br>
              <a:rPr lang="en-US"/>
            </a:br>
            <a:r>
              <a:rPr lang="en-US"/>
              <a:t>Master title style</a:t>
            </a:r>
          </a:p>
        </p:txBody>
      </p:sp>
      <p:sp>
        <p:nvSpPr>
          <p:cNvPr id="14" name="Subtitle 2"/>
          <p:cNvSpPr>
            <a:spLocks noGrp="1"/>
          </p:cNvSpPr>
          <p:nvPr>
            <p:ph type="subTitle" idx="1"/>
          </p:nvPr>
        </p:nvSpPr>
        <p:spPr>
          <a:xfrm>
            <a:off x="290353" y="2748109"/>
            <a:ext cx="4115872" cy="409316"/>
          </a:xfrm>
        </p:spPr>
        <p:txBody>
          <a:bodyPr anchor="t">
            <a:noAutofit/>
          </a:bodyPr>
          <a:lstStyle>
            <a:lvl1pPr marL="0" indent="0" algn="l" defTabSz="685800" rtl="0" eaLnBrk="1" latinLnBrk="0" hangingPunct="1">
              <a:spcBef>
                <a:spcPts val="0"/>
              </a:spcBef>
              <a:spcAft>
                <a:spcPts val="450"/>
              </a:spcAft>
              <a:buSzPct val="90000"/>
              <a:buFont typeface="Wingdings" pitchFamily="2" charset="2"/>
              <a:buNone/>
              <a:defRPr lang="en-US" sz="1050" kern="1200" dirty="0">
                <a:solidFill>
                  <a:schemeClr val="bg1"/>
                </a:solidFill>
                <a:latin typeface="Segoe UI Semilight" panose="020B0402040204020203" pitchFamily="34" charset="0"/>
                <a:ea typeface="+mn-ea"/>
                <a:cs typeface="Segoe UI Semilight" panose="020B0402040204020203"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15" name="Text Placeholder 11"/>
          <p:cNvSpPr>
            <a:spLocks noGrp="1"/>
          </p:cNvSpPr>
          <p:nvPr>
            <p:ph type="body" sz="quarter" idx="10"/>
          </p:nvPr>
        </p:nvSpPr>
        <p:spPr>
          <a:xfrm>
            <a:off x="290353" y="3166324"/>
            <a:ext cx="4115872" cy="433034"/>
          </a:xfrm>
        </p:spPr>
        <p:txBody>
          <a:bodyPr>
            <a:noAutofit/>
          </a:bodyPr>
          <a:lstStyle>
            <a:lvl1pPr marL="0" indent="0">
              <a:buNone/>
              <a:defRPr lang="en-US" sz="1050" kern="1200" dirty="0" smtClean="0">
                <a:solidFill>
                  <a:schemeClr val="bg1">
                    <a:alpha val="99000"/>
                  </a:schemeClr>
                </a:solidFill>
                <a:latin typeface="Segoe UI Semilight" panose="020B0402040204020203" pitchFamily="34" charset="0"/>
                <a:ea typeface="+mn-ea"/>
                <a:cs typeface="Segoe UI Semilight" panose="020B0402040204020203" pitchFamily="34" charset="0"/>
              </a:defRPr>
            </a:lvl1pPr>
          </a:lstStyle>
          <a:p>
            <a:pPr marL="0" lvl="0" indent="0" algn="l" defTabSz="685800" rtl="0" eaLnBrk="1" latinLnBrk="0" hangingPunct="1">
              <a:spcBef>
                <a:spcPts val="0"/>
              </a:spcBef>
              <a:spcAft>
                <a:spcPts val="450"/>
              </a:spcAft>
              <a:buSzPct val="90000"/>
              <a:buFont typeface="Wingdings" pitchFamily="2" charset="2"/>
              <a:buNone/>
            </a:pPr>
            <a:r>
              <a:rPr lang="en-US"/>
              <a:t>Edit Master text styles</a:t>
            </a:r>
          </a:p>
        </p:txBody>
      </p:sp>
      <p:pic>
        <p:nvPicPr>
          <p:cNvPr id="9" name="Picture 8"/>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769" t="12883" r="5282" b="11173"/>
          <a:stretch/>
        </p:blipFill>
        <p:spPr>
          <a:xfrm>
            <a:off x="8167092" y="0"/>
            <a:ext cx="976908" cy="369689"/>
          </a:xfrm>
          <a:prstGeom prst="rect">
            <a:avLst/>
          </a:prstGeom>
        </p:spPr>
      </p:pic>
      <p:pic>
        <p:nvPicPr>
          <p:cNvPr id="8" name="Picture 7">
            <a:extLst>
              <a:ext uri="{FF2B5EF4-FFF2-40B4-BE49-F238E27FC236}">
                <a16:creationId xmlns:a16="http://schemas.microsoft.com/office/drawing/2014/main" id="{8DB56D96-8042-4075-95FE-9B4E9439AB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86599" y="3782450"/>
            <a:ext cx="3332713" cy="1270911"/>
          </a:xfrm>
          <a:prstGeom prst="rect">
            <a:avLst/>
          </a:prstGeom>
        </p:spPr>
      </p:pic>
      <p:pic>
        <p:nvPicPr>
          <p:cNvPr id="10" name="Picture 9">
            <a:extLst>
              <a:ext uri="{FF2B5EF4-FFF2-40B4-BE49-F238E27FC236}">
                <a16:creationId xmlns:a16="http://schemas.microsoft.com/office/drawing/2014/main" id="{00D852B0-AE67-4F95-96F7-C4082735182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14088" y="2281245"/>
            <a:ext cx="3332713" cy="1270911"/>
          </a:xfrm>
          <a:prstGeom prst="rect">
            <a:avLst/>
          </a:prstGeom>
        </p:spPr>
      </p:pic>
      <p:pic>
        <p:nvPicPr>
          <p:cNvPr id="11" name="Picture 10">
            <a:extLst>
              <a:ext uri="{FF2B5EF4-FFF2-40B4-BE49-F238E27FC236}">
                <a16:creationId xmlns:a16="http://schemas.microsoft.com/office/drawing/2014/main" id="{594AC530-80A1-46C4-A149-C413149F238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14089" y="822895"/>
            <a:ext cx="3332713" cy="1270911"/>
          </a:xfrm>
          <a:prstGeom prst="rect">
            <a:avLst/>
          </a:prstGeom>
        </p:spPr>
      </p:pic>
      <p:pic>
        <p:nvPicPr>
          <p:cNvPr id="13" name="Picture 12">
            <a:extLst>
              <a:ext uri="{FF2B5EF4-FFF2-40B4-BE49-F238E27FC236}">
                <a16:creationId xmlns:a16="http://schemas.microsoft.com/office/drawing/2014/main" id="{8FE1AE22-A55A-462F-B1D4-D38F35E3E74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71421" y="3024629"/>
            <a:ext cx="3332713" cy="1270911"/>
          </a:xfrm>
          <a:prstGeom prst="rect">
            <a:avLst/>
          </a:prstGeom>
        </p:spPr>
      </p:pic>
    </p:spTree>
    <p:extLst>
      <p:ext uri="{BB962C8B-B14F-4D97-AF65-F5344CB8AC3E}">
        <p14:creationId xmlns:p14="http://schemas.microsoft.com/office/powerpoint/2010/main" val="182058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One_Content_w/Sub-Title_One_White_Space_Right">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1"/>
            <a:ext cx="4031044" cy="1022747"/>
          </a:xfrm>
        </p:spPr>
        <p:txBody>
          <a:bodyPr/>
          <a:lstStyle/>
          <a:p>
            <a:r>
              <a:rPr lang="en-US"/>
              <a:t>Click to edit Master title style</a:t>
            </a:r>
          </a:p>
        </p:txBody>
      </p:sp>
      <p:sp>
        <p:nvSpPr>
          <p:cNvPr id="3" name="Content Placeholder 2"/>
          <p:cNvSpPr>
            <a:spLocks noGrp="1"/>
          </p:cNvSpPr>
          <p:nvPr>
            <p:ph sz="half" idx="1"/>
          </p:nvPr>
        </p:nvSpPr>
        <p:spPr>
          <a:xfrm>
            <a:off x="319500" y="1912153"/>
            <a:ext cx="4031044" cy="158819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9DC691-8860-455E-B228-615B35518A3E}" type="datetimeFigureOut">
              <a:rPr lang="en-US" smtClean="0">
                <a:solidFill>
                  <a:prstClr val="black">
                    <a:tint val="75000"/>
                  </a:prstClr>
                </a:solidFill>
              </a:rPr>
              <a:pPr/>
              <a:t>2/21/2024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11BDA7-4131-493F-8947-ABD91731E662}" type="slidenum">
              <a:rPr lang="en-US" smtClean="0">
                <a:solidFill>
                  <a:prstClr val="black">
                    <a:tint val="75000"/>
                  </a:prstClr>
                </a:solidFill>
              </a:rPr>
              <a:pPr/>
              <a:t>‹#›</a:t>
            </a:fld>
            <a:endParaRPr lang="en-US">
              <a:solidFill>
                <a:prstClr val="black">
                  <a:tint val="75000"/>
                </a:prstClr>
              </a:solidFill>
            </a:endParaRPr>
          </a:p>
        </p:txBody>
      </p:sp>
      <p:sp>
        <p:nvSpPr>
          <p:cNvPr id="8" name="Text Placeholder 2"/>
          <p:cNvSpPr>
            <a:spLocks noGrp="1"/>
          </p:cNvSpPr>
          <p:nvPr>
            <p:ph type="body" idx="13"/>
          </p:nvPr>
        </p:nvSpPr>
        <p:spPr>
          <a:xfrm>
            <a:off x="319500" y="1378718"/>
            <a:ext cx="4031044" cy="433965"/>
          </a:xfrm>
        </p:spPr>
        <p:txBody>
          <a:bodyPr anchor="ctr"/>
          <a:lstStyle>
            <a:lvl1pPr marL="0" indent="0">
              <a:buNone/>
              <a:defRPr sz="1800" b="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Tree>
    <p:extLst>
      <p:ext uri="{BB962C8B-B14F-4D97-AF65-F5344CB8AC3E}">
        <p14:creationId xmlns:p14="http://schemas.microsoft.com/office/powerpoint/2010/main" val="23690672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_Title_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4" y="-20171"/>
            <a:ext cx="9138247" cy="5163672"/>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126296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9488"/>
            <a:ext cx="9143999" cy="5162308"/>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277515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_Title_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5" y="-17039"/>
            <a:ext cx="9138247" cy="5157409"/>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102409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3339" y="2191"/>
            <a:ext cx="9162631" cy="5139120"/>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298000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3052" y="-16100"/>
            <a:ext cx="9195859" cy="5155531"/>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26148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6943"/>
            <a:ext cx="9143999" cy="5157215"/>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309265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9488"/>
            <a:ext cx="9143999" cy="5162308"/>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427224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0171"/>
            <a:ext cx="9165941" cy="5163672"/>
          </a:xfrm>
          <a:prstGeom prst="rect">
            <a:avLst/>
          </a:prstGeom>
        </p:spPr>
      </p:pic>
      <p:sp>
        <p:nvSpPr>
          <p:cNvPr id="11" name="Rectangle 10"/>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3"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5"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2" name="TextBox 11"/>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3" name="TextBox 12"/>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163939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3"/>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5"/>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2"/>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3" grpId="1"/>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5"/>
                        </p:tgtEl>
                        <p:attrNameLst>
                          <p:attrName>ppt_x</p:attrName>
                          <p:attrName>ppt_y</p:attrName>
                        </p:attrNameLst>
                      </p:cBhvr>
                      <p:rCtr x="1128" y="0"/>
                    </p:animMotion>
                  </p:childTnLst>
                </p:cTn>
              </p:par>
            </p:tnLst>
          </p:tmpl>
        </p:tmplLst>
      </p:bldP>
      <p:bldP spid="12" grpId="0"/>
      <p:bldP spid="12" grpId="1"/>
      <p:bldP spid="13" grpId="0"/>
      <p:bldP spid="13" grpId="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6090"/>
            <a:ext cx="9177538" cy="5155509"/>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244708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32811"/>
            <a:ext cx="9143999" cy="5175503"/>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70725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8" grpId="2"/>
      <p:bldP spid="18" grpId="3"/>
      <p:bldP spid="19" grpId="0"/>
      <p:bldP spid="19" grpId="1"/>
      <p:bldP spid="19" grpId="2"/>
      <p:bldP spid="19" grpId="3"/>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7298"/>
            <a:ext cx="9181840" cy="5157926"/>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98793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0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3"/>
            <a:ext cx="9143999" cy="5157215"/>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419365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0171"/>
            <a:ext cx="9165941" cy="5163672"/>
          </a:xfrm>
          <a:prstGeom prst="rect">
            <a:avLst/>
          </a:prstGeom>
        </p:spPr>
      </p:pic>
      <p:sp>
        <p:nvSpPr>
          <p:cNvPr id="11" name="Rectangle 10"/>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3"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5"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2" name="TextBox 11"/>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3" name="TextBox 12"/>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7679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3"/>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5"/>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2"/>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3" grpId="1"/>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5"/>
                        </p:tgtEl>
                        <p:attrNameLst>
                          <p:attrName>ppt_x</p:attrName>
                          <p:attrName>ppt_y</p:attrName>
                        </p:attrNameLst>
                      </p:cBhvr>
                      <p:rCtr x="1128" y="0"/>
                    </p:animMotion>
                  </p:childTnLst>
                </p:cTn>
              </p:par>
            </p:tnLst>
          </p:tmpl>
        </p:tmplLst>
      </p:bldP>
      <p:bldP spid="12" grpId="0"/>
      <p:bldP spid="12" grpId="1"/>
      <p:bldP spid="13" grpId="0"/>
      <p:bldP spid="13" grpId="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8667" y="-16434"/>
            <a:ext cx="9172668" cy="5156197"/>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6614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3"/>
            <a:ext cx="9143999" cy="5157215"/>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197919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4_Walkin No ti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5171342"/>
          </a:xfrm>
          <a:prstGeom prst="rect">
            <a:avLst/>
          </a:prstGeom>
        </p:spPr>
      </p:pic>
      <p:sp>
        <p:nvSpPr>
          <p:cNvPr id="10" name="Rectangle 9"/>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418001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5_Walkin No ti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5143500"/>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©2016 Microsoft Corporation. All rights reserved. </a:t>
            </a:r>
          </a:p>
        </p:txBody>
      </p:sp>
    </p:spTree>
    <p:extLst>
      <p:ext uri="{BB962C8B-B14F-4D97-AF65-F5344CB8AC3E}">
        <p14:creationId xmlns:p14="http://schemas.microsoft.com/office/powerpoint/2010/main" val="290870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3_Non_Image_Title">
    <p:spTree>
      <p:nvGrpSpPr>
        <p:cNvPr id="1" name=""/>
        <p:cNvGrpSpPr/>
        <p:nvPr/>
      </p:nvGrpSpPr>
      <p:grpSpPr>
        <a:xfrm>
          <a:off x="0" y="0"/>
          <a:ext cx="0" cy="0"/>
          <a:chOff x="0" y="0"/>
          <a:chExt cx="0" cy="0"/>
        </a:xfrm>
      </p:grpSpPr>
      <p:sp>
        <p:nvSpPr>
          <p:cNvPr id="2" name="Rectangle 1"/>
          <p:cNvSpPr/>
          <p:nvPr userDrawn="1"/>
        </p:nvSpPr>
        <p:spPr bwMode="auto">
          <a:xfrm>
            <a:off x="201931" y="1558350"/>
            <a:ext cx="4706230" cy="20220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4" name="TextBox 3"/>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tx2"/>
                </a:solidFill>
              </a:rPr>
              <a:t>Global Operations Readiness</a:t>
            </a:r>
          </a:p>
        </p:txBody>
      </p:sp>
      <p:sp>
        <p:nvSpPr>
          <p:cNvPr id="5" name="TextBox 4"/>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©2016 Microsoft Corporation. All rights reserved. </a:t>
            </a:r>
          </a:p>
        </p:txBody>
      </p:sp>
      <p:sp>
        <p:nvSpPr>
          <p:cNvPr id="6" name="Title 2"/>
          <p:cNvSpPr>
            <a:spLocks noGrp="1"/>
          </p:cNvSpPr>
          <p:nvPr>
            <p:ph type="title"/>
          </p:nvPr>
        </p:nvSpPr>
        <p:spPr>
          <a:xfrm>
            <a:off x="354331" y="357634"/>
            <a:ext cx="4903469" cy="674749"/>
          </a:xfrm>
        </p:spPr>
        <p:txBody>
          <a:bodyPr anchor="ctr"/>
          <a:lstStyle>
            <a:lvl1pPr>
              <a:defRPr sz="3200">
                <a:solidFill>
                  <a:schemeClr val="accent1"/>
                </a:solidFill>
              </a:defRPr>
            </a:lvl1pPr>
          </a:lstStyle>
          <a:p>
            <a:r>
              <a:rPr lang="en-US"/>
              <a:t>Click to edit Master title style</a:t>
            </a:r>
            <a:endParaRPr lang="en-GB"/>
          </a:p>
        </p:txBody>
      </p:sp>
      <p:sp>
        <p:nvSpPr>
          <p:cNvPr id="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tx2"/>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Tree>
    <p:extLst>
      <p:ext uri="{BB962C8B-B14F-4D97-AF65-F5344CB8AC3E}">
        <p14:creationId xmlns:p14="http://schemas.microsoft.com/office/powerpoint/2010/main" val="334868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6"/>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7"/>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4"/>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5"/>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2_Title Slide_Hero_Righ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038599" y="942138"/>
            <a:ext cx="5105401" cy="3515294"/>
          </a:xfrm>
          <a:prstGeom prst="rect">
            <a:avLst/>
          </a:prstGeom>
        </p:spPr>
      </p:pic>
      <p:sp>
        <p:nvSpPr>
          <p:cNvPr id="2" name="Title 1"/>
          <p:cNvSpPr>
            <a:spLocks noGrp="1"/>
          </p:cNvSpPr>
          <p:nvPr>
            <p:ph type="ctrTitle"/>
          </p:nvPr>
        </p:nvSpPr>
        <p:spPr>
          <a:xfrm>
            <a:off x="466408" y="940298"/>
            <a:ext cx="4355276" cy="1637522"/>
          </a:xfrm>
        </p:spPr>
        <p:txBody>
          <a:bodyPr anchor="t"/>
          <a:lstStyle>
            <a:lvl1pPr algn="l">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66408" y="2577820"/>
            <a:ext cx="4355276" cy="433965"/>
          </a:xfrm>
        </p:spPr>
        <p:txBody>
          <a:bodyPr/>
          <a:lstStyle>
            <a:lvl1pPr marL="0" indent="0" algn="l">
              <a:buNone/>
              <a:defRPr sz="18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6" name="TextBox 5"/>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tx2"/>
                </a:solidFill>
              </a:rPr>
              <a:t>Global Operations Readiness</a:t>
            </a:r>
          </a:p>
        </p:txBody>
      </p:sp>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©2016 Microsoft Corporation. All rights reserved. </a:t>
            </a:r>
          </a:p>
        </p:txBody>
      </p:sp>
    </p:spTree>
    <p:extLst>
      <p:ext uri="{BB962C8B-B14F-4D97-AF65-F5344CB8AC3E}">
        <p14:creationId xmlns:p14="http://schemas.microsoft.com/office/powerpoint/2010/main" val="2815506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6"/>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7"/>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6" grpId="0"/>
      <p:bldP spid="6" grpId="1"/>
      <p:bldP spid="7" grpId="0"/>
      <p:bldP spid="7" grpId="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3_Title Slide_Hero_Lef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 y="590551"/>
            <a:ext cx="5867401" cy="3733800"/>
          </a:xfrm>
          <a:prstGeom prst="rect">
            <a:avLst/>
          </a:prstGeom>
        </p:spPr>
      </p:pic>
      <p:sp>
        <p:nvSpPr>
          <p:cNvPr id="2" name="Title 1"/>
          <p:cNvSpPr>
            <a:spLocks noGrp="1"/>
          </p:cNvSpPr>
          <p:nvPr>
            <p:ph type="ctrTitle"/>
          </p:nvPr>
        </p:nvSpPr>
        <p:spPr>
          <a:xfrm>
            <a:off x="4479098" y="940298"/>
            <a:ext cx="4355276" cy="1637522"/>
          </a:xfrm>
        </p:spPr>
        <p:txBody>
          <a:bodyPr anchor="t"/>
          <a:lstStyle>
            <a:lvl1pPr algn="r">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479098" y="2577820"/>
            <a:ext cx="4355276" cy="433965"/>
          </a:xfrm>
        </p:spPr>
        <p:txBody>
          <a:bodyPr/>
          <a:lstStyle>
            <a:lvl1pPr marL="0" indent="0" algn="r">
              <a:buNone/>
              <a:defRPr sz="18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6" name="TextBox 5"/>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tx2"/>
                </a:solidFill>
              </a:rPr>
              <a:t>Global Operations Readiness</a:t>
            </a:r>
          </a:p>
        </p:txBody>
      </p:sp>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©2016 Microsoft Corporation. All rights reserved. </a:t>
            </a:r>
          </a:p>
        </p:txBody>
      </p:sp>
    </p:spTree>
    <p:extLst>
      <p:ext uri="{BB962C8B-B14F-4D97-AF65-F5344CB8AC3E}">
        <p14:creationId xmlns:p14="http://schemas.microsoft.com/office/powerpoint/2010/main" val="4283995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6"/>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7"/>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6" grpId="0"/>
      <p:bldP spid="6" grpId="1"/>
      <p:bldP spid="7" grpId="0"/>
      <p:bldP spid="7" grpId="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01977" y="1563140"/>
            <a:ext cx="6723139" cy="1344818"/>
          </a:xfrm>
          <a:noFill/>
        </p:spPr>
        <p:txBody>
          <a:bodyPr lIns="146304" tIns="91440" rIns="146304" bIns="91440" anchor="t" anchorCtr="0"/>
          <a:lstStyle>
            <a:lvl1pPr>
              <a:defRPr sz="3970" spc="-74"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01977" y="2908932"/>
            <a:ext cx="5378504" cy="1344245"/>
          </a:xfrm>
          <a:noFill/>
        </p:spPr>
        <p:txBody>
          <a:bodyPr lIns="146304" tIns="109728" rIns="146304" bIns="109728">
            <a:noAutofit/>
          </a:bodyPr>
          <a:lstStyle>
            <a:lvl1pPr marL="0" indent="0">
              <a:spcBef>
                <a:spcPts val="0"/>
              </a:spcBef>
              <a:buNone/>
              <a:defRPr sz="2353"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439" y="4591034"/>
            <a:ext cx="941246" cy="201851"/>
          </a:xfrm>
          <a:prstGeom prst="rect">
            <a:avLst/>
          </a:prstGeom>
        </p:spPr>
      </p:pic>
      <p:sp>
        <p:nvSpPr>
          <p:cNvPr id="7" name="TextBox 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tx2"/>
                </a:solidFill>
              </a:rPr>
              <a:t>Global Operations Readiness</a:t>
            </a:r>
          </a:p>
        </p:txBody>
      </p:sp>
      <p:sp>
        <p:nvSpPr>
          <p:cNvPr id="8" name="TextBox 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tx2"/>
                </a:solidFill>
              </a:rPr>
              <a:t>©2016 Microsoft Corporation. All rights reserved. </a:t>
            </a:r>
          </a:p>
        </p:txBody>
      </p:sp>
    </p:spTree>
    <p:extLst>
      <p:ext uri="{BB962C8B-B14F-4D97-AF65-F5344CB8AC3E}">
        <p14:creationId xmlns:p14="http://schemas.microsoft.com/office/powerpoint/2010/main" val="3282040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9"/>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5"/>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7"/>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8"/>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tmplLst>
          <p:tmpl>
            <p:tnLst>
              <p:par>
                <p:cTn presetID="10" presetClass="entr" presetSubtype="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P spid="7" grpId="0"/>
      <p:bldP spid="7" grpId="1"/>
      <p:bldP spid="8" grpId="0"/>
      <p:bldP spid="8" grpId="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6550" y="1070354"/>
            <a:ext cx="8740142" cy="1588192"/>
          </a:xfrm>
        </p:spPr>
        <p:txBody>
          <a:bodyPr>
            <a:spAutoFit/>
          </a:bodyPr>
          <a:lstStyle>
            <a:lvl1pPr>
              <a:defRPr sz="2942"/>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66982574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_Left">
    <p:spTree>
      <p:nvGrpSpPr>
        <p:cNvPr id="1" name=""/>
        <p:cNvGrpSpPr/>
        <p:nvPr/>
      </p:nvGrpSpPr>
      <p:grpSpPr>
        <a:xfrm>
          <a:off x="0" y="0"/>
          <a:ext cx="0" cy="0"/>
          <a:chOff x="0" y="0"/>
          <a:chExt cx="0" cy="0"/>
        </a:xfrm>
      </p:grpSpPr>
      <p:sp>
        <p:nvSpPr>
          <p:cNvPr id="2" name="Title 1"/>
          <p:cNvSpPr>
            <a:spLocks noGrp="1"/>
          </p:cNvSpPr>
          <p:nvPr>
            <p:ph type="title"/>
          </p:nvPr>
        </p:nvSpPr>
        <p:spPr>
          <a:xfrm>
            <a:off x="180000" y="899999"/>
            <a:ext cx="3384000" cy="1116000"/>
          </a:xfrm>
        </p:spPr>
        <p:txBody>
          <a:bodyPr/>
          <a:lstStyle>
            <a:lvl1pPr>
              <a:defRPr>
                <a:solidFill>
                  <a:schemeClr val="accent1"/>
                </a:solidFill>
              </a:defRPr>
            </a:lvl1pPr>
          </a:lstStyle>
          <a:p>
            <a:r>
              <a:rPr lang="en-US"/>
              <a:t>Click to edit Master title style</a:t>
            </a:r>
            <a:endParaRPr lang="en-GB"/>
          </a:p>
        </p:txBody>
      </p:sp>
      <p:sp>
        <p:nvSpPr>
          <p:cNvPr id="4" name="Text Placeholder 3"/>
          <p:cNvSpPr>
            <a:spLocks noGrp="1"/>
          </p:cNvSpPr>
          <p:nvPr>
            <p:ph type="body" sz="quarter" idx="10"/>
          </p:nvPr>
        </p:nvSpPr>
        <p:spPr>
          <a:xfrm>
            <a:off x="180000" y="216000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2670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63" presetClass="path" presetSubtype="0" decel="100000" fill="hold" grpId="1" nodeType="withEffect">
                                  <p:stCondLst>
                                    <p:cond delay="200"/>
                                  </p:stCondLst>
                                  <p:childTnLst>
                                    <p:animMotion origin="layout" path="M 2.5E-6 2.34568E-6 L 0.02257 2.34568E-6 " pathEditMode="relative" rAng="0" ptsTypes="AA">
                                      <p:cBhvr>
                                        <p:cTn id="14"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6090"/>
            <a:ext cx="9177538" cy="5155509"/>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415806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076683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889767"/>
            <a:ext cx="7394337" cy="917880"/>
          </a:xfrm>
          <a:noFill/>
        </p:spPr>
        <p:txBody>
          <a:bodyPr tIns="91440" bIns="91440" anchor="t" anchorCtr="0">
            <a:spAutoFit/>
          </a:bodyPr>
          <a:lstStyle>
            <a:lvl1pPr>
              <a:defRPr sz="5294" spc="-74"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01931" y="2907957"/>
            <a:ext cx="7395504" cy="621324"/>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mj-lt"/>
              </a:defRPr>
            </a:lvl1pPr>
          </a:lstStyle>
          <a:p>
            <a:pPr lvl="0"/>
            <a:r>
              <a:rPr lang="en-US"/>
              <a:t>Speaker Name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17206478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0"/>
                                  </p:stCondLst>
                                  <p:childTnLst>
                                    <p:animMotion origin="layout" path="M 2.5E-6 -3.33333E-6 L 0.02257 -3.33333E-6 " pathEditMode="relative" rAng="0" ptsTypes="AA">
                                      <p:cBhvr>
                                        <p:cTn id="17" dur="750" spd="-100000" fill="hold"/>
                                        <p:tgtEl>
                                          <p:spTgt spid="5"/>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889767"/>
            <a:ext cx="7394337" cy="917880"/>
          </a:xfrm>
          <a:noFill/>
        </p:spPr>
        <p:txBody>
          <a:bodyPr tIns="91440" bIns="91440" anchor="t" anchorCtr="0">
            <a:spAutoFit/>
          </a:bodyPr>
          <a:lstStyle>
            <a:lvl1pPr>
              <a:defRPr lang="en-US" sz="5294" b="0" kern="1200" cap="none" spc="-74"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41619384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Tree>
    <p:extLst>
      <p:ext uri="{BB962C8B-B14F-4D97-AF65-F5344CB8AC3E}">
        <p14:creationId xmlns:p14="http://schemas.microsoft.com/office/powerpoint/2010/main" val="3504517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73903391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20742972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181122440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ection Title Green/Blu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95935612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4573168" y="0"/>
            <a:ext cx="4570833" cy="5142076"/>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177"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180000" y="2160000"/>
            <a:ext cx="40558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p:cNvSpPr>
            <a:spLocks noGrp="1"/>
          </p:cNvSpPr>
          <p:nvPr>
            <p:ph type="title"/>
          </p:nvPr>
        </p:nvSpPr>
        <p:spPr>
          <a:xfrm>
            <a:off x="180000" y="899999"/>
            <a:ext cx="4055842"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1002054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grpId="1" nodeType="withEffect">
                                  <p:stCondLst>
                                    <p:cond delay="250"/>
                                  </p:stCondLst>
                                  <p:childTnLst>
                                    <p:animMotion origin="layout" path="M 5.55556E-7 2.34568E-6 L 0.02257 2.34568E-6 " pathEditMode="relative" rAng="0" ptsTypes="AA">
                                      <p:cBhvr>
                                        <p:cTn id="9" dur="750" spd="-100000" fill="hold"/>
                                        <p:tgtEl>
                                          <p:spTgt spid="4"/>
                                        </p:tgtEl>
                                        <p:attrNameLst>
                                          <p:attrName>ppt_x</p:attrName>
                                          <p:attrName>ppt_y</p:attrName>
                                        </p:attrNameLst>
                                      </p:cBhvr>
                                      <p:rCtr x="1128" y="0"/>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3" presetClass="path" presetSubtype="0" decel="100000" fill="hold" grpId="1" nodeType="withEffect">
                                  <p:stCondLst>
                                    <p:cond delay="0"/>
                                  </p:stCondLst>
                                  <p:childTnLst>
                                    <p:animMotion origin="layout" path="M 5.55556E-7 -3.33333E-6 L 0.02257 -3.33333E-6 " pathEditMode="relative" rAng="0" ptsTypes="AA">
                                      <p:cBhvr>
                                        <p:cTn id="14"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5.55556E-7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P spid="6" grpId="0"/>
      <p:bldP spid="6" grpId="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70-30 Right Blue Layout">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89999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216000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38688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33333E-6 L 0.02257 -3.33333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34568E-6 L 0.02257 2.34568E-6 " pathEditMode="relative" rAng="0" ptsTypes="AA">
                                      <p:cBhvr>
                                        <p:cTn id="18" dur="75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32811"/>
            <a:ext cx="9143999" cy="5175503"/>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a:solidFill>
                  <a:schemeClr val="bg1"/>
                </a:solidFill>
              </a:rPr>
              <a:t>©2017 Microsoft Corporation. All rights reserved. </a:t>
            </a:r>
          </a:p>
        </p:txBody>
      </p:sp>
    </p:spTree>
    <p:extLst>
      <p:ext uri="{BB962C8B-B14F-4D97-AF65-F5344CB8AC3E}">
        <p14:creationId xmlns:p14="http://schemas.microsoft.com/office/powerpoint/2010/main" val="195432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388800"/>
            <a:ext cx="3384000"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2228438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6.17284E-7 L 0.02257 -6.17284E-7 " pathEditMode="relative" rAng="0" ptsTypes="AA">
                                      <p:cBhvr>
                                        <p:cTn id="13"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eft Callout Screenshot">
    <p:spTree>
      <p:nvGrpSpPr>
        <p:cNvPr id="1" name=""/>
        <p:cNvGrpSpPr/>
        <p:nvPr/>
      </p:nvGrpSpPr>
      <p:grpSpPr>
        <a:xfrm>
          <a:off x="0" y="0"/>
          <a:ext cx="0" cy="0"/>
          <a:chOff x="0" y="0"/>
          <a:chExt cx="0" cy="0"/>
        </a:xfrm>
      </p:grpSpPr>
      <p:sp>
        <p:nvSpPr>
          <p:cNvPr id="3" name="Rectangle 2"/>
          <p:cNvSpPr/>
          <p:nvPr userDrawn="1"/>
        </p:nvSpPr>
        <p:spPr bwMode="auto">
          <a:xfrm>
            <a:off x="0" y="-22437"/>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6"/>
            <a:ext cx="3321050" cy="674749"/>
          </a:xfrm>
        </p:spPr>
        <p:txBody>
          <a:bodyPr anchor="ct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889846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Left Callout Text">
    <p:spTree>
      <p:nvGrpSpPr>
        <p:cNvPr id="1" name=""/>
        <p:cNvGrpSpPr/>
        <p:nvPr/>
      </p:nvGrpSpPr>
      <p:grpSpPr>
        <a:xfrm>
          <a:off x="0" y="0"/>
          <a:ext cx="0" cy="0"/>
          <a:chOff x="0" y="0"/>
          <a:chExt cx="0" cy="0"/>
        </a:xfrm>
      </p:grpSpPr>
      <p:sp>
        <p:nvSpPr>
          <p:cNvPr id="3" name="Rectangle 2"/>
          <p:cNvSpPr/>
          <p:nvPr userDrawn="1"/>
        </p:nvSpPr>
        <p:spPr bwMode="auto">
          <a:xfrm>
            <a:off x="0" y="-22437"/>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6"/>
            <a:ext cx="3321050" cy="674749"/>
          </a:xfrm>
        </p:spPr>
        <p:txBody>
          <a:bodyPr anchor="ctr"/>
          <a:lstStyle>
            <a:lvl1pPr>
              <a:defRPr>
                <a:solidFill>
                  <a:schemeClr val="bg1"/>
                </a:solidFill>
              </a:defRPr>
            </a:lvl1pPr>
          </a:lstStyle>
          <a:p>
            <a:r>
              <a:rPr lang="en-US"/>
              <a:t>Click to edit Master title style</a:t>
            </a:r>
            <a:endParaRPr lang="en-GB"/>
          </a:p>
        </p:txBody>
      </p:sp>
      <p:sp>
        <p:nvSpPr>
          <p:cNvPr id="4" name="Text Placeholder 3"/>
          <p:cNvSpPr>
            <a:spLocks noGrp="1"/>
          </p:cNvSpPr>
          <p:nvPr>
            <p:ph type="body" sz="quarter" idx="11"/>
          </p:nvPr>
        </p:nvSpPr>
        <p:spPr>
          <a:xfrm>
            <a:off x="4173758" y="2160000"/>
            <a:ext cx="45892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22767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3" presetClass="path" presetSubtype="0" decel="100000" fill="hold" grpId="1" nodeType="withEffect">
                                  <p:stCondLst>
                                    <p:cond delay="250"/>
                                  </p:stCondLst>
                                  <p:childTnLst>
                                    <p:animMotion origin="layout" path="M -1.66667E-6 2.34568E-6 L 0.02257 2.34568E-6 " pathEditMode="relative" rAng="0" ptsTypes="AA">
                                      <p:cBhvr>
                                        <p:cTn id="18"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1.66667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2286"/>
            <a:ext cx="9144000" cy="5138928"/>
          </a:xfrm>
          <a:prstGeom prst="rect">
            <a:avLst/>
          </a:prstGeom>
        </p:spPr>
      </p:pic>
      <p:sp>
        <p:nvSpPr>
          <p:cNvPr id="5" name="Rectangle 4"/>
          <p:cNvSpPr/>
          <p:nvPr userDrawn="1"/>
        </p:nvSpPr>
        <p:spPr bwMode="auto">
          <a:xfrm>
            <a:off x="2" y="-20171"/>
            <a:ext cx="9143997" cy="5163672"/>
          </a:xfrm>
          <a:prstGeom prst="rect">
            <a:avLst/>
          </a:prstGeom>
          <a:solidFill>
            <a:schemeClr val="bg2">
              <a:lumMod val="1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spTree>
    <p:extLst>
      <p:ext uri="{BB962C8B-B14F-4D97-AF65-F5344CB8AC3E}">
        <p14:creationId xmlns:p14="http://schemas.microsoft.com/office/powerpoint/2010/main" val="1908978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Section_Blue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3" y="2286"/>
            <a:ext cx="9139854" cy="5138928"/>
          </a:xfrm>
          <a:prstGeom prst="rect">
            <a:avLst/>
          </a:prstGeom>
        </p:spPr>
      </p:pic>
      <p:sp>
        <p:nvSpPr>
          <p:cNvPr id="5" name="Rectangle 4"/>
          <p:cNvSpPr/>
          <p:nvPr userDrawn="1"/>
        </p:nvSpPr>
        <p:spPr bwMode="auto">
          <a:xfrm>
            <a:off x="2" y="-20171"/>
            <a:ext cx="9143997" cy="5163672"/>
          </a:xfrm>
          <a:prstGeom prst="rect">
            <a:avLst/>
          </a:prstGeom>
          <a:solidFill>
            <a:schemeClr val="accent1">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10"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764869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2"/>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10"/>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 grpId="1"/>
      <p:bldP spid="10" grpId="0">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ection_Red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8087"/>
            <a:ext cx="9144000" cy="5157215"/>
          </a:xfrm>
          <a:prstGeom prst="rect">
            <a:avLst/>
          </a:prstGeom>
        </p:spPr>
      </p:pic>
      <p:sp>
        <p:nvSpPr>
          <p:cNvPr id="5" name="Rectangle 4"/>
          <p:cNvSpPr/>
          <p:nvPr userDrawn="1"/>
        </p:nvSpPr>
        <p:spPr bwMode="auto">
          <a:xfrm>
            <a:off x="0" y="-20171"/>
            <a:ext cx="9143999" cy="5163672"/>
          </a:xfrm>
          <a:prstGeom prst="rect">
            <a:avLst/>
          </a:prstGeom>
          <a:solidFill>
            <a:schemeClr val="accent2">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588227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Section_Green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6844" y="-16487"/>
            <a:ext cx="9127155" cy="5151934"/>
          </a:xfrm>
          <a:prstGeom prst="rect">
            <a:avLst/>
          </a:prstGeom>
        </p:spPr>
      </p:pic>
      <p:sp>
        <p:nvSpPr>
          <p:cNvPr id="5" name="Rectangle 4"/>
          <p:cNvSpPr/>
          <p:nvPr userDrawn="1"/>
        </p:nvSpPr>
        <p:spPr bwMode="auto">
          <a:xfrm>
            <a:off x="0" y="-20171"/>
            <a:ext cx="9143999" cy="5163672"/>
          </a:xfrm>
          <a:prstGeom prst="rect">
            <a:avLst/>
          </a:prstGeom>
          <a:solidFill>
            <a:schemeClr val="accent3">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2094325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Section_Yellow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308"/>
            <a:ext cx="9143999" cy="5132831"/>
          </a:xfrm>
          <a:prstGeom prst="rect">
            <a:avLst/>
          </a:prstGeom>
        </p:spPr>
      </p:pic>
      <p:sp>
        <p:nvSpPr>
          <p:cNvPr id="5" name="Rectangle 4"/>
          <p:cNvSpPr/>
          <p:nvPr userDrawn="1"/>
        </p:nvSpPr>
        <p:spPr bwMode="auto">
          <a:xfrm>
            <a:off x="0" y="-20171"/>
            <a:ext cx="9143999" cy="5163672"/>
          </a:xfrm>
          <a:prstGeom prst="rect">
            <a:avLst/>
          </a:prstGeom>
          <a:solidFill>
            <a:schemeClr val="accent4">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3363111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Section_Pink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0"/>
            <a:ext cx="9144000" cy="5135447"/>
          </a:xfrm>
          <a:prstGeom prst="rect">
            <a:avLst/>
          </a:prstGeom>
        </p:spPr>
      </p:pic>
      <p:sp>
        <p:nvSpPr>
          <p:cNvPr id="5" name="Rectangle 4"/>
          <p:cNvSpPr/>
          <p:nvPr userDrawn="1"/>
        </p:nvSpPr>
        <p:spPr bwMode="auto">
          <a:xfrm>
            <a:off x="0" y="-20171"/>
            <a:ext cx="9143999" cy="5163672"/>
          </a:xfrm>
          <a:prstGeom prst="rect">
            <a:avLst/>
          </a:prstGeom>
          <a:solidFill>
            <a:schemeClr val="accent6">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946196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1429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50" Type="http://schemas.openxmlformats.org/officeDocument/2006/relationships/slideLayout" Target="../slideLayouts/slideLayout108.xml"/><Relationship Id="rId55" Type="http://schemas.openxmlformats.org/officeDocument/2006/relationships/slideLayout" Target="../slideLayouts/slideLayout113.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9" Type="http://schemas.openxmlformats.org/officeDocument/2006/relationships/slideLayout" Target="../slideLayouts/slideLayout87.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3" Type="http://schemas.openxmlformats.org/officeDocument/2006/relationships/slideLayout" Target="../slideLayouts/slideLayout111.xml"/><Relationship Id="rId58" Type="http://schemas.openxmlformats.org/officeDocument/2006/relationships/image" Target="../media/image1.png"/><Relationship Id="rId5" Type="http://schemas.openxmlformats.org/officeDocument/2006/relationships/slideLayout" Target="../slideLayouts/slideLayout63.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slideLayout" Target="../slideLayouts/slideLayout106.xml"/><Relationship Id="rId56" Type="http://schemas.openxmlformats.org/officeDocument/2006/relationships/slideLayout" Target="../slideLayouts/slideLayout114.xml"/><Relationship Id="rId8" Type="http://schemas.openxmlformats.org/officeDocument/2006/relationships/slideLayout" Target="../slideLayouts/slideLayout66.xml"/><Relationship Id="rId51" Type="http://schemas.openxmlformats.org/officeDocument/2006/relationships/slideLayout" Target="../slideLayouts/slideLayout109.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20" Type="http://schemas.openxmlformats.org/officeDocument/2006/relationships/slideLayout" Target="../slideLayouts/slideLayout78.xml"/><Relationship Id="rId41" Type="http://schemas.openxmlformats.org/officeDocument/2006/relationships/slideLayout" Target="../slideLayouts/slideLayout99.xml"/><Relationship Id="rId54" Type="http://schemas.openxmlformats.org/officeDocument/2006/relationships/slideLayout" Target="../slideLayouts/slideLayout112.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slideLayout" Target="../slideLayouts/slideLayout107.xml"/><Relationship Id="rId57" Type="http://schemas.openxmlformats.org/officeDocument/2006/relationships/theme" Target="../theme/theme2.xml"/><Relationship Id="rId10" Type="http://schemas.openxmlformats.org/officeDocument/2006/relationships/slideLayout" Target="../slideLayouts/slideLayout68.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52"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550" y="379095"/>
            <a:ext cx="8472586" cy="674749"/>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336550" y="1053845"/>
            <a:ext cx="8470900" cy="158819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https://microsoft.sharepoint.com/teams/BrandCentral/Guidelines/Microsoft_color_guidelines.pdf - Internet Explorer"/>
          <p:cNvPicPr>
            <a:picLocks noChangeAspect="1"/>
          </p:cNvPicPr>
          <p:nvPr userDrawn="1"/>
        </p:nvPicPr>
        <p:blipFill rotWithShape="1">
          <a:blip r:embed="rId60" cstate="screen">
            <a:extLst>
              <a:ext uri="{28A0092B-C50C-407E-A947-70E740481C1C}">
                <a14:useLocalDpi xmlns:a14="http://schemas.microsoft.com/office/drawing/2010/main"/>
              </a:ext>
            </a:extLst>
          </a:blip>
          <a:srcRect/>
          <a:stretch/>
        </p:blipFill>
        <p:spPr>
          <a:xfrm rot="5400000">
            <a:off x="7655895" y="1716705"/>
            <a:ext cx="5143500" cy="1710090"/>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69"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 id="2147484359" r:id="rId12"/>
    <p:sldLayoutId id="2147484360" r:id="rId13"/>
    <p:sldLayoutId id="2147484365" r:id="rId14"/>
    <p:sldLayoutId id="2147484366" r:id="rId15"/>
    <p:sldLayoutId id="2147484361" r:id="rId16"/>
    <p:sldLayoutId id="2147484367" r:id="rId17"/>
    <p:sldLayoutId id="2147484368" r:id="rId18"/>
    <p:sldLayoutId id="2147484236" r:id="rId19"/>
    <p:sldLayoutId id="2147484241" r:id="rId20"/>
    <p:sldLayoutId id="2147484374" r:id="rId21"/>
    <p:sldLayoutId id="2147484247" r:id="rId22"/>
    <p:sldLayoutId id="2147484249" r:id="rId23"/>
    <p:sldLayoutId id="2147484250" r:id="rId24"/>
    <p:sldLayoutId id="2147484264" r:id="rId25"/>
    <p:sldLayoutId id="2147484251" r:id="rId26"/>
    <p:sldLayoutId id="2147484252" r:id="rId27"/>
    <p:sldLayoutId id="2147484253" r:id="rId28"/>
    <p:sldLayoutId id="2147484377" r:id="rId29"/>
    <p:sldLayoutId id="2147484254" r:id="rId30"/>
    <p:sldLayoutId id="2147484375" r:id="rId31"/>
    <p:sldLayoutId id="2147484382" r:id="rId32"/>
    <p:sldLayoutId id="2147484380" r:id="rId33"/>
    <p:sldLayoutId id="2147484381" r:id="rId34"/>
    <p:sldLayoutId id="2147484364" r:id="rId35"/>
    <p:sldLayoutId id="2147484369" r:id="rId36"/>
    <p:sldLayoutId id="2147484370" r:id="rId37"/>
    <p:sldLayoutId id="2147484371" r:id="rId38"/>
    <p:sldLayoutId id="2147484373" r:id="rId39"/>
    <p:sldLayoutId id="2147484372" r:id="rId40"/>
    <p:sldLayoutId id="2147484256" r:id="rId41"/>
    <p:sldLayoutId id="2147484257" r:id="rId42"/>
    <p:sldLayoutId id="2147484258" r:id="rId43"/>
    <p:sldLayoutId id="2147484259" r:id="rId44"/>
    <p:sldLayoutId id="2147484376" r:id="rId45"/>
    <p:sldLayoutId id="2147484378" r:id="rId46"/>
    <p:sldLayoutId id="2147484379" r:id="rId47"/>
    <p:sldLayoutId id="2147484261" r:id="rId48"/>
    <p:sldLayoutId id="2147484362" r:id="rId49"/>
    <p:sldLayoutId id="2147484299" r:id="rId50"/>
    <p:sldLayoutId id="2147484363" r:id="rId51"/>
    <p:sldLayoutId id="2147484384" r:id="rId52"/>
    <p:sldLayoutId id="2147484385" r:id="rId53"/>
    <p:sldLayoutId id="2147484387" r:id="rId54"/>
    <p:sldLayoutId id="2147484448" r:id="rId55"/>
    <p:sldLayoutId id="2147484449" r:id="rId56"/>
    <p:sldLayoutId id="2147484450" r:id="rId57"/>
    <p:sldLayoutId id="2147484451" r:id="rId58"/>
  </p:sldLayoutIdLst>
  <p:transition>
    <p:fade/>
  </p:transition>
  <p:txStyles>
    <p:titleStyle>
      <a:lvl1pPr algn="l" defTabSz="685870" rtl="0" eaLnBrk="1" latinLnBrk="0" hangingPunct="1">
        <a:lnSpc>
          <a:spcPct val="90000"/>
        </a:lnSpc>
        <a:spcBef>
          <a:spcPct val="0"/>
        </a:spcBef>
        <a:buNone/>
        <a:defRPr lang="en-US" sz="3530"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44" marR="0" indent="-252144" algn="l" defTabSz="685870" rtl="0" eaLnBrk="1" fontAlgn="auto" latinLnBrk="0" hangingPunct="1">
        <a:lnSpc>
          <a:spcPct val="90000"/>
        </a:lnSpc>
        <a:spcBef>
          <a:spcPct val="20000"/>
        </a:spcBef>
        <a:spcAft>
          <a:spcPts val="0"/>
        </a:spcAft>
        <a:buClrTx/>
        <a:buSzPct val="90000"/>
        <a:buFont typeface="Arial" pitchFamily="34" charset="0"/>
        <a:buChar char="•"/>
        <a:tabLst/>
        <a:defRPr sz="2942" kern="1200" spc="0" baseline="0">
          <a:gradFill>
            <a:gsLst>
              <a:gs pos="1250">
                <a:schemeClr val="tx1"/>
              </a:gs>
              <a:gs pos="100000">
                <a:schemeClr val="tx1"/>
              </a:gs>
            </a:gsLst>
            <a:lin ang="5400000" scaled="0"/>
          </a:gradFill>
          <a:latin typeface="+mj-lt"/>
          <a:ea typeface="+mn-ea"/>
          <a:cs typeface="+mn-cs"/>
        </a:defRPr>
      </a:lvl1pPr>
      <a:lvl2pPr marL="429578" marR="0" indent="-177434" algn="l" defTabSz="685870"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35"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430"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526"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6141"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7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2012"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94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70" rtl="0" eaLnBrk="1" latinLnBrk="0" hangingPunct="1">
        <a:defRPr sz="1324" kern="1200">
          <a:solidFill>
            <a:schemeClr val="tx1"/>
          </a:solidFill>
          <a:latin typeface="+mn-lt"/>
          <a:ea typeface="+mn-ea"/>
          <a:cs typeface="+mn-cs"/>
        </a:defRPr>
      </a:lvl1pPr>
      <a:lvl2pPr marL="342935" algn="l" defTabSz="685870" rtl="0" eaLnBrk="1" latinLnBrk="0" hangingPunct="1">
        <a:defRPr sz="1324" kern="1200">
          <a:solidFill>
            <a:schemeClr val="tx1"/>
          </a:solidFill>
          <a:latin typeface="+mn-lt"/>
          <a:ea typeface="+mn-ea"/>
          <a:cs typeface="+mn-cs"/>
        </a:defRPr>
      </a:lvl2pPr>
      <a:lvl3pPr marL="685870" algn="l" defTabSz="685870" rtl="0" eaLnBrk="1" latinLnBrk="0" hangingPunct="1">
        <a:defRPr sz="1324" kern="1200">
          <a:solidFill>
            <a:schemeClr val="tx1"/>
          </a:solidFill>
          <a:latin typeface="+mn-lt"/>
          <a:ea typeface="+mn-ea"/>
          <a:cs typeface="+mn-cs"/>
        </a:defRPr>
      </a:lvl3pPr>
      <a:lvl4pPr marL="1028805" algn="l" defTabSz="685870" rtl="0" eaLnBrk="1" latinLnBrk="0" hangingPunct="1">
        <a:defRPr sz="1324" kern="1200">
          <a:solidFill>
            <a:schemeClr val="tx1"/>
          </a:solidFill>
          <a:latin typeface="+mn-lt"/>
          <a:ea typeface="+mn-ea"/>
          <a:cs typeface="+mn-cs"/>
        </a:defRPr>
      </a:lvl4pPr>
      <a:lvl5pPr marL="1371739" algn="l" defTabSz="685870" rtl="0" eaLnBrk="1" latinLnBrk="0" hangingPunct="1">
        <a:defRPr sz="1324" kern="1200">
          <a:solidFill>
            <a:schemeClr val="tx1"/>
          </a:solidFill>
          <a:latin typeface="+mn-lt"/>
          <a:ea typeface="+mn-ea"/>
          <a:cs typeface="+mn-cs"/>
        </a:defRPr>
      </a:lvl5pPr>
      <a:lvl6pPr marL="1714676" algn="l" defTabSz="685870" rtl="0" eaLnBrk="1" latinLnBrk="0" hangingPunct="1">
        <a:defRPr sz="1324" kern="1200">
          <a:solidFill>
            <a:schemeClr val="tx1"/>
          </a:solidFill>
          <a:latin typeface="+mn-lt"/>
          <a:ea typeface="+mn-ea"/>
          <a:cs typeface="+mn-cs"/>
        </a:defRPr>
      </a:lvl6pPr>
      <a:lvl7pPr marL="2057609" algn="l" defTabSz="685870" rtl="0" eaLnBrk="1" latinLnBrk="0" hangingPunct="1">
        <a:defRPr sz="1324" kern="1200">
          <a:solidFill>
            <a:schemeClr val="tx1"/>
          </a:solidFill>
          <a:latin typeface="+mn-lt"/>
          <a:ea typeface="+mn-ea"/>
          <a:cs typeface="+mn-cs"/>
        </a:defRPr>
      </a:lvl7pPr>
      <a:lvl8pPr marL="2400545" algn="l" defTabSz="685870" rtl="0" eaLnBrk="1" latinLnBrk="0" hangingPunct="1">
        <a:defRPr sz="1324" kern="1200">
          <a:solidFill>
            <a:schemeClr val="tx1"/>
          </a:solidFill>
          <a:latin typeface="+mn-lt"/>
          <a:ea typeface="+mn-ea"/>
          <a:cs typeface="+mn-cs"/>
        </a:defRPr>
      </a:lvl8pPr>
      <a:lvl9pPr marL="2743480" algn="l" defTabSz="685870"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8" userDrawn="1">
          <p15:clr>
            <a:srgbClr val="5ACBF0"/>
          </p15:clr>
        </p15:guide>
        <p15:guide id="2" pos="127" userDrawn="1">
          <p15:clr>
            <a:srgbClr val="5ACBF0"/>
          </p15:clr>
        </p15:guide>
        <p15:guide id="3" pos="551" userDrawn="1">
          <p15:clr>
            <a:srgbClr val="5ACBF0"/>
          </p15:clr>
        </p15:guide>
        <p15:guide id="4" pos="974" userDrawn="1">
          <p15:clr>
            <a:srgbClr val="5ACBF0"/>
          </p15:clr>
        </p15:guide>
        <p15:guide id="5" pos="1398" userDrawn="1">
          <p15:clr>
            <a:srgbClr val="5ACBF0"/>
          </p15:clr>
        </p15:guide>
        <p15:guide id="6" pos="1821" userDrawn="1">
          <p15:clr>
            <a:srgbClr val="5ACBF0"/>
          </p15:clr>
        </p15:guide>
        <p15:guide id="7" pos="2245" userDrawn="1">
          <p15:clr>
            <a:srgbClr val="5ACBF0"/>
          </p15:clr>
        </p15:guide>
        <p15:guide id="8" pos="2669" userDrawn="1">
          <p15:clr>
            <a:srgbClr val="5ACBF0"/>
          </p15:clr>
        </p15:guide>
        <p15:guide id="9" pos="3091" userDrawn="1">
          <p15:clr>
            <a:srgbClr val="5ACBF0"/>
          </p15:clr>
        </p15:guide>
        <p15:guide id="10" pos="3515" userDrawn="1">
          <p15:clr>
            <a:srgbClr val="5ACBF0"/>
          </p15:clr>
        </p15:guide>
        <p15:guide id="11" pos="3939" userDrawn="1">
          <p15:clr>
            <a:srgbClr val="5ACBF0"/>
          </p15:clr>
        </p15:guide>
        <p15:guide id="12" pos="4362" userDrawn="1">
          <p15:clr>
            <a:srgbClr val="5ACBF0"/>
          </p15:clr>
        </p15:guide>
        <p15:guide id="13" pos="4786" userDrawn="1">
          <p15:clr>
            <a:srgbClr val="5ACBF0"/>
          </p15:clr>
        </p15:guide>
        <p15:guide id="14" pos="5209" userDrawn="1">
          <p15:clr>
            <a:srgbClr val="5ACBF0"/>
          </p15:clr>
        </p15:guide>
        <p15:guide id="15" pos="5633" userDrawn="1">
          <p15:clr>
            <a:srgbClr val="5ACBF0"/>
          </p15:clr>
        </p15:guide>
        <p15:guide id="16" pos="212" userDrawn="1">
          <p15:clr>
            <a:srgbClr val="C35EA4"/>
          </p15:clr>
        </p15:guide>
        <p15:guide id="17" pos="5548" userDrawn="1">
          <p15:clr>
            <a:srgbClr val="C35EA4"/>
          </p15:clr>
        </p15:guide>
        <p15:guide id="18" orient="horz" pos="560" userDrawn="1">
          <p15:clr>
            <a:srgbClr val="5ACBF0"/>
          </p15:clr>
        </p15:guide>
        <p15:guide id="19" orient="horz" pos="985" userDrawn="1">
          <p15:clr>
            <a:srgbClr val="5ACBF0"/>
          </p15:clr>
        </p15:guide>
        <p15:guide id="20" orient="horz" pos="1408" userDrawn="1">
          <p15:clr>
            <a:srgbClr val="5ACBF0"/>
          </p15:clr>
        </p15:guide>
        <p15:guide id="21" orient="horz" pos="1832" userDrawn="1">
          <p15:clr>
            <a:srgbClr val="5ACBF0"/>
          </p15:clr>
        </p15:guide>
        <p15:guide id="22" orient="horz" pos="2255" userDrawn="1">
          <p15:clr>
            <a:srgbClr val="5ACBF0"/>
          </p15:clr>
        </p15:guide>
        <p15:guide id="23" orient="horz" pos="2680" userDrawn="1">
          <p15:clr>
            <a:srgbClr val="5ACBF0"/>
          </p15:clr>
        </p15:guide>
        <p15:guide id="24" orient="horz" pos="3102" userDrawn="1">
          <p15:clr>
            <a:srgbClr val="5ACBF0"/>
          </p15:clr>
        </p15:guide>
        <p15:guide id="25" orient="horz" pos="222" userDrawn="1">
          <p15:clr>
            <a:srgbClr val="C35EA4"/>
          </p15:clr>
        </p15:guide>
        <p15:guide id="26" orient="horz" pos="3018"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550" y="379095"/>
            <a:ext cx="8472586" cy="674749"/>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336550" y="1053845"/>
            <a:ext cx="8470900" cy="158819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https://microsoft.sharepoint.com/teams/BrandCentral/Guidelines/Microsoft_color_guidelines.pdf - Internet Explorer"/>
          <p:cNvPicPr>
            <a:picLocks noChangeAspect="1"/>
          </p:cNvPicPr>
          <p:nvPr userDrawn="1"/>
        </p:nvPicPr>
        <p:blipFill rotWithShape="1">
          <a:blip r:embed="rId58" cstate="screen">
            <a:extLst>
              <a:ext uri="{28A0092B-C50C-407E-A947-70E740481C1C}">
                <a14:useLocalDpi xmlns:a14="http://schemas.microsoft.com/office/drawing/2010/main"/>
              </a:ext>
            </a:extLst>
          </a:blip>
          <a:srcRect/>
          <a:stretch/>
        </p:blipFill>
        <p:spPr>
          <a:xfrm rot="5400000">
            <a:off x="7655895" y="1716705"/>
            <a:ext cx="5143500" cy="1710090"/>
          </a:xfrm>
          <a:prstGeom prst="rect">
            <a:avLst/>
          </a:prstGeom>
        </p:spPr>
      </p:pic>
    </p:spTree>
    <p:extLst>
      <p:ext uri="{BB962C8B-B14F-4D97-AF65-F5344CB8AC3E}">
        <p14:creationId xmlns:p14="http://schemas.microsoft.com/office/powerpoint/2010/main" val="1518728815"/>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 id="2147484404" r:id="rId14"/>
    <p:sldLayoutId id="2147484405" r:id="rId15"/>
    <p:sldLayoutId id="2147484406" r:id="rId16"/>
    <p:sldLayoutId id="2147484407" r:id="rId17"/>
    <p:sldLayoutId id="2147484408" r:id="rId18"/>
    <p:sldLayoutId id="2147484409" r:id="rId19"/>
    <p:sldLayoutId id="2147484410" r:id="rId20"/>
    <p:sldLayoutId id="2147484411" r:id="rId21"/>
    <p:sldLayoutId id="2147484412" r:id="rId22"/>
    <p:sldLayoutId id="2147484413" r:id="rId23"/>
    <p:sldLayoutId id="2147484414" r:id="rId24"/>
    <p:sldLayoutId id="2147484415" r:id="rId25"/>
    <p:sldLayoutId id="2147484416" r:id="rId26"/>
    <p:sldLayoutId id="2147484417" r:id="rId27"/>
    <p:sldLayoutId id="2147484418" r:id="rId28"/>
    <p:sldLayoutId id="2147484419" r:id="rId29"/>
    <p:sldLayoutId id="2147484420" r:id="rId30"/>
    <p:sldLayoutId id="2147484421" r:id="rId31"/>
    <p:sldLayoutId id="2147484422" r:id="rId32"/>
    <p:sldLayoutId id="2147484423" r:id="rId33"/>
    <p:sldLayoutId id="2147484424" r:id="rId34"/>
    <p:sldLayoutId id="2147484425" r:id="rId35"/>
    <p:sldLayoutId id="2147484426" r:id="rId36"/>
    <p:sldLayoutId id="2147484427" r:id="rId37"/>
    <p:sldLayoutId id="2147484428" r:id="rId38"/>
    <p:sldLayoutId id="2147484429" r:id="rId39"/>
    <p:sldLayoutId id="2147484430" r:id="rId40"/>
    <p:sldLayoutId id="2147484431" r:id="rId41"/>
    <p:sldLayoutId id="2147484432" r:id="rId42"/>
    <p:sldLayoutId id="2147484433" r:id="rId43"/>
    <p:sldLayoutId id="2147484447" r:id="rId44"/>
    <p:sldLayoutId id="2147484434" r:id="rId45"/>
    <p:sldLayoutId id="2147484435" r:id="rId46"/>
    <p:sldLayoutId id="2147484436" r:id="rId47"/>
    <p:sldLayoutId id="2147484437" r:id="rId48"/>
    <p:sldLayoutId id="2147484438" r:id="rId49"/>
    <p:sldLayoutId id="2147484439" r:id="rId50"/>
    <p:sldLayoutId id="2147484440" r:id="rId51"/>
    <p:sldLayoutId id="2147484441" r:id="rId52"/>
    <p:sldLayoutId id="2147484442" r:id="rId53"/>
    <p:sldLayoutId id="2147484443" r:id="rId54"/>
    <p:sldLayoutId id="2147484444" r:id="rId55"/>
    <p:sldLayoutId id="2147484445" r:id="rId56"/>
  </p:sldLayoutIdLst>
  <p:transition>
    <p:fade/>
  </p:transition>
  <p:txStyles>
    <p:titleStyle>
      <a:lvl1pPr algn="l" defTabSz="685870" rtl="0" eaLnBrk="1" latinLnBrk="0" hangingPunct="1">
        <a:lnSpc>
          <a:spcPct val="90000"/>
        </a:lnSpc>
        <a:spcBef>
          <a:spcPct val="0"/>
        </a:spcBef>
        <a:buNone/>
        <a:defRPr lang="en-US" sz="3530"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44" marR="0" indent="-252144" algn="l" defTabSz="685870" rtl="0" eaLnBrk="1" fontAlgn="auto" latinLnBrk="0" hangingPunct="1">
        <a:lnSpc>
          <a:spcPct val="90000"/>
        </a:lnSpc>
        <a:spcBef>
          <a:spcPct val="20000"/>
        </a:spcBef>
        <a:spcAft>
          <a:spcPts val="0"/>
        </a:spcAft>
        <a:buClrTx/>
        <a:buSzPct val="90000"/>
        <a:buFont typeface="Arial" pitchFamily="34" charset="0"/>
        <a:buChar char="•"/>
        <a:tabLst/>
        <a:defRPr sz="2942" kern="1200" spc="0" baseline="0">
          <a:gradFill>
            <a:gsLst>
              <a:gs pos="1250">
                <a:schemeClr val="tx1"/>
              </a:gs>
              <a:gs pos="100000">
                <a:schemeClr val="tx1"/>
              </a:gs>
            </a:gsLst>
            <a:lin ang="5400000" scaled="0"/>
          </a:gradFill>
          <a:latin typeface="+mj-lt"/>
          <a:ea typeface="+mn-ea"/>
          <a:cs typeface="+mn-cs"/>
        </a:defRPr>
      </a:lvl1pPr>
      <a:lvl2pPr marL="429578" marR="0" indent="-177434" algn="l" defTabSz="685870"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35"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430"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526"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6141"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7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2012"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94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70" rtl="0" eaLnBrk="1" latinLnBrk="0" hangingPunct="1">
        <a:defRPr sz="1324" kern="1200">
          <a:solidFill>
            <a:schemeClr val="tx1"/>
          </a:solidFill>
          <a:latin typeface="+mn-lt"/>
          <a:ea typeface="+mn-ea"/>
          <a:cs typeface="+mn-cs"/>
        </a:defRPr>
      </a:lvl1pPr>
      <a:lvl2pPr marL="342935" algn="l" defTabSz="685870" rtl="0" eaLnBrk="1" latinLnBrk="0" hangingPunct="1">
        <a:defRPr sz="1324" kern="1200">
          <a:solidFill>
            <a:schemeClr val="tx1"/>
          </a:solidFill>
          <a:latin typeface="+mn-lt"/>
          <a:ea typeface="+mn-ea"/>
          <a:cs typeface="+mn-cs"/>
        </a:defRPr>
      </a:lvl2pPr>
      <a:lvl3pPr marL="685870" algn="l" defTabSz="685870" rtl="0" eaLnBrk="1" latinLnBrk="0" hangingPunct="1">
        <a:defRPr sz="1324" kern="1200">
          <a:solidFill>
            <a:schemeClr val="tx1"/>
          </a:solidFill>
          <a:latin typeface="+mn-lt"/>
          <a:ea typeface="+mn-ea"/>
          <a:cs typeface="+mn-cs"/>
        </a:defRPr>
      </a:lvl3pPr>
      <a:lvl4pPr marL="1028805" algn="l" defTabSz="685870" rtl="0" eaLnBrk="1" latinLnBrk="0" hangingPunct="1">
        <a:defRPr sz="1324" kern="1200">
          <a:solidFill>
            <a:schemeClr val="tx1"/>
          </a:solidFill>
          <a:latin typeface="+mn-lt"/>
          <a:ea typeface="+mn-ea"/>
          <a:cs typeface="+mn-cs"/>
        </a:defRPr>
      </a:lvl4pPr>
      <a:lvl5pPr marL="1371739" algn="l" defTabSz="685870" rtl="0" eaLnBrk="1" latinLnBrk="0" hangingPunct="1">
        <a:defRPr sz="1324" kern="1200">
          <a:solidFill>
            <a:schemeClr val="tx1"/>
          </a:solidFill>
          <a:latin typeface="+mn-lt"/>
          <a:ea typeface="+mn-ea"/>
          <a:cs typeface="+mn-cs"/>
        </a:defRPr>
      </a:lvl5pPr>
      <a:lvl6pPr marL="1714676" algn="l" defTabSz="685870" rtl="0" eaLnBrk="1" latinLnBrk="0" hangingPunct="1">
        <a:defRPr sz="1324" kern="1200">
          <a:solidFill>
            <a:schemeClr val="tx1"/>
          </a:solidFill>
          <a:latin typeface="+mn-lt"/>
          <a:ea typeface="+mn-ea"/>
          <a:cs typeface="+mn-cs"/>
        </a:defRPr>
      </a:lvl6pPr>
      <a:lvl7pPr marL="2057609" algn="l" defTabSz="685870" rtl="0" eaLnBrk="1" latinLnBrk="0" hangingPunct="1">
        <a:defRPr sz="1324" kern="1200">
          <a:solidFill>
            <a:schemeClr val="tx1"/>
          </a:solidFill>
          <a:latin typeface="+mn-lt"/>
          <a:ea typeface="+mn-ea"/>
          <a:cs typeface="+mn-cs"/>
        </a:defRPr>
      </a:lvl7pPr>
      <a:lvl8pPr marL="2400545" algn="l" defTabSz="685870" rtl="0" eaLnBrk="1" latinLnBrk="0" hangingPunct="1">
        <a:defRPr sz="1324" kern="1200">
          <a:solidFill>
            <a:schemeClr val="tx1"/>
          </a:solidFill>
          <a:latin typeface="+mn-lt"/>
          <a:ea typeface="+mn-ea"/>
          <a:cs typeface="+mn-cs"/>
        </a:defRPr>
      </a:lvl8pPr>
      <a:lvl9pPr marL="2743480" algn="l" defTabSz="685870"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8">
          <p15:clr>
            <a:srgbClr val="5ACBF0"/>
          </p15:clr>
        </p15:guide>
        <p15:guide id="2" pos="127">
          <p15:clr>
            <a:srgbClr val="5ACBF0"/>
          </p15:clr>
        </p15:guide>
        <p15:guide id="3" pos="551">
          <p15:clr>
            <a:srgbClr val="5ACBF0"/>
          </p15:clr>
        </p15:guide>
        <p15:guide id="4" pos="974">
          <p15:clr>
            <a:srgbClr val="5ACBF0"/>
          </p15:clr>
        </p15:guide>
        <p15:guide id="5" pos="1398">
          <p15:clr>
            <a:srgbClr val="5ACBF0"/>
          </p15:clr>
        </p15:guide>
        <p15:guide id="6" pos="1821">
          <p15:clr>
            <a:srgbClr val="5ACBF0"/>
          </p15:clr>
        </p15:guide>
        <p15:guide id="7" pos="2245">
          <p15:clr>
            <a:srgbClr val="5ACBF0"/>
          </p15:clr>
        </p15:guide>
        <p15:guide id="8" pos="2669">
          <p15:clr>
            <a:srgbClr val="5ACBF0"/>
          </p15:clr>
        </p15:guide>
        <p15:guide id="9" pos="3091">
          <p15:clr>
            <a:srgbClr val="5ACBF0"/>
          </p15:clr>
        </p15:guide>
        <p15:guide id="10" pos="3515">
          <p15:clr>
            <a:srgbClr val="5ACBF0"/>
          </p15:clr>
        </p15:guide>
        <p15:guide id="11" pos="3939">
          <p15:clr>
            <a:srgbClr val="5ACBF0"/>
          </p15:clr>
        </p15:guide>
        <p15:guide id="12" pos="4362">
          <p15:clr>
            <a:srgbClr val="5ACBF0"/>
          </p15:clr>
        </p15:guide>
        <p15:guide id="13" pos="4786">
          <p15:clr>
            <a:srgbClr val="5ACBF0"/>
          </p15:clr>
        </p15:guide>
        <p15:guide id="14" pos="5209">
          <p15:clr>
            <a:srgbClr val="5ACBF0"/>
          </p15:clr>
        </p15:guide>
        <p15:guide id="15" pos="5633">
          <p15:clr>
            <a:srgbClr val="5ACBF0"/>
          </p15:clr>
        </p15:guide>
        <p15:guide id="16" pos="212">
          <p15:clr>
            <a:srgbClr val="C35EA4"/>
          </p15:clr>
        </p15:guide>
        <p15:guide id="17" pos="5548">
          <p15:clr>
            <a:srgbClr val="C35EA4"/>
          </p15:clr>
        </p15:guide>
        <p15:guide id="18" orient="horz" pos="560">
          <p15:clr>
            <a:srgbClr val="5ACBF0"/>
          </p15:clr>
        </p15:guide>
        <p15:guide id="19" orient="horz" pos="985">
          <p15:clr>
            <a:srgbClr val="5ACBF0"/>
          </p15:clr>
        </p15:guide>
        <p15:guide id="20" orient="horz" pos="1408">
          <p15:clr>
            <a:srgbClr val="5ACBF0"/>
          </p15:clr>
        </p15:guide>
        <p15:guide id="21" orient="horz" pos="1832">
          <p15:clr>
            <a:srgbClr val="5ACBF0"/>
          </p15:clr>
        </p15:guide>
        <p15:guide id="22" orient="horz" pos="2255">
          <p15:clr>
            <a:srgbClr val="5ACBF0"/>
          </p15:clr>
        </p15:guide>
        <p15:guide id="23" orient="horz" pos="2680">
          <p15:clr>
            <a:srgbClr val="5ACBF0"/>
          </p15:clr>
        </p15:guide>
        <p15:guide id="24" orient="horz" pos="3102">
          <p15:clr>
            <a:srgbClr val="5ACBF0"/>
          </p15:clr>
        </p15:guide>
        <p15:guide id="25" orient="horz" pos="222">
          <p15:clr>
            <a:srgbClr val="C35EA4"/>
          </p15:clr>
        </p15:guide>
        <p15:guide id="26" orient="horz" pos="3018">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customXml" Target="../../customXml/item4.xml"/><Relationship Id="rId1" Type="http://schemas.openxmlformats.org/officeDocument/2006/relationships/customXml" Target="../../customXml/item5.xml"/><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88.xml"/><Relationship Id="rId5" Type="http://schemas.openxmlformats.org/officeDocument/2006/relationships/hyperlink" Target="mailto:partnerlifecycle@microsoft.com" TargetMode="External"/><Relationship Id="rId4" Type="http://schemas.openxmlformats.org/officeDocument/2006/relationships/hyperlink" Target="http://aka.ms/DMPOnboardin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hyperlink" Target="http://aka.ms/rsc" TargetMode="External"/><Relationship Id="rId2" Type="http://schemas.openxmlformats.org/officeDocument/2006/relationships/hyperlink" Target="https://partner.microsoft.com/" TargetMode="External"/><Relationship Id="rId1" Type="http://schemas.openxmlformats.org/officeDocument/2006/relationships/slideLayout" Target="../slideLayouts/slideLayout58.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hyperlink" Target="https://signup.microsoft.com/signup?sku=StoreForBusinessIW&amp;origin=partnerdashboard&amp;culture=en-us&amp;ru=https://partner.microsoft.com/dashboard/account/v3/xpu/onboard?ru=/en-us/dashboard/account/v3/enrollment/companyprofile/basicpartnernetwork/new" TargetMode="External"/><Relationship Id="rId2" Type="http://schemas.openxmlformats.org/officeDocument/2006/relationships/notesSlide" Target="../notesSlides/notesSlide21.xml"/><Relationship Id="rId1" Type="http://schemas.openxmlformats.org/officeDocument/2006/relationships/slideLayout" Target="../slideLayouts/slideLayout55.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55.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hyperlink" Target="https://partners.microsoft.com/partnerprogram/PartnerMembershipCenter.aspx" TargetMode="External"/><Relationship Id="rId2" Type="http://schemas.openxmlformats.org/officeDocument/2006/relationships/notesSlide" Target="../notesSlides/notesSlide24.xml"/><Relationship Id="rId1" Type="http://schemas.openxmlformats.org/officeDocument/2006/relationships/slideLayout" Target="../slideLayouts/slideLayout5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partners.microsoft.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55.xml"/><Relationship Id="rId5" Type="http://schemas.openxmlformats.org/officeDocument/2006/relationships/image" Target="../media/image73.png"/><Relationship Id="rId4" Type="http://schemas.openxmlformats.org/officeDocument/2006/relationships/hyperlink" Target="https://docs.microsoft.com/en-us/partner-center/azure-active-directory-tenants-and-partner-cente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55.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6.xml.rels><?xml version="1.0" encoding="UTF-8" standalone="yes"?>
<Relationships xmlns="http://schemas.openxmlformats.org/package/2006/relationships"><Relationship Id="rId3" Type="http://schemas.openxmlformats.org/officeDocument/2006/relationships/hyperlink" Target="https://reseller.microsoftcrmportals.com/" TargetMode="External"/><Relationship Id="rId2" Type="http://schemas.openxmlformats.org/officeDocument/2006/relationships/notesSlide" Target="../notesSlides/notesSlide6.xml"/><Relationship Id="rId1" Type="http://schemas.openxmlformats.org/officeDocument/2006/relationships/slideLayout" Target="../slideLayouts/slideLayout102.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hyperlink" Target="https://signup.microsoft.com/signup?sku=StoreForBusinessIW&amp;origin=partnerdashboard&amp;culture=en-us&amp;ru=https://partner.microsoft.com/dashboard/account/v3/xpu/onboard?ru=/en-us/dashboard/account/v3/enrollment/companyprofile/basicpartnernetwork/new" TargetMode="External"/><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slide" Target="slide26.xml"/><Relationship Id="rId5" Type="http://schemas.openxmlformats.org/officeDocument/2006/relationships/hyperlink" Target="https://partners.microsoft.com/" TargetMode="External"/><Relationship Id="rId4" Type="http://schemas.openxmlformats.org/officeDocument/2006/relationships/slide" Target="slide23.xml"/></Relationships>
</file>

<file path=ppt/slides/_rels/slide8.xml.rels><?xml version="1.0" encoding="UTF-8" standalone="yes"?>
<Relationships xmlns="http://schemas.openxmlformats.org/package/2006/relationships"><Relationship Id="rId3" Type="http://schemas.openxmlformats.org/officeDocument/2006/relationships/hyperlink" Target="https://reseller.microsoftcrmportals.com/" TargetMode="External"/><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4103" y="3029435"/>
            <a:ext cx="3332713" cy="127091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6599" y="3782450"/>
            <a:ext cx="3332713" cy="127091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88" y="2281245"/>
            <a:ext cx="3332713" cy="127091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4089" y="822895"/>
            <a:ext cx="3332713" cy="127091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6199" y="-635456"/>
            <a:ext cx="3332713" cy="1270911"/>
          </a:xfrm>
          <a:prstGeom prst="rect">
            <a:avLst/>
          </a:prstGeom>
        </p:spPr>
      </p:pic>
      <p:sp>
        <p:nvSpPr>
          <p:cNvPr id="2" name="Title 1"/>
          <p:cNvSpPr>
            <a:spLocks noGrp="1"/>
          </p:cNvSpPr>
          <p:nvPr>
            <p:ph type="ctrTitle"/>
          </p:nvPr>
        </p:nvSpPr>
        <p:spPr>
          <a:xfrm>
            <a:off x="271688" y="1700037"/>
            <a:ext cx="4115872" cy="1102519"/>
          </a:xfrm>
        </p:spPr>
        <p:txBody>
          <a:bodyPr/>
          <a:lstStyle/>
          <a:p>
            <a:r>
              <a:rPr lang="en-US"/>
              <a:t>Distributor-Managed Partner (DMP) Onboarding Readiness Deck</a:t>
            </a:r>
          </a:p>
        </p:txBody>
      </p:sp>
      <p:sp>
        <p:nvSpPr>
          <p:cNvPr id="3" name="Subtitle 2"/>
          <p:cNvSpPr>
            <a:spLocks noGrp="1"/>
          </p:cNvSpPr>
          <p:nvPr>
            <p:ph type="subTitle" idx="1"/>
          </p:nvPr>
        </p:nvSpPr>
        <p:spPr/>
        <p:txBody>
          <a:bodyPr/>
          <a:lstStyle/>
          <a:p>
            <a:r>
              <a:rPr lang="en-US"/>
              <a:t>Microsoft Commercial Devices Team</a:t>
            </a:r>
          </a:p>
          <a:p>
            <a:endParaRPr lang="en-US"/>
          </a:p>
        </p:txBody>
      </p:sp>
    </p:spTree>
    <p:extLst>
      <p:ext uri="{BB962C8B-B14F-4D97-AF65-F5344CB8AC3E}">
        <p14:creationId xmlns:p14="http://schemas.microsoft.com/office/powerpoint/2010/main" val="193174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DMP: Portal Registration Step by Step</a:t>
            </a:r>
            <a:endParaRPr lang="en-GB"/>
          </a:p>
        </p:txBody>
      </p:sp>
      <p:sp>
        <p:nvSpPr>
          <p:cNvPr id="3" name="Oval 2"/>
          <p:cNvSpPr/>
          <p:nvPr/>
        </p:nvSpPr>
        <p:spPr bwMode="auto">
          <a:xfrm>
            <a:off x="4618576" y="1182281"/>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4" name="Oval 3"/>
          <p:cNvSpPr/>
          <p:nvPr/>
        </p:nvSpPr>
        <p:spPr bwMode="auto">
          <a:xfrm>
            <a:off x="4618576" y="3146716"/>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4716513" y="1296581"/>
            <a:ext cx="3087418" cy="1143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p:txBody>
      </p:sp>
      <p:cxnSp>
        <p:nvCxnSpPr>
          <p:cNvPr id="12" name="Straight Connector 11"/>
          <p:cNvCxnSpPr>
            <a:stCxn id="3" idx="4"/>
            <a:endCxn id="4" idx="0"/>
          </p:cNvCxnSpPr>
          <p:nvPr/>
        </p:nvCxnSpPr>
        <p:spPr>
          <a:xfrm>
            <a:off x="4732876" y="1410881"/>
            <a:ext cx="0" cy="1735835"/>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981491" y="1215684"/>
            <a:ext cx="3419026" cy="1924566"/>
          </a:xfrm>
          <a:prstGeom prst="rect">
            <a:avLst/>
          </a:prstGeom>
        </p:spPr>
        <p:txBody>
          <a:bodyPr wrap="square">
            <a:spAutoFit/>
          </a:bodyPr>
          <a:lstStyle/>
          <a:p>
            <a:r>
              <a:rPr lang="en-US"/>
              <a:t>On successful Sign-in, you will be redirected to User Profile page and you will be requested to complete your profile information before accessing other contents of this portal.</a:t>
            </a:r>
          </a:p>
          <a:p>
            <a:endParaRPr lang="en-US"/>
          </a:p>
          <a:p>
            <a:r>
              <a:rPr lang="en-US"/>
              <a:t>Enter all mandatory information and click on </a:t>
            </a:r>
            <a:r>
              <a:rPr lang="en-US" b="1"/>
              <a:t>Save &amp; Next </a:t>
            </a:r>
            <a:r>
              <a:rPr lang="en-US"/>
              <a:t>button to complete your User Profile.</a:t>
            </a:r>
          </a:p>
        </p:txBody>
      </p:sp>
      <p:pic>
        <p:nvPicPr>
          <p:cNvPr id="18" name="Picture 17"/>
          <p:cNvPicPr/>
          <p:nvPr/>
        </p:nvPicPr>
        <p:blipFill>
          <a:blip r:embed="rId3"/>
          <a:stretch>
            <a:fillRect/>
          </a:stretch>
        </p:blipFill>
        <p:spPr>
          <a:xfrm>
            <a:off x="419473" y="1092269"/>
            <a:ext cx="4131945" cy="2694623"/>
          </a:xfrm>
          <a:prstGeom prst="rect">
            <a:avLst/>
          </a:prstGeom>
        </p:spPr>
      </p:pic>
    </p:spTree>
    <p:extLst>
      <p:ext uri="{BB962C8B-B14F-4D97-AF65-F5344CB8AC3E}">
        <p14:creationId xmlns:p14="http://schemas.microsoft.com/office/powerpoint/2010/main" val="2410422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1.38889E-6 -1.60494E-6 L 0.02257 -1.60494E-6 " pathEditMode="relative" rAng="0" ptsTypes="AA">
                                      <p:cBhvr>
                                        <p:cTn id="9" dur="500" spd="-100000" fill="hold"/>
                                        <p:tgtEl>
                                          <p:spTgt spid="6"/>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DMP: Portal Registration Step by Step</a:t>
            </a:r>
            <a:endParaRPr lang="en-GB"/>
          </a:p>
        </p:txBody>
      </p:sp>
      <p:sp>
        <p:nvSpPr>
          <p:cNvPr id="3" name="Oval 2"/>
          <p:cNvSpPr/>
          <p:nvPr/>
        </p:nvSpPr>
        <p:spPr bwMode="auto">
          <a:xfrm>
            <a:off x="4618576" y="1182281"/>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4" name="Oval 3"/>
          <p:cNvSpPr/>
          <p:nvPr/>
        </p:nvSpPr>
        <p:spPr bwMode="auto">
          <a:xfrm>
            <a:off x="4618576" y="3146716"/>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4716513" y="1296581"/>
            <a:ext cx="3087418" cy="1143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p:txBody>
      </p:sp>
      <p:cxnSp>
        <p:nvCxnSpPr>
          <p:cNvPr id="12" name="Straight Connector 11"/>
          <p:cNvCxnSpPr>
            <a:stCxn id="3" idx="4"/>
            <a:endCxn id="4" idx="0"/>
          </p:cNvCxnSpPr>
          <p:nvPr/>
        </p:nvCxnSpPr>
        <p:spPr>
          <a:xfrm>
            <a:off x="4732876" y="1410881"/>
            <a:ext cx="0" cy="1735835"/>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981491" y="1215684"/>
            <a:ext cx="3419026" cy="4006866"/>
          </a:xfrm>
          <a:prstGeom prst="rect">
            <a:avLst/>
          </a:prstGeom>
        </p:spPr>
        <p:txBody>
          <a:bodyPr wrap="square">
            <a:spAutoFit/>
          </a:bodyPr>
          <a:lstStyle/>
          <a:p>
            <a:r>
              <a:rPr lang="en-US" sz="1400" b="1" u="sng">
                <a:cs typeface="Segoe UI" pitchFamily="34" charset="0"/>
              </a:rPr>
              <a:t>1</a:t>
            </a:r>
            <a:r>
              <a:rPr lang="en-US" sz="1400" b="1" u="sng" baseline="30000">
                <a:cs typeface="Segoe UI" pitchFamily="34" charset="0"/>
              </a:rPr>
              <a:t>st</a:t>
            </a:r>
            <a:r>
              <a:rPr lang="en-US" sz="1400" b="1" u="sng">
                <a:cs typeface="Segoe UI" pitchFamily="34" charset="0"/>
              </a:rPr>
              <a:t> Partnership</a:t>
            </a:r>
          </a:p>
          <a:p>
            <a:endParaRPr lang="en-US" sz="1400" b="1" u="sng">
              <a:cs typeface="Segoe UI" pitchFamily="34" charset="0"/>
            </a:endParaRPr>
          </a:p>
          <a:p>
            <a:r>
              <a:rPr lang="en-US" sz="1400">
                <a:cs typeface="Segoe UI" pitchFamily="34" charset="0"/>
              </a:rPr>
              <a:t>Once you reach the Partner Enrollment List, please select “</a:t>
            </a:r>
            <a:r>
              <a:rPr lang="en-US" sz="1400" b="1">
                <a:cs typeface="Segoe UI" pitchFamily="34" charset="0"/>
              </a:rPr>
              <a:t>Enroll Organization</a:t>
            </a:r>
            <a:r>
              <a:rPr lang="en-US" sz="1400">
                <a:cs typeface="Segoe UI" pitchFamily="34" charset="0"/>
              </a:rPr>
              <a:t>” and continue with the registration.</a:t>
            </a:r>
          </a:p>
          <a:p>
            <a:endParaRPr lang="en-US"/>
          </a:p>
          <a:p>
            <a:endParaRPr lang="en-US"/>
          </a:p>
          <a:p>
            <a:r>
              <a:rPr lang="en-US" b="1" u="sng"/>
              <a:t>Additional Partnerships w/ Existing Account</a:t>
            </a:r>
          </a:p>
          <a:p>
            <a:endParaRPr lang="en-US" b="1" u="sng"/>
          </a:p>
          <a:p>
            <a:r>
              <a:rPr lang="en-US" sz="1050"/>
              <a:t>If you have already completed a registration and would like to </a:t>
            </a:r>
            <a:r>
              <a:rPr lang="en-US" sz="1050" b="1"/>
              <a:t>submit additional Partnership requests</a:t>
            </a:r>
            <a:r>
              <a:rPr lang="en-US" sz="1050"/>
              <a:t>, then please select the appropriate Organization in the list.</a:t>
            </a:r>
          </a:p>
          <a:p>
            <a:endParaRPr lang="en-US" sz="1050"/>
          </a:p>
          <a:p>
            <a:pPr lvl="0"/>
            <a:r>
              <a:rPr lang="en-US" sz="1050"/>
              <a:t>Select </a:t>
            </a:r>
            <a:r>
              <a:rPr lang="en-US" sz="1050" b="1"/>
              <a:t>Save &amp; Next</a:t>
            </a:r>
            <a:r>
              <a:rPr lang="en-US" sz="1050"/>
              <a:t> on the bottom until you reach the </a:t>
            </a:r>
            <a:r>
              <a:rPr lang="en-US" sz="1050" b="1"/>
              <a:t>Distributors</a:t>
            </a:r>
            <a:r>
              <a:rPr lang="en-US" sz="1050"/>
              <a:t> page.</a:t>
            </a:r>
          </a:p>
          <a:p>
            <a:pPr lvl="0"/>
            <a:endParaRPr lang="en-US" sz="1050"/>
          </a:p>
          <a:p>
            <a:pPr lvl="0"/>
            <a:r>
              <a:rPr lang="en-US" sz="1050"/>
              <a:t>Submit the desired </a:t>
            </a:r>
            <a:r>
              <a:rPr lang="en-US" sz="1050" b="1"/>
              <a:t>ADD Partnership request(s) </a:t>
            </a:r>
            <a:r>
              <a:rPr lang="en-US" sz="1050"/>
              <a:t>by selecting the </a:t>
            </a:r>
            <a:r>
              <a:rPr lang="en-US" sz="1050" b="1"/>
              <a:t>Associate</a:t>
            </a:r>
            <a:r>
              <a:rPr lang="en-US" sz="1050"/>
              <a:t> button.</a:t>
            </a:r>
          </a:p>
          <a:p>
            <a:endParaRPr lang="en-US"/>
          </a:p>
        </p:txBody>
      </p:sp>
      <p:pic>
        <p:nvPicPr>
          <p:cNvPr id="7" name="Picture 6">
            <a:extLst>
              <a:ext uri="{FF2B5EF4-FFF2-40B4-BE49-F238E27FC236}">
                <a16:creationId xmlns:a16="http://schemas.microsoft.com/office/drawing/2014/main" id="{1588A01D-8CFA-4844-93F3-69181A09E140}"/>
              </a:ext>
            </a:extLst>
          </p:cNvPr>
          <p:cNvPicPr>
            <a:picLocks noChangeAspect="1"/>
          </p:cNvPicPr>
          <p:nvPr/>
        </p:nvPicPr>
        <p:blipFill>
          <a:blip r:embed="rId3"/>
          <a:stretch>
            <a:fillRect/>
          </a:stretch>
        </p:blipFill>
        <p:spPr>
          <a:xfrm>
            <a:off x="152017" y="1601845"/>
            <a:ext cx="4419983" cy="1152244"/>
          </a:xfrm>
          <a:prstGeom prst="rect">
            <a:avLst/>
          </a:prstGeom>
        </p:spPr>
      </p:pic>
    </p:spTree>
    <p:extLst>
      <p:ext uri="{BB962C8B-B14F-4D97-AF65-F5344CB8AC3E}">
        <p14:creationId xmlns:p14="http://schemas.microsoft.com/office/powerpoint/2010/main" val="23565457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1.38889E-6 -1.60494E-6 L 0.02257 -1.60494E-6 " pathEditMode="relative" rAng="0" ptsTypes="AA">
                                      <p:cBhvr>
                                        <p:cTn id="9" dur="500" spd="-100000" fill="hold"/>
                                        <p:tgtEl>
                                          <p:spTgt spid="6"/>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DMP: Portal Registration Step by Step</a:t>
            </a:r>
            <a:endParaRPr lang="en-GB" dirty="0"/>
          </a:p>
        </p:txBody>
      </p:sp>
      <p:sp>
        <p:nvSpPr>
          <p:cNvPr id="3" name="Oval 2"/>
          <p:cNvSpPr/>
          <p:nvPr/>
        </p:nvSpPr>
        <p:spPr bwMode="auto">
          <a:xfrm>
            <a:off x="4602213" y="1007556"/>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4716513" y="1158637"/>
            <a:ext cx="3087418" cy="1143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p:txBody>
      </p:sp>
      <p:cxnSp>
        <p:nvCxnSpPr>
          <p:cNvPr id="12" name="Straight Connector 11"/>
          <p:cNvCxnSpPr>
            <a:cxnSpLocks/>
            <a:stCxn id="3" idx="4"/>
          </p:cNvCxnSpPr>
          <p:nvPr/>
        </p:nvCxnSpPr>
        <p:spPr>
          <a:xfrm>
            <a:off x="4716513" y="1236156"/>
            <a:ext cx="16363" cy="1503103"/>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928750" y="1109225"/>
            <a:ext cx="3419026" cy="1754326"/>
          </a:xfrm>
          <a:prstGeom prst="rect">
            <a:avLst/>
          </a:prstGeom>
        </p:spPr>
        <p:txBody>
          <a:bodyPr wrap="square">
            <a:spAutoFit/>
          </a:bodyPr>
          <a:lstStyle/>
          <a:p>
            <a:pPr marL="285750" indent="-285750">
              <a:buFont typeface="Arial" panose="020B0604020202020204" pitchFamily="34" charset="0"/>
              <a:buChar char="•"/>
            </a:pPr>
            <a:r>
              <a:rPr lang="en-US" sz="1200" dirty="0"/>
              <a:t>MPN ID’s will be pre-populated with the Work Account associations. Please select the </a:t>
            </a:r>
            <a:r>
              <a:rPr lang="en-US" sz="1200" b="1" dirty="0"/>
              <a:t>MPN Organization ID </a:t>
            </a:r>
            <a:r>
              <a:rPr lang="en-US" sz="1200" dirty="0"/>
              <a:t>that you want to use and then select the appropriate </a:t>
            </a:r>
            <a:r>
              <a:rPr lang="en-US" sz="1200" b="1" dirty="0"/>
              <a:t>MPN Location ID</a:t>
            </a:r>
            <a:r>
              <a:rPr lang="en-US" sz="1200" dirty="0"/>
              <a:t> from the drop downs.</a:t>
            </a:r>
          </a:p>
          <a:p>
            <a:endParaRPr lang="en-US" sz="1200" dirty="0"/>
          </a:p>
          <a:p>
            <a:pPr marL="285750" indent="-285750">
              <a:buFont typeface="Arial" panose="020B0604020202020204" pitchFamily="34" charset="0"/>
              <a:buChar char="•"/>
            </a:pPr>
            <a:r>
              <a:rPr lang="en-US" sz="1200" dirty="0"/>
              <a:t>Once you select the appropriate MPN Location ID, your </a:t>
            </a:r>
            <a:r>
              <a:rPr lang="en-US" sz="1200" b="1" dirty="0"/>
              <a:t>Legal Company Name </a:t>
            </a:r>
            <a:r>
              <a:rPr lang="en-US" sz="1200" dirty="0"/>
              <a:t>will automatically pre-populate.</a:t>
            </a:r>
          </a:p>
        </p:txBody>
      </p:sp>
      <p:pic>
        <p:nvPicPr>
          <p:cNvPr id="11" name="Content Placeholder 5"/>
          <p:cNvPicPr/>
          <p:nvPr/>
        </p:nvPicPr>
        <p:blipFill>
          <a:blip r:embed="rId3"/>
          <a:stretch>
            <a:fillRect/>
          </a:stretch>
        </p:blipFill>
        <p:spPr>
          <a:xfrm>
            <a:off x="456525" y="1097436"/>
            <a:ext cx="3996931" cy="2001216"/>
          </a:xfrm>
          <a:prstGeom prst="rect">
            <a:avLst/>
          </a:prstGeom>
        </p:spPr>
      </p:pic>
      <p:sp>
        <p:nvSpPr>
          <p:cNvPr id="5" name="TextBox 4">
            <a:extLst>
              <a:ext uri="{FF2B5EF4-FFF2-40B4-BE49-F238E27FC236}">
                <a16:creationId xmlns:a16="http://schemas.microsoft.com/office/drawing/2014/main" id="{90383DC0-B6B9-B4FB-A0C0-1D91ADE55404}"/>
              </a:ext>
            </a:extLst>
          </p:cNvPr>
          <p:cNvSpPr txBox="1"/>
          <p:nvPr/>
        </p:nvSpPr>
        <p:spPr>
          <a:xfrm>
            <a:off x="291404" y="3429042"/>
            <a:ext cx="8517732" cy="1580946"/>
          </a:xfrm>
          <a:prstGeom prst="rect">
            <a:avLst/>
          </a:prstGeom>
          <a:noFill/>
        </p:spPr>
        <p:txBody>
          <a:bodyPr wrap="square" lIns="182880" tIns="146304" rIns="182880" bIns="146304" rtlCol="0">
            <a:spAutoFit/>
          </a:bodyPr>
          <a:lstStyle/>
          <a:p>
            <a:pPr algn="ctr">
              <a:lnSpc>
                <a:spcPct val="90000"/>
              </a:lnSpc>
              <a:spcAft>
                <a:spcPts val="800"/>
              </a:spcAft>
            </a:pPr>
            <a:r>
              <a:rPr lang="en-US" sz="1800" b="1" spc="-75" dirty="0">
                <a:ln w="3175">
                  <a:noFill/>
                </a:ln>
                <a:solidFill>
                  <a:schemeClr val="accent1"/>
                </a:solidFill>
                <a:latin typeface="+mj-lt"/>
                <a:cs typeface="Segoe UI" pitchFamily="34" charset="0"/>
              </a:rPr>
              <a:t>For Partners looking to onboard Multiple Locations:</a:t>
            </a:r>
          </a:p>
          <a:p>
            <a:pPr marL="228594" indent="-228594">
              <a:lnSpc>
                <a:spcPct val="90000"/>
              </a:lnSpc>
              <a:spcAft>
                <a:spcPts val="800"/>
              </a:spcAft>
              <a:buFont typeface="Arial" panose="020B0604020202020204" pitchFamily="34" charset="0"/>
              <a:buChar char="•"/>
            </a:pPr>
            <a:r>
              <a:rPr lang="en-US" sz="1200" dirty="0"/>
              <a:t>For partners with the same </a:t>
            </a:r>
            <a:r>
              <a:rPr lang="en-US" sz="1200" b="1" dirty="0"/>
              <a:t>MPN Organization ID</a:t>
            </a:r>
            <a:r>
              <a:rPr lang="en-US" sz="1200" dirty="0"/>
              <a:t>, but multiple </a:t>
            </a:r>
            <a:r>
              <a:rPr lang="en-US" sz="1200" b="1" dirty="0"/>
              <a:t>MPN Locations IDs</a:t>
            </a:r>
            <a:r>
              <a:rPr lang="en-US" sz="1200" dirty="0"/>
              <a:t>, please select the appropriate </a:t>
            </a:r>
            <a:r>
              <a:rPr lang="en-US" sz="1200" b="1" dirty="0"/>
              <a:t>Location ID(s) </a:t>
            </a:r>
            <a:r>
              <a:rPr lang="en-US" sz="1200" dirty="0"/>
              <a:t>being onboarded.</a:t>
            </a:r>
          </a:p>
          <a:p>
            <a:pPr marL="228594" indent="-228594">
              <a:lnSpc>
                <a:spcPct val="90000"/>
              </a:lnSpc>
              <a:spcAft>
                <a:spcPts val="800"/>
              </a:spcAft>
              <a:buFont typeface="Arial" panose="020B0604020202020204" pitchFamily="34" charset="0"/>
              <a:buChar char="•"/>
            </a:pPr>
            <a:r>
              <a:rPr lang="en-US" sz="1200" b="1" dirty="0"/>
              <a:t>What NOT to do:</a:t>
            </a:r>
            <a:br>
              <a:rPr lang="en-US" sz="1200" dirty="0"/>
            </a:br>
            <a:r>
              <a:rPr lang="en-US" sz="1200" dirty="0"/>
              <a:t>Do not edit the existing enrollment records MPN IDs &amp; address. All new locations must be enrolled with the steps above.</a:t>
            </a:r>
            <a:endParaRPr lang="en-US" sz="2400" dirty="0">
              <a:gradFill>
                <a:gsLst>
                  <a:gs pos="2917">
                    <a:schemeClr val="tx1"/>
                  </a:gs>
                  <a:gs pos="30000">
                    <a:schemeClr val="tx1"/>
                  </a:gs>
                </a:gsLst>
                <a:lin ang="5400000" scaled="0"/>
              </a:gradFill>
            </a:endParaRPr>
          </a:p>
        </p:txBody>
      </p:sp>
      <p:sp>
        <p:nvSpPr>
          <p:cNvPr id="4" name="Oval 3"/>
          <p:cNvSpPr/>
          <p:nvPr/>
        </p:nvSpPr>
        <p:spPr bwMode="auto">
          <a:xfrm>
            <a:off x="4618576" y="2702478"/>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7536977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1.38889E-6 -1.60494E-6 L 0.02257 -1.60494E-6 " pathEditMode="relative" rAng="0" ptsTypes="AA">
                                      <p:cBhvr>
                                        <p:cTn id="9" dur="500" spd="-100000" fill="hold"/>
                                        <p:tgtEl>
                                          <p:spTgt spid="6"/>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6" grpId="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DMP: Portal Registration Step by Step</a:t>
            </a:r>
            <a:endParaRPr lang="en-GB"/>
          </a:p>
        </p:txBody>
      </p:sp>
      <p:sp>
        <p:nvSpPr>
          <p:cNvPr id="3" name="Oval 2"/>
          <p:cNvSpPr/>
          <p:nvPr/>
        </p:nvSpPr>
        <p:spPr bwMode="auto">
          <a:xfrm>
            <a:off x="4618576" y="1182281"/>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4" name="Oval 3"/>
          <p:cNvSpPr/>
          <p:nvPr/>
        </p:nvSpPr>
        <p:spPr bwMode="auto">
          <a:xfrm>
            <a:off x="4618576" y="3146716"/>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4716513" y="1296581"/>
            <a:ext cx="3087418" cy="1143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p:txBody>
      </p:sp>
      <p:cxnSp>
        <p:nvCxnSpPr>
          <p:cNvPr id="12" name="Straight Connector 11"/>
          <p:cNvCxnSpPr>
            <a:stCxn id="3" idx="4"/>
            <a:endCxn id="4" idx="0"/>
          </p:cNvCxnSpPr>
          <p:nvPr/>
        </p:nvCxnSpPr>
        <p:spPr>
          <a:xfrm>
            <a:off x="4732876" y="1410881"/>
            <a:ext cx="0" cy="1735835"/>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030841" y="1171926"/>
            <a:ext cx="3419026" cy="1924566"/>
          </a:xfrm>
          <a:prstGeom prst="rect">
            <a:avLst/>
          </a:prstGeom>
        </p:spPr>
        <p:txBody>
          <a:bodyPr wrap="square">
            <a:spAutoFit/>
          </a:bodyPr>
          <a:lstStyle/>
          <a:p>
            <a:pPr marL="285750" indent="-285750">
              <a:buFont typeface="Arial" panose="020B0604020202020204" pitchFamily="34" charset="0"/>
              <a:buChar char="•"/>
            </a:pPr>
            <a:r>
              <a:rPr lang="en-US"/>
              <a:t>Fill out your Legal Business Profile information.</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Opt-in for Surface communications (optional).</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Click on </a:t>
            </a:r>
            <a:r>
              <a:rPr lang="en-US" b="1"/>
              <a:t>Next</a:t>
            </a:r>
            <a:r>
              <a:rPr lang="en-US"/>
              <a:t>.</a:t>
            </a:r>
          </a:p>
          <a:p>
            <a:endParaRPr lang="en-US"/>
          </a:p>
          <a:p>
            <a:endParaRPr lang="en-US"/>
          </a:p>
        </p:txBody>
      </p:sp>
      <p:pic>
        <p:nvPicPr>
          <p:cNvPr id="9" name="Picture 8"/>
          <p:cNvPicPr/>
          <p:nvPr/>
        </p:nvPicPr>
        <p:blipFill>
          <a:blip r:embed="rId3"/>
          <a:stretch>
            <a:fillRect/>
          </a:stretch>
        </p:blipFill>
        <p:spPr>
          <a:xfrm>
            <a:off x="420786" y="1296581"/>
            <a:ext cx="4181428" cy="2078734"/>
          </a:xfrm>
          <a:prstGeom prst="rect">
            <a:avLst/>
          </a:prstGeom>
        </p:spPr>
      </p:pic>
      <p:pic>
        <p:nvPicPr>
          <p:cNvPr id="7" name="Picture 6">
            <a:extLst>
              <a:ext uri="{FF2B5EF4-FFF2-40B4-BE49-F238E27FC236}">
                <a16:creationId xmlns:a16="http://schemas.microsoft.com/office/drawing/2014/main" id="{7DB85960-2565-44B5-B953-1F93053525B7}"/>
              </a:ext>
            </a:extLst>
          </p:cNvPr>
          <p:cNvPicPr>
            <a:picLocks noChangeAspect="1"/>
          </p:cNvPicPr>
          <p:nvPr/>
        </p:nvPicPr>
        <p:blipFill>
          <a:blip r:embed="rId4"/>
          <a:stretch>
            <a:fillRect/>
          </a:stretch>
        </p:blipFill>
        <p:spPr>
          <a:xfrm>
            <a:off x="420786" y="2801416"/>
            <a:ext cx="2178677" cy="224321"/>
          </a:xfrm>
          <a:prstGeom prst="rect">
            <a:avLst/>
          </a:prstGeom>
        </p:spPr>
      </p:pic>
    </p:spTree>
    <p:extLst>
      <p:ext uri="{BB962C8B-B14F-4D97-AF65-F5344CB8AC3E}">
        <p14:creationId xmlns:p14="http://schemas.microsoft.com/office/powerpoint/2010/main" val="2893816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1.38889E-6 -1.60494E-6 L 0.02257 -1.60494E-6 " pathEditMode="relative" rAng="0" ptsTypes="AA">
                                      <p:cBhvr>
                                        <p:cTn id="9" dur="500" spd="-100000" fill="hold"/>
                                        <p:tgtEl>
                                          <p:spTgt spid="6"/>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DMP: Portal Registration Step by Step</a:t>
            </a:r>
            <a:endParaRPr lang="en-GB"/>
          </a:p>
        </p:txBody>
      </p:sp>
      <p:sp>
        <p:nvSpPr>
          <p:cNvPr id="3" name="Oval 2"/>
          <p:cNvSpPr/>
          <p:nvPr/>
        </p:nvSpPr>
        <p:spPr bwMode="auto">
          <a:xfrm>
            <a:off x="4618576" y="1182281"/>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4" name="Oval 3"/>
          <p:cNvSpPr/>
          <p:nvPr/>
        </p:nvSpPr>
        <p:spPr bwMode="auto">
          <a:xfrm>
            <a:off x="4618576" y="1931576"/>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cxnSp>
        <p:nvCxnSpPr>
          <p:cNvPr id="12" name="Straight Connector 11"/>
          <p:cNvCxnSpPr>
            <a:stCxn id="3" idx="4"/>
            <a:endCxn id="4" idx="0"/>
          </p:cNvCxnSpPr>
          <p:nvPr/>
        </p:nvCxnSpPr>
        <p:spPr>
          <a:xfrm>
            <a:off x="4732876" y="1410881"/>
            <a:ext cx="0" cy="520695"/>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09774" y="2844514"/>
            <a:ext cx="3994503" cy="1384995"/>
          </a:xfrm>
          <a:prstGeom prst="rect">
            <a:avLst/>
          </a:prstGeom>
        </p:spPr>
        <p:txBody>
          <a:bodyPr wrap="square">
            <a:spAutoFit/>
          </a:bodyPr>
          <a:lstStyle/>
          <a:p>
            <a:r>
              <a:rPr lang="en-US" sz="1200"/>
              <a:t>Complete the Contact Details for each Contact Type by:</a:t>
            </a:r>
          </a:p>
          <a:p>
            <a:endParaRPr lang="en-US" sz="1200"/>
          </a:p>
          <a:p>
            <a:pPr marL="285750" indent="-285750">
              <a:buFont typeface="Arial" panose="020B0604020202020204" pitchFamily="34" charset="0"/>
              <a:buChar char="•"/>
            </a:pPr>
            <a:r>
              <a:rPr lang="en-US" sz="1200"/>
              <a:t>Click </a:t>
            </a:r>
            <a:r>
              <a:rPr lang="en-US" sz="1200" b="1"/>
              <a:t>Add Contact </a:t>
            </a:r>
            <a:r>
              <a:rPr lang="en-US" sz="1200"/>
              <a:t>button and complete </a:t>
            </a:r>
            <a:r>
              <a:rPr lang="en-US" sz="1200" b="1"/>
              <a:t>all</a:t>
            </a:r>
            <a:r>
              <a:rPr lang="en-US" sz="1200"/>
              <a:t> the 4 types of contact details required, click </a:t>
            </a:r>
            <a:r>
              <a:rPr lang="en-US" sz="1200" b="1"/>
              <a:t>Submit</a:t>
            </a:r>
            <a:r>
              <a:rPr lang="en-US" sz="1200"/>
              <a:t>.</a:t>
            </a:r>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r>
              <a:rPr lang="en-US" sz="1200"/>
              <a:t>If you do not complete all of the contacts, then you may see the error as follows:</a:t>
            </a:r>
          </a:p>
        </p:txBody>
      </p:sp>
      <p:pic>
        <p:nvPicPr>
          <p:cNvPr id="7" name="Picture 6"/>
          <p:cNvPicPr>
            <a:picLocks noChangeAspect="1"/>
          </p:cNvPicPr>
          <p:nvPr/>
        </p:nvPicPr>
        <p:blipFill>
          <a:blip r:embed="rId3"/>
          <a:stretch>
            <a:fillRect/>
          </a:stretch>
        </p:blipFill>
        <p:spPr>
          <a:xfrm>
            <a:off x="256513" y="1193954"/>
            <a:ext cx="4178398" cy="1084844"/>
          </a:xfrm>
          <a:prstGeom prst="rect">
            <a:avLst/>
          </a:prstGeom>
        </p:spPr>
      </p:pic>
      <p:cxnSp>
        <p:nvCxnSpPr>
          <p:cNvPr id="13" name="Straight Connector 12"/>
          <p:cNvCxnSpPr>
            <a:endCxn id="15" idx="0"/>
          </p:cNvCxnSpPr>
          <p:nvPr/>
        </p:nvCxnSpPr>
        <p:spPr>
          <a:xfrm>
            <a:off x="4732876" y="2160176"/>
            <a:ext cx="0" cy="179346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5" name="Oval 14"/>
          <p:cNvSpPr/>
          <p:nvPr/>
        </p:nvSpPr>
        <p:spPr bwMode="auto">
          <a:xfrm>
            <a:off x="4618576" y="3953640"/>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p:nvSpPr>
        <p:spPr>
          <a:xfrm>
            <a:off x="5183241" y="1421432"/>
            <a:ext cx="2443795" cy="295915"/>
          </a:xfrm>
          <a:prstGeom prst="rect">
            <a:avLst/>
          </a:prstGeom>
        </p:spPr>
        <p:txBody>
          <a:bodyPr wrap="square">
            <a:spAutoFit/>
          </a:bodyPr>
          <a:lstStyle/>
          <a:p>
            <a:r>
              <a:rPr lang="en-US"/>
              <a:t>Click on </a:t>
            </a:r>
            <a:r>
              <a:rPr lang="en-US" b="1"/>
              <a:t>Add</a:t>
            </a:r>
            <a:r>
              <a:rPr lang="en-US"/>
              <a:t> </a:t>
            </a:r>
            <a:r>
              <a:rPr lang="en-US" b="1"/>
              <a:t>Contact</a:t>
            </a:r>
            <a:r>
              <a:rPr lang="en-US"/>
              <a:t> button.</a:t>
            </a:r>
          </a:p>
        </p:txBody>
      </p:sp>
      <p:pic>
        <p:nvPicPr>
          <p:cNvPr id="20" name="Picture 19"/>
          <p:cNvPicPr>
            <a:picLocks noChangeAspect="1"/>
          </p:cNvPicPr>
          <p:nvPr/>
        </p:nvPicPr>
        <p:blipFill>
          <a:blip r:embed="rId4"/>
          <a:stretch>
            <a:fillRect/>
          </a:stretch>
        </p:blipFill>
        <p:spPr>
          <a:xfrm>
            <a:off x="636885" y="4296450"/>
            <a:ext cx="5030647" cy="290929"/>
          </a:xfrm>
          <a:prstGeom prst="rect">
            <a:avLst/>
          </a:prstGeom>
        </p:spPr>
      </p:pic>
      <p:pic>
        <p:nvPicPr>
          <p:cNvPr id="5" name="Picture 4">
            <a:extLst>
              <a:ext uri="{FF2B5EF4-FFF2-40B4-BE49-F238E27FC236}">
                <a16:creationId xmlns:a16="http://schemas.microsoft.com/office/drawing/2014/main" id="{A97F968D-3E02-478C-B7A2-3810580F33FA}"/>
              </a:ext>
            </a:extLst>
          </p:cNvPr>
          <p:cNvPicPr>
            <a:picLocks noChangeAspect="1"/>
          </p:cNvPicPr>
          <p:nvPr/>
        </p:nvPicPr>
        <p:blipFill>
          <a:blip r:embed="rId5"/>
          <a:stretch>
            <a:fillRect/>
          </a:stretch>
        </p:blipFill>
        <p:spPr>
          <a:xfrm>
            <a:off x="4961474" y="1920928"/>
            <a:ext cx="3920255" cy="2208922"/>
          </a:xfrm>
          <a:prstGeom prst="rect">
            <a:avLst/>
          </a:prstGeom>
        </p:spPr>
      </p:pic>
    </p:spTree>
    <p:extLst>
      <p:ext uri="{BB962C8B-B14F-4D97-AF65-F5344CB8AC3E}">
        <p14:creationId xmlns:p14="http://schemas.microsoft.com/office/powerpoint/2010/main" val="836016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DMP: Portal Registration Step by Step</a:t>
            </a:r>
            <a:endParaRPr lang="en-GB"/>
          </a:p>
        </p:txBody>
      </p:sp>
      <p:sp>
        <p:nvSpPr>
          <p:cNvPr id="3" name="Oval 2"/>
          <p:cNvSpPr/>
          <p:nvPr/>
        </p:nvSpPr>
        <p:spPr bwMode="auto">
          <a:xfrm>
            <a:off x="4458571" y="1753781"/>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4" name="Oval 3"/>
          <p:cNvSpPr/>
          <p:nvPr/>
        </p:nvSpPr>
        <p:spPr bwMode="auto">
          <a:xfrm>
            <a:off x="4458571" y="3977162"/>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4712999" y="1095840"/>
            <a:ext cx="3087418" cy="96550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IE" sz="1100">
                <a:solidFill>
                  <a:schemeClr val="tx1"/>
                </a:solidFill>
                <a:ea typeface="Segoe UI" pitchFamily="34" charset="0"/>
                <a:cs typeface="Segoe UI" pitchFamily="34" charset="0"/>
              </a:rPr>
              <a:t>Select the “</a:t>
            </a:r>
            <a:r>
              <a:rPr lang="en-IE" sz="1100" b="1">
                <a:solidFill>
                  <a:schemeClr val="tx1"/>
                </a:solidFill>
                <a:ea typeface="Segoe UI" pitchFamily="34" charset="0"/>
                <a:cs typeface="Segoe UI" pitchFamily="34" charset="0"/>
              </a:rPr>
              <a:t>click here</a:t>
            </a:r>
            <a:r>
              <a:rPr lang="en-IE" sz="1100">
                <a:solidFill>
                  <a:schemeClr val="tx1"/>
                </a:solidFill>
                <a:ea typeface="Segoe UI" pitchFamily="34" charset="0"/>
                <a:cs typeface="Segoe UI" pitchFamily="34" charset="0"/>
              </a:rPr>
              <a:t>” button, as shown to the left, to view the Terms and Conditions.</a:t>
            </a:r>
          </a:p>
        </p:txBody>
      </p:sp>
      <p:sp>
        <p:nvSpPr>
          <p:cNvPr id="8" name="Rectangle 7"/>
          <p:cNvSpPr/>
          <p:nvPr/>
        </p:nvSpPr>
        <p:spPr bwMode="auto">
          <a:xfrm>
            <a:off x="954860" y="3010237"/>
            <a:ext cx="3477883" cy="169123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r" defTabSz="932472" fontAlgn="base">
              <a:lnSpc>
                <a:spcPct val="90000"/>
              </a:lnSpc>
              <a:spcBef>
                <a:spcPct val="0"/>
              </a:spcBef>
              <a:spcAft>
                <a:spcPct val="0"/>
              </a:spcAft>
            </a:pPr>
            <a:r>
              <a:rPr lang="en-IE" sz="1100">
                <a:solidFill>
                  <a:schemeClr val="tx1"/>
                </a:solidFill>
                <a:ea typeface="Segoe UI" pitchFamily="34" charset="0"/>
                <a:cs typeface="Segoe UI" pitchFamily="34" charset="0"/>
              </a:rPr>
              <a:t>Read through the Terms &amp; Conditions and click </a:t>
            </a:r>
            <a:r>
              <a:rPr lang="en-IE" sz="1100" b="1">
                <a:solidFill>
                  <a:schemeClr val="tx1"/>
                </a:solidFill>
                <a:ea typeface="Segoe UI" pitchFamily="34" charset="0"/>
                <a:cs typeface="Segoe UI" pitchFamily="34" charset="0"/>
              </a:rPr>
              <a:t>Close</a:t>
            </a:r>
            <a:r>
              <a:rPr lang="en-IE" sz="1100">
                <a:solidFill>
                  <a:schemeClr val="tx1"/>
                </a:solidFill>
                <a:ea typeface="Segoe UI" pitchFamily="34" charset="0"/>
                <a:cs typeface="Segoe UI" pitchFamily="34" charset="0"/>
              </a:rPr>
              <a:t> or Print.</a:t>
            </a:r>
          </a:p>
          <a:p>
            <a:pPr algn="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a:p>
            <a:pPr algn="r" defTabSz="932472" fontAlgn="base">
              <a:lnSpc>
                <a:spcPct val="90000"/>
              </a:lnSpc>
              <a:spcBef>
                <a:spcPct val="0"/>
              </a:spcBef>
              <a:spcAft>
                <a:spcPct val="0"/>
              </a:spcAft>
            </a:pPr>
            <a:r>
              <a:rPr lang="en-IE" sz="1100">
                <a:solidFill>
                  <a:schemeClr val="tx1"/>
                </a:solidFill>
                <a:ea typeface="Segoe UI" pitchFamily="34" charset="0"/>
                <a:cs typeface="Segoe UI" pitchFamily="34" charset="0"/>
              </a:rPr>
              <a:t>Upon closing, you will be able to confirm that you have read and agree to the Terms &amp; Conditions.</a:t>
            </a:r>
          </a:p>
          <a:p>
            <a:pPr algn="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a:p>
            <a:pPr algn="r" defTabSz="932472" fontAlgn="base">
              <a:lnSpc>
                <a:spcPct val="90000"/>
              </a:lnSpc>
              <a:spcBef>
                <a:spcPct val="0"/>
              </a:spcBef>
              <a:spcAft>
                <a:spcPct val="0"/>
              </a:spcAft>
            </a:pPr>
            <a:r>
              <a:rPr lang="en-IE" sz="1100">
                <a:solidFill>
                  <a:schemeClr val="tx1"/>
                </a:solidFill>
                <a:ea typeface="Segoe UI" pitchFamily="34" charset="0"/>
                <a:cs typeface="Segoe UI" pitchFamily="34" charset="0"/>
              </a:rPr>
              <a:t>If you would like to accept, select the check box for </a:t>
            </a:r>
            <a:r>
              <a:rPr lang="en-IE" sz="1100" b="1">
                <a:solidFill>
                  <a:schemeClr val="tx1"/>
                </a:solidFill>
                <a:ea typeface="Segoe UI" pitchFamily="34" charset="0"/>
                <a:cs typeface="Segoe UI" pitchFamily="34" charset="0"/>
              </a:rPr>
              <a:t>Terms and Conditions.</a:t>
            </a:r>
          </a:p>
          <a:p>
            <a:pPr algn="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a:p>
            <a:pPr algn="r" defTabSz="932472" fontAlgn="base">
              <a:lnSpc>
                <a:spcPct val="90000"/>
              </a:lnSpc>
              <a:spcBef>
                <a:spcPct val="0"/>
              </a:spcBef>
              <a:spcAft>
                <a:spcPct val="0"/>
              </a:spcAft>
            </a:pPr>
            <a:r>
              <a:rPr lang="en-IE" sz="1100">
                <a:solidFill>
                  <a:schemeClr val="tx1"/>
                </a:solidFill>
                <a:ea typeface="Segoe UI" pitchFamily="34" charset="0"/>
                <a:cs typeface="Segoe UI" pitchFamily="34" charset="0"/>
              </a:rPr>
              <a:t>Click on the </a:t>
            </a:r>
            <a:r>
              <a:rPr lang="en-IE" sz="1100" b="1">
                <a:solidFill>
                  <a:schemeClr val="tx1"/>
                </a:solidFill>
                <a:ea typeface="Segoe UI" pitchFamily="34" charset="0"/>
                <a:cs typeface="Segoe UI" pitchFamily="34" charset="0"/>
              </a:rPr>
              <a:t>Save &amp; Next </a:t>
            </a:r>
            <a:r>
              <a:rPr lang="en-IE" sz="1100">
                <a:solidFill>
                  <a:schemeClr val="tx1"/>
                </a:solidFill>
                <a:ea typeface="Segoe UI" pitchFamily="34" charset="0"/>
                <a:cs typeface="Segoe UI" pitchFamily="34" charset="0"/>
              </a:rPr>
              <a:t>button.</a:t>
            </a:r>
          </a:p>
        </p:txBody>
      </p:sp>
      <p:cxnSp>
        <p:nvCxnSpPr>
          <p:cNvPr id="12" name="Straight Connector 11"/>
          <p:cNvCxnSpPr>
            <a:stCxn id="3" idx="4"/>
            <a:endCxn id="4" idx="0"/>
          </p:cNvCxnSpPr>
          <p:nvPr/>
        </p:nvCxnSpPr>
        <p:spPr>
          <a:xfrm>
            <a:off x="4572871" y="1982381"/>
            <a:ext cx="0" cy="1994781"/>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4" idx="4"/>
          </p:cNvCxnSpPr>
          <p:nvPr/>
        </p:nvCxnSpPr>
        <p:spPr>
          <a:xfrm>
            <a:off x="4572871" y="4205762"/>
            <a:ext cx="0" cy="119668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a:stCxn id="2" idx="2"/>
            <a:endCxn id="3" idx="0"/>
          </p:cNvCxnSpPr>
          <p:nvPr/>
        </p:nvCxnSpPr>
        <p:spPr>
          <a:xfrm>
            <a:off x="4572843" y="1053844"/>
            <a:ext cx="28" cy="699937"/>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14" name="Picture 13"/>
          <p:cNvPicPr/>
          <p:nvPr/>
        </p:nvPicPr>
        <p:blipFill>
          <a:blip r:embed="rId3"/>
          <a:stretch>
            <a:fillRect/>
          </a:stretch>
        </p:blipFill>
        <p:spPr>
          <a:xfrm>
            <a:off x="4687171" y="2242454"/>
            <a:ext cx="4201789" cy="2302704"/>
          </a:xfrm>
          <a:prstGeom prst="rect">
            <a:avLst/>
          </a:prstGeom>
        </p:spPr>
      </p:pic>
      <p:pic>
        <p:nvPicPr>
          <p:cNvPr id="9" name="Picture 8"/>
          <p:cNvPicPr>
            <a:picLocks noChangeAspect="1"/>
          </p:cNvPicPr>
          <p:nvPr/>
        </p:nvPicPr>
        <p:blipFill>
          <a:blip r:embed="rId4"/>
          <a:stretch>
            <a:fillRect/>
          </a:stretch>
        </p:blipFill>
        <p:spPr>
          <a:xfrm>
            <a:off x="336550" y="1081319"/>
            <a:ext cx="3923928" cy="1434184"/>
          </a:xfrm>
          <a:prstGeom prst="rect">
            <a:avLst/>
          </a:prstGeom>
        </p:spPr>
      </p:pic>
      <p:sp>
        <p:nvSpPr>
          <p:cNvPr id="10" name="Rectangle 9"/>
          <p:cNvSpPr/>
          <p:nvPr/>
        </p:nvSpPr>
        <p:spPr bwMode="auto">
          <a:xfrm>
            <a:off x="2426543" y="1095840"/>
            <a:ext cx="355814" cy="219108"/>
          </a:xfrm>
          <a:prstGeom prst="rect">
            <a:avLst/>
          </a:prstGeom>
          <a:noFill/>
          <a:ln w="12700">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0313166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1.38889E-6 -1.60494E-6 L 0.02257 -1.60494E-6 " pathEditMode="relative" rAng="0" ptsTypes="AA">
                                      <p:cBhvr>
                                        <p:cTn id="13" dur="500" spd="-100000" fill="hold"/>
                                        <p:tgtEl>
                                          <p:spTgt spid="6"/>
                                        </p:tgtEl>
                                        <p:attrNameLst>
                                          <p:attrName>ppt_x</p:attrName>
                                          <p:attrName>ppt_y</p:attrName>
                                        </p:attrNameLst>
                                      </p:cBhvr>
                                      <p:rCtr x="1128" y="0"/>
                                    </p:animMotion>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8.33333E-7 -1.7284E-6 L 0.02257 -1.7284E-6 " pathEditMode="relative" rAng="0" ptsTypes="AA">
                                      <p:cBhvr>
                                        <p:cTn id="27" dur="500" spd="-100000" fill="hold"/>
                                        <p:tgtEl>
                                          <p:spTgt spid="8"/>
                                        </p:tgtEl>
                                        <p:attrNameLst>
                                          <p:attrName>ppt_x</p:attrName>
                                          <p:attrName>ppt_y</p:attrName>
                                        </p:attrNameLst>
                                      </p:cBhvr>
                                      <p:rCtr x="1128" y="0"/>
                                    </p:animMotion>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3000"/>
                            </p:stCondLst>
                            <p:childTnLst>
                              <p:par>
                                <p:cTn id="33" presetID="22" presetClass="entr" presetSubtype="1"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6" grpId="1"/>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DMP: Portal Registration Step by Step</a:t>
            </a:r>
            <a:endParaRPr lang="en-GB"/>
          </a:p>
        </p:txBody>
      </p:sp>
      <p:sp>
        <p:nvSpPr>
          <p:cNvPr id="3" name="Oval 2"/>
          <p:cNvSpPr/>
          <p:nvPr/>
        </p:nvSpPr>
        <p:spPr bwMode="auto">
          <a:xfrm>
            <a:off x="4461483" y="2535077"/>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4" name="Oval 3"/>
          <p:cNvSpPr/>
          <p:nvPr/>
        </p:nvSpPr>
        <p:spPr bwMode="auto">
          <a:xfrm>
            <a:off x="4458571" y="3718216"/>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4701843" y="1329612"/>
            <a:ext cx="3087418" cy="1143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IE" sz="1100">
                <a:solidFill>
                  <a:schemeClr val="tx1"/>
                </a:solidFill>
                <a:ea typeface="Segoe UI" pitchFamily="34" charset="0"/>
                <a:cs typeface="Segoe UI" pitchFamily="34" charset="0"/>
              </a:rPr>
              <a:t>Click on the “</a:t>
            </a:r>
            <a:r>
              <a:rPr lang="en-IE" sz="1100" b="1">
                <a:solidFill>
                  <a:schemeClr val="tx1"/>
                </a:solidFill>
                <a:ea typeface="Segoe UI" pitchFamily="34" charset="0"/>
                <a:cs typeface="Segoe UI" pitchFamily="34" charset="0"/>
              </a:rPr>
              <a:t>Associate</a:t>
            </a:r>
            <a:r>
              <a:rPr lang="en-IE" sz="1100">
                <a:solidFill>
                  <a:schemeClr val="tx1"/>
                </a:solidFill>
                <a:ea typeface="Segoe UI" pitchFamily="34" charset="0"/>
                <a:cs typeface="Segoe UI" pitchFamily="34" charset="0"/>
              </a:rPr>
              <a:t>” button to find a local Distributor to create a partnership with.</a:t>
            </a:r>
          </a:p>
        </p:txBody>
      </p:sp>
      <p:cxnSp>
        <p:nvCxnSpPr>
          <p:cNvPr id="12" name="Straight Connector 11"/>
          <p:cNvCxnSpPr>
            <a:stCxn id="3" idx="4"/>
            <a:endCxn id="4" idx="0"/>
          </p:cNvCxnSpPr>
          <p:nvPr/>
        </p:nvCxnSpPr>
        <p:spPr>
          <a:xfrm flipH="1">
            <a:off x="4572871" y="2763677"/>
            <a:ext cx="2912" cy="954539"/>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4" idx="4"/>
          </p:cNvCxnSpPr>
          <p:nvPr/>
        </p:nvCxnSpPr>
        <p:spPr>
          <a:xfrm>
            <a:off x="4572871" y="3946816"/>
            <a:ext cx="0" cy="119668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2" idx="2"/>
            <a:endCxn id="3" idx="0"/>
          </p:cNvCxnSpPr>
          <p:nvPr/>
        </p:nvCxnSpPr>
        <p:spPr>
          <a:xfrm>
            <a:off x="4572843" y="1053844"/>
            <a:ext cx="2940" cy="1481233"/>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14" name="Picture 13"/>
          <p:cNvPicPr/>
          <p:nvPr/>
        </p:nvPicPr>
        <p:blipFill>
          <a:blip r:embed="rId3"/>
          <a:stretch>
            <a:fillRect/>
          </a:stretch>
        </p:blipFill>
        <p:spPr>
          <a:xfrm>
            <a:off x="402871" y="1065133"/>
            <a:ext cx="3998550" cy="1948509"/>
          </a:xfrm>
          <a:prstGeom prst="rect">
            <a:avLst/>
          </a:prstGeom>
        </p:spPr>
      </p:pic>
      <p:sp>
        <p:nvSpPr>
          <p:cNvPr id="19" name="Rectangle 18"/>
          <p:cNvSpPr/>
          <p:nvPr/>
        </p:nvSpPr>
        <p:spPr>
          <a:xfrm>
            <a:off x="593040" y="3056560"/>
            <a:ext cx="3994503" cy="1200329"/>
          </a:xfrm>
          <a:prstGeom prst="rect">
            <a:avLst/>
          </a:prstGeom>
        </p:spPr>
        <p:txBody>
          <a:bodyPr wrap="square">
            <a:spAutoFit/>
          </a:bodyPr>
          <a:lstStyle/>
          <a:p>
            <a:r>
              <a:rPr lang="en-US" sz="1200"/>
              <a:t>Select a Distributor to request DMP partnership:</a:t>
            </a:r>
          </a:p>
          <a:p>
            <a:pPr marL="285750" indent="-285750">
              <a:buFont typeface="Arial" panose="020B0604020202020204" pitchFamily="34" charset="0"/>
              <a:buChar char="•"/>
            </a:pPr>
            <a:r>
              <a:rPr lang="en-US" sz="1200"/>
              <a:t>Click </a:t>
            </a:r>
            <a:r>
              <a:rPr lang="en-US" sz="1200" b="1"/>
              <a:t>Submit</a:t>
            </a:r>
            <a:r>
              <a:rPr lang="en-US" sz="1200"/>
              <a:t>; </a:t>
            </a:r>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r>
              <a:rPr lang="en-US" sz="1200"/>
              <a:t>To add more Distributors to the partnership request, click </a:t>
            </a:r>
            <a:r>
              <a:rPr lang="en-US" sz="1200" b="1"/>
              <a:t>Associate </a:t>
            </a:r>
            <a:r>
              <a:rPr lang="en-US" sz="1200"/>
              <a:t>button, select and submit again. </a:t>
            </a:r>
          </a:p>
          <a:p>
            <a:pPr marL="285750" indent="-285750">
              <a:buFont typeface="Arial" panose="020B0604020202020204" pitchFamily="34" charset="0"/>
              <a:buChar char="•"/>
            </a:pPr>
            <a:endParaRPr lang="en-US" sz="1200"/>
          </a:p>
        </p:txBody>
      </p:sp>
      <p:pic>
        <p:nvPicPr>
          <p:cNvPr id="20" name="Picture 19"/>
          <p:cNvPicPr/>
          <p:nvPr/>
        </p:nvPicPr>
        <p:blipFill>
          <a:blip r:embed="rId4"/>
          <a:stretch>
            <a:fillRect/>
          </a:stretch>
        </p:blipFill>
        <p:spPr>
          <a:xfrm>
            <a:off x="4830813" y="2560950"/>
            <a:ext cx="4128961" cy="1958746"/>
          </a:xfrm>
          <a:prstGeom prst="rect">
            <a:avLst/>
          </a:prstGeom>
        </p:spPr>
      </p:pic>
      <p:sp>
        <p:nvSpPr>
          <p:cNvPr id="21" name="Oval 20"/>
          <p:cNvSpPr/>
          <p:nvPr/>
        </p:nvSpPr>
        <p:spPr bwMode="auto">
          <a:xfrm>
            <a:off x="4473243" y="920582"/>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468331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1.38889E-6 -1.60494E-6 L 0.02257 -1.60494E-6 " pathEditMode="relative" rAng="0" ptsTypes="AA">
                                      <p:cBhvr>
                                        <p:cTn id="13" dur="500" spd="-100000" fill="hold"/>
                                        <p:tgtEl>
                                          <p:spTgt spid="6"/>
                                        </p:tgtEl>
                                        <p:attrNameLst>
                                          <p:attrName>ppt_x</p:attrName>
                                          <p:attrName>ppt_y</p:attrName>
                                        </p:attrNameLst>
                                      </p:cBhvr>
                                      <p:rCtr x="1128" y="0"/>
                                    </p:animMotion>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2500"/>
                            </p:stCondLst>
                            <p:childTnLst>
                              <p:par>
                                <p:cTn id="27" presetID="22" presetClass="entr" presetSubtype="1"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6" grpId="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DMP: Portal Registration Step by Step</a:t>
            </a:r>
            <a:endParaRPr lang="en-GB"/>
          </a:p>
        </p:txBody>
      </p:sp>
      <p:sp>
        <p:nvSpPr>
          <p:cNvPr id="3" name="Oval 2"/>
          <p:cNvSpPr/>
          <p:nvPr/>
        </p:nvSpPr>
        <p:spPr bwMode="auto">
          <a:xfrm>
            <a:off x="4418476" y="1030571"/>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4" name="Oval 3"/>
          <p:cNvSpPr/>
          <p:nvPr/>
        </p:nvSpPr>
        <p:spPr bwMode="auto">
          <a:xfrm>
            <a:off x="4428282" y="2439581"/>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4716513" y="1325589"/>
            <a:ext cx="3087418" cy="1143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p:txBody>
      </p:sp>
      <p:cxnSp>
        <p:nvCxnSpPr>
          <p:cNvPr id="12" name="Straight Connector 11"/>
          <p:cNvCxnSpPr>
            <a:stCxn id="3" idx="4"/>
            <a:endCxn id="4" idx="0"/>
          </p:cNvCxnSpPr>
          <p:nvPr/>
        </p:nvCxnSpPr>
        <p:spPr>
          <a:xfrm>
            <a:off x="4532776" y="1259171"/>
            <a:ext cx="9806" cy="1180410"/>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3" idx="0"/>
            <a:endCxn id="3" idx="0"/>
          </p:cNvCxnSpPr>
          <p:nvPr/>
        </p:nvCxnSpPr>
        <p:spPr>
          <a:xfrm>
            <a:off x="4532776" y="1030571"/>
            <a:ext cx="0" cy="0"/>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bwMode="auto">
          <a:xfrm>
            <a:off x="4830812" y="1235897"/>
            <a:ext cx="2454166" cy="1143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a:p>
            <a:pPr algn="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a:p>
            <a:pPr algn="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a:p>
            <a:pPr algn="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p:txBody>
      </p:sp>
      <p:sp>
        <p:nvSpPr>
          <p:cNvPr id="5" name="Rectangle 4"/>
          <p:cNvSpPr/>
          <p:nvPr/>
        </p:nvSpPr>
        <p:spPr>
          <a:xfrm>
            <a:off x="4851177" y="1175212"/>
            <a:ext cx="2952754" cy="1189878"/>
          </a:xfrm>
          <a:prstGeom prst="rect">
            <a:avLst/>
          </a:prstGeom>
        </p:spPr>
        <p:txBody>
          <a:bodyPr wrap="square">
            <a:spAutoFit/>
          </a:bodyPr>
          <a:lstStyle/>
          <a:p>
            <a:pPr marR="0" lvl="0">
              <a:lnSpc>
                <a:spcPct val="107000"/>
              </a:lnSpc>
              <a:spcBef>
                <a:spcPts val="0"/>
              </a:spcBef>
              <a:spcAft>
                <a:spcPts val="800"/>
              </a:spcAft>
            </a:pPr>
            <a:r>
              <a:rPr lang="en-US" sz="1100">
                <a:ea typeface="Calibri" panose="020F0502020204030204" pitchFamily="34" charset="0"/>
                <a:cs typeface="Times New Roman" panose="02020603050405020304" pitchFamily="18" charset="0"/>
              </a:rPr>
              <a:t>Click on “</a:t>
            </a:r>
            <a:r>
              <a:rPr lang="en-US" sz="1100" b="1">
                <a:ea typeface="Calibri" panose="020F0502020204030204" pitchFamily="34" charset="0"/>
                <a:cs typeface="Times New Roman" panose="02020603050405020304" pitchFamily="18" charset="0"/>
              </a:rPr>
              <a:t>Go to Enrollment Details</a:t>
            </a:r>
            <a:r>
              <a:rPr lang="en-US" sz="1100">
                <a:ea typeface="Calibri" panose="020F0502020204030204" pitchFamily="34" charset="0"/>
                <a:cs typeface="Times New Roman" panose="02020603050405020304" pitchFamily="18" charset="0"/>
              </a:rPr>
              <a:t>” button to view the enrollment details.</a:t>
            </a:r>
          </a:p>
          <a:p>
            <a:pPr marR="0" lvl="0">
              <a:lnSpc>
                <a:spcPct val="107000"/>
              </a:lnSpc>
              <a:spcBef>
                <a:spcPts val="0"/>
              </a:spcBef>
              <a:spcAft>
                <a:spcPts val="800"/>
              </a:spcAft>
            </a:pPr>
            <a:endParaRPr lang="en-US" sz="1100">
              <a:effectLst/>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1100">
                <a:ea typeface="Calibri" panose="020F0502020204030204" pitchFamily="34" charset="0"/>
                <a:cs typeface="Times New Roman" panose="02020603050405020304" pitchFamily="18" charset="0"/>
              </a:rPr>
              <a:t>Click on “</a:t>
            </a:r>
            <a:r>
              <a:rPr lang="en-US" sz="1100" b="1">
                <a:ea typeface="Calibri" panose="020F0502020204030204" pitchFamily="34" charset="0"/>
                <a:cs typeface="Times New Roman" panose="02020603050405020304" pitchFamily="18" charset="0"/>
              </a:rPr>
              <a:t>My Requests” </a:t>
            </a:r>
            <a:r>
              <a:rPr lang="en-US" sz="1100">
                <a:ea typeface="Calibri" panose="020F0502020204030204" pitchFamily="34" charset="0"/>
                <a:cs typeface="Times New Roman" panose="02020603050405020304" pitchFamily="18" charset="0"/>
              </a:rPr>
              <a:t>Button to view all the Associations.</a:t>
            </a:r>
            <a:endParaRPr lang="en-US" sz="1100">
              <a:effectLst/>
              <a:ea typeface="Calibri" panose="020F0502020204030204" pitchFamily="34" charset="0"/>
              <a:cs typeface="Times New Roman" panose="02020603050405020304" pitchFamily="18" charset="0"/>
            </a:endParaRPr>
          </a:p>
        </p:txBody>
      </p:sp>
      <p:pic>
        <p:nvPicPr>
          <p:cNvPr id="21" name="Picture 20"/>
          <p:cNvPicPr>
            <a:picLocks noChangeAspect="1"/>
          </p:cNvPicPr>
          <p:nvPr/>
        </p:nvPicPr>
        <p:blipFill>
          <a:blip r:embed="rId3"/>
          <a:stretch>
            <a:fillRect/>
          </a:stretch>
        </p:blipFill>
        <p:spPr>
          <a:xfrm>
            <a:off x="274978" y="1006616"/>
            <a:ext cx="4143122" cy="1661565"/>
          </a:xfrm>
          <a:prstGeom prst="rect">
            <a:avLst/>
          </a:prstGeom>
        </p:spPr>
      </p:pic>
    </p:spTree>
    <p:extLst>
      <p:ext uri="{BB962C8B-B14F-4D97-AF65-F5344CB8AC3E}">
        <p14:creationId xmlns:p14="http://schemas.microsoft.com/office/powerpoint/2010/main" val="1283050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nodePh="1">
                                  <p:stCondLst>
                                    <p:cond delay="0"/>
                                  </p:stCondLst>
                                  <p:endCondLst>
                                    <p:cond evt="begin" delay="0">
                                      <p:tn val="12"/>
                                    </p:cond>
                                  </p:endCondLst>
                                  <p:childTnLst>
                                    <p:animMotion origin="layout" path="M 1.38889E-6 -1.60494E-6 L 0.02257 -1.60494E-6 " pathEditMode="relative" rAng="0" ptsTypes="AA">
                                      <p:cBhvr>
                                        <p:cTn id="13" dur="500" spd="-100000" fill="hold"/>
                                        <p:tgtEl>
                                          <p:spTgt spid="6"/>
                                        </p:tgtEl>
                                        <p:attrNameLst>
                                          <p:attrName>ppt_x</p:attrName>
                                          <p:attrName>ppt_y</p:attrName>
                                        </p:attrNameLst>
                                      </p:cBhvr>
                                      <p:rCtr x="1128" y="0"/>
                                    </p:animMotion>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2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63" presetClass="path" presetSubtype="0" decel="100000" fill="hold" grpId="1" nodeType="withEffect" nodePh="1">
                                  <p:stCondLst>
                                    <p:cond delay="0"/>
                                  </p:stCondLst>
                                  <p:endCondLst>
                                    <p:cond evt="begin" delay="0">
                                      <p:tn val="30"/>
                                    </p:cond>
                                  </p:endCondLst>
                                  <p:childTnLst>
                                    <p:animMotion origin="layout" path="M -8.33333E-7 -1.7284E-6 L 0.02257 -1.7284E-6 " pathEditMode="relative" rAng="0" ptsTypes="AA">
                                      <p:cBhvr>
                                        <p:cTn id="31" dur="500" spd="-100000" fill="hold"/>
                                        <p:tgtEl>
                                          <p:spTgt spid="1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6" grpId="1"/>
      <p:bldP spid="16" grpId="0"/>
      <p:bldP spid="1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419917" y="1393617"/>
            <a:ext cx="3613429" cy="1177528"/>
          </a:xfrm>
          <a:prstGeom prst="rect">
            <a:avLst/>
          </a:prstGeom>
        </p:spPr>
      </p:pic>
      <p:sp>
        <p:nvSpPr>
          <p:cNvPr id="2" name="Title 1"/>
          <p:cNvSpPr>
            <a:spLocks noGrp="1"/>
          </p:cNvSpPr>
          <p:nvPr>
            <p:ph type="title"/>
          </p:nvPr>
        </p:nvSpPr>
        <p:spPr/>
        <p:txBody>
          <a:bodyPr/>
          <a:lstStyle/>
          <a:p>
            <a:r>
              <a:rPr lang="en-IE"/>
              <a:t>DMP: Portal Registration Step by Step</a:t>
            </a:r>
            <a:endParaRPr lang="en-GB"/>
          </a:p>
        </p:txBody>
      </p:sp>
      <p:sp>
        <p:nvSpPr>
          <p:cNvPr id="3" name="Oval 2"/>
          <p:cNvSpPr/>
          <p:nvPr/>
        </p:nvSpPr>
        <p:spPr bwMode="auto">
          <a:xfrm>
            <a:off x="4458571" y="1753781"/>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4" name="Oval 3"/>
          <p:cNvSpPr/>
          <p:nvPr/>
        </p:nvSpPr>
        <p:spPr bwMode="auto">
          <a:xfrm>
            <a:off x="4487913" y="4074265"/>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4716513" y="1296581"/>
            <a:ext cx="3087418" cy="1143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IE" sz="1100">
                <a:solidFill>
                  <a:schemeClr val="tx1"/>
                </a:solidFill>
                <a:ea typeface="Segoe UI" pitchFamily="34" charset="0"/>
                <a:cs typeface="Segoe UI" pitchFamily="34" charset="0"/>
              </a:rPr>
              <a:t>View approval status and in the “</a:t>
            </a:r>
            <a:r>
              <a:rPr lang="en-IE" sz="1100" b="1">
                <a:solidFill>
                  <a:schemeClr val="tx1"/>
                </a:solidFill>
                <a:ea typeface="Segoe UI" pitchFamily="34" charset="0"/>
                <a:cs typeface="Segoe UI" pitchFamily="34" charset="0"/>
              </a:rPr>
              <a:t>My Requests</a:t>
            </a:r>
            <a:r>
              <a:rPr lang="en-IE" sz="1100">
                <a:solidFill>
                  <a:schemeClr val="tx1"/>
                </a:solidFill>
                <a:ea typeface="Segoe UI" pitchFamily="34" charset="0"/>
                <a:cs typeface="Segoe UI" pitchFamily="34" charset="0"/>
              </a:rPr>
              <a:t>” landing page.</a:t>
            </a:r>
          </a:p>
        </p:txBody>
      </p:sp>
      <p:sp>
        <p:nvSpPr>
          <p:cNvPr id="8" name="Rectangle 7"/>
          <p:cNvSpPr/>
          <p:nvPr/>
        </p:nvSpPr>
        <p:spPr bwMode="auto">
          <a:xfrm>
            <a:off x="1505607" y="3261016"/>
            <a:ext cx="2927136" cy="1143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r" defTabSz="932472" fontAlgn="base">
              <a:lnSpc>
                <a:spcPct val="90000"/>
              </a:lnSpc>
              <a:spcBef>
                <a:spcPct val="0"/>
              </a:spcBef>
              <a:spcAft>
                <a:spcPct val="0"/>
              </a:spcAft>
            </a:pPr>
            <a:r>
              <a:rPr lang="en-IE" sz="1100">
                <a:solidFill>
                  <a:schemeClr val="tx1"/>
                </a:solidFill>
                <a:ea typeface="Segoe UI" pitchFamily="34" charset="0"/>
                <a:cs typeface="Segoe UI" pitchFamily="34" charset="0"/>
              </a:rPr>
              <a:t>Expect a notification email within 5-10 business days for your approval status. You will receive a separate approval email from each Distributor you have submitted a request through.</a:t>
            </a:r>
          </a:p>
        </p:txBody>
      </p:sp>
      <p:cxnSp>
        <p:nvCxnSpPr>
          <p:cNvPr id="12" name="Straight Connector 11"/>
          <p:cNvCxnSpPr>
            <a:stCxn id="3" idx="4"/>
            <a:endCxn id="4" idx="0"/>
          </p:cNvCxnSpPr>
          <p:nvPr/>
        </p:nvCxnSpPr>
        <p:spPr>
          <a:xfrm>
            <a:off x="4572871" y="1982381"/>
            <a:ext cx="29342" cy="209188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a:endCxn id="3" idx="0"/>
          </p:cNvCxnSpPr>
          <p:nvPr/>
        </p:nvCxnSpPr>
        <p:spPr>
          <a:xfrm>
            <a:off x="4572871" y="1168400"/>
            <a:ext cx="0" cy="585381"/>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bwMode="auto">
          <a:xfrm>
            <a:off x="3233912" y="1365279"/>
            <a:ext cx="441435" cy="236483"/>
          </a:xfrm>
          <a:prstGeom prst="rect">
            <a:avLst/>
          </a:prstGeom>
          <a:no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a:gradFill>
                <a:gsLst>
                  <a:gs pos="0">
                    <a:srgbClr val="FFFFFF"/>
                  </a:gs>
                  <a:gs pos="100000">
                    <a:srgbClr val="FFFFFF"/>
                  </a:gs>
                </a:gsLst>
                <a:lin ang="5400000" scaled="0"/>
              </a:gradFill>
              <a:ea typeface="Segoe UI" pitchFamily="34" charset="0"/>
              <a:cs typeface="Segoe UI" pitchFamily="34" charset="0"/>
            </a:endParaRPr>
          </a:p>
        </p:txBody>
      </p:sp>
      <p:sp>
        <p:nvSpPr>
          <p:cNvPr id="19" name="Content Placeholder 7"/>
          <p:cNvSpPr txBox="1">
            <a:spLocks/>
          </p:cNvSpPr>
          <p:nvPr/>
        </p:nvSpPr>
        <p:spPr>
          <a:xfrm>
            <a:off x="4827299" y="2944132"/>
            <a:ext cx="3209537" cy="2005368"/>
          </a:xfrm>
          <a:prstGeom prst="rect">
            <a:avLst/>
          </a:prstGeom>
        </p:spPr>
        <p:txBody>
          <a:bodyPr/>
          <a:lstStyle>
            <a:lvl1pPr marL="252144" marR="0" indent="-252144" algn="l" defTabSz="685870" rtl="0" eaLnBrk="1" fontAlgn="auto" latinLnBrk="0" hangingPunct="1">
              <a:lnSpc>
                <a:spcPct val="90000"/>
              </a:lnSpc>
              <a:spcBef>
                <a:spcPct val="20000"/>
              </a:spcBef>
              <a:spcAft>
                <a:spcPts val="0"/>
              </a:spcAft>
              <a:buClrTx/>
              <a:buSzPct val="90000"/>
              <a:buFont typeface="Arial" pitchFamily="34" charset="0"/>
              <a:buChar char="•"/>
              <a:tabLst/>
              <a:defRPr sz="2942" kern="1200" spc="0" baseline="0">
                <a:gradFill>
                  <a:gsLst>
                    <a:gs pos="1250">
                      <a:schemeClr val="tx1"/>
                    </a:gs>
                    <a:gs pos="100000">
                      <a:schemeClr val="tx1"/>
                    </a:gs>
                  </a:gsLst>
                  <a:lin ang="5400000" scaled="0"/>
                </a:gradFill>
                <a:latin typeface="+mj-lt"/>
                <a:ea typeface="+mn-ea"/>
                <a:cs typeface="+mn-cs"/>
              </a:defRPr>
            </a:lvl1pPr>
            <a:lvl2pPr marL="429578" marR="0" indent="-177434" algn="l" defTabSz="685870"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35"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430"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526"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6141"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7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2012"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94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9pPr>
          </a:lstStyle>
          <a:p>
            <a:pPr marL="0" indent="0">
              <a:buNone/>
              <a:tabLst>
                <a:tab pos="4114800" algn="l"/>
                <a:tab pos="8101013" algn="l"/>
              </a:tabLst>
            </a:pPr>
            <a:r>
              <a:rPr lang="en-US" sz="600" b="1"/>
              <a:t>From:</a:t>
            </a:r>
            <a:r>
              <a:rPr lang="en-US" sz="600"/>
              <a:t> NoReply.rpr@microsoft.com</a:t>
            </a:r>
            <a:br>
              <a:rPr lang="en-US" sz="600"/>
            </a:br>
            <a:r>
              <a:rPr lang="en-US" sz="600" b="1"/>
              <a:t>Sent:</a:t>
            </a:r>
            <a:r>
              <a:rPr lang="en-US" sz="600"/>
              <a:t> Thursday, December 1, 2016 1:42 PM</a:t>
            </a:r>
            <a:br>
              <a:rPr lang="en-US" sz="600"/>
            </a:br>
            <a:r>
              <a:rPr lang="en-US" sz="600" b="1"/>
              <a:t>To:</a:t>
            </a:r>
            <a:r>
              <a:rPr lang="en-US" sz="600"/>
              <a:t> DMP Partner&lt;</a:t>
            </a:r>
            <a:r>
              <a:rPr lang="en-US" sz="600" u="sng"/>
              <a:t>dmppartner@test.com</a:t>
            </a:r>
            <a:r>
              <a:rPr lang="en-US" sz="600"/>
              <a:t>&gt;;</a:t>
            </a:r>
            <a:br>
              <a:rPr lang="en-US" sz="600"/>
            </a:br>
            <a:r>
              <a:rPr lang="en-US" sz="600" b="1"/>
              <a:t>Subject:</a:t>
            </a:r>
            <a:r>
              <a:rPr lang="en-US" sz="600"/>
              <a:t> DMP Welcome Letter</a:t>
            </a:r>
          </a:p>
          <a:p>
            <a:pPr marL="0" indent="0">
              <a:buNone/>
              <a:tabLst>
                <a:tab pos="4114800" algn="l"/>
                <a:tab pos="8101013" algn="l"/>
              </a:tabLst>
            </a:pPr>
            <a:endParaRPr lang="en-US" sz="700">
              <a:gradFill>
                <a:gsLst>
                  <a:gs pos="1250">
                    <a:srgbClr val="505050"/>
                  </a:gs>
                  <a:gs pos="100000">
                    <a:srgbClr val="505050"/>
                  </a:gs>
                </a:gsLst>
                <a:lin ang="5400000" scaled="0"/>
              </a:gradFill>
            </a:endParaRPr>
          </a:p>
          <a:p>
            <a:pPr marL="0" indent="0">
              <a:buNone/>
              <a:tabLst>
                <a:tab pos="4114800" algn="l"/>
                <a:tab pos="8101013" algn="l"/>
              </a:tabLst>
            </a:pPr>
            <a:r>
              <a:rPr lang="en-US" sz="700">
                <a:gradFill>
                  <a:gsLst>
                    <a:gs pos="1250">
                      <a:srgbClr val="505050"/>
                    </a:gs>
                    <a:gs pos="100000">
                      <a:srgbClr val="505050"/>
                    </a:gs>
                  </a:gsLst>
                  <a:lin ang="5400000" scaled="0"/>
                </a:gradFill>
              </a:rPr>
              <a:t>Dear [Partner Company Name], MPN ID: [MPN ID],</a:t>
            </a:r>
          </a:p>
          <a:p>
            <a:pPr marL="0" indent="0">
              <a:buNone/>
              <a:tabLst>
                <a:tab pos="4114800" algn="l"/>
                <a:tab pos="8101013" algn="l"/>
              </a:tabLst>
            </a:pPr>
            <a:r>
              <a:rPr lang="en-US" sz="700">
                <a:gradFill>
                  <a:gsLst>
                    <a:gs pos="1250">
                      <a:srgbClr val="505050"/>
                    </a:gs>
                    <a:gs pos="100000">
                      <a:srgbClr val="505050"/>
                    </a:gs>
                  </a:gsLst>
                  <a:lin ang="5400000" scaled="0"/>
                </a:gradFill>
              </a:rPr>
              <a:t>We are extremely proud to officially welcome you to the Surface Disti Managed Program (DMP).  You have been approved by [ADD Name] in [Location] to sell Surface. You will be receiving notification from the Microsoft Channel Incentives team for further instructions to onboard. </a:t>
            </a:r>
          </a:p>
          <a:p>
            <a:pPr marL="0" indent="0">
              <a:buNone/>
              <a:tabLst>
                <a:tab pos="4114800" algn="l"/>
                <a:tab pos="8101013" algn="l"/>
              </a:tabLst>
            </a:pPr>
            <a:r>
              <a:rPr lang="en-US" sz="700">
                <a:gradFill>
                  <a:gsLst>
                    <a:gs pos="1250">
                      <a:srgbClr val="505050"/>
                    </a:gs>
                    <a:gs pos="100000">
                      <a:srgbClr val="505050"/>
                    </a:gs>
                  </a:gsLst>
                  <a:lin ang="5400000" scaled="0"/>
                </a:gradFill>
              </a:rPr>
              <a:t>If you have any questions regarding the DMP Program, please contact [ADD Name] in [Location].</a:t>
            </a:r>
          </a:p>
          <a:p>
            <a:pPr marL="0" indent="0">
              <a:buNone/>
              <a:tabLst>
                <a:tab pos="4114800" algn="l"/>
                <a:tab pos="8101013" algn="l"/>
              </a:tabLst>
            </a:pPr>
            <a:endParaRPr lang="en-US" sz="700">
              <a:gradFill>
                <a:gsLst>
                  <a:gs pos="1250">
                    <a:srgbClr val="505050"/>
                  </a:gs>
                  <a:gs pos="100000">
                    <a:srgbClr val="505050"/>
                  </a:gs>
                </a:gsLst>
                <a:lin ang="5400000" scaled="0"/>
              </a:gradFill>
            </a:endParaRPr>
          </a:p>
          <a:p>
            <a:pPr marL="0" indent="0">
              <a:buNone/>
              <a:tabLst>
                <a:tab pos="4114800" algn="l"/>
                <a:tab pos="8101013" algn="l"/>
              </a:tabLst>
            </a:pPr>
            <a:r>
              <a:rPr lang="en-US" sz="700">
                <a:gradFill>
                  <a:gsLst>
                    <a:gs pos="1250">
                      <a:srgbClr val="505050"/>
                    </a:gs>
                    <a:gs pos="100000">
                      <a:srgbClr val="505050"/>
                    </a:gs>
                  </a:gsLst>
                  <a:lin ang="5400000" scaled="0"/>
                </a:gradFill>
              </a:rPr>
              <a:t>Thank you,</a:t>
            </a:r>
          </a:p>
          <a:p>
            <a:pPr marL="0" indent="0">
              <a:buNone/>
              <a:tabLst>
                <a:tab pos="4114800" algn="l"/>
                <a:tab pos="8101013" algn="l"/>
              </a:tabLst>
            </a:pPr>
            <a:endParaRPr lang="en-US" sz="700">
              <a:gradFill>
                <a:gsLst>
                  <a:gs pos="1250">
                    <a:srgbClr val="505050"/>
                  </a:gs>
                  <a:gs pos="100000">
                    <a:srgbClr val="505050"/>
                  </a:gs>
                </a:gsLst>
                <a:lin ang="5400000" scaled="0"/>
              </a:gradFill>
            </a:endParaRPr>
          </a:p>
          <a:p>
            <a:pPr marL="0" indent="0">
              <a:buNone/>
              <a:tabLst>
                <a:tab pos="4114800" algn="l"/>
                <a:tab pos="8101013" algn="l"/>
              </a:tabLst>
            </a:pPr>
            <a:r>
              <a:rPr lang="en-US" sz="700">
                <a:gradFill>
                  <a:gsLst>
                    <a:gs pos="1250">
                      <a:srgbClr val="505050"/>
                    </a:gs>
                    <a:gs pos="100000">
                      <a:srgbClr val="505050"/>
                    </a:gs>
                  </a:gsLst>
                  <a:lin ang="5400000" scaled="0"/>
                </a:gradFill>
              </a:rPr>
              <a:t>Microsoft Devices Team</a:t>
            </a:r>
            <a:endParaRPr lang="en-US" sz="700"/>
          </a:p>
        </p:txBody>
      </p:sp>
    </p:spTree>
    <p:extLst>
      <p:ext uri="{BB962C8B-B14F-4D97-AF65-F5344CB8AC3E}">
        <p14:creationId xmlns:p14="http://schemas.microsoft.com/office/powerpoint/2010/main" val="7389079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1.38889E-6 -1.60494E-6 L 0.02257 -1.60494E-6 " pathEditMode="relative" rAng="0" ptsTypes="AA">
                                      <p:cBhvr>
                                        <p:cTn id="13" dur="500" spd="-100000" fill="hold"/>
                                        <p:tgtEl>
                                          <p:spTgt spid="6"/>
                                        </p:tgtEl>
                                        <p:attrNameLst>
                                          <p:attrName>ppt_x</p:attrName>
                                          <p:attrName>ppt_y</p:attrName>
                                        </p:attrNameLst>
                                      </p:cBhvr>
                                      <p:rCtr x="1128" y="0"/>
                                    </p:animMotion>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63" presetClass="path" presetSubtype="0" decel="100000" fill="hold" grpId="1" nodeType="withEffect">
                                  <p:stCondLst>
                                    <p:cond delay="0"/>
                                  </p:stCondLst>
                                  <p:childTnLst>
                                    <p:animMotion origin="layout" path="M -2.77778E-6 -1.7284E-6 L 0.02257 -1.7284E-6 " pathEditMode="relative" rAng="0" ptsTypes="AA">
                                      <p:cBhvr>
                                        <p:cTn id="34" dur="500" spd="-100000" fill="hold"/>
                                        <p:tgtEl>
                                          <p:spTgt spid="8"/>
                                        </p:tgtEl>
                                        <p:attrNameLst>
                                          <p:attrName>ppt_x</p:attrName>
                                          <p:attrName>ppt_y</p:attrName>
                                        </p:attrNameLst>
                                      </p:cBhvr>
                                      <p:rCtr x="1128" y="0"/>
                                    </p:animMotion>
                                  </p:childTnLst>
                                </p:cTn>
                              </p:par>
                            </p:childTnLst>
                          </p:cTn>
                        </p:par>
                        <p:par>
                          <p:cTn id="35" fill="hold">
                            <p:stCondLst>
                              <p:cond delay="3000"/>
                            </p:stCondLst>
                            <p:childTnLst>
                              <p:par>
                                <p:cTn id="36" presetID="10" presetClass="entr" presetSubtype="0"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par>
                          <p:cTn id="39" fill="hold">
                            <p:stCondLst>
                              <p:cond delay="3500"/>
                            </p:stCondLst>
                            <p:childTnLst>
                              <p:par>
                                <p:cTn id="40" presetID="10" presetClass="entr"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6" grpId="1"/>
      <p:bldP spid="8" grpId="0"/>
      <p:bldP spid="8" grpId="1"/>
      <p:bldP spid="17"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846" y="2077977"/>
            <a:ext cx="3556330" cy="1360549"/>
          </a:xfrm>
        </p:spPr>
        <p:txBody>
          <a:bodyPr>
            <a:normAutofit/>
          </a:bodyPr>
          <a:lstStyle/>
          <a:p>
            <a:pPr algn="ctr"/>
            <a:r>
              <a:rPr lang="en-IE"/>
              <a:t>Support</a:t>
            </a:r>
          </a:p>
        </p:txBody>
      </p:sp>
    </p:spTree>
    <p:extLst>
      <p:ext uri="{BB962C8B-B14F-4D97-AF65-F5344CB8AC3E}">
        <p14:creationId xmlns:p14="http://schemas.microsoft.com/office/powerpoint/2010/main" val="411266010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2"/>
          <p:cNvSpPr>
            <a:spLocks noGrp="1"/>
          </p:cNvSpPr>
          <p:nvPr>
            <p:ph type="title"/>
          </p:nvPr>
        </p:nvSpPr>
        <p:spPr/>
        <p:txBody>
          <a:bodyPr anchor="b"/>
          <a:lstStyle/>
          <a:p>
            <a:r>
              <a:rPr lang="en-US" spc="-44"/>
              <a:t>Our objective</a:t>
            </a:r>
            <a:endParaRPr lang="en-US" sz="3530" spc="-44"/>
          </a:p>
        </p:txBody>
      </p:sp>
      <p:sp>
        <p:nvSpPr>
          <p:cNvPr id="2" name="Text Placeholder 1"/>
          <p:cNvSpPr>
            <a:spLocks noGrp="1"/>
          </p:cNvSpPr>
          <p:nvPr>
            <p:ph type="body" sz="quarter" idx="10"/>
          </p:nvPr>
        </p:nvSpPr>
        <p:spPr>
          <a:xfrm>
            <a:off x="180000" y="1489440"/>
            <a:ext cx="3384000" cy="1386533"/>
          </a:xfrm>
        </p:spPr>
        <p:txBody>
          <a:bodyPr/>
          <a:lstStyle/>
          <a:p>
            <a:r>
              <a:rPr lang="en-GB"/>
              <a:t>By the end of this lesson you will be able to:</a:t>
            </a:r>
          </a:p>
          <a:p>
            <a:endParaRPr lang="en-GB"/>
          </a:p>
          <a:p>
            <a:pPr marL="171450" indent="-171450">
              <a:buFont typeface="Arial" panose="020B0604020202020204" pitchFamily="34" charset="0"/>
              <a:buChar char="•"/>
            </a:pPr>
            <a:r>
              <a:rPr lang="en-GB"/>
              <a:t>Identify the Surface DMP Program Benefits</a:t>
            </a:r>
          </a:p>
          <a:p>
            <a:pPr marL="171450" indent="-171450">
              <a:buFont typeface="Arial" panose="020B0604020202020204" pitchFamily="34" charset="0"/>
              <a:buChar char="•"/>
            </a:pPr>
            <a:r>
              <a:rPr lang="en-GB"/>
              <a:t>Describe the DMP pre-onboarding requirements</a:t>
            </a:r>
          </a:p>
          <a:p>
            <a:pPr marL="171450" indent="-171450">
              <a:buFont typeface="Arial" panose="020B0604020202020204" pitchFamily="34" charset="0"/>
              <a:buChar char="•"/>
            </a:pPr>
            <a:r>
              <a:rPr lang="en-GB"/>
              <a:t>Outline the step-by-step process for DMP onboarding</a:t>
            </a:r>
            <a:endParaRPr lang="en-US"/>
          </a:p>
        </p:txBody>
      </p:sp>
      <p:sp>
        <p:nvSpPr>
          <p:cNvPr id="38" name="Title 2"/>
          <p:cNvSpPr txBox="1">
            <a:spLocks/>
          </p:cNvSpPr>
          <p:nvPr/>
        </p:nvSpPr>
        <p:spPr>
          <a:xfrm>
            <a:off x="4180951" y="214077"/>
            <a:ext cx="3384000" cy="912594"/>
          </a:xfrm>
          <a:prstGeom prst="rect">
            <a:avLst/>
          </a:prstGeom>
        </p:spPr>
        <p:txBody>
          <a:bodyPr vert="horz" wrap="square" lIns="146304" tIns="91440" rIns="146304" bIns="91440" rtlCol="0" anchor="b">
            <a:noAutofit/>
          </a:bodyPr>
          <a:lstStyle>
            <a:lvl1pPr algn="l" defTabSz="685870" rtl="0" eaLnBrk="1" latinLnBrk="0" hangingPunct="1">
              <a:lnSpc>
                <a:spcPct val="90000"/>
              </a:lnSpc>
              <a:spcBef>
                <a:spcPct val="0"/>
              </a:spcBef>
              <a:buNone/>
              <a:defRPr lang="en-US" sz="3530" b="0" kern="1200" cap="none" spc="-75" baseline="0">
                <a:ln w="3175">
                  <a:noFill/>
                </a:ln>
                <a:solidFill>
                  <a:schemeClr val="accent1"/>
                </a:solidFill>
                <a:effectLst/>
                <a:latin typeface="+mj-lt"/>
                <a:ea typeface="+mn-ea"/>
                <a:cs typeface="Segoe UI" pitchFamily="34" charset="0"/>
              </a:defRPr>
            </a:lvl1pPr>
          </a:lstStyle>
          <a:p>
            <a:r>
              <a:rPr lang="en-GB" sz="2400" spc="-44">
                <a:solidFill>
                  <a:schemeClr val="bg1"/>
                </a:solidFill>
              </a:rPr>
              <a:t>In this Lesson</a:t>
            </a:r>
          </a:p>
        </p:txBody>
      </p:sp>
      <p:grpSp>
        <p:nvGrpSpPr>
          <p:cNvPr id="13" name="Group 12"/>
          <p:cNvGrpSpPr/>
          <p:nvPr/>
        </p:nvGrpSpPr>
        <p:grpSpPr>
          <a:xfrm>
            <a:off x="4336303" y="1166153"/>
            <a:ext cx="3255193" cy="923330"/>
            <a:chOff x="4471626" y="1166153"/>
            <a:chExt cx="3255193" cy="923330"/>
          </a:xfrm>
        </p:grpSpPr>
        <p:grpSp>
          <p:nvGrpSpPr>
            <p:cNvPr id="17" name="Group 16"/>
            <p:cNvGrpSpPr>
              <a:grpSpLocks noChangeAspect="1"/>
            </p:cNvGrpSpPr>
            <p:nvPr>
              <p:custDataLst>
                <p:custData r:id="rId2"/>
              </p:custDataLst>
            </p:nvPr>
          </p:nvGrpSpPr>
          <p:grpSpPr>
            <a:xfrm>
              <a:off x="4471626" y="1244371"/>
              <a:ext cx="306026" cy="309690"/>
              <a:chOff x="3985635" y="4371397"/>
              <a:chExt cx="313315" cy="317066"/>
            </a:xfrm>
            <a:solidFill>
              <a:schemeClr val="bg1"/>
            </a:solidFill>
          </p:grpSpPr>
          <p:sp>
            <p:nvSpPr>
              <p:cNvPr id="18" name="Rectangle 754"/>
              <p:cNvSpPr>
                <a:spLocks noChangeArrowheads="1"/>
              </p:cNvSpPr>
              <p:nvPr/>
            </p:nvSpPr>
            <p:spPr bwMode="auto">
              <a:xfrm>
                <a:off x="4128221" y="4371397"/>
                <a:ext cx="26266" cy="61912"/>
              </a:xfrm>
              <a:prstGeom prst="rect">
                <a:avLst/>
              </a:pr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a:solidFill>
                    <a:sysClr val="windowText" lastClr="000000"/>
                  </a:solidFill>
                </a:endParaRPr>
              </a:p>
            </p:txBody>
          </p:sp>
          <p:sp>
            <p:nvSpPr>
              <p:cNvPr id="19" name="Rectangle 755"/>
              <p:cNvSpPr>
                <a:spLocks noChangeArrowheads="1"/>
              </p:cNvSpPr>
              <p:nvPr/>
            </p:nvSpPr>
            <p:spPr bwMode="auto">
              <a:xfrm>
                <a:off x="4237037" y="4519612"/>
                <a:ext cx="61913" cy="24390"/>
              </a:xfrm>
              <a:prstGeom prst="rect">
                <a:avLst/>
              </a:pr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a:solidFill>
                    <a:sysClr val="windowText" lastClr="000000"/>
                  </a:solidFill>
                </a:endParaRPr>
              </a:p>
            </p:txBody>
          </p:sp>
          <p:sp>
            <p:nvSpPr>
              <p:cNvPr id="20" name="Rectangle 756"/>
              <p:cNvSpPr>
                <a:spLocks noChangeArrowheads="1"/>
              </p:cNvSpPr>
              <p:nvPr/>
            </p:nvSpPr>
            <p:spPr bwMode="auto">
              <a:xfrm>
                <a:off x="4128221" y="4626551"/>
                <a:ext cx="26266" cy="61912"/>
              </a:xfrm>
              <a:prstGeom prst="rect">
                <a:avLst/>
              </a:pr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a:solidFill>
                    <a:sysClr val="windowText" lastClr="000000"/>
                  </a:solidFill>
                </a:endParaRPr>
              </a:p>
            </p:txBody>
          </p:sp>
          <p:sp>
            <p:nvSpPr>
              <p:cNvPr id="21" name="Rectangle 757"/>
              <p:cNvSpPr>
                <a:spLocks noChangeArrowheads="1"/>
              </p:cNvSpPr>
              <p:nvPr/>
            </p:nvSpPr>
            <p:spPr bwMode="auto">
              <a:xfrm>
                <a:off x="3985635" y="4519612"/>
                <a:ext cx="56284" cy="24390"/>
              </a:xfrm>
              <a:prstGeom prst="rect">
                <a:avLst/>
              </a:pr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a:solidFill>
                    <a:sysClr val="windowText" lastClr="000000"/>
                  </a:solidFill>
                </a:endParaRPr>
              </a:p>
            </p:txBody>
          </p:sp>
          <p:sp>
            <p:nvSpPr>
              <p:cNvPr id="22" name="Freeform 758"/>
              <p:cNvSpPr>
                <a:spLocks noEditPoints="1"/>
              </p:cNvSpPr>
              <p:nvPr/>
            </p:nvSpPr>
            <p:spPr bwMode="auto">
              <a:xfrm>
                <a:off x="4032538" y="4422053"/>
                <a:ext cx="219508" cy="219508"/>
              </a:xfrm>
              <a:custGeom>
                <a:avLst/>
                <a:gdLst>
                  <a:gd name="T0" fmla="*/ 48 w 117"/>
                  <a:gd name="T1" fmla="*/ 13 h 117"/>
                  <a:gd name="T2" fmla="*/ 42 w 117"/>
                  <a:gd name="T3" fmla="*/ 15 h 117"/>
                  <a:gd name="T4" fmla="*/ 25 w 117"/>
                  <a:gd name="T5" fmla="*/ 25 h 117"/>
                  <a:gd name="T6" fmla="*/ 15 w 117"/>
                  <a:gd name="T7" fmla="*/ 42 h 117"/>
                  <a:gd name="T8" fmla="*/ 13 w 117"/>
                  <a:gd name="T9" fmla="*/ 48 h 117"/>
                  <a:gd name="T10" fmla="*/ 13 w 117"/>
                  <a:gd name="T11" fmla="*/ 67 h 117"/>
                  <a:gd name="T12" fmla="*/ 15 w 117"/>
                  <a:gd name="T13" fmla="*/ 73 h 117"/>
                  <a:gd name="T14" fmla="*/ 25 w 117"/>
                  <a:gd name="T15" fmla="*/ 90 h 117"/>
                  <a:gd name="T16" fmla="*/ 42 w 117"/>
                  <a:gd name="T17" fmla="*/ 100 h 117"/>
                  <a:gd name="T18" fmla="*/ 48 w 117"/>
                  <a:gd name="T19" fmla="*/ 102 h 117"/>
                  <a:gd name="T20" fmla="*/ 57 w 117"/>
                  <a:gd name="T21" fmla="*/ 104 h 117"/>
                  <a:gd name="T22" fmla="*/ 67 w 117"/>
                  <a:gd name="T23" fmla="*/ 102 h 117"/>
                  <a:gd name="T24" fmla="*/ 73 w 117"/>
                  <a:gd name="T25" fmla="*/ 100 h 117"/>
                  <a:gd name="T26" fmla="*/ 90 w 117"/>
                  <a:gd name="T27" fmla="*/ 90 h 117"/>
                  <a:gd name="T28" fmla="*/ 99 w 117"/>
                  <a:gd name="T29" fmla="*/ 73 h 117"/>
                  <a:gd name="T30" fmla="*/ 101 w 117"/>
                  <a:gd name="T31" fmla="*/ 67 h 117"/>
                  <a:gd name="T32" fmla="*/ 103 w 117"/>
                  <a:gd name="T33" fmla="*/ 58 h 117"/>
                  <a:gd name="T34" fmla="*/ 101 w 117"/>
                  <a:gd name="T35" fmla="*/ 48 h 117"/>
                  <a:gd name="T36" fmla="*/ 99 w 117"/>
                  <a:gd name="T37" fmla="*/ 42 h 117"/>
                  <a:gd name="T38" fmla="*/ 90 w 117"/>
                  <a:gd name="T39" fmla="*/ 25 h 117"/>
                  <a:gd name="T40" fmla="*/ 73 w 117"/>
                  <a:gd name="T41" fmla="*/ 15 h 117"/>
                  <a:gd name="T42" fmla="*/ 67 w 117"/>
                  <a:gd name="T43" fmla="*/ 13 h 117"/>
                  <a:gd name="T44" fmla="*/ 48 w 117"/>
                  <a:gd name="T45" fmla="*/ 13 h 117"/>
                  <a:gd name="T46" fmla="*/ 48 w 117"/>
                  <a:gd name="T47" fmla="*/ 0 h 117"/>
                  <a:gd name="T48" fmla="*/ 67 w 117"/>
                  <a:gd name="T49" fmla="*/ 0 h 117"/>
                  <a:gd name="T50" fmla="*/ 78 w 117"/>
                  <a:gd name="T51" fmla="*/ 4 h 117"/>
                  <a:gd name="T52" fmla="*/ 82 w 117"/>
                  <a:gd name="T53" fmla="*/ 6 h 117"/>
                  <a:gd name="T54" fmla="*/ 99 w 117"/>
                  <a:gd name="T55" fmla="*/ 15 h 117"/>
                  <a:gd name="T56" fmla="*/ 109 w 117"/>
                  <a:gd name="T57" fmla="*/ 33 h 117"/>
                  <a:gd name="T58" fmla="*/ 111 w 117"/>
                  <a:gd name="T59" fmla="*/ 36 h 117"/>
                  <a:gd name="T60" fmla="*/ 115 w 117"/>
                  <a:gd name="T61" fmla="*/ 48 h 117"/>
                  <a:gd name="T62" fmla="*/ 117 w 117"/>
                  <a:gd name="T63" fmla="*/ 58 h 117"/>
                  <a:gd name="T64" fmla="*/ 115 w 117"/>
                  <a:gd name="T65" fmla="*/ 67 h 117"/>
                  <a:gd name="T66" fmla="*/ 111 w 117"/>
                  <a:gd name="T67" fmla="*/ 79 h 117"/>
                  <a:gd name="T68" fmla="*/ 109 w 117"/>
                  <a:gd name="T69" fmla="*/ 83 h 117"/>
                  <a:gd name="T70" fmla="*/ 99 w 117"/>
                  <a:gd name="T71" fmla="*/ 100 h 117"/>
                  <a:gd name="T72" fmla="*/ 82 w 117"/>
                  <a:gd name="T73" fmla="*/ 109 h 117"/>
                  <a:gd name="T74" fmla="*/ 78 w 117"/>
                  <a:gd name="T75" fmla="*/ 111 h 117"/>
                  <a:gd name="T76" fmla="*/ 67 w 117"/>
                  <a:gd name="T77" fmla="*/ 115 h 117"/>
                  <a:gd name="T78" fmla="*/ 57 w 117"/>
                  <a:gd name="T79" fmla="*/ 117 h 117"/>
                  <a:gd name="T80" fmla="*/ 48 w 117"/>
                  <a:gd name="T81" fmla="*/ 115 h 117"/>
                  <a:gd name="T82" fmla="*/ 36 w 117"/>
                  <a:gd name="T83" fmla="*/ 111 h 117"/>
                  <a:gd name="T84" fmla="*/ 32 w 117"/>
                  <a:gd name="T85" fmla="*/ 109 h 117"/>
                  <a:gd name="T86" fmla="*/ 15 w 117"/>
                  <a:gd name="T87" fmla="*/ 100 h 117"/>
                  <a:gd name="T88" fmla="*/ 5 w 117"/>
                  <a:gd name="T89" fmla="*/ 83 h 117"/>
                  <a:gd name="T90" fmla="*/ 3 w 117"/>
                  <a:gd name="T91" fmla="*/ 79 h 117"/>
                  <a:gd name="T92" fmla="*/ 0 w 117"/>
                  <a:gd name="T93" fmla="*/ 67 h 117"/>
                  <a:gd name="T94" fmla="*/ 0 w 117"/>
                  <a:gd name="T95" fmla="*/ 48 h 117"/>
                  <a:gd name="T96" fmla="*/ 3 w 117"/>
                  <a:gd name="T97" fmla="*/ 36 h 117"/>
                  <a:gd name="T98" fmla="*/ 5 w 117"/>
                  <a:gd name="T99" fmla="*/ 33 h 117"/>
                  <a:gd name="T100" fmla="*/ 15 w 117"/>
                  <a:gd name="T101" fmla="*/ 15 h 117"/>
                  <a:gd name="T102" fmla="*/ 32 w 117"/>
                  <a:gd name="T103" fmla="*/ 6 h 117"/>
                  <a:gd name="T104" fmla="*/ 36 w 117"/>
                  <a:gd name="T105" fmla="*/ 4 h 117"/>
                  <a:gd name="T106" fmla="*/ 48 w 117"/>
                  <a:gd name="T107"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17">
                    <a:moveTo>
                      <a:pt x="48" y="13"/>
                    </a:moveTo>
                    <a:lnTo>
                      <a:pt x="42" y="15"/>
                    </a:lnTo>
                    <a:lnTo>
                      <a:pt x="25" y="25"/>
                    </a:lnTo>
                    <a:lnTo>
                      <a:pt x="15" y="42"/>
                    </a:lnTo>
                    <a:lnTo>
                      <a:pt x="13" y="48"/>
                    </a:lnTo>
                    <a:lnTo>
                      <a:pt x="13" y="67"/>
                    </a:lnTo>
                    <a:lnTo>
                      <a:pt x="15" y="73"/>
                    </a:lnTo>
                    <a:lnTo>
                      <a:pt x="25" y="90"/>
                    </a:lnTo>
                    <a:lnTo>
                      <a:pt x="42" y="100"/>
                    </a:lnTo>
                    <a:lnTo>
                      <a:pt x="48" y="102"/>
                    </a:lnTo>
                    <a:lnTo>
                      <a:pt x="57" y="104"/>
                    </a:lnTo>
                    <a:lnTo>
                      <a:pt x="67" y="102"/>
                    </a:lnTo>
                    <a:lnTo>
                      <a:pt x="73" y="100"/>
                    </a:lnTo>
                    <a:lnTo>
                      <a:pt x="90" y="90"/>
                    </a:lnTo>
                    <a:lnTo>
                      <a:pt x="99" y="73"/>
                    </a:lnTo>
                    <a:lnTo>
                      <a:pt x="101" y="67"/>
                    </a:lnTo>
                    <a:lnTo>
                      <a:pt x="103" y="58"/>
                    </a:lnTo>
                    <a:lnTo>
                      <a:pt x="101" y="48"/>
                    </a:lnTo>
                    <a:lnTo>
                      <a:pt x="99" y="42"/>
                    </a:lnTo>
                    <a:lnTo>
                      <a:pt x="90" y="25"/>
                    </a:lnTo>
                    <a:lnTo>
                      <a:pt x="73" y="15"/>
                    </a:lnTo>
                    <a:lnTo>
                      <a:pt x="67" y="13"/>
                    </a:lnTo>
                    <a:lnTo>
                      <a:pt x="48" y="13"/>
                    </a:lnTo>
                    <a:close/>
                    <a:moveTo>
                      <a:pt x="48" y="0"/>
                    </a:moveTo>
                    <a:lnTo>
                      <a:pt x="67" y="0"/>
                    </a:lnTo>
                    <a:lnTo>
                      <a:pt x="78" y="4"/>
                    </a:lnTo>
                    <a:lnTo>
                      <a:pt x="82" y="6"/>
                    </a:lnTo>
                    <a:lnTo>
                      <a:pt x="99" y="15"/>
                    </a:lnTo>
                    <a:lnTo>
                      <a:pt x="109" y="33"/>
                    </a:lnTo>
                    <a:lnTo>
                      <a:pt x="111" y="36"/>
                    </a:lnTo>
                    <a:lnTo>
                      <a:pt x="115" y="48"/>
                    </a:lnTo>
                    <a:lnTo>
                      <a:pt x="117" y="58"/>
                    </a:lnTo>
                    <a:lnTo>
                      <a:pt x="115" y="67"/>
                    </a:lnTo>
                    <a:lnTo>
                      <a:pt x="111" y="79"/>
                    </a:lnTo>
                    <a:lnTo>
                      <a:pt x="109" y="83"/>
                    </a:lnTo>
                    <a:lnTo>
                      <a:pt x="99" y="100"/>
                    </a:lnTo>
                    <a:lnTo>
                      <a:pt x="82" y="109"/>
                    </a:lnTo>
                    <a:lnTo>
                      <a:pt x="78" y="111"/>
                    </a:lnTo>
                    <a:lnTo>
                      <a:pt x="67" y="115"/>
                    </a:lnTo>
                    <a:lnTo>
                      <a:pt x="57" y="117"/>
                    </a:lnTo>
                    <a:lnTo>
                      <a:pt x="48" y="115"/>
                    </a:lnTo>
                    <a:lnTo>
                      <a:pt x="36" y="111"/>
                    </a:lnTo>
                    <a:lnTo>
                      <a:pt x="32" y="109"/>
                    </a:lnTo>
                    <a:lnTo>
                      <a:pt x="15" y="100"/>
                    </a:lnTo>
                    <a:lnTo>
                      <a:pt x="5" y="83"/>
                    </a:lnTo>
                    <a:lnTo>
                      <a:pt x="3" y="79"/>
                    </a:lnTo>
                    <a:lnTo>
                      <a:pt x="0" y="67"/>
                    </a:lnTo>
                    <a:lnTo>
                      <a:pt x="0" y="48"/>
                    </a:lnTo>
                    <a:lnTo>
                      <a:pt x="3" y="36"/>
                    </a:lnTo>
                    <a:lnTo>
                      <a:pt x="5" y="33"/>
                    </a:lnTo>
                    <a:lnTo>
                      <a:pt x="15" y="15"/>
                    </a:lnTo>
                    <a:lnTo>
                      <a:pt x="32" y="6"/>
                    </a:lnTo>
                    <a:lnTo>
                      <a:pt x="36" y="4"/>
                    </a:lnTo>
                    <a:lnTo>
                      <a:pt x="48" y="0"/>
                    </a:lnTo>
                    <a:close/>
                  </a:path>
                </a:pathLst>
              </a:cu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a:solidFill>
                    <a:sysClr val="windowText" lastClr="000000"/>
                  </a:solidFill>
                </a:endParaRPr>
              </a:p>
            </p:txBody>
          </p:sp>
          <p:sp>
            <p:nvSpPr>
              <p:cNvPr id="23" name="Freeform 759"/>
              <p:cNvSpPr>
                <a:spLocks noEditPoints="1"/>
              </p:cNvSpPr>
              <p:nvPr/>
            </p:nvSpPr>
            <p:spPr bwMode="auto">
              <a:xfrm>
                <a:off x="4092575" y="4483965"/>
                <a:ext cx="97559" cy="95683"/>
              </a:xfrm>
              <a:custGeom>
                <a:avLst/>
                <a:gdLst>
                  <a:gd name="T0" fmla="*/ 21 w 52"/>
                  <a:gd name="T1" fmla="*/ 13 h 51"/>
                  <a:gd name="T2" fmla="*/ 14 w 52"/>
                  <a:gd name="T3" fmla="*/ 21 h 51"/>
                  <a:gd name="T4" fmla="*/ 14 w 52"/>
                  <a:gd name="T5" fmla="*/ 30 h 51"/>
                  <a:gd name="T6" fmla="*/ 17 w 52"/>
                  <a:gd name="T7" fmla="*/ 34 h 51"/>
                  <a:gd name="T8" fmla="*/ 21 w 52"/>
                  <a:gd name="T9" fmla="*/ 38 h 51"/>
                  <a:gd name="T10" fmla="*/ 25 w 52"/>
                  <a:gd name="T11" fmla="*/ 38 h 51"/>
                  <a:gd name="T12" fmla="*/ 31 w 52"/>
                  <a:gd name="T13" fmla="*/ 36 h 51"/>
                  <a:gd name="T14" fmla="*/ 35 w 52"/>
                  <a:gd name="T15" fmla="*/ 34 h 51"/>
                  <a:gd name="T16" fmla="*/ 37 w 52"/>
                  <a:gd name="T17" fmla="*/ 30 h 51"/>
                  <a:gd name="T18" fmla="*/ 39 w 52"/>
                  <a:gd name="T19" fmla="*/ 25 h 51"/>
                  <a:gd name="T20" fmla="*/ 39 w 52"/>
                  <a:gd name="T21" fmla="*/ 21 h 51"/>
                  <a:gd name="T22" fmla="*/ 35 w 52"/>
                  <a:gd name="T23" fmla="*/ 17 h 51"/>
                  <a:gd name="T24" fmla="*/ 31 w 52"/>
                  <a:gd name="T25" fmla="*/ 13 h 51"/>
                  <a:gd name="T26" fmla="*/ 21 w 52"/>
                  <a:gd name="T27" fmla="*/ 13 h 51"/>
                  <a:gd name="T28" fmla="*/ 17 w 52"/>
                  <a:gd name="T29" fmla="*/ 0 h 51"/>
                  <a:gd name="T30" fmla="*/ 33 w 52"/>
                  <a:gd name="T31" fmla="*/ 0 h 51"/>
                  <a:gd name="T32" fmla="*/ 39 w 52"/>
                  <a:gd name="T33" fmla="*/ 2 h 51"/>
                  <a:gd name="T34" fmla="*/ 44 w 52"/>
                  <a:gd name="T35" fmla="*/ 7 h 51"/>
                  <a:gd name="T36" fmla="*/ 48 w 52"/>
                  <a:gd name="T37" fmla="*/ 13 h 51"/>
                  <a:gd name="T38" fmla="*/ 50 w 52"/>
                  <a:gd name="T39" fmla="*/ 17 h 51"/>
                  <a:gd name="T40" fmla="*/ 52 w 52"/>
                  <a:gd name="T41" fmla="*/ 25 h 51"/>
                  <a:gd name="T42" fmla="*/ 50 w 52"/>
                  <a:gd name="T43" fmla="*/ 32 h 51"/>
                  <a:gd name="T44" fmla="*/ 48 w 52"/>
                  <a:gd name="T45" fmla="*/ 38 h 51"/>
                  <a:gd name="T46" fmla="*/ 44 w 52"/>
                  <a:gd name="T47" fmla="*/ 44 h 51"/>
                  <a:gd name="T48" fmla="*/ 39 w 52"/>
                  <a:gd name="T49" fmla="*/ 48 h 51"/>
                  <a:gd name="T50" fmla="*/ 33 w 52"/>
                  <a:gd name="T51" fmla="*/ 50 h 51"/>
                  <a:gd name="T52" fmla="*/ 25 w 52"/>
                  <a:gd name="T53" fmla="*/ 51 h 51"/>
                  <a:gd name="T54" fmla="*/ 17 w 52"/>
                  <a:gd name="T55" fmla="*/ 50 h 51"/>
                  <a:gd name="T56" fmla="*/ 14 w 52"/>
                  <a:gd name="T57" fmla="*/ 48 h 51"/>
                  <a:gd name="T58" fmla="*/ 8 w 52"/>
                  <a:gd name="T59" fmla="*/ 44 h 51"/>
                  <a:gd name="T60" fmla="*/ 2 w 52"/>
                  <a:gd name="T61" fmla="*/ 38 h 51"/>
                  <a:gd name="T62" fmla="*/ 0 w 52"/>
                  <a:gd name="T63" fmla="*/ 32 h 51"/>
                  <a:gd name="T64" fmla="*/ 0 w 52"/>
                  <a:gd name="T65" fmla="*/ 17 h 51"/>
                  <a:gd name="T66" fmla="*/ 2 w 52"/>
                  <a:gd name="T67" fmla="*/ 13 h 51"/>
                  <a:gd name="T68" fmla="*/ 14 w 52"/>
                  <a:gd name="T69" fmla="*/ 2 h 51"/>
                  <a:gd name="T70" fmla="*/ 17 w 52"/>
                  <a:gd name="T7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51">
                    <a:moveTo>
                      <a:pt x="21" y="13"/>
                    </a:moveTo>
                    <a:lnTo>
                      <a:pt x="14" y="21"/>
                    </a:lnTo>
                    <a:lnTo>
                      <a:pt x="14" y="30"/>
                    </a:lnTo>
                    <a:lnTo>
                      <a:pt x="17" y="34"/>
                    </a:lnTo>
                    <a:lnTo>
                      <a:pt x="21" y="38"/>
                    </a:lnTo>
                    <a:lnTo>
                      <a:pt x="25" y="38"/>
                    </a:lnTo>
                    <a:lnTo>
                      <a:pt x="31" y="36"/>
                    </a:lnTo>
                    <a:lnTo>
                      <a:pt x="35" y="34"/>
                    </a:lnTo>
                    <a:lnTo>
                      <a:pt x="37" y="30"/>
                    </a:lnTo>
                    <a:lnTo>
                      <a:pt x="39" y="25"/>
                    </a:lnTo>
                    <a:lnTo>
                      <a:pt x="39" y="21"/>
                    </a:lnTo>
                    <a:lnTo>
                      <a:pt x="35" y="17"/>
                    </a:lnTo>
                    <a:lnTo>
                      <a:pt x="31" y="13"/>
                    </a:lnTo>
                    <a:lnTo>
                      <a:pt x="21" y="13"/>
                    </a:lnTo>
                    <a:close/>
                    <a:moveTo>
                      <a:pt x="17" y="0"/>
                    </a:moveTo>
                    <a:lnTo>
                      <a:pt x="33" y="0"/>
                    </a:lnTo>
                    <a:lnTo>
                      <a:pt x="39" y="2"/>
                    </a:lnTo>
                    <a:lnTo>
                      <a:pt x="44" y="7"/>
                    </a:lnTo>
                    <a:lnTo>
                      <a:pt x="48" y="13"/>
                    </a:lnTo>
                    <a:lnTo>
                      <a:pt x="50" y="17"/>
                    </a:lnTo>
                    <a:lnTo>
                      <a:pt x="52" y="25"/>
                    </a:lnTo>
                    <a:lnTo>
                      <a:pt x="50" y="32"/>
                    </a:lnTo>
                    <a:lnTo>
                      <a:pt x="48" y="38"/>
                    </a:lnTo>
                    <a:lnTo>
                      <a:pt x="44" y="44"/>
                    </a:lnTo>
                    <a:lnTo>
                      <a:pt x="39" y="48"/>
                    </a:lnTo>
                    <a:lnTo>
                      <a:pt x="33" y="50"/>
                    </a:lnTo>
                    <a:lnTo>
                      <a:pt x="25" y="51"/>
                    </a:lnTo>
                    <a:lnTo>
                      <a:pt x="17" y="50"/>
                    </a:lnTo>
                    <a:lnTo>
                      <a:pt x="14" y="48"/>
                    </a:lnTo>
                    <a:lnTo>
                      <a:pt x="8" y="44"/>
                    </a:lnTo>
                    <a:lnTo>
                      <a:pt x="2" y="38"/>
                    </a:lnTo>
                    <a:lnTo>
                      <a:pt x="0" y="32"/>
                    </a:lnTo>
                    <a:lnTo>
                      <a:pt x="0" y="17"/>
                    </a:lnTo>
                    <a:lnTo>
                      <a:pt x="2" y="13"/>
                    </a:lnTo>
                    <a:lnTo>
                      <a:pt x="14" y="2"/>
                    </a:lnTo>
                    <a:lnTo>
                      <a:pt x="17" y="0"/>
                    </a:lnTo>
                    <a:close/>
                  </a:path>
                </a:pathLst>
              </a:cu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a:solidFill>
                    <a:sysClr val="windowText" lastClr="000000"/>
                  </a:solidFill>
                </a:endParaRPr>
              </a:p>
            </p:txBody>
          </p:sp>
        </p:grpSp>
        <p:sp>
          <p:nvSpPr>
            <p:cNvPr id="4" name="Rectangle 3">
              <a:hlinkClick r:id="rId5" action="ppaction://hlinksldjump"/>
            </p:cNvPr>
            <p:cNvSpPr/>
            <p:nvPr/>
          </p:nvSpPr>
          <p:spPr>
            <a:xfrm>
              <a:off x="4882194" y="1166153"/>
              <a:ext cx="2844625" cy="923330"/>
            </a:xfrm>
            <a:prstGeom prst="rect">
              <a:avLst/>
            </a:prstGeom>
          </p:spPr>
          <p:txBody>
            <a:bodyPr wrap="none" anchor="ctr">
              <a:spAutoFit/>
            </a:bodyPr>
            <a:lstStyle/>
            <a:p>
              <a:pPr>
                <a:spcBef>
                  <a:spcPts val="600"/>
                </a:spcBef>
                <a:defRPr/>
              </a:pPr>
              <a:r>
                <a:rPr lang="en-US" sz="20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DMP Program Overview</a:t>
              </a:r>
            </a:p>
            <a:p>
              <a:pPr marL="514346" lvl="1" indent="-171450">
                <a:spcBef>
                  <a:spcPts val="600"/>
                </a:spcBef>
                <a:buFont typeface="Arial" panose="020B0604020202020204" pitchFamily="34" charset="0"/>
                <a:buChar char="•"/>
                <a:defRPr/>
              </a:pPr>
              <a:r>
                <a:rPr lang="en-US" sz="11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Benefits </a:t>
              </a:r>
            </a:p>
            <a:p>
              <a:pPr marL="514346" lvl="1" indent="-171450">
                <a:spcBef>
                  <a:spcPts val="600"/>
                </a:spcBef>
                <a:buFont typeface="Arial" panose="020B0604020202020204" pitchFamily="34" charset="0"/>
                <a:buChar char="•"/>
                <a:defRPr/>
              </a:pPr>
              <a:r>
                <a:rPr lang="en-US" sz="11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Overall DMP Flow </a:t>
              </a:r>
            </a:p>
          </p:txBody>
        </p:sp>
      </p:grpSp>
      <p:grpSp>
        <p:nvGrpSpPr>
          <p:cNvPr id="40" name="Group 39"/>
          <p:cNvGrpSpPr/>
          <p:nvPr/>
        </p:nvGrpSpPr>
        <p:grpSpPr>
          <a:xfrm>
            <a:off x="4336303" y="2345213"/>
            <a:ext cx="3692236" cy="1384995"/>
            <a:chOff x="4471626" y="1179686"/>
            <a:chExt cx="3692236" cy="1384995"/>
          </a:xfrm>
        </p:grpSpPr>
        <p:grpSp>
          <p:nvGrpSpPr>
            <p:cNvPr id="41" name="Group 40"/>
            <p:cNvGrpSpPr>
              <a:grpSpLocks noChangeAspect="1"/>
            </p:cNvGrpSpPr>
            <p:nvPr>
              <p:custDataLst>
                <p:custData r:id="rId1"/>
              </p:custDataLst>
            </p:nvPr>
          </p:nvGrpSpPr>
          <p:grpSpPr>
            <a:xfrm>
              <a:off x="4471626" y="1244371"/>
              <a:ext cx="306026" cy="309690"/>
              <a:chOff x="3985635" y="4371397"/>
              <a:chExt cx="313315" cy="317066"/>
            </a:xfrm>
            <a:solidFill>
              <a:schemeClr val="bg1"/>
            </a:solidFill>
          </p:grpSpPr>
          <p:sp>
            <p:nvSpPr>
              <p:cNvPr id="44" name="Rectangle 754"/>
              <p:cNvSpPr>
                <a:spLocks noChangeArrowheads="1"/>
              </p:cNvSpPr>
              <p:nvPr/>
            </p:nvSpPr>
            <p:spPr bwMode="auto">
              <a:xfrm>
                <a:off x="4128221" y="4371397"/>
                <a:ext cx="26266" cy="61912"/>
              </a:xfrm>
              <a:prstGeom prst="rect">
                <a:avLst/>
              </a:pr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a:solidFill>
                    <a:sysClr val="windowText" lastClr="000000"/>
                  </a:solidFill>
                </a:endParaRPr>
              </a:p>
            </p:txBody>
          </p:sp>
          <p:sp>
            <p:nvSpPr>
              <p:cNvPr id="45" name="Rectangle 755"/>
              <p:cNvSpPr>
                <a:spLocks noChangeArrowheads="1"/>
              </p:cNvSpPr>
              <p:nvPr/>
            </p:nvSpPr>
            <p:spPr bwMode="auto">
              <a:xfrm>
                <a:off x="4237037" y="4519612"/>
                <a:ext cx="61913" cy="24390"/>
              </a:xfrm>
              <a:prstGeom prst="rect">
                <a:avLst/>
              </a:pr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a:solidFill>
                    <a:sysClr val="windowText" lastClr="000000"/>
                  </a:solidFill>
                </a:endParaRPr>
              </a:p>
            </p:txBody>
          </p:sp>
          <p:sp>
            <p:nvSpPr>
              <p:cNvPr id="46" name="Rectangle 756"/>
              <p:cNvSpPr>
                <a:spLocks noChangeArrowheads="1"/>
              </p:cNvSpPr>
              <p:nvPr/>
            </p:nvSpPr>
            <p:spPr bwMode="auto">
              <a:xfrm>
                <a:off x="4128221" y="4626551"/>
                <a:ext cx="26266" cy="61912"/>
              </a:xfrm>
              <a:prstGeom prst="rect">
                <a:avLst/>
              </a:pr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a:solidFill>
                    <a:sysClr val="windowText" lastClr="000000"/>
                  </a:solidFill>
                </a:endParaRPr>
              </a:p>
            </p:txBody>
          </p:sp>
          <p:sp>
            <p:nvSpPr>
              <p:cNvPr id="47" name="Rectangle 757"/>
              <p:cNvSpPr>
                <a:spLocks noChangeArrowheads="1"/>
              </p:cNvSpPr>
              <p:nvPr/>
            </p:nvSpPr>
            <p:spPr bwMode="auto">
              <a:xfrm>
                <a:off x="3985635" y="4519612"/>
                <a:ext cx="56284" cy="24390"/>
              </a:xfrm>
              <a:prstGeom prst="rect">
                <a:avLst/>
              </a:pr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a:solidFill>
                    <a:sysClr val="windowText" lastClr="000000"/>
                  </a:solidFill>
                </a:endParaRPr>
              </a:p>
            </p:txBody>
          </p:sp>
          <p:sp>
            <p:nvSpPr>
              <p:cNvPr id="48" name="Freeform 758"/>
              <p:cNvSpPr>
                <a:spLocks noEditPoints="1"/>
              </p:cNvSpPr>
              <p:nvPr/>
            </p:nvSpPr>
            <p:spPr bwMode="auto">
              <a:xfrm>
                <a:off x="4032538" y="4422053"/>
                <a:ext cx="219508" cy="219508"/>
              </a:xfrm>
              <a:custGeom>
                <a:avLst/>
                <a:gdLst>
                  <a:gd name="T0" fmla="*/ 48 w 117"/>
                  <a:gd name="T1" fmla="*/ 13 h 117"/>
                  <a:gd name="T2" fmla="*/ 42 w 117"/>
                  <a:gd name="T3" fmla="*/ 15 h 117"/>
                  <a:gd name="T4" fmla="*/ 25 w 117"/>
                  <a:gd name="T5" fmla="*/ 25 h 117"/>
                  <a:gd name="T6" fmla="*/ 15 w 117"/>
                  <a:gd name="T7" fmla="*/ 42 h 117"/>
                  <a:gd name="T8" fmla="*/ 13 w 117"/>
                  <a:gd name="T9" fmla="*/ 48 h 117"/>
                  <a:gd name="T10" fmla="*/ 13 w 117"/>
                  <a:gd name="T11" fmla="*/ 67 h 117"/>
                  <a:gd name="T12" fmla="*/ 15 w 117"/>
                  <a:gd name="T13" fmla="*/ 73 h 117"/>
                  <a:gd name="T14" fmla="*/ 25 w 117"/>
                  <a:gd name="T15" fmla="*/ 90 h 117"/>
                  <a:gd name="T16" fmla="*/ 42 w 117"/>
                  <a:gd name="T17" fmla="*/ 100 h 117"/>
                  <a:gd name="T18" fmla="*/ 48 w 117"/>
                  <a:gd name="T19" fmla="*/ 102 h 117"/>
                  <a:gd name="T20" fmla="*/ 57 w 117"/>
                  <a:gd name="T21" fmla="*/ 104 h 117"/>
                  <a:gd name="T22" fmla="*/ 67 w 117"/>
                  <a:gd name="T23" fmla="*/ 102 h 117"/>
                  <a:gd name="T24" fmla="*/ 73 w 117"/>
                  <a:gd name="T25" fmla="*/ 100 h 117"/>
                  <a:gd name="T26" fmla="*/ 90 w 117"/>
                  <a:gd name="T27" fmla="*/ 90 h 117"/>
                  <a:gd name="T28" fmla="*/ 99 w 117"/>
                  <a:gd name="T29" fmla="*/ 73 h 117"/>
                  <a:gd name="T30" fmla="*/ 101 w 117"/>
                  <a:gd name="T31" fmla="*/ 67 h 117"/>
                  <a:gd name="T32" fmla="*/ 103 w 117"/>
                  <a:gd name="T33" fmla="*/ 58 h 117"/>
                  <a:gd name="T34" fmla="*/ 101 w 117"/>
                  <a:gd name="T35" fmla="*/ 48 h 117"/>
                  <a:gd name="T36" fmla="*/ 99 w 117"/>
                  <a:gd name="T37" fmla="*/ 42 h 117"/>
                  <a:gd name="T38" fmla="*/ 90 w 117"/>
                  <a:gd name="T39" fmla="*/ 25 h 117"/>
                  <a:gd name="T40" fmla="*/ 73 w 117"/>
                  <a:gd name="T41" fmla="*/ 15 h 117"/>
                  <a:gd name="T42" fmla="*/ 67 w 117"/>
                  <a:gd name="T43" fmla="*/ 13 h 117"/>
                  <a:gd name="T44" fmla="*/ 48 w 117"/>
                  <a:gd name="T45" fmla="*/ 13 h 117"/>
                  <a:gd name="T46" fmla="*/ 48 w 117"/>
                  <a:gd name="T47" fmla="*/ 0 h 117"/>
                  <a:gd name="T48" fmla="*/ 67 w 117"/>
                  <a:gd name="T49" fmla="*/ 0 h 117"/>
                  <a:gd name="T50" fmla="*/ 78 w 117"/>
                  <a:gd name="T51" fmla="*/ 4 h 117"/>
                  <a:gd name="T52" fmla="*/ 82 w 117"/>
                  <a:gd name="T53" fmla="*/ 6 h 117"/>
                  <a:gd name="T54" fmla="*/ 99 w 117"/>
                  <a:gd name="T55" fmla="*/ 15 h 117"/>
                  <a:gd name="T56" fmla="*/ 109 w 117"/>
                  <a:gd name="T57" fmla="*/ 33 h 117"/>
                  <a:gd name="T58" fmla="*/ 111 w 117"/>
                  <a:gd name="T59" fmla="*/ 36 h 117"/>
                  <a:gd name="T60" fmla="*/ 115 w 117"/>
                  <a:gd name="T61" fmla="*/ 48 h 117"/>
                  <a:gd name="T62" fmla="*/ 117 w 117"/>
                  <a:gd name="T63" fmla="*/ 58 h 117"/>
                  <a:gd name="T64" fmla="*/ 115 w 117"/>
                  <a:gd name="T65" fmla="*/ 67 h 117"/>
                  <a:gd name="T66" fmla="*/ 111 w 117"/>
                  <a:gd name="T67" fmla="*/ 79 h 117"/>
                  <a:gd name="T68" fmla="*/ 109 w 117"/>
                  <a:gd name="T69" fmla="*/ 83 h 117"/>
                  <a:gd name="T70" fmla="*/ 99 w 117"/>
                  <a:gd name="T71" fmla="*/ 100 h 117"/>
                  <a:gd name="T72" fmla="*/ 82 w 117"/>
                  <a:gd name="T73" fmla="*/ 109 h 117"/>
                  <a:gd name="T74" fmla="*/ 78 w 117"/>
                  <a:gd name="T75" fmla="*/ 111 h 117"/>
                  <a:gd name="T76" fmla="*/ 67 w 117"/>
                  <a:gd name="T77" fmla="*/ 115 h 117"/>
                  <a:gd name="T78" fmla="*/ 57 w 117"/>
                  <a:gd name="T79" fmla="*/ 117 h 117"/>
                  <a:gd name="T80" fmla="*/ 48 w 117"/>
                  <a:gd name="T81" fmla="*/ 115 h 117"/>
                  <a:gd name="T82" fmla="*/ 36 w 117"/>
                  <a:gd name="T83" fmla="*/ 111 h 117"/>
                  <a:gd name="T84" fmla="*/ 32 w 117"/>
                  <a:gd name="T85" fmla="*/ 109 h 117"/>
                  <a:gd name="T86" fmla="*/ 15 w 117"/>
                  <a:gd name="T87" fmla="*/ 100 h 117"/>
                  <a:gd name="T88" fmla="*/ 5 w 117"/>
                  <a:gd name="T89" fmla="*/ 83 h 117"/>
                  <a:gd name="T90" fmla="*/ 3 w 117"/>
                  <a:gd name="T91" fmla="*/ 79 h 117"/>
                  <a:gd name="T92" fmla="*/ 0 w 117"/>
                  <a:gd name="T93" fmla="*/ 67 h 117"/>
                  <a:gd name="T94" fmla="*/ 0 w 117"/>
                  <a:gd name="T95" fmla="*/ 48 h 117"/>
                  <a:gd name="T96" fmla="*/ 3 w 117"/>
                  <a:gd name="T97" fmla="*/ 36 h 117"/>
                  <a:gd name="T98" fmla="*/ 5 w 117"/>
                  <a:gd name="T99" fmla="*/ 33 h 117"/>
                  <a:gd name="T100" fmla="*/ 15 w 117"/>
                  <a:gd name="T101" fmla="*/ 15 h 117"/>
                  <a:gd name="T102" fmla="*/ 32 w 117"/>
                  <a:gd name="T103" fmla="*/ 6 h 117"/>
                  <a:gd name="T104" fmla="*/ 36 w 117"/>
                  <a:gd name="T105" fmla="*/ 4 h 117"/>
                  <a:gd name="T106" fmla="*/ 48 w 117"/>
                  <a:gd name="T107"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17">
                    <a:moveTo>
                      <a:pt x="48" y="13"/>
                    </a:moveTo>
                    <a:lnTo>
                      <a:pt x="42" y="15"/>
                    </a:lnTo>
                    <a:lnTo>
                      <a:pt x="25" y="25"/>
                    </a:lnTo>
                    <a:lnTo>
                      <a:pt x="15" y="42"/>
                    </a:lnTo>
                    <a:lnTo>
                      <a:pt x="13" y="48"/>
                    </a:lnTo>
                    <a:lnTo>
                      <a:pt x="13" y="67"/>
                    </a:lnTo>
                    <a:lnTo>
                      <a:pt x="15" y="73"/>
                    </a:lnTo>
                    <a:lnTo>
                      <a:pt x="25" y="90"/>
                    </a:lnTo>
                    <a:lnTo>
                      <a:pt x="42" y="100"/>
                    </a:lnTo>
                    <a:lnTo>
                      <a:pt x="48" y="102"/>
                    </a:lnTo>
                    <a:lnTo>
                      <a:pt x="57" y="104"/>
                    </a:lnTo>
                    <a:lnTo>
                      <a:pt x="67" y="102"/>
                    </a:lnTo>
                    <a:lnTo>
                      <a:pt x="73" y="100"/>
                    </a:lnTo>
                    <a:lnTo>
                      <a:pt x="90" y="90"/>
                    </a:lnTo>
                    <a:lnTo>
                      <a:pt x="99" y="73"/>
                    </a:lnTo>
                    <a:lnTo>
                      <a:pt x="101" y="67"/>
                    </a:lnTo>
                    <a:lnTo>
                      <a:pt x="103" y="58"/>
                    </a:lnTo>
                    <a:lnTo>
                      <a:pt x="101" y="48"/>
                    </a:lnTo>
                    <a:lnTo>
                      <a:pt x="99" y="42"/>
                    </a:lnTo>
                    <a:lnTo>
                      <a:pt x="90" y="25"/>
                    </a:lnTo>
                    <a:lnTo>
                      <a:pt x="73" y="15"/>
                    </a:lnTo>
                    <a:lnTo>
                      <a:pt x="67" y="13"/>
                    </a:lnTo>
                    <a:lnTo>
                      <a:pt x="48" y="13"/>
                    </a:lnTo>
                    <a:close/>
                    <a:moveTo>
                      <a:pt x="48" y="0"/>
                    </a:moveTo>
                    <a:lnTo>
                      <a:pt x="67" y="0"/>
                    </a:lnTo>
                    <a:lnTo>
                      <a:pt x="78" y="4"/>
                    </a:lnTo>
                    <a:lnTo>
                      <a:pt x="82" y="6"/>
                    </a:lnTo>
                    <a:lnTo>
                      <a:pt x="99" y="15"/>
                    </a:lnTo>
                    <a:lnTo>
                      <a:pt x="109" y="33"/>
                    </a:lnTo>
                    <a:lnTo>
                      <a:pt x="111" y="36"/>
                    </a:lnTo>
                    <a:lnTo>
                      <a:pt x="115" y="48"/>
                    </a:lnTo>
                    <a:lnTo>
                      <a:pt x="117" y="58"/>
                    </a:lnTo>
                    <a:lnTo>
                      <a:pt x="115" y="67"/>
                    </a:lnTo>
                    <a:lnTo>
                      <a:pt x="111" y="79"/>
                    </a:lnTo>
                    <a:lnTo>
                      <a:pt x="109" y="83"/>
                    </a:lnTo>
                    <a:lnTo>
                      <a:pt x="99" y="100"/>
                    </a:lnTo>
                    <a:lnTo>
                      <a:pt x="82" y="109"/>
                    </a:lnTo>
                    <a:lnTo>
                      <a:pt x="78" y="111"/>
                    </a:lnTo>
                    <a:lnTo>
                      <a:pt x="67" y="115"/>
                    </a:lnTo>
                    <a:lnTo>
                      <a:pt x="57" y="117"/>
                    </a:lnTo>
                    <a:lnTo>
                      <a:pt x="48" y="115"/>
                    </a:lnTo>
                    <a:lnTo>
                      <a:pt x="36" y="111"/>
                    </a:lnTo>
                    <a:lnTo>
                      <a:pt x="32" y="109"/>
                    </a:lnTo>
                    <a:lnTo>
                      <a:pt x="15" y="100"/>
                    </a:lnTo>
                    <a:lnTo>
                      <a:pt x="5" y="83"/>
                    </a:lnTo>
                    <a:lnTo>
                      <a:pt x="3" y="79"/>
                    </a:lnTo>
                    <a:lnTo>
                      <a:pt x="0" y="67"/>
                    </a:lnTo>
                    <a:lnTo>
                      <a:pt x="0" y="48"/>
                    </a:lnTo>
                    <a:lnTo>
                      <a:pt x="3" y="36"/>
                    </a:lnTo>
                    <a:lnTo>
                      <a:pt x="5" y="33"/>
                    </a:lnTo>
                    <a:lnTo>
                      <a:pt x="15" y="15"/>
                    </a:lnTo>
                    <a:lnTo>
                      <a:pt x="32" y="6"/>
                    </a:lnTo>
                    <a:lnTo>
                      <a:pt x="36" y="4"/>
                    </a:lnTo>
                    <a:lnTo>
                      <a:pt x="48" y="0"/>
                    </a:lnTo>
                    <a:close/>
                  </a:path>
                </a:pathLst>
              </a:cu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a:solidFill>
                    <a:sysClr val="windowText" lastClr="000000"/>
                  </a:solidFill>
                </a:endParaRPr>
              </a:p>
            </p:txBody>
          </p:sp>
          <p:sp>
            <p:nvSpPr>
              <p:cNvPr id="49" name="Freeform 759"/>
              <p:cNvSpPr>
                <a:spLocks noEditPoints="1"/>
              </p:cNvSpPr>
              <p:nvPr/>
            </p:nvSpPr>
            <p:spPr bwMode="auto">
              <a:xfrm>
                <a:off x="4092575" y="4483965"/>
                <a:ext cx="97559" cy="95683"/>
              </a:xfrm>
              <a:custGeom>
                <a:avLst/>
                <a:gdLst>
                  <a:gd name="T0" fmla="*/ 21 w 52"/>
                  <a:gd name="T1" fmla="*/ 13 h 51"/>
                  <a:gd name="T2" fmla="*/ 14 w 52"/>
                  <a:gd name="T3" fmla="*/ 21 h 51"/>
                  <a:gd name="T4" fmla="*/ 14 w 52"/>
                  <a:gd name="T5" fmla="*/ 30 h 51"/>
                  <a:gd name="T6" fmla="*/ 17 w 52"/>
                  <a:gd name="T7" fmla="*/ 34 h 51"/>
                  <a:gd name="T8" fmla="*/ 21 w 52"/>
                  <a:gd name="T9" fmla="*/ 38 h 51"/>
                  <a:gd name="T10" fmla="*/ 25 w 52"/>
                  <a:gd name="T11" fmla="*/ 38 h 51"/>
                  <a:gd name="T12" fmla="*/ 31 w 52"/>
                  <a:gd name="T13" fmla="*/ 36 h 51"/>
                  <a:gd name="T14" fmla="*/ 35 w 52"/>
                  <a:gd name="T15" fmla="*/ 34 h 51"/>
                  <a:gd name="T16" fmla="*/ 37 w 52"/>
                  <a:gd name="T17" fmla="*/ 30 h 51"/>
                  <a:gd name="T18" fmla="*/ 39 w 52"/>
                  <a:gd name="T19" fmla="*/ 25 h 51"/>
                  <a:gd name="T20" fmla="*/ 39 w 52"/>
                  <a:gd name="T21" fmla="*/ 21 h 51"/>
                  <a:gd name="T22" fmla="*/ 35 w 52"/>
                  <a:gd name="T23" fmla="*/ 17 h 51"/>
                  <a:gd name="T24" fmla="*/ 31 w 52"/>
                  <a:gd name="T25" fmla="*/ 13 h 51"/>
                  <a:gd name="T26" fmla="*/ 21 w 52"/>
                  <a:gd name="T27" fmla="*/ 13 h 51"/>
                  <a:gd name="T28" fmla="*/ 17 w 52"/>
                  <a:gd name="T29" fmla="*/ 0 h 51"/>
                  <a:gd name="T30" fmla="*/ 33 w 52"/>
                  <a:gd name="T31" fmla="*/ 0 h 51"/>
                  <a:gd name="T32" fmla="*/ 39 w 52"/>
                  <a:gd name="T33" fmla="*/ 2 h 51"/>
                  <a:gd name="T34" fmla="*/ 44 w 52"/>
                  <a:gd name="T35" fmla="*/ 7 h 51"/>
                  <a:gd name="T36" fmla="*/ 48 w 52"/>
                  <a:gd name="T37" fmla="*/ 13 h 51"/>
                  <a:gd name="T38" fmla="*/ 50 w 52"/>
                  <a:gd name="T39" fmla="*/ 17 h 51"/>
                  <a:gd name="T40" fmla="*/ 52 w 52"/>
                  <a:gd name="T41" fmla="*/ 25 h 51"/>
                  <a:gd name="T42" fmla="*/ 50 w 52"/>
                  <a:gd name="T43" fmla="*/ 32 h 51"/>
                  <a:gd name="T44" fmla="*/ 48 w 52"/>
                  <a:gd name="T45" fmla="*/ 38 h 51"/>
                  <a:gd name="T46" fmla="*/ 44 w 52"/>
                  <a:gd name="T47" fmla="*/ 44 h 51"/>
                  <a:gd name="T48" fmla="*/ 39 w 52"/>
                  <a:gd name="T49" fmla="*/ 48 h 51"/>
                  <a:gd name="T50" fmla="*/ 33 w 52"/>
                  <a:gd name="T51" fmla="*/ 50 h 51"/>
                  <a:gd name="T52" fmla="*/ 25 w 52"/>
                  <a:gd name="T53" fmla="*/ 51 h 51"/>
                  <a:gd name="T54" fmla="*/ 17 w 52"/>
                  <a:gd name="T55" fmla="*/ 50 h 51"/>
                  <a:gd name="T56" fmla="*/ 14 w 52"/>
                  <a:gd name="T57" fmla="*/ 48 h 51"/>
                  <a:gd name="T58" fmla="*/ 8 w 52"/>
                  <a:gd name="T59" fmla="*/ 44 h 51"/>
                  <a:gd name="T60" fmla="*/ 2 w 52"/>
                  <a:gd name="T61" fmla="*/ 38 h 51"/>
                  <a:gd name="T62" fmla="*/ 0 w 52"/>
                  <a:gd name="T63" fmla="*/ 32 h 51"/>
                  <a:gd name="T64" fmla="*/ 0 w 52"/>
                  <a:gd name="T65" fmla="*/ 17 h 51"/>
                  <a:gd name="T66" fmla="*/ 2 w 52"/>
                  <a:gd name="T67" fmla="*/ 13 h 51"/>
                  <a:gd name="T68" fmla="*/ 14 w 52"/>
                  <a:gd name="T69" fmla="*/ 2 h 51"/>
                  <a:gd name="T70" fmla="*/ 17 w 52"/>
                  <a:gd name="T7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51">
                    <a:moveTo>
                      <a:pt x="21" y="13"/>
                    </a:moveTo>
                    <a:lnTo>
                      <a:pt x="14" y="21"/>
                    </a:lnTo>
                    <a:lnTo>
                      <a:pt x="14" y="30"/>
                    </a:lnTo>
                    <a:lnTo>
                      <a:pt x="17" y="34"/>
                    </a:lnTo>
                    <a:lnTo>
                      <a:pt x="21" y="38"/>
                    </a:lnTo>
                    <a:lnTo>
                      <a:pt x="25" y="38"/>
                    </a:lnTo>
                    <a:lnTo>
                      <a:pt x="31" y="36"/>
                    </a:lnTo>
                    <a:lnTo>
                      <a:pt x="35" y="34"/>
                    </a:lnTo>
                    <a:lnTo>
                      <a:pt x="37" y="30"/>
                    </a:lnTo>
                    <a:lnTo>
                      <a:pt x="39" y="25"/>
                    </a:lnTo>
                    <a:lnTo>
                      <a:pt x="39" y="21"/>
                    </a:lnTo>
                    <a:lnTo>
                      <a:pt x="35" y="17"/>
                    </a:lnTo>
                    <a:lnTo>
                      <a:pt x="31" y="13"/>
                    </a:lnTo>
                    <a:lnTo>
                      <a:pt x="21" y="13"/>
                    </a:lnTo>
                    <a:close/>
                    <a:moveTo>
                      <a:pt x="17" y="0"/>
                    </a:moveTo>
                    <a:lnTo>
                      <a:pt x="33" y="0"/>
                    </a:lnTo>
                    <a:lnTo>
                      <a:pt x="39" y="2"/>
                    </a:lnTo>
                    <a:lnTo>
                      <a:pt x="44" y="7"/>
                    </a:lnTo>
                    <a:lnTo>
                      <a:pt x="48" y="13"/>
                    </a:lnTo>
                    <a:lnTo>
                      <a:pt x="50" y="17"/>
                    </a:lnTo>
                    <a:lnTo>
                      <a:pt x="52" y="25"/>
                    </a:lnTo>
                    <a:lnTo>
                      <a:pt x="50" y="32"/>
                    </a:lnTo>
                    <a:lnTo>
                      <a:pt x="48" y="38"/>
                    </a:lnTo>
                    <a:lnTo>
                      <a:pt x="44" y="44"/>
                    </a:lnTo>
                    <a:lnTo>
                      <a:pt x="39" y="48"/>
                    </a:lnTo>
                    <a:lnTo>
                      <a:pt x="33" y="50"/>
                    </a:lnTo>
                    <a:lnTo>
                      <a:pt x="25" y="51"/>
                    </a:lnTo>
                    <a:lnTo>
                      <a:pt x="17" y="50"/>
                    </a:lnTo>
                    <a:lnTo>
                      <a:pt x="14" y="48"/>
                    </a:lnTo>
                    <a:lnTo>
                      <a:pt x="8" y="44"/>
                    </a:lnTo>
                    <a:lnTo>
                      <a:pt x="2" y="38"/>
                    </a:lnTo>
                    <a:lnTo>
                      <a:pt x="0" y="32"/>
                    </a:lnTo>
                    <a:lnTo>
                      <a:pt x="0" y="17"/>
                    </a:lnTo>
                    <a:lnTo>
                      <a:pt x="2" y="13"/>
                    </a:lnTo>
                    <a:lnTo>
                      <a:pt x="14" y="2"/>
                    </a:lnTo>
                    <a:lnTo>
                      <a:pt x="17" y="0"/>
                    </a:lnTo>
                    <a:close/>
                  </a:path>
                </a:pathLst>
              </a:cu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a:solidFill>
                    <a:sysClr val="windowText" lastClr="000000"/>
                  </a:solidFill>
                </a:endParaRPr>
              </a:p>
            </p:txBody>
          </p:sp>
        </p:grpSp>
        <p:sp>
          <p:nvSpPr>
            <p:cNvPr id="42" name="Rectangle 41">
              <a:hlinkClick r:id="rId6" action="ppaction://hlinksldjump"/>
            </p:cNvPr>
            <p:cNvSpPr/>
            <p:nvPr/>
          </p:nvSpPr>
          <p:spPr>
            <a:xfrm>
              <a:off x="4882194" y="1179686"/>
              <a:ext cx="3281668" cy="1384995"/>
            </a:xfrm>
            <a:prstGeom prst="rect">
              <a:avLst/>
            </a:prstGeom>
          </p:spPr>
          <p:txBody>
            <a:bodyPr wrap="none" anchor="ctr">
              <a:spAutoFit/>
            </a:bodyPr>
            <a:lstStyle/>
            <a:p>
              <a:pPr>
                <a:spcBef>
                  <a:spcPts val="600"/>
                </a:spcBef>
                <a:defRPr/>
              </a:pPr>
              <a:r>
                <a:rPr lang="en-US" sz="20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DMP Readiness</a:t>
              </a:r>
            </a:p>
            <a:p>
              <a:pPr marL="514346" lvl="1" indent="-171450">
                <a:spcBef>
                  <a:spcPts val="600"/>
                </a:spcBef>
                <a:buFont typeface="Arial" panose="020B0604020202020204" pitchFamily="34" charset="0"/>
                <a:buChar char="•"/>
                <a:defRPr/>
              </a:pPr>
              <a:r>
                <a:rPr lang="en-IE" sz="11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Pre-onboarding Requirements</a:t>
              </a:r>
            </a:p>
            <a:p>
              <a:pPr marL="514346" lvl="1" indent="-171450">
                <a:spcBef>
                  <a:spcPts val="600"/>
                </a:spcBef>
                <a:buFont typeface="Arial" panose="020B0604020202020204" pitchFamily="34" charset="0"/>
                <a:buChar char="•"/>
                <a:defRPr/>
              </a:pPr>
              <a:r>
                <a:rPr lang="en-IE" sz="11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Step by Step Process for DMP onboarding</a:t>
              </a:r>
            </a:p>
            <a:p>
              <a:pPr marL="514346" lvl="1" indent="-171450">
                <a:spcBef>
                  <a:spcPts val="600"/>
                </a:spcBef>
                <a:buFont typeface="Arial" panose="020B0604020202020204" pitchFamily="34" charset="0"/>
                <a:buChar char="•"/>
                <a:defRPr/>
              </a:pPr>
              <a:r>
                <a:rPr lang="en-IE" sz="11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FAQs </a:t>
              </a:r>
            </a:p>
            <a:p>
              <a:pPr marL="514346" lvl="1" indent="-171450">
                <a:spcBef>
                  <a:spcPts val="600"/>
                </a:spcBef>
                <a:buFont typeface="Arial" panose="020B0604020202020204" pitchFamily="34" charset="0"/>
                <a:buChar char="•"/>
                <a:defRPr/>
              </a:pPr>
              <a:r>
                <a:rPr lang="en-IE" sz="11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Resources &amp; Support</a:t>
              </a:r>
            </a:p>
          </p:txBody>
        </p:sp>
      </p:grpSp>
    </p:spTree>
    <p:extLst>
      <p:ext uri="{BB962C8B-B14F-4D97-AF65-F5344CB8AC3E}">
        <p14:creationId xmlns:p14="http://schemas.microsoft.com/office/powerpoint/2010/main" val="92464526"/>
      </p:ext>
    </p:extLst>
  </p:cSld>
  <p:clrMapOvr>
    <a:masterClrMapping/>
  </p:clrMapOvr>
  <mc:AlternateContent xmlns:mc="http://schemas.openxmlformats.org/markup-compatibility/2006" xmlns:p14="http://schemas.microsoft.com/office/powerpoint/2010/main">
    <mc:Choice Requires="p14">
      <p:transition spd="slow" p14:dur="8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63" presetClass="path" presetSubtype="0" decel="100000" fill="hold" nodeType="withEffect">
                                  <p:stCondLst>
                                    <p:cond delay="0"/>
                                  </p:stCondLst>
                                  <p:childTnLst>
                                    <p:animMotion origin="layout" path="M 3.05556E-6 1.97531E-6 L 0.02257 1.97531E-6 " pathEditMode="relative" rAng="0" ptsTypes="AA">
                                      <p:cBhvr>
                                        <p:cTn id="9" dur="500" spd="-100000" fill="hold"/>
                                        <p:tgtEl>
                                          <p:spTgt spid="13"/>
                                        </p:tgtEl>
                                        <p:attrNameLst>
                                          <p:attrName>ppt_x</p:attrName>
                                          <p:attrName>ppt_y</p:attrName>
                                        </p:attrNameLst>
                                      </p:cBhvr>
                                      <p:rCtr x="1128" y="0"/>
                                    </p:animMotion>
                                  </p:childTnLst>
                                </p:cTn>
                              </p:par>
                              <p:par>
                                <p:cTn id="10" presetID="10" presetClass="entr" presetSubtype="0" fill="hold" nodeType="withEffect">
                                  <p:stCondLst>
                                    <p:cond delay="25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63" presetClass="path" presetSubtype="0" decel="100000" fill="hold" nodeType="withEffect">
                                  <p:stCondLst>
                                    <p:cond delay="250"/>
                                  </p:stCondLst>
                                  <p:childTnLst>
                                    <p:animMotion origin="layout" path="M -1.66667E-6 -2.09877E-6 L 0.02257 -2.09877E-6 " pathEditMode="relative" rAng="0" ptsTypes="AA">
                                      <p:cBhvr>
                                        <p:cTn id="14" dur="500" spd="-100000" fill="hold"/>
                                        <p:tgtEl>
                                          <p:spTgt spid="40"/>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a:blip r:embed="rId3"/>
          <a:srcRect t="12527" b="12527"/>
          <a:stretch>
            <a:fillRect/>
          </a:stretch>
        </p:blipFill>
        <p:spPr/>
      </p:pic>
      <p:sp>
        <p:nvSpPr>
          <p:cNvPr id="2" name="Content Placeholder 1"/>
          <p:cNvSpPr>
            <a:spLocks noGrp="1"/>
          </p:cNvSpPr>
          <p:nvPr>
            <p:ph type="body" sz="quarter" idx="11"/>
          </p:nvPr>
        </p:nvSpPr>
        <p:spPr>
          <a:xfrm>
            <a:off x="180000" y="2160000"/>
            <a:ext cx="4055842" cy="1738938"/>
          </a:xfrm>
        </p:spPr>
        <p:txBody>
          <a:bodyPr vert="horz" wrap="square" lIns="146304" tIns="91440" rIns="146304" bIns="91440" rtlCol="0" anchor="t">
            <a:spAutoFit/>
          </a:bodyPr>
          <a:lstStyle/>
          <a:p>
            <a:r>
              <a:rPr lang="en-US" dirty="0"/>
              <a:t>For access to the Reseller Registration and Profiling Tool click </a:t>
            </a:r>
            <a:r>
              <a:rPr lang="en-US" dirty="0">
                <a:hlinkClick r:id="rId4"/>
              </a:rPr>
              <a:t>here.</a:t>
            </a:r>
            <a:endParaRPr lang="en-US" dirty="0"/>
          </a:p>
          <a:p>
            <a:endParaRPr lang="en-US"/>
          </a:p>
          <a:p>
            <a:r>
              <a:rPr lang="en-US" dirty="0"/>
              <a:t>If this does not cover your needs and/or technical tool support is required on the Reseller Profile and Registration Portal, please contact </a:t>
            </a:r>
            <a:r>
              <a:rPr lang="en-US" dirty="0">
                <a:latin typeface="Segoe UI"/>
                <a:cs typeface="Calibri"/>
                <a:hlinkClick r:id="rId5"/>
              </a:rPr>
              <a:t>partnerlifecycle@microsoft.com</a:t>
            </a:r>
            <a:r>
              <a:rPr lang="en-US" dirty="0"/>
              <a:t>.</a:t>
            </a:r>
            <a:endParaRPr lang="en-US" dirty="0">
              <a:cs typeface="Segoe UI"/>
            </a:endParaRPr>
          </a:p>
          <a:p>
            <a:endParaRPr lang="en-US"/>
          </a:p>
          <a:p>
            <a:r>
              <a:rPr lang="en-US" dirty="0"/>
              <a:t>*Please wait 1-2 business days for a response.</a:t>
            </a:r>
            <a:endParaRPr lang="en-US" dirty="0">
              <a:cs typeface="Segoe UI"/>
            </a:endParaRPr>
          </a:p>
          <a:p>
            <a:endParaRPr lang="en-US"/>
          </a:p>
        </p:txBody>
      </p:sp>
      <p:sp>
        <p:nvSpPr>
          <p:cNvPr id="3" name="Title 2"/>
          <p:cNvSpPr>
            <a:spLocks noGrp="1"/>
          </p:cNvSpPr>
          <p:nvPr>
            <p:ph type="title"/>
          </p:nvPr>
        </p:nvSpPr>
        <p:spPr>
          <a:xfrm>
            <a:off x="180000" y="899999"/>
            <a:ext cx="4055842" cy="665454"/>
          </a:xfrm>
        </p:spPr>
        <p:txBody>
          <a:bodyPr/>
          <a:lstStyle/>
          <a:p>
            <a:r>
              <a:rPr lang="en-US"/>
              <a:t>Support</a:t>
            </a:r>
          </a:p>
        </p:txBody>
      </p:sp>
    </p:spTree>
    <p:extLst>
      <p:ext uri="{BB962C8B-B14F-4D97-AF65-F5344CB8AC3E}">
        <p14:creationId xmlns:p14="http://schemas.microsoft.com/office/powerpoint/2010/main" val="92700524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6058"/>
            <a:ext cx="3674269" cy="1360549"/>
          </a:xfrm>
        </p:spPr>
        <p:txBody>
          <a:bodyPr/>
          <a:lstStyle/>
          <a:p>
            <a:r>
              <a:rPr lang="en-US"/>
              <a:t>Partner Center Troubleshooting</a:t>
            </a:r>
          </a:p>
        </p:txBody>
      </p:sp>
      <p:sp>
        <p:nvSpPr>
          <p:cNvPr id="5" name="Text Placeholder 4"/>
          <p:cNvSpPr>
            <a:spLocks noGrp="1"/>
          </p:cNvSpPr>
          <p:nvPr>
            <p:ph type="body" sz="quarter" idx="10"/>
          </p:nvPr>
        </p:nvSpPr>
        <p:spPr>
          <a:xfrm>
            <a:off x="3810000" y="2469515"/>
            <a:ext cx="4572000" cy="367921"/>
          </a:xfrm>
        </p:spPr>
        <p:txBody>
          <a:bodyPr/>
          <a:lstStyle/>
          <a:p>
            <a:r>
              <a:rPr lang="en-US"/>
              <a:t>Common Troubleshooting Issues</a:t>
            </a:r>
            <a:endParaRPr lang="en-IE"/>
          </a:p>
        </p:txBody>
      </p:sp>
    </p:spTree>
    <p:extLst>
      <p:ext uri="{BB962C8B-B14F-4D97-AF65-F5344CB8AC3E}">
        <p14:creationId xmlns:p14="http://schemas.microsoft.com/office/powerpoint/2010/main" val="19630152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319500" y="1887645"/>
            <a:ext cx="4031044" cy="3080528"/>
          </a:xfrm>
        </p:spPr>
        <p:txBody>
          <a:bodyPr>
            <a:noAutofit/>
          </a:bodyPr>
          <a:lstStyle/>
          <a:p>
            <a:pPr marL="0" indent="0">
              <a:lnSpc>
                <a:spcPct val="100000"/>
              </a:lnSpc>
              <a:spcBef>
                <a:spcPts val="0"/>
              </a:spcBef>
              <a:buNone/>
            </a:pPr>
            <a:r>
              <a:rPr lang="en-US" sz="900" b="1"/>
              <a:t>Cause</a:t>
            </a:r>
          </a:p>
          <a:p>
            <a:pPr marL="0" indent="0">
              <a:lnSpc>
                <a:spcPct val="100000"/>
              </a:lnSpc>
              <a:spcBef>
                <a:spcPts val="0"/>
              </a:spcBef>
              <a:buNone/>
            </a:pPr>
            <a:r>
              <a:rPr lang="en-US" sz="900"/>
              <a:t>This happens when you have another Microsoft Account cached in your IE Browser cookie history.</a:t>
            </a:r>
          </a:p>
          <a:p>
            <a:pPr>
              <a:lnSpc>
                <a:spcPct val="100000"/>
              </a:lnSpc>
              <a:spcBef>
                <a:spcPts val="0"/>
              </a:spcBef>
            </a:pPr>
            <a:endParaRPr lang="en-US" sz="900"/>
          </a:p>
          <a:p>
            <a:pPr marL="0" indent="0">
              <a:lnSpc>
                <a:spcPct val="100000"/>
              </a:lnSpc>
              <a:spcBef>
                <a:spcPts val="0"/>
              </a:spcBef>
              <a:buNone/>
            </a:pPr>
            <a:r>
              <a:rPr lang="en-US" sz="900" b="1"/>
              <a:t>Solution 1</a:t>
            </a:r>
          </a:p>
          <a:p>
            <a:pPr marL="257175" indent="-257175">
              <a:lnSpc>
                <a:spcPct val="100000"/>
              </a:lnSpc>
              <a:spcBef>
                <a:spcPts val="0"/>
              </a:spcBef>
              <a:buFont typeface="+mj-lt"/>
              <a:buAutoNum type="arabicPeriod"/>
            </a:pPr>
            <a:r>
              <a:rPr lang="en-US" sz="900"/>
              <a:t>Try to open an InPrivate Browsing Window (Ctrl-Shift-P)</a:t>
            </a:r>
          </a:p>
          <a:p>
            <a:pPr marL="257175" indent="-257175">
              <a:lnSpc>
                <a:spcPct val="100000"/>
              </a:lnSpc>
              <a:spcBef>
                <a:spcPts val="0"/>
              </a:spcBef>
              <a:buFont typeface="+mj-lt"/>
              <a:buAutoNum type="arabicPeriod"/>
            </a:pPr>
            <a:r>
              <a:rPr lang="en-US" sz="900"/>
              <a:t>Go into </a:t>
            </a:r>
            <a:r>
              <a:rPr lang="en-US" sz="900">
                <a:hlinkClick r:id="rId2"/>
              </a:rPr>
              <a:t>https://partner.microsoft.com/</a:t>
            </a:r>
            <a:r>
              <a:rPr lang="en-US" sz="900"/>
              <a:t> </a:t>
            </a:r>
          </a:p>
          <a:p>
            <a:pPr marL="0" indent="0">
              <a:lnSpc>
                <a:spcPct val="100000"/>
              </a:lnSpc>
              <a:spcBef>
                <a:spcPts val="0"/>
              </a:spcBef>
              <a:buNone/>
            </a:pPr>
            <a:endParaRPr lang="en-US" sz="900"/>
          </a:p>
          <a:p>
            <a:pPr marL="0" indent="0">
              <a:lnSpc>
                <a:spcPct val="100000"/>
              </a:lnSpc>
              <a:spcBef>
                <a:spcPts val="0"/>
              </a:spcBef>
              <a:buNone/>
            </a:pPr>
            <a:r>
              <a:rPr lang="en-US" sz="900" b="1"/>
              <a:t>Solution 2</a:t>
            </a:r>
            <a:endParaRPr lang="en-US" sz="900"/>
          </a:p>
          <a:p>
            <a:pPr marL="257175" indent="-257175">
              <a:lnSpc>
                <a:spcPct val="100000"/>
              </a:lnSpc>
              <a:spcBef>
                <a:spcPts val="0"/>
              </a:spcBef>
              <a:buFont typeface="+mj-lt"/>
              <a:buAutoNum type="arabicPeriod"/>
            </a:pPr>
            <a:r>
              <a:rPr lang="en-US" sz="900"/>
              <a:t>Open in regular browser window </a:t>
            </a:r>
          </a:p>
          <a:p>
            <a:pPr marL="257175" indent="-257175">
              <a:lnSpc>
                <a:spcPct val="100000"/>
              </a:lnSpc>
              <a:spcBef>
                <a:spcPts val="0"/>
              </a:spcBef>
              <a:buFont typeface="+mj-lt"/>
              <a:buAutoNum type="arabicPeriod"/>
            </a:pPr>
            <a:r>
              <a:rPr lang="en-US" sz="900"/>
              <a:t>Delete the “cookies and website data” in browser history</a:t>
            </a:r>
          </a:p>
          <a:p>
            <a:pPr marL="257175" indent="-257175">
              <a:lnSpc>
                <a:spcPct val="100000"/>
              </a:lnSpc>
              <a:spcBef>
                <a:spcPts val="0"/>
              </a:spcBef>
              <a:buFont typeface="+mj-lt"/>
              <a:buAutoNum type="arabicPeriod"/>
            </a:pPr>
            <a:r>
              <a:rPr lang="en-US" sz="900"/>
              <a:t>Open new browser and go to into </a:t>
            </a:r>
            <a:r>
              <a:rPr lang="en-US" sz="900">
                <a:hlinkClick r:id="rId2"/>
              </a:rPr>
              <a:t>https://partner.microsoft.com/</a:t>
            </a:r>
            <a:r>
              <a:rPr lang="en-US" sz="900"/>
              <a:t> </a:t>
            </a:r>
          </a:p>
          <a:p>
            <a:pPr>
              <a:lnSpc>
                <a:spcPct val="100000"/>
              </a:lnSpc>
              <a:spcBef>
                <a:spcPts val="0"/>
              </a:spcBef>
            </a:pPr>
            <a:endParaRPr lang="en-US" sz="900"/>
          </a:p>
          <a:p>
            <a:pPr marL="0" indent="0">
              <a:lnSpc>
                <a:spcPct val="100000"/>
              </a:lnSpc>
              <a:spcBef>
                <a:spcPts val="0"/>
              </a:spcBef>
              <a:buNone/>
            </a:pPr>
            <a:endParaRPr lang="en-US" sz="900"/>
          </a:p>
          <a:p>
            <a:pPr marL="0" indent="0">
              <a:lnSpc>
                <a:spcPct val="100000"/>
              </a:lnSpc>
              <a:spcBef>
                <a:spcPts val="0"/>
              </a:spcBef>
              <a:buNone/>
            </a:pPr>
            <a:r>
              <a:rPr lang="en-US" sz="900"/>
              <a:t>If you still don’t have access, please contact your local </a:t>
            </a:r>
            <a:r>
              <a:rPr lang="en-US" sz="900">
                <a:hlinkClick r:id="rId3"/>
              </a:rPr>
              <a:t>Regional Service Center agent</a:t>
            </a:r>
            <a:r>
              <a:rPr lang="en-US" sz="900"/>
              <a:t> for support</a:t>
            </a:r>
            <a:r>
              <a:rPr lang="en-IE" sz="900"/>
              <a:t> </a:t>
            </a:r>
            <a:r>
              <a:rPr lang="en-US" sz="900"/>
              <a:t>and go to into </a:t>
            </a:r>
            <a:r>
              <a:rPr lang="en-US" sz="900">
                <a:hlinkClick r:id="rId2"/>
              </a:rPr>
              <a:t>https://partner.microsoft.com/</a:t>
            </a:r>
            <a:r>
              <a:rPr lang="en-US" sz="900"/>
              <a:t> </a:t>
            </a:r>
          </a:p>
          <a:p>
            <a:pPr marL="0" indent="0">
              <a:lnSpc>
                <a:spcPct val="100000"/>
              </a:lnSpc>
              <a:spcBef>
                <a:spcPts val="0"/>
              </a:spcBef>
              <a:buNone/>
            </a:pPr>
            <a:endParaRPr lang="en-US" sz="900"/>
          </a:p>
          <a:p>
            <a:pPr marL="0" indent="0">
              <a:lnSpc>
                <a:spcPct val="100000"/>
              </a:lnSpc>
              <a:spcBef>
                <a:spcPts val="0"/>
              </a:spcBef>
              <a:buNone/>
            </a:pPr>
            <a:r>
              <a:rPr lang="en-US" sz="900"/>
              <a:t>If you still have problems log into </a:t>
            </a:r>
            <a:r>
              <a:rPr lang="en-US" sz="900">
                <a:hlinkClick r:id="rId2"/>
              </a:rPr>
              <a:t>https://partner.microsoft.com/</a:t>
            </a:r>
            <a:r>
              <a:rPr lang="en-US" sz="900"/>
              <a:t> and send a screen shot of the page you see to your Subsidiary Contact for assistance.</a:t>
            </a:r>
          </a:p>
        </p:txBody>
      </p:sp>
      <p:sp>
        <p:nvSpPr>
          <p:cNvPr id="5" name="Text Placeholder 4"/>
          <p:cNvSpPr>
            <a:spLocks noGrp="1"/>
          </p:cNvSpPr>
          <p:nvPr>
            <p:ph type="body" idx="13"/>
          </p:nvPr>
        </p:nvSpPr>
        <p:spPr>
          <a:xfrm>
            <a:off x="319500" y="1307170"/>
            <a:ext cx="4031044" cy="433965"/>
          </a:xfrm>
        </p:spPr>
        <p:txBody>
          <a:bodyPr/>
          <a:lstStyle/>
          <a:p>
            <a:r>
              <a:rPr lang="en-US"/>
              <a:t>“Sign In” screen does NOT appear</a:t>
            </a:r>
          </a:p>
        </p:txBody>
      </p:sp>
      <p:pic>
        <p:nvPicPr>
          <p:cNvPr id="10" name="Picture 9"/>
          <p:cNvPicPr>
            <a:picLocks noChangeAspect="1"/>
          </p:cNvPicPr>
          <p:nvPr/>
        </p:nvPicPr>
        <p:blipFill rotWithShape="1">
          <a:blip r:embed="rId4"/>
          <a:srcRect l="36897" r="12843"/>
          <a:stretch/>
        </p:blipFill>
        <p:spPr>
          <a:xfrm>
            <a:off x="4564856" y="0"/>
            <a:ext cx="4612682" cy="5155509"/>
          </a:xfrm>
          <a:prstGeom prst="rect">
            <a:avLst/>
          </a:prstGeom>
        </p:spPr>
      </p:pic>
      <p:sp>
        <p:nvSpPr>
          <p:cNvPr id="8" name="Text Placeholder 3">
            <a:extLst>
              <a:ext uri="{FF2B5EF4-FFF2-40B4-BE49-F238E27FC236}">
                <a16:creationId xmlns:a16="http://schemas.microsoft.com/office/drawing/2014/main" id="{C94FB401-70C6-4CD7-BA87-B182344E304A}"/>
              </a:ext>
            </a:extLst>
          </p:cNvPr>
          <p:cNvSpPr txBox="1">
            <a:spLocks/>
          </p:cNvSpPr>
          <p:nvPr/>
        </p:nvSpPr>
        <p:spPr>
          <a:xfrm>
            <a:off x="319500" y="160814"/>
            <a:ext cx="6353340" cy="572464"/>
          </a:xfrm>
        </p:spPr>
        <p:txBody>
          <a:bodyPr/>
          <a:lstStyle>
            <a:defPPr>
              <a:defRPr lang="en-US"/>
            </a:defPPr>
            <a:lvl1pPr marL="0" algn="l" defTabSz="685792" rtl="0" eaLnBrk="1" latinLnBrk="0" hangingPunct="1">
              <a:defRPr sz="1323" kern="1200">
                <a:solidFill>
                  <a:schemeClr val="tx1"/>
                </a:solidFill>
                <a:latin typeface="+mn-lt"/>
                <a:ea typeface="+mn-ea"/>
                <a:cs typeface="+mn-cs"/>
              </a:defRPr>
            </a:lvl1pPr>
            <a:lvl2pPr marL="342896" algn="l" defTabSz="685792" rtl="0" eaLnBrk="1" latinLnBrk="0" hangingPunct="1">
              <a:defRPr sz="1323" kern="1200">
                <a:solidFill>
                  <a:schemeClr val="tx1"/>
                </a:solidFill>
                <a:latin typeface="+mn-lt"/>
                <a:ea typeface="+mn-ea"/>
                <a:cs typeface="+mn-cs"/>
              </a:defRPr>
            </a:lvl2pPr>
            <a:lvl3pPr marL="685792" algn="l" defTabSz="685792" rtl="0" eaLnBrk="1" latinLnBrk="0" hangingPunct="1">
              <a:defRPr sz="1323" kern="1200">
                <a:solidFill>
                  <a:schemeClr val="tx1"/>
                </a:solidFill>
                <a:latin typeface="+mn-lt"/>
                <a:ea typeface="+mn-ea"/>
                <a:cs typeface="+mn-cs"/>
              </a:defRPr>
            </a:lvl3pPr>
            <a:lvl4pPr marL="1028688" algn="l" defTabSz="685792" rtl="0" eaLnBrk="1" latinLnBrk="0" hangingPunct="1">
              <a:defRPr sz="1323" kern="1200">
                <a:solidFill>
                  <a:schemeClr val="tx1"/>
                </a:solidFill>
                <a:latin typeface="+mn-lt"/>
                <a:ea typeface="+mn-ea"/>
                <a:cs typeface="+mn-cs"/>
              </a:defRPr>
            </a:lvl4pPr>
            <a:lvl5pPr marL="1371583" algn="l" defTabSz="685792" rtl="0" eaLnBrk="1" latinLnBrk="0" hangingPunct="1">
              <a:defRPr sz="1323" kern="1200">
                <a:solidFill>
                  <a:schemeClr val="tx1"/>
                </a:solidFill>
                <a:latin typeface="+mn-lt"/>
                <a:ea typeface="+mn-ea"/>
                <a:cs typeface="+mn-cs"/>
              </a:defRPr>
            </a:lvl5pPr>
            <a:lvl6pPr marL="1714479" algn="l" defTabSz="685792" rtl="0" eaLnBrk="1" latinLnBrk="0" hangingPunct="1">
              <a:defRPr sz="1323" kern="1200">
                <a:solidFill>
                  <a:schemeClr val="tx1"/>
                </a:solidFill>
                <a:latin typeface="+mn-lt"/>
                <a:ea typeface="+mn-ea"/>
                <a:cs typeface="+mn-cs"/>
              </a:defRPr>
            </a:lvl6pPr>
            <a:lvl7pPr marL="2057374" algn="l" defTabSz="685792" rtl="0" eaLnBrk="1" latinLnBrk="0" hangingPunct="1">
              <a:defRPr sz="1323" kern="1200">
                <a:solidFill>
                  <a:schemeClr val="tx1"/>
                </a:solidFill>
                <a:latin typeface="+mn-lt"/>
                <a:ea typeface="+mn-ea"/>
                <a:cs typeface="+mn-cs"/>
              </a:defRPr>
            </a:lvl7pPr>
            <a:lvl8pPr marL="2400270" algn="l" defTabSz="685792" rtl="0" eaLnBrk="1" latinLnBrk="0" hangingPunct="1">
              <a:defRPr sz="1323" kern="1200">
                <a:solidFill>
                  <a:schemeClr val="tx1"/>
                </a:solidFill>
                <a:latin typeface="+mn-lt"/>
                <a:ea typeface="+mn-ea"/>
                <a:cs typeface="+mn-cs"/>
              </a:defRPr>
            </a:lvl8pPr>
            <a:lvl9pPr marL="2743167" algn="l" defTabSz="685792" rtl="0" eaLnBrk="1" latinLnBrk="0" hangingPunct="1">
              <a:defRPr sz="1323" kern="1200">
                <a:solidFill>
                  <a:schemeClr val="tx1"/>
                </a:solidFill>
                <a:latin typeface="+mn-lt"/>
                <a:ea typeface="+mn-ea"/>
                <a:cs typeface="+mn-cs"/>
              </a:defRPr>
            </a:lvl9pPr>
          </a:lstStyle>
          <a:p>
            <a:r>
              <a:rPr lang="en-US" sz="2800" spc="-75">
                <a:ln w="3175">
                  <a:noFill/>
                </a:ln>
                <a:solidFill>
                  <a:schemeClr val="accent1"/>
                </a:solidFill>
                <a:latin typeface="+mj-lt"/>
                <a:cs typeface="Segoe UI" pitchFamily="34" charset="0"/>
              </a:rPr>
              <a:t>Partner Center Login </a:t>
            </a:r>
          </a:p>
          <a:p>
            <a:r>
              <a:rPr lang="en-US" sz="2800" spc="-75">
                <a:ln w="3175">
                  <a:noFill/>
                </a:ln>
                <a:solidFill>
                  <a:schemeClr val="accent1"/>
                </a:solidFill>
                <a:latin typeface="+mj-lt"/>
                <a:cs typeface="Segoe UI" pitchFamily="34" charset="0"/>
              </a:rPr>
              <a:t>Troubleshooting</a:t>
            </a:r>
          </a:p>
        </p:txBody>
      </p:sp>
    </p:spTree>
    <p:extLst>
      <p:ext uri="{BB962C8B-B14F-4D97-AF65-F5344CB8AC3E}">
        <p14:creationId xmlns:p14="http://schemas.microsoft.com/office/powerpoint/2010/main" val="2332788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a:t>Create a Tenant:</a:t>
            </a:r>
            <a:br>
              <a:rPr lang="en-GB" sz="2000"/>
            </a:br>
            <a:r>
              <a:rPr lang="en-GB" sz="2000"/>
              <a:t>Step 1</a:t>
            </a:r>
          </a:p>
        </p:txBody>
      </p:sp>
      <p:sp>
        <p:nvSpPr>
          <p:cNvPr id="4" name="Text Placeholder 3"/>
          <p:cNvSpPr>
            <a:spLocks noGrp="1"/>
          </p:cNvSpPr>
          <p:nvPr>
            <p:ph type="body" sz="quarter" idx="11"/>
          </p:nvPr>
        </p:nvSpPr>
        <p:spPr>
          <a:xfrm>
            <a:off x="2385445" y="130115"/>
            <a:ext cx="6353340" cy="337015"/>
          </a:xfrm>
        </p:spPr>
        <p:txBody>
          <a:bodyPr/>
          <a:lstStyle/>
          <a:p>
            <a:r>
              <a:rPr lang="en-US" b="1"/>
              <a:t>How do I create a tenant in Partner Center?</a:t>
            </a:r>
            <a:endParaRPr lang="en-US"/>
          </a:p>
        </p:txBody>
      </p:sp>
      <p:sp>
        <p:nvSpPr>
          <p:cNvPr id="3" name="Rectangle 2"/>
          <p:cNvSpPr/>
          <p:nvPr/>
        </p:nvSpPr>
        <p:spPr>
          <a:xfrm>
            <a:off x="2385445" y="754600"/>
            <a:ext cx="5959784" cy="4154984"/>
          </a:xfrm>
          <a:prstGeom prst="rect">
            <a:avLst/>
          </a:prstGeom>
        </p:spPr>
        <p:txBody>
          <a:bodyPr wrap="square">
            <a:spAutoFit/>
          </a:bodyPr>
          <a:lstStyle/>
          <a:p>
            <a:r>
              <a:rPr lang="en-US" sz="1100"/>
              <a:t>Visit </a:t>
            </a:r>
            <a:r>
              <a:rPr lang="en-US" sz="1100">
                <a:hlinkClick r:id="rId3"/>
              </a:rPr>
              <a:t>https://signup.microsoft.com/signup?sku=StoreForBusinessIW&amp;origin=partnerdashboard&amp;culture=en-us&amp;ru=https://partner.microsoft.com/dashboard/account/v3/xpu/onboard?ru=/en-us/dashboard/account/v3/enrollment/companyprofile/basicpartnernetwork/new</a:t>
            </a:r>
            <a:endParaRPr lang="en-US" sz="1100"/>
          </a:p>
          <a:p>
            <a:endParaRPr lang="en-US" sz="1100"/>
          </a:p>
          <a:p>
            <a:endParaRPr lang="en-US" sz="1100"/>
          </a:p>
          <a:p>
            <a:endParaRPr lang="en-US" sz="1100"/>
          </a:p>
          <a:p>
            <a:endParaRPr lang="en-US" sz="1100"/>
          </a:p>
          <a:p>
            <a:endParaRPr lang="en-US" sz="1100"/>
          </a:p>
          <a:p>
            <a:endParaRPr lang="en-US" sz="1100"/>
          </a:p>
          <a:p>
            <a:endParaRPr lang="en-US" sz="1100"/>
          </a:p>
          <a:p>
            <a:endParaRPr lang="en-US" sz="1100"/>
          </a:p>
          <a:p>
            <a:endParaRPr lang="en-US" sz="1100"/>
          </a:p>
          <a:p>
            <a:endParaRPr lang="en-US" sz="1100"/>
          </a:p>
          <a:p>
            <a:endParaRPr lang="en-US" sz="1100"/>
          </a:p>
          <a:p>
            <a:endParaRPr lang="en-US" sz="1100"/>
          </a:p>
          <a:p>
            <a:endParaRPr lang="en-US" sz="1100"/>
          </a:p>
          <a:p>
            <a:pPr marL="171450" indent="-171450">
              <a:buFont typeface="Arial" panose="020B0604020202020204" pitchFamily="34" charset="0"/>
              <a:buChar char="•"/>
            </a:pPr>
            <a:r>
              <a:rPr lang="en-US" sz="1100"/>
              <a:t>Type in your </a:t>
            </a:r>
            <a:r>
              <a:rPr lang="en-US" sz="1100" b="1"/>
              <a:t>work email ID</a:t>
            </a:r>
          </a:p>
          <a:p>
            <a:pPr marL="171450" indent="-171450">
              <a:buFont typeface="Arial" panose="020B0604020202020204" pitchFamily="34" charset="0"/>
              <a:buChar char="•"/>
            </a:pPr>
            <a:r>
              <a:rPr lang="en-US" sz="1100"/>
              <a:t>Click </a:t>
            </a:r>
            <a:r>
              <a:rPr lang="en-US" sz="1100" b="1"/>
              <a:t>Next</a:t>
            </a:r>
          </a:p>
          <a:p>
            <a:endParaRPr lang="en-US" sz="1100"/>
          </a:p>
          <a:p>
            <a:r>
              <a:rPr lang="en-US" sz="1100" b="1"/>
              <a:t>Important:</a:t>
            </a:r>
            <a:r>
              <a:rPr lang="en-US" sz="1100"/>
              <a:t> if your Organization already has an existing tenant, please </a:t>
            </a:r>
            <a:r>
              <a:rPr lang="en-US" sz="1100" b="1" u="sng"/>
              <a:t>do not </a:t>
            </a:r>
            <a:r>
              <a:rPr lang="en-US" sz="1100"/>
              <a:t>create a new tenant, as this will cause a duplicate to be created in Partner Center. Instead, if your Organization has an existing tenant, simply reach out to your Organization’s Administrator and they will add you to the tenant.</a:t>
            </a:r>
            <a:endParaRPr lang="en-US"/>
          </a:p>
        </p:txBody>
      </p:sp>
      <p:pic>
        <p:nvPicPr>
          <p:cNvPr id="5" name="Picture 4">
            <a:extLst>
              <a:ext uri="{FF2B5EF4-FFF2-40B4-BE49-F238E27FC236}">
                <a16:creationId xmlns:a16="http://schemas.microsoft.com/office/drawing/2014/main" id="{3D1D7E5D-7813-4529-9C92-B972D5807C6D}"/>
              </a:ext>
            </a:extLst>
          </p:cNvPr>
          <p:cNvPicPr>
            <a:picLocks noChangeAspect="1"/>
          </p:cNvPicPr>
          <p:nvPr/>
        </p:nvPicPr>
        <p:blipFill>
          <a:blip r:embed="rId4"/>
          <a:stretch>
            <a:fillRect/>
          </a:stretch>
        </p:blipFill>
        <p:spPr>
          <a:xfrm>
            <a:off x="2668858" y="1748288"/>
            <a:ext cx="4207727" cy="1646923"/>
          </a:xfrm>
          <a:prstGeom prst="rect">
            <a:avLst/>
          </a:prstGeom>
          <a:ln w="19050">
            <a:solidFill>
              <a:schemeClr val="tx1"/>
            </a:solidFill>
          </a:ln>
        </p:spPr>
      </p:pic>
    </p:spTree>
    <p:extLst>
      <p:ext uri="{BB962C8B-B14F-4D97-AF65-F5344CB8AC3E}">
        <p14:creationId xmlns:p14="http://schemas.microsoft.com/office/powerpoint/2010/main" val="320853532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a:t>Create a Tenant: </a:t>
            </a:r>
            <a:br>
              <a:rPr lang="en-GB" sz="2000"/>
            </a:br>
            <a:r>
              <a:rPr lang="en-GB" sz="2000"/>
              <a:t>Step 2</a:t>
            </a:r>
          </a:p>
        </p:txBody>
      </p:sp>
      <p:sp>
        <p:nvSpPr>
          <p:cNvPr id="4" name="TextBox 3">
            <a:extLst>
              <a:ext uri="{FF2B5EF4-FFF2-40B4-BE49-F238E27FC236}">
                <a16:creationId xmlns:a16="http://schemas.microsoft.com/office/drawing/2014/main" id="{4484086F-AD60-465E-A515-E00001FF8511}"/>
              </a:ext>
            </a:extLst>
          </p:cNvPr>
          <p:cNvSpPr txBox="1"/>
          <p:nvPr/>
        </p:nvSpPr>
        <p:spPr>
          <a:xfrm>
            <a:off x="2382580" y="3911545"/>
            <a:ext cx="3179535" cy="1058751"/>
          </a:xfrm>
          <a:prstGeom prst="rect">
            <a:avLst/>
          </a:prstGeom>
          <a:noFill/>
        </p:spPr>
        <p:txBody>
          <a:bodyPr wrap="square" lIns="182880" tIns="146304" rIns="182880" bIns="146304" rtlCol="0">
            <a:spAutoFit/>
          </a:bodyPr>
          <a:lstStyle/>
          <a:p>
            <a:pPr marL="285750" indent="-228600">
              <a:lnSpc>
                <a:spcPct val="90000"/>
              </a:lnSpc>
              <a:spcAft>
                <a:spcPts val="600"/>
              </a:spcAft>
              <a:buFont typeface="Arial" panose="020B0604020202020204" pitchFamily="34" charset="0"/>
              <a:buChar char="•"/>
            </a:pPr>
            <a:r>
              <a:rPr lang="en-US" sz="1100"/>
              <a:t>Fill in all the required details</a:t>
            </a:r>
          </a:p>
          <a:p>
            <a:pPr marL="285750" indent="-228600">
              <a:lnSpc>
                <a:spcPct val="90000"/>
              </a:lnSpc>
              <a:spcAft>
                <a:spcPts val="600"/>
              </a:spcAft>
              <a:buFont typeface="Arial" panose="020B0604020202020204" pitchFamily="34" charset="0"/>
              <a:buChar char="•"/>
            </a:pPr>
            <a:r>
              <a:rPr lang="en-US" sz="1100"/>
              <a:t>You will receive an email in your inbox for a Verification code</a:t>
            </a:r>
          </a:p>
          <a:p>
            <a:pPr marL="285750" indent="-228600">
              <a:lnSpc>
                <a:spcPct val="90000"/>
              </a:lnSpc>
              <a:spcAft>
                <a:spcPts val="600"/>
              </a:spcAft>
              <a:buFont typeface="Arial" panose="020B0604020202020204" pitchFamily="34" charset="0"/>
              <a:buChar char="•"/>
            </a:pPr>
            <a:r>
              <a:rPr lang="en-US" sz="1100"/>
              <a:t>Click </a:t>
            </a:r>
            <a:r>
              <a:rPr lang="en-US" sz="1100" b="1" u="sng"/>
              <a:t>Next </a:t>
            </a:r>
            <a:r>
              <a:rPr lang="en-US" sz="1100" b="1"/>
              <a:t>to proceed</a:t>
            </a:r>
          </a:p>
        </p:txBody>
      </p:sp>
      <p:pic>
        <p:nvPicPr>
          <p:cNvPr id="3" name="Picture 2">
            <a:extLst>
              <a:ext uri="{FF2B5EF4-FFF2-40B4-BE49-F238E27FC236}">
                <a16:creationId xmlns:a16="http://schemas.microsoft.com/office/drawing/2014/main" id="{2DDC48DC-9132-4888-88C2-DE012DF5E187}"/>
              </a:ext>
            </a:extLst>
          </p:cNvPr>
          <p:cNvPicPr>
            <a:picLocks noChangeAspect="1"/>
          </p:cNvPicPr>
          <p:nvPr/>
        </p:nvPicPr>
        <p:blipFill>
          <a:blip r:embed="rId3"/>
          <a:stretch>
            <a:fillRect/>
          </a:stretch>
        </p:blipFill>
        <p:spPr>
          <a:xfrm>
            <a:off x="2230017" y="1045478"/>
            <a:ext cx="3314062" cy="2813751"/>
          </a:xfrm>
          <a:prstGeom prst="rect">
            <a:avLst/>
          </a:prstGeom>
          <a:ln w="19050">
            <a:solidFill>
              <a:schemeClr val="tx1"/>
            </a:solidFill>
          </a:ln>
        </p:spPr>
      </p:pic>
      <p:sp>
        <p:nvSpPr>
          <p:cNvPr id="8" name="Text Placeholder 3">
            <a:extLst>
              <a:ext uri="{FF2B5EF4-FFF2-40B4-BE49-F238E27FC236}">
                <a16:creationId xmlns:a16="http://schemas.microsoft.com/office/drawing/2014/main" id="{70AF8BDE-6AE0-401A-8671-8897AE249798}"/>
              </a:ext>
            </a:extLst>
          </p:cNvPr>
          <p:cNvSpPr txBox="1">
            <a:spLocks/>
          </p:cNvSpPr>
          <p:nvPr/>
        </p:nvSpPr>
        <p:spPr>
          <a:xfrm>
            <a:off x="2385445" y="130115"/>
            <a:ext cx="6353340" cy="572464"/>
          </a:xfrm>
          <a:prstGeom prst="rect">
            <a:avLst/>
          </a:prstGeom>
        </p:spPr>
        <p:txBody>
          <a:bodyPr vert="horz" wrap="square" lIns="146304" tIns="91440" rIns="146304" bIns="91440" rtlCol="0">
            <a:spAutoFit/>
          </a:bodyPr>
          <a:lstStyle>
            <a:lvl1pPr marL="0" marR="0" indent="0" algn="l" defTabSz="685870" rtl="0" eaLnBrk="1" fontAlgn="auto" latinLnBrk="0" hangingPunct="1">
              <a:lnSpc>
                <a:spcPct val="90000"/>
              </a:lnSpc>
              <a:spcBef>
                <a:spcPct val="20000"/>
              </a:spcBef>
              <a:spcAft>
                <a:spcPts val="0"/>
              </a:spcAft>
              <a:buClrTx/>
              <a:buSzPct val="90000"/>
              <a:buFont typeface="Arial" pitchFamily="34" charset="0"/>
              <a:buNone/>
              <a:tabLst/>
              <a:defRPr sz="1100" kern="1200" spc="0" baseline="0">
                <a:gradFill>
                  <a:gsLst>
                    <a:gs pos="1250">
                      <a:schemeClr val="tx1"/>
                    </a:gs>
                    <a:gs pos="100000">
                      <a:schemeClr val="tx1"/>
                    </a:gs>
                  </a:gsLst>
                  <a:lin ang="5400000" scaled="0"/>
                </a:gradFill>
                <a:latin typeface="+mn-lt"/>
                <a:ea typeface="+mn-ea"/>
                <a:cs typeface="+mn-cs"/>
              </a:defRPr>
            </a:lvl1pPr>
            <a:lvl2pPr marL="252144" marR="0" indent="0" algn="l" defTabSz="685870" rtl="0" eaLnBrk="1" fontAlgn="auto" latinLnBrk="0" hangingPunct="1">
              <a:lnSpc>
                <a:spcPct val="90000"/>
              </a:lnSpc>
              <a:spcBef>
                <a:spcPct val="20000"/>
              </a:spcBef>
              <a:spcAft>
                <a:spcPts val="0"/>
              </a:spcAft>
              <a:buClrTx/>
              <a:buSzPct val="90000"/>
              <a:buFont typeface="Arial" pitchFamily="34" charset="0"/>
              <a:buNone/>
              <a:tabLst/>
              <a:defRPr sz="1100" kern="1200" spc="0" baseline="0">
                <a:gradFill>
                  <a:gsLst>
                    <a:gs pos="1250">
                      <a:schemeClr val="tx1"/>
                    </a:gs>
                    <a:gs pos="100000">
                      <a:schemeClr val="tx1"/>
                    </a:gs>
                  </a:gsLst>
                  <a:lin ang="5400000" scaled="0"/>
                </a:gradFill>
                <a:latin typeface="+mn-lt"/>
                <a:ea typeface="+mn-ea"/>
                <a:cs typeface="+mn-cs"/>
              </a:defRPr>
            </a:lvl2pPr>
            <a:lvl3pPr marL="420239" marR="0" indent="0" algn="l" defTabSz="685870" rtl="0" eaLnBrk="1" fontAlgn="auto" latinLnBrk="0" hangingPunct="1">
              <a:lnSpc>
                <a:spcPct val="90000"/>
              </a:lnSpc>
              <a:spcBef>
                <a:spcPct val="20000"/>
              </a:spcBef>
              <a:spcAft>
                <a:spcPts val="0"/>
              </a:spcAft>
              <a:buClrTx/>
              <a:buSzPct val="90000"/>
              <a:buFont typeface="Arial" pitchFamily="34" charset="0"/>
              <a:buNone/>
              <a:tabLst/>
              <a:defRPr sz="1050" kern="1200" spc="0" baseline="0">
                <a:gradFill>
                  <a:gsLst>
                    <a:gs pos="1250">
                      <a:schemeClr val="tx1"/>
                    </a:gs>
                    <a:gs pos="100000">
                      <a:schemeClr val="tx1"/>
                    </a:gs>
                  </a:gsLst>
                  <a:lin ang="5400000" scaled="0"/>
                </a:gradFill>
                <a:latin typeface="+mn-lt"/>
                <a:ea typeface="+mn-ea"/>
                <a:cs typeface="+mn-cs"/>
              </a:defRPr>
            </a:lvl3pPr>
            <a:lvl4pPr marL="588334" marR="0" indent="0" algn="l" defTabSz="685870" rtl="0" eaLnBrk="1" fontAlgn="auto" latinLnBrk="0" hangingPunct="1">
              <a:lnSpc>
                <a:spcPct val="90000"/>
              </a:lnSpc>
              <a:spcBef>
                <a:spcPct val="20000"/>
              </a:spcBef>
              <a:spcAft>
                <a:spcPts val="0"/>
              </a:spcAft>
              <a:buClrTx/>
              <a:buSzPct val="90000"/>
              <a:buFont typeface="Arial" pitchFamily="34" charset="0"/>
              <a:buNone/>
              <a:tabLst/>
              <a:defRPr sz="1000" kern="1200" spc="0" baseline="0">
                <a:gradFill>
                  <a:gsLst>
                    <a:gs pos="1250">
                      <a:schemeClr val="tx1"/>
                    </a:gs>
                    <a:gs pos="100000">
                      <a:schemeClr val="tx1"/>
                    </a:gs>
                  </a:gsLst>
                  <a:lin ang="5400000" scaled="0"/>
                </a:gradFill>
                <a:latin typeface="+mn-lt"/>
                <a:ea typeface="+mn-ea"/>
                <a:cs typeface="+mn-cs"/>
              </a:defRPr>
            </a:lvl4pPr>
            <a:lvl5pPr marL="756430" marR="0" indent="0" algn="l" defTabSz="685870" rtl="0" eaLnBrk="1" fontAlgn="auto" latinLnBrk="0" hangingPunct="1">
              <a:lnSpc>
                <a:spcPct val="90000"/>
              </a:lnSpc>
              <a:spcBef>
                <a:spcPct val="20000"/>
              </a:spcBef>
              <a:spcAft>
                <a:spcPts val="0"/>
              </a:spcAft>
              <a:buClrTx/>
              <a:buSzPct val="90000"/>
              <a:buFont typeface="Arial" pitchFamily="34" charset="0"/>
              <a:buNone/>
              <a:tabLst/>
              <a:defRPr sz="1000" kern="1200" spc="0" baseline="0">
                <a:gradFill>
                  <a:gsLst>
                    <a:gs pos="1250">
                      <a:schemeClr val="tx1"/>
                    </a:gs>
                    <a:gs pos="100000">
                      <a:schemeClr val="tx1"/>
                    </a:gs>
                  </a:gsLst>
                  <a:lin ang="5400000" scaled="0"/>
                </a:gradFill>
                <a:latin typeface="+mn-lt"/>
                <a:ea typeface="+mn-ea"/>
                <a:cs typeface="+mn-cs"/>
              </a:defRPr>
            </a:lvl5pPr>
            <a:lvl6pPr marL="1886141"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7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2012"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94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9pPr>
          </a:lstStyle>
          <a:p>
            <a:r>
              <a:rPr lang="en-US" sz="2800" spc="-75">
                <a:ln w="3175">
                  <a:noFill/>
                </a:ln>
                <a:solidFill>
                  <a:schemeClr val="accent1"/>
                </a:solidFill>
                <a:latin typeface="+mj-lt"/>
                <a:cs typeface="Segoe UI" pitchFamily="34" charset="0"/>
              </a:rPr>
              <a:t>How do I create a tenant in Partner Center?</a:t>
            </a:r>
          </a:p>
        </p:txBody>
      </p:sp>
      <p:pic>
        <p:nvPicPr>
          <p:cNvPr id="9" name="Picture 8">
            <a:extLst>
              <a:ext uri="{FF2B5EF4-FFF2-40B4-BE49-F238E27FC236}">
                <a16:creationId xmlns:a16="http://schemas.microsoft.com/office/drawing/2014/main" id="{F1B9F1CE-1092-40FC-8244-1F2654492187}"/>
              </a:ext>
            </a:extLst>
          </p:cNvPr>
          <p:cNvPicPr>
            <a:picLocks noChangeAspect="1"/>
          </p:cNvPicPr>
          <p:nvPr/>
        </p:nvPicPr>
        <p:blipFill>
          <a:blip r:embed="rId4"/>
          <a:stretch>
            <a:fillRect/>
          </a:stretch>
        </p:blipFill>
        <p:spPr>
          <a:xfrm>
            <a:off x="6116511" y="1774142"/>
            <a:ext cx="2655874" cy="3084241"/>
          </a:xfrm>
          <a:prstGeom prst="rect">
            <a:avLst/>
          </a:prstGeom>
          <a:ln w="19050">
            <a:solidFill>
              <a:schemeClr val="tx1"/>
            </a:solidFill>
          </a:ln>
        </p:spPr>
      </p:pic>
      <p:sp>
        <p:nvSpPr>
          <p:cNvPr id="10" name="TextBox 9">
            <a:extLst>
              <a:ext uri="{FF2B5EF4-FFF2-40B4-BE49-F238E27FC236}">
                <a16:creationId xmlns:a16="http://schemas.microsoft.com/office/drawing/2014/main" id="{92463B68-2BE0-4C89-9CC8-418BA683619E}"/>
              </a:ext>
            </a:extLst>
          </p:cNvPr>
          <p:cNvSpPr txBox="1"/>
          <p:nvPr/>
        </p:nvSpPr>
        <p:spPr>
          <a:xfrm>
            <a:off x="6070458" y="874784"/>
            <a:ext cx="2895197" cy="1058751"/>
          </a:xfrm>
          <a:prstGeom prst="rect">
            <a:avLst/>
          </a:prstGeom>
          <a:noFill/>
        </p:spPr>
        <p:txBody>
          <a:bodyPr wrap="square" lIns="182880" tIns="146304" rIns="182880" bIns="146304" rtlCol="0">
            <a:spAutoFit/>
          </a:bodyPr>
          <a:lstStyle/>
          <a:p>
            <a:pPr marL="285750" indent="-228600">
              <a:lnSpc>
                <a:spcPct val="90000"/>
              </a:lnSpc>
              <a:spcAft>
                <a:spcPts val="600"/>
              </a:spcAft>
              <a:buFont typeface="Arial" panose="020B0604020202020204" pitchFamily="34" charset="0"/>
              <a:buChar char="•"/>
            </a:pPr>
            <a:r>
              <a:rPr lang="en-US" sz="1100">
                <a:gradFill>
                  <a:gsLst>
                    <a:gs pos="2917">
                      <a:schemeClr val="tx1"/>
                    </a:gs>
                    <a:gs pos="30000">
                      <a:schemeClr val="tx1"/>
                    </a:gs>
                  </a:gsLst>
                  <a:lin ang="5400000" scaled="0"/>
                </a:gradFill>
              </a:rPr>
              <a:t>Fill in all the details about your company</a:t>
            </a:r>
          </a:p>
          <a:p>
            <a:pPr marL="285750" indent="-228600">
              <a:lnSpc>
                <a:spcPct val="90000"/>
              </a:lnSpc>
              <a:spcAft>
                <a:spcPts val="600"/>
              </a:spcAft>
              <a:buFont typeface="Arial" panose="020B0604020202020204" pitchFamily="34" charset="0"/>
              <a:buChar char="•"/>
            </a:pPr>
            <a:r>
              <a:rPr lang="en-US" sz="1100">
                <a:gradFill>
                  <a:gsLst>
                    <a:gs pos="2917">
                      <a:schemeClr val="tx1"/>
                    </a:gs>
                    <a:gs pos="30000">
                      <a:schemeClr val="tx1"/>
                    </a:gs>
                  </a:gsLst>
                  <a:lin ang="5400000" scaled="0"/>
                </a:gradFill>
              </a:rPr>
              <a:t>Submit the form once completed</a:t>
            </a:r>
            <a:endParaRPr lang="en-US" sz="2400">
              <a:gradFill>
                <a:gsLst>
                  <a:gs pos="2917">
                    <a:schemeClr val="tx1"/>
                  </a:gs>
                  <a:gs pos="30000">
                    <a:schemeClr val="tx1"/>
                  </a:gs>
                </a:gsLst>
                <a:lin ang="5400000" scaled="0"/>
              </a:gradFill>
            </a:endParaRPr>
          </a:p>
          <a:p>
            <a:pPr marL="57150">
              <a:lnSpc>
                <a:spcPct val="90000"/>
              </a:lnSpc>
              <a:spcAft>
                <a:spcPts val="600"/>
              </a:spcAft>
            </a:pPr>
            <a:endParaRPr lang="en-US" sz="1100">
              <a:gradFill>
                <a:gsLst>
                  <a:gs pos="2917">
                    <a:schemeClr val="tx1"/>
                  </a:gs>
                  <a:gs pos="30000">
                    <a:schemeClr val="tx1"/>
                  </a:gs>
                </a:gsLst>
                <a:lin ang="5400000" scaled="0"/>
              </a:gradFill>
            </a:endParaRPr>
          </a:p>
        </p:txBody>
      </p:sp>
      <p:sp>
        <p:nvSpPr>
          <p:cNvPr id="11" name="Oval 10">
            <a:extLst>
              <a:ext uri="{FF2B5EF4-FFF2-40B4-BE49-F238E27FC236}">
                <a16:creationId xmlns:a16="http://schemas.microsoft.com/office/drawing/2014/main" id="{3E35CB0D-347E-4DC5-A886-51A9BE82EBFA}"/>
              </a:ext>
            </a:extLst>
          </p:cNvPr>
          <p:cNvSpPr/>
          <p:nvPr/>
        </p:nvSpPr>
        <p:spPr bwMode="auto">
          <a:xfrm>
            <a:off x="5742334" y="1774142"/>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12" name="Oval 11">
            <a:extLst>
              <a:ext uri="{FF2B5EF4-FFF2-40B4-BE49-F238E27FC236}">
                <a16:creationId xmlns:a16="http://schemas.microsoft.com/office/drawing/2014/main" id="{FD32990D-6B71-4679-A45D-260844BB1FD4}"/>
              </a:ext>
            </a:extLst>
          </p:cNvPr>
          <p:cNvSpPr/>
          <p:nvPr/>
        </p:nvSpPr>
        <p:spPr bwMode="auto">
          <a:xfrm>
            <a:off x="5734993" y="3764013"/>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cxnSp>
        <p:nvCxnSpPr>
          <p:cNvPr id="13" name="Straight Connector 12">
            <a:extLst>
              <a:ext uri="{FF2B5EF4-FFF2-40B4-BE49-F238E27FC236}">
                <a16:creationId xmlns:a16="http://schemas.microsoft.com/office/drawing/2014/main" id="{80D4BC9E-C9EE-406E-B472-04BFD932DA96}"/>
              </a:ext>
            </a:extLst>
          </p:cNvPr>
          <p:cNvCxnSpPr>
            <a:cxnSpLocks/>
            <a:stCxn id="11" idx="4"/>
            <a:endCxn id="12" idx="0"/>
          </p:cNvCxnSpPr>
          <p:nvPr/>
        </p:nvCxnSpPr>
        <p:spPr>
          <a:xfrm flipH="1">
            <a:off x="5802420" y="1869359"/>
            <a:ext cx="7341" cy="189465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427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a:t>Create a Tenant: </a:t>
            </a:r>
            <a:br>
              <a:rPr lang="en-GB" sz="2000"/>
            </a:br>
            <a:r>
              <a:rPr lang="en-GB" sz="2000"/>
              <a:t>Step 3</a:t>
            </a:r>
          </a:p>
        </p:txBody>
      </p:sp>
      <p:sp>
        <p:nvSpPr>
          <p:cNvPr id="7" name="Text Placeholder 3">
            <a:extLst>
              <a:ext uri="{FF2B5EF4-FFF2-40B4-BE49-F238E27FC236}">
                <a16:creationId xmlns:a16="http://schemas.microsoft.com/office/drawing/2014/main" id="{6E666507-B60D-4D5F-81CC-F2CB7A517578}"/>
              </a:ext>
            </a:extLst>
          </p:cNvPr>
          <p:cNvSpPr>
            <a:spLocks noGrp="1"/>
          </p:cNvSpPr>
          <p:nvPr>
            <p:ph type="body" sz="quarter" idx="11"/>
          </p:nvPr>
        </p:nvSpPr>
        <p:spPr>
          <a:xfrm>
            <a:off x="2385445" y="130115"/>
            <a:ext cx="6353340" cy="337015"/>
          </a:xfrm>
        </p:spPr>
        <p:txBody>
          <a:bodyPr/>
          <a:lstStyle/>
          <a:p>
            <a:r>
              <a:rPr lang="en-US" b="1"/>
              <a:t>How do I create a tenant in Partner Center?</a:t>
            </a:r>
            <a:endParaRPr lang="en-US"/>
          </a:p>
        </p:txBody>
      </p:sp>
      <p:sp>
        <p:nvSpPr>
          <p:cNvPr id="3" name="TextBox 2">
            <a:extLst>
              <a:ext uri="{FF2B5EF4-FFF2-40B4-BE49-F238E27FC236}">
                <a16:creationId xmlns:a16="http://schemas.microsoft.com/office/drawing/2014/main" id="{8074A8CD-88F0-4B14-A527-2C859A734AF8}"/>
              </a:ext>
            </a:extLst>
          </p:cNvPr>
          <p:cNvSpPr txBox="1"/>
          <p:nvPr/>
        </p:nvSpPr>
        <p:spPr>
          <a:xfrm>
            <a:off x="3066335" y="3661509"/>
            <a:ext cx="4551374" cy="1086451"/>
          </a:xfrm>
          <a:prstGeom prst="rect">
            <a:avLst/>
          </a:prstGeom>
          <a:noFill/>
        </p:spPr>
        <p:txBody>
          <a:bodyPr wrap="square" lIns="182880" tIns="146304" rIns="182880" bIns="146304" rtlCol="0">
            <a:spAutoFit/>
          </a:bodyPr>
          <a:lstStyle/>
          <a:p>
            <a:pPr marL="171450" indent="-171450">
              <a:lnSpc>
                <a:spcPct val="90000"/>
              </a:lnSpc>
              <a:spcAft>
                <a:spcPts val="600"/>
              </a:spcAft>
              <a:buFont typeface="Arial" panose="020B0604020202020204" pitchFamily="34" charset="0"/>
              <a:buChar char="•"/>
            </a:pPr>
            <a:r>
              <a:rPr lang="en-US" sz="1100"/>
              <a:t>You will land on a page similar to the one above</a:t>
            </a:r>
          </a:p>
          <a:p>
            <a:pPr marL="171450" indent="-171450">
              <a:lnSpc>
                <a:spcPct val="90000"/>
              </a:lnSpc>
              <a:spcAft>
                <a:spcPts val="600"/>
              </a:spcAft>
              <a:buFont typeface="Arial" panose="020B0604020202020204" pitchFamily="34" charset="0"/>
              <a:buChar char="•"/>
            </a:pPr>
            <a:r>
              <a:rPr lang="en-US" sz="1100"/>
              <a:t>Partner Center registration is complete!</a:t>
            </a:r>
          </a:p>
          <a:p>
            <a:pPr>
              <a:lnSpc>
                <a:spcPct val="90000"/>
              </a:lnSpc>
              <a:spcAft>
                <a:spcPts val="600"/>
              </a:spcAft>
            </a:pPr>
            <a:endParaRPr lang="en-US" sz="2400" err="1">
              <a:gradFill>
                <a:gsLst>
                  <a:gs pos="2917">
                    <a:schemeClr val="tx1"/>
                  </a:gs>
                  <a:gs pos="30000">
                    <a:schemeClr val="tx1"/>
                  </a:gs>
                </a:gsLst>
                <a:lin ang="5400000" scaled="0"/>
              </a:gradFill>
            </a:endParaRPr>
          </a:p>
        </p:txBody>
      </p:sp>
      <p:pic>
        <p:nvPicPr>
          <p:cNvPr id="4" name="Picture 3">
            <a:extLst>
              <a:ext uri="{FF2B5EF4-FFF2-40B4-BE49-F238E27FC236}">
                <a16:creationId xmlns:a16="http://schemas.microsoft.com/office/drawing/2014/main" id="{028CCB1F-9FAA-48A4-9F09-699DFBC62BA1}"/>
              </a:ext>
            </a:extLst>
          </p:cNvPr>
          <p:cNvPicPr>
            <a:picLocks noChangeAspect="1"/>
          </p:cNvPicPr>
          <p:nvPr/>
        </p:nvPicPr>
        <p:blipFill>
          <a:blip r:embed="rId3"/>
          <a:stretch>
            <a:fillRect/>
          </a:stretch>
        </p:blipFill>
        <p:spPr>
          <a:xfrm>
            <a:off x="2222809" y="712495"/>
            <a:ext cx="6430537" cy="2703648"/>
          </a:xfrm>
          <a:prstGeom prst="rect">
            <a:avLst/>
          </a:prstGeom>
          <a:ln w="19050">
            <a:solidFill>
              <a:schemeClr val="tx1"/>
            </a:solidFill>
          </a:ln>
        </p:spPr>
      </p:pic>
    </p:spTree>
    <p:extLst>
      <p:ext uri="{BB962C8B-B14F-4D97-AF65-F5344CB8AC3E}">
        <p14:creationId xmlns:p14="http://schemas.microsoft.com/office/powerpoint/2010/main" val="279263707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a:t>Migrate Membership: Step 1</a:t>
            </a:r>
          </a:p>
        </p:txBody>
      </p:sp>
      <p:sp>
        <p:nvSpPr>
          <p:cNvPr id="7" name="Text Placeholder 3">
            <a:extLst>
              <a:ext uri="{FF2B5EF4-FFF2-40B4-BE49-F238E27FC236}">
                <a16:creationId xmlns:a16="http://schemas.microsoft.com/office/drawing/2014/main" id="{6E666507-B60D-4D5F-81CC-F2CB7A517578}"/>
              </a:ext>
            </a:extLst>
          </p:cNvPr>
          <p:cNvSpPr>
            <a:spLocks noGrp="1"/>
          </p:cNvSpPr>
          <p:nvPr>
            <p:ph type="body" sz="quarter" idx="11"/>
          </p:nvPr>
        </p:nvSpPr>
        <p:spPr>
          <a:xfrm>
            <a:off x="2385445" y="130115"/>
            <a:ext cx="6353340" cy="337015"/>
          </a:xfrm>
        </p:spPr>
        <p:txBody>
          <a:bodyPr/>
          <a:lstStyle/>
          <a:p>
            <a:r>
              <a:rPr lang="en-US" b="1"/>
              <a:t>How do I migrate to Partner Center from the Partner Membership Center?</a:t>
            </a:r>
            <a:endParaRPr lang="en-US"/>
          </a:p>
        </p:txBody>
      </p:sp>
      <p:sp>
        <p:nvSpPr>
          <p:cNvPr id="6" name="Oval 5">
            <a:extLst>
              <a:ext uri="{FF2B5EF4-FFF2-40B4-BE49-F238E27FC236}">
                <a16:creationId xmlns:a16="http://schemas.microsoft.com/office/drawing/2014/main" id="{7E0C677A-5002-47A7-B63C-6194C0801676}"/>
              </a:ext>
            </a:extLst>
          </p:cNvPr>
          <p:cNvSpPr/>
          <p:nvPr/>
        </p:nvSpPr>
        <p:spPr bwMode="auto">
          <a:xfrm>
            <a:off x="5331849" y="1674212"/>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03A59C4B-E425-4CAF-8EAA-2E9F05A41A2A}"/>
              </a:ext>
            </a:extLst>
          </p:cNvPr>
          <p:cNvSpPr/>
          <p:nvPr/>
        </p:nvSpPr>
        <p:spPr bwMode="auto">
          <a:xfrm>
            <a:off x="5324508" y="3664083"/>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CA4C6335-A30C-4D7A-9EBD-A54DA8729A74}"/>
              </a:ext>
            </a:extLst>
          </p:cNvPr>
          <p:cNvSpPr/>
          <p:nvPr/>
        </p:nvSpPr>
        <p:spPr bwMode="auto">
          <a:xfrm>
            <a:off x="5601557" y="1562914"/>
            <a:ext cx="3182865" cy="5993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indent="-228600">
              <a:lnSpc>
                <a:spcPct val="90000"/>
              </a:lnSpc>
              <a:buFont typeface="Arial" panose="020B0604020202020204" pitchFamily="34" charset="0"/>
              <a:buChar char="•"/>
            </a:pPr>
            <a:r>
              <a:rPr lang="en-US" sz="1100">
                <a:solidFill>
                  <a:schemeClr val="tx1"/>
                </a:solidFill>
              </a:rPr>
              <a:t>Login to the </a:t>
            </a:r>
            <a:r>
              <a:rPr lang="en-US" sz="1100" b="1">
                <a:solidFill>
                  <a:schemeClr val="tx1"/>
                </a:solidFill>
                <a:hlinkClick r:id="rId3">
                  <a:extLst>
                    <a:ext uri="{A12FA001-AC4F-418D-AE19-62706E023703}">
                      <ahyp:hlinkClr xmlns:ahyp="http://schemas.microsoft.com/office/drawing/2018/hyperlinkcolor" val="tx"/>
                    </a:ext>
                  </a:extLst>
                </a:hlinkClick>
              </a:rPr>
              <a:t>Partner Membership Center</a:t>
            </a:r>
            <a:r>
              <a:rPr lang="en-US" sz="1100" b="1">
                <a:solidFill>
                  <a:schemeClr val="tx1"/>
                </a:solidFill>
              </a:rPr>
              <a:t> </a:t>
            </a:r>
            <a:r>
              <a:rPr lang="en-US" sz="1100">
                <a:solidFill>
                  <a:schemeClr val="tx1"/>
                </a:solidFill>
              </a:rPr>
              <a:t>using the ID associated with your company’s MPN ID.</a:t>
            </a:r>
          </a:p>
          <a:p>
            <a:pPr indent="-228600">
              <a:lnSpc>
                <a:spcPct val="90000"/>
              </a:lnSpc>
              <a:buFont typeface="Arial" panose="020B0604020202020204" pitchFamily="34" charset="0"/>
              <a:buChar char="•"/>
            </a:pPr>
            <a:r>
              <a:rPr lang="en-US" sz="1100">
                <a:solidFill>
                  <a:schemeClr val="tx1"/>
                </a:solidFill>
              </a:rPr>
              <a:t>If your organization has not migrated, you’ll receive the message to the right.</a:t>
            </a:r>
          </a:p>
          <a:p>
            <a:pPr indent="-228600">
              <a:lnSpc>
                <a:spcPct val="90000"/>
              </a:lnSpc>
              <a:buFont typeface="Arial" panose="020B0604020202020204" pitchFamily="34" charset="0"/>
              <a:buChar char="•"/>
            </a:pPr>
            <a:r>
              <a:rPr lang="en-US" sz="1100">
                <a:solidFill>
                  <a:schemeClr val="tx1"/>
                </a:solidFill>
              </a:rPr>
              <a:t>Select </a:t>
            </a:r>
            <a:r>
              <a:rPr lang="en-US" sz="1100" b="1" u="sng">
                <a:solidFill>
                  <a:schemeClr val="tx1"/>
                </a:solidFill>
              </a:rPr>
              <a:t>Get started </a:t>
            </a:r>
            <a:r>
              <a:rPr lang="en-US" sz="1100">
                <a:solidFill>
                  <a:schemeClr val="bg1"/>
                </a:solidFill>
              </a:rPr>
              <a:t>to begin the migration.</a:t>
            </a:r>
          </a:p>
          <a:p>
            <a:pP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9C7CB40F-2E19-48B6-A729-A6F282CB1645}"/>
              </a:ext>
            </a:extLst>
          </p:cNvPr>
          <p:cNvSpPr/>
          <p:nvPr/>
        </p:nvSpPr>
        <p:spPr bwMode="auto">
          <a:xfrm>
            <a:off x="3036053" y="3384378"/>
            <a:ext cx="2221028" cy="65499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r>
              <a:rPr lang="en-US" sz="1100">
                <a:solidFill>
                  <a:schemeClr val="tx1"/>
                </a:solidFill>
              </a:rPr>
              <a:t>This will take you to a welcome page pictured to the right. </a:t>
            </a:r>
          </a:p>
          <a:p>
            <a:r>
              <a:rPr lang="en-US" sz="1100">
                <a:solidFill>
                  <a:schemeClr val="tx1"/>
                </a:solidFill>
              </a:rPr>
              <a:t>Select </a:t>
            </a:r>
            <a:r>
              <a:rPr lang="en-US" sz="1100" b="1" u="sng">
                <a:solidFill>
                  <a:schemeClr val="tx1"/>
                </a:solidFill>
              </a:rPr>
              <a:t>Next </a:t>
            </a:r>
            <a:r>
              <a:rPr lang="en-US" sz="1100">
                <a:solidFill>
                  <a:schemeClr val="tx1"/>
                </a:solidFill>
              </a:rPr>
              <a:t>to continue.</a:t>
            </a:r>
          </a:p>
        </p:txBody>
      </p:sp>
      <p:cxnSp>
        <p:nvCxnSpPr>
          <p:cNvPr id="11" name="Straight Connector 10">
            <a:extLst>
              <a:ext uri="{FF2B5EF4-FFF2-40B4-BE49-F238E27FC236}">
                <a16:creationId xmlns:a16="http://schemas.microsoft.com/office/drawing/2014/main" id="{B2A906F8-735D-4A46-9136-53C6CF5E3500}"/>
              </a:ext>
            </a:extLst>
          </p:cNvPr>
          <p:cNvCxnSpPr>
            <a:cxnSpLocks/>
            <a:stCxn id="6" idx="4"/>
            <a:endCxn id="8" idx="0"/>
          </p:cNvCxnSpPr>
          <p:nvPr/>
        </p:nvCxnSpPr>
        <p:spPr>
          <a:xfrm flipH="1">
            <a:off x="5391935" y="1769429"/>
            <a:ext cx="7341" cy="189465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E9585D9-B806-480B-B4D2-1238929A887B}"/>
              </a:ext>
            </a:extLst>
          </p:cNvPr>
          <p:cNvSpPr txBox="1"/>
          <p:nvPr/>
        </p:nvSpPr>
        <p:spPr>
          <a:xfrm>
            <a:off x="2632197" y="2624564"/>
            <a:ext cx="2157410" cy="261610"/>
          </a:xfrm>
          <a:prstGeom prst="rect">
            <a:avLst/>
          </a:prstGeom>
          <a:noFill/>
        </p:spPr>
        <p:txBody>
          <a:bodyPr wrap="square" rtlCol="0">
            <a:spAutoFit/>
          </a:bodyPr>
          <a:lstStyle/>
          <a:p>
            <a:pPr algn="ctr"/>
            <a:r>
              <a:rPr lang="en-US" sz="1100">
                <a:solidFill>
                  <a:schemeClr val="accent1">
                    <a:alpha val="99000"/>
                  </a:schemeClr>
                </a:solidFill>
                <a:hlinkClick r:id="rId4"/>
              </a:rPr>
              <a:t>https://partners.microsoft.com</a:t>
            </a:r>
            <a:r>
              <a:rPr lang="en-US" sz="1100">
                <a:solidFill>
                  <a:schemeClr val="accent1">
                    <a:alpha val="99000"/>
                  </a:schemeClr>
                </a:solidFill>
              </a:rPr>
              <a:t> </a:t>
            </a:r>
          </a:p>
        </p:txBody>
      </p:sp>
      <p:pic>
        <p:nvPicPr>
          <p:cNvPr id="13" name="Picture 12">
            <a:extLst>
              <a:ext uri="{FF2B5EF4-FFF2-40B4-BE49-F238E27FC236}">
                <a16:creationId xmlns:a16="http://schemas.microsoft.com/office/drawing/2014/main" id="{8AA40B42-7BAE-4328-879C-B7170F649EC4}"/>
              </a:ext>
            </a:extLst>
          </p:cNvPr>
          <p:cNvPicPr>
            <a:picLocks noChangeAspect="1"/>
          </p:cNvPicPr>
          <p:nvPr/>
        </p:nvPicPr>
        <p:blipFill>
          <a:blip r:embed="rId5"/>
          <a:stretch>
            <a:fillRect/>
          </a:stretch>
        </p:blipFill>
        <p:spPr>
          <a:xfrm>
            <a:off x="2098703" y="1153476"/>
            <a:ext cx="3183037" cy="1418274"/>
          </a:xfrm>
          <a:prstGeom prst="rect">
            <a:avLst/>
          </a:prstGeom>
          <a:ln>
            <a:solidFill>
              <a:schemeClr val="tx1"/>
            </a:solidFill>
          </a:ln>
        </p:spPr>
      </p:pic>
      <p:pic>
        <p:nvPicPr>
          <p:cNvPr id="14" name="Picture 13">
            <a:extLst>
              <a:ext uri="{FF2B5EF4-FFF2-40B4-BE49-F238E27FC236}">
                <a16:creationId xmlns:a16="http://schemas.microsoft.com/office/drawing/2014/main" id="{D84D6748-4665-4AEE-97D8-2208109BAF5D}"/>
              </a:ext>
            </a:extLst>
          </p:cNvPr>
          <p:cNvPicPr>
            <a:picLocks noChangeAspect="1"/>
          </p:cNvPicPr>
          <p:nvPr/>
        </p:nvPicPr>
        <p:blipFill>
          <a:blip r:embed="rId6"/>
          <a:stretch>
            <a:fillRect/>
          </a:stretch>
        </p:blipFill>
        <p:spPr>
          <a:xfrm>
            <a:off x="5608898" y="3009058"/>
            <a:ext cx="3223543" cy="1142371"/>
          </a:xfrm>
          <a:prstGeom prst="rect">
            <a:avLst/>
          </a:prstGeom>
          <a:ln>
            <a:solidFill>
              <a:schemeClr val="tx1"/>
            </a:solidFill>
          </a:ln>
        </p:spPr>
      </p:pic>
    </p:spTree>
    <p:extLst>
      <p:ext uri="{BB962C8B-B14F-4D97-AF65-F5344CB8AC3E}">
        <p14:creationId xmlns:p14="http://schemas.microsoft.com/office/powerpoint/2010/main" val="717714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3" presetClass="path" presetSubtype="0" decel="100000" fill="hold" grpId="1" nodeType="withEffect">
                                  <p:stCondLst>
                                    <p:cond delay="0"/>
                                  </p:stCondLst>
                                  <p:childTnLst>
                                    <p:animMotion origin="layout" path="M -1.94444E-6 2.96296E-6 L 0.02257 2.96296E-6 " pathEditMode="relative" rAng="0" ptsTypes="AA">
                                      <p:cBhvr>
                                        <p:cTn id="9" dur="500" spd="-100000" fill="hold"/>
                                        <p:tgtEl>
                                          <p:spTgt spid="9"/>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63" presetClass="path" presetSubtype="0" decel="100000" fill="hold" grpId="1" nodeType="withEffect">
                                  <p:stCondLst>
                                    <p:cond delay="0"/>
                                  </p:stCondLst>
                                  <p:childTnLst>
                                    <p:animMotion origin="layout" path="M -2.22222E-6 -4.93827E-6 L 0.02257 -4.93827E-6 " pathEditMode="relative" rAng="0" ptsTypes="AA">
                                      <p:cBhvr>
                                        <p:cTn id="26" dur="500" spd="-100000" fill="hold"/>
                                        <p:tgtEl>
                                          <p:spTgt spid="10"/>
                                        </p:tgtEl>
                                        <p:attrNameLst>
                                          <p:attrName>ppt_x</p:attrName>
                                          <p:attrName>ppt_y</p:attrName>
                                        </p:attrNameLst>
                                      </p:cBhvr>
                                      <p:rCtr x="1128" y="0"/>
                                    </p:animMotion>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P spid="9" grpId="1"/>
      <p:bldP spid="10" grpId="0"/>
      <p:bldP spid="10" grpId="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a:t>Migrate Membership: Step 2</a:t>
            </a:r>
          </a:p>
        </p:txBody>
      </p:sp>
      <p:sp>
        <p:nvSpPr>
          <p:cNvPr id="7" name="Text Placeholder 3">
            <a:extLst>
              <a:ext uri="{FF2B5EF4-FFF2-40B4-BE49-F238E27FC236}">
                <a16:creationId xmlns:a16="http://schemas.microsoft.com/office/drawing/2014/main" id="{6E666507-B60D-4D5F-81CC-F2CB7A517578}"/>
              </a:ext>
            </a:extLst>
          </p:cNvPr>
          <p:cNvSpPr>
            <a:spLocks noGrp="1"/>
          </p:cNvSpPr>
          <p:nvPr>
            <p:ph type="body" sz="quarter" idx="11"/>
          </p:nvPr>
        </p:nvSpPr>
        <p:spPr>
          <a:xfrm>
            <a:off x="2385445" y="130115"/>
            <a:ext cx="6353340" cy="337015"/>
          </a:xfrm>
        </p:spPr>
        <p:txBody>
          <a:bodyPr/>
          <a:lstStyle/>
          <a:p>
            <a:r>
              <a:rPr lang="en-US" b="1"/>
              <a:t>How do I migrate to Partner Center from the Partner Membership Center?</a:t>
            </a:r>
            <a:endParaRPr lang="en-US"/>
          </a:p>
        </p:txBody>
      </p:sp>
      <p:sp>
        <p:nvSpPr>
          <p:cNvPr id="6" name="Oval 5">
            <a:extLst>
              <a:ext uri="{FF2B5EF4-FFF2-40B4-BE49-F238E27FC236}">
                <a16:creationId xmlns:a16="http://schemas.microsoft.com/office/drawing/2014/main" id="{7E0C677A-5002-47A7-B63C-6194C0801676}"/>
              </a:ext>
            </a:extLst>
          </p:cNvPr>
          <p:cNvSpPr/>
          <p:nvPr/>
        </p:nvSpPr>
        <p:spPr bwMode="auto">
          <a:xfrm>
            <a:off x="5331849" y="1674212"/>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03A59C4B-E425-4CAF-8EAA-2E9F05A41A2A}"/>
              </a:ext>
            </a:extLst>
          </p:cNvPr>
          <p:cNvSpPr/>
          <p:nvPr/>
        </p:nvSpPr>
        <p:spPr bwMode="auto">
          <a:xfrm>
            <a:off x="5324508" y="3664083"/>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B2A906F8-735D-4A46-9136-53C6CF5E3500}"/>
              </a:ext>
            </a:extLst>
          </p:cNvPr>
          <p:cNvCxnSpPr>
            <a:cxnSpLocks/>
            <a:stCxn id="6" idx="4"/>
            <a:endCxn id="8" idx="0"/>
          </p:cNvCxnSpPr>
          <p:nvPr/>
        </p:nvCxnSpPr>
        <p:spPr>
          <a:xfrm flipH="1">
            <a:off x="5391935" y="1769429"/>
            <a:ext cx="7341" cy="189465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BE079D1-5B05-4075-9D95-EE71F2996703}"/>
              </a:ext>
            </a:extLst>
          </p:cNvPr>
          <p:cNvPicPr>
            <a:picLocks noChangeAspect="1"/>
          </p:cNvPicPr>
          <p:nvPr/>
        </p:nvPicPr>
        <p:blipFill>
          <a:blip r:embed="rId3"/>
          <a:stretch>
            <a:fillRect/>
          </a:stretch>
        </p:blipFill>
        <p:spPr>
          <a:xfrm>
            <a:off x="2093817" y="1486318"/>
            <a:ext cx="3170605" cy="758111"/>
          </a:xfrm>
          <a:prstGeom prst="rect">
            <a:avLst/>
          </a:prstGeom>
          <a:ln>
            <a:solidFill>
              <a:schemeClr val="tx1"/>
            </a:solidFill>
          </a:ln>
        </p:spPr>
      </p:pic>
      <p:sp>
        <p:nvSpPr>
          <p:cNvPr id="16" name="Rectangle 15">
            <a:extLst>
              <a:ext uri="{FF2B5EF4-FFF2-40B4-BE49-F238E27FC236}">
                <a16:creationId xmlns:a16="http://schemas.microsoft.com/office/drawing/2014/main" id="{618D3B46-1BC3-43D1-B84A-BF0CFBFF514C}"/>
              </a:ext>
            </a:extLst>
          </p:cNvPr>
          <p:cNvSpPr/>
          <p:nvPr/>
        </p:nvSpPr>
        <p:spPr bwMode="auto">
          <a:xfrm>
            <a:off x="5459362" y="1201705"/>
            <a:ext cx="2713079" cy="21201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r>
              <a:rPr lang="en-US" sz="1100">
                <a:solidFill>
                  <a:schemeClr val="tx1"/>
                </a:solidFill>
              </a:rPr>
              <a:t>The next page will ask you to sign in with you work account.</a:t>
            </a:r>
          </a:p>
          <a:p>
            <a:pPr lvl="1"/>
            <a:r>
              <a:rPr lang="en-US" sz="1100" b="1" u="sng">
                <a:solidFill>
                  <a:schemeClr val="tx1"/>
                </a:solidFill>
              </a:rPr>
              <a:t>Note: </a:t>
            </a:r>
            <a:r>
              <a:rPr lang="en-US" sz="1100">
                <a:solidFill>
                  <a:schemeClr val="tx1"/>
                </a:solidFill>
              </a:rPr>
              <a:t> It is very import that you sign in with the same ID you use</a:t>
            </a:r>
            <a:r>
              <a:rPr lang="en-US" sz="1100" b="1">
                <a:solidFill>
                  <a:schemeClr val="tx1"/>
                </a:solidFill>
              </a:rPr>
              <a:t> for Office 365, Microsoft Azure, Microsoft Dynamics CRM. </a:t>
            </a:r>
            <a:r>
              <a:rPr lang="en-US" sz="1100">
                <a:solidFill>
                  <a:schemeClr val="tx1"/>
                </a:solidFill>
              </a:rPr>
              <a:t>For further details you can </a:t>
            </a:r>
            <a:r>
              <a:rPr lang="en-US" sz="1100">
                <a:solidFill>
                  <a:schemeClr val="tx1"/>
                </a:solidFill>
                <a:hlinkClick r:id="rId4">
                  <a:extLst>
                    <a:ext uri="{A12FA001-AC4F-418D-AE19-62706E023703}">
                      <ahyp:hlinkClr xmlns:ahyp="http://schemas.microsoft.com/office/drawing/2018/hyperlinkcolor" val="tx"/>
                    </a:ext>
                  </a:extLst>
                </a:hlinkClick>
              </a:rPr>
              <a:t>Learn More here. </a:t>
            </a:r>
            <a:endParaRPr lang="en-US" sz="1100">
              <a:solidFill>
                <a:schemeClr val="tx1"/>
              </a:solidFill>
            </a:endParaRPr>
          </a:p>
          <a:p>
            <a:pPr lvl="1"/>
            <a:r>
              <a:rPr lang="en-US" sz="1100">
                <a:solidFill>
                  <a:schemeClr val="tx1"/>
                </a:solidFill>
              </a:rPr>
              <a:t>When ready to sign in click the </a:t>
            </a:r>
            <a:r>
              <a:rPr lang="en-US" sz="1100" b="1" u="sng">
                <a:solidFill>
                  <a:schemeClr val="tx1"/>
                </a:solidFill>
              </a:rPr>
              <a:t>Sign In</a:t>
            </a:r>
            <a:r>
              <a:rPr lang="en-US" sz="1100">
                <a:solidFill>
                  <a:schemeClr val="tx1"/>
                </a:solidFill>
              </a:rPr>
              <a:t> option pictured to the right.</a:t>
            </a:r>
            <a:r>
              <a:rPr lang="en-US" sz="1100">
                <a:solidFill>
                  <a:schemeClr val="bg1"/>
                </a:solidFill>
              </a:rPr>
              <a:t> migration.</a:t>
            </a:r>
          </a:p>
          <a:p>
            <a:pP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p:txBody>
      </p:sp>
      <p:pic>
        <p:nvPicPr>
          <p:cNvPr id="17" name="Picture 16">
            <a:extLst>
              <a:ext uri="{FF2B5EF4-FFF2-40B4-BE49-F238E27FC236}">
                <a16:creationId xmlns:a16="http://schemas.microsoft.com/office/drawing/2014/main" id="{939E8F05-97EA-4844-8B40-DBFDD5129A47}"/>
              </a:ext>
            </a:extLst>
          </p:cNvPr>
          <p:cNvPicPr>
            <a:picLocks noChangeAspect="1"/>
          </p:cNvPicPr>
          <p:nvPr/>
        </p:nvPicPr>
        <p:blipFill>
          <a:blip r:embed="rId5"/>
          <a:stretch>
            <a:fillRect/>
          </a:stretch>
        </p:blipFill>
        <p:spPr>
          <a:xfrm>
            <a:off x="5672854" y="3321819"/>
            <a:ext cx="3290173" cy="1658114"/>
          </a:xfrm>
          <a:prstGeom prst="rect">
            <a:avLst/>
          </a:prstGeom>
          <a:ln>
            <a:solidFill>
              <a:schemeClr val="tx1"/>
            </a:solidFill>
          </a:ln>
        </p:spPr>
      </p:pic>
      <p:sp>
        <p:nvSpPr>
          <p:cNvPr id="18" name="Rectangle 17">
            <a:extLst>
              <a:ext uri="{FF2B5EF4-FFF2-40B4-BE49-F238E27FC236}">
                <a16:creationId xmlns:a16="http://schemas.microsoft.com/office/drawing/2014/main" id="{FCE9130D-C258-4101-88B3-C5CB774A28FC}"/>
              </a:ext>
            </a:extLst>
          </p:cNvPr>
          <p:cNvSpPr/>
          <p:nvPr/>
        </p:nvSpPr>
        <p:spPr>
          <a:xfrm>
            <a:off x="1953442" y="3326546"/>
            <a:ext cx="3399174" cy="1666610"/>
          </a:xfrm>
          <a:prstGeom prst="rect">
            <a:avLst/>
          </a:prstGeom>
        </p:spPr>
        <p:txBody>
          <a:bodyPr wrap="square">
            <a:spAutoFit/>
          </a:bodyPr>
          <a:lstStyle/>
          <a:p>
            <a:pPr marL="285750" indent="-228600">
              <a:lnSpc>
                <a:spcPct val="90000"/>
              </a:lnSpc>
              <a:spcAft>
                <a:spcPts val="600"/>
              </a:spcAft>
              <a:buFont typeface="Arial" panose="020B0604020202020204" pitchFamily="34" charset="0"/>
              <a:buChar char="•"/>
            </a:pPr>
            <a:r>
              <a:rPr lang="en-US" sz="1100"/>
              <a:t>If your sign is successful, you’ll be taken to an Enrollment details page. </a:t>
            </a:r>
          </a:p>
          <a:p>
            <a:pPr marL="285750" indent="-228600">
              <a:lnSpc>
                <a:spcPct val="90000"/>
              </a:lnSpc>
              <a:spcAft>
                <a:spcPts val="600"/>
              </a:spcAft>
              <a:buFont typeface="Arial" panose="020B0604020202020204" pitchFamily="34" charset="0"/>
              <a:buChar char="•"/>
            </a:pPr>
            <a:r>
              <a:rPr lang="en-US" sz="1100"/>
              <a:t>Ensure all the details are correct and filled out. </a:t>
            </a:r>
          </a:p>
          <a:p>
            <a:pPr marL="742950" lvl="1" indent="-228600">
              <a:lnSpc>
                <a:spcPct val="90000"/>
              </a:lnSpc>
              <a:spcAft>
                <a:spcPts val="600"/>
              </a:spcAft>
              <a:buFont typeface="Arial" panose="020B0604020202020204" pitchFamily="34" charset="0"/>
              <a:buChar char="•"/>
            </a:pPr>
            <a:r>
              <a:rPr lang="en-US" sz="1100" b="1" u="sng"/>
              <a:t>Note: </a:t>
            </a:r>
            <a:r>
              <a:rPr lang="en-US" sz="1100"/>
              <a:t>Please ensure you have access to the Primary Contact email as it will receive a verification email to validate the account.</a:t>
            </a:r>
            <a:endParaRPr lang="en-US" sz="1100" b="1" u="sng"/>
          </a:p>
          <a:p>
            <a:pPr marL="285750" indent="-228600">
              <a:lnSpc>
                <a:spcPct val="90000"/>
              </a:lnSpc>
              <a:spcAft>
                <a:spcPts val="600"/>
              </a:spcAft>
              <a:buFont typeface="Arial" panose="020B0604020202020204" pitchFamily="34" charset="0"/>
              <a:buChar char="•"/>
            </a:pPr>
            <a:r>
              <a:rPr lang="en-US" sz="1100"/>
              <a:t>Click </a:t>
            </a:r>
            <a:r>
              <a:rPr lang="en-US" sz="1100" b="1" u="sng"/>
              <a:t>Enroll now </a:t>
            </a:r>
            <a:r>
              <a:rPr lang="en-US" sz="1100" b="1"/>
              <a:t>to continue</a:t>
            </a:r>
            <a:r>
              <a:rPr lang="en-US" sz="2000" b="1">
                <a:solidFill>
                  <a:schemeClr val="bg1"/>
                </a:solidFill>
              </a:rPr>
              <a:t>.</a:t>
            </a:r>
          </a:p>
        </p:txBody>
      </p:sp>
    </p:spTree>
    <p:extLst>
      <p:ext uri="{BB962C8B-B14F-4D97-AF65-F5344CB8AC3E}">
        <p14:creationId xmlns:p14="http://schemas.microsoft.com/office/powerpoint/2010/main" val="2888632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63" presetClass="path" presetSubtype="0" decel="100000" fill="hold" grpId="1" nodeType="withEffect">
                                  <p:stCondLst>
                                    <p:cond delay="0"/>
                                  </p:stCondLst>
                                  <p:childTnLst>
                                    <p:animMotion origin="layout" path="M -2.5E-6 3.82716E-6 L 0.02257 3.82716E-6 " pathEditMode="relative" rAng="0" ptsTypes="AA">
                                      <p:cBhvr>
                                        <p:cTn id="21" dur="500" spd="-100000" fill="hold"/>
                                        <p:tgtEl>
                                          <p:spTgt spid="1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6" grpId="0"/>
      <p:bldP spid="1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a:t>Migrate Membership: Step 3</a:t>
            </a:r>
          </a:p>
        </p:txBody>
      </p:sp>
      <p:sp>
        <p:nvSpPr>
          <p:cNvPr id="7" name="Text Placeholder 3">
            <a:extLst>
              <a:ext uri="{FF2B5EF4-FFF2-40B4-BE49-F238E27FC236}">
                <a16:creationId xmlns:a16="http://schemas.microsoft.com/office/drawing/2014/main" id="{6E666507-B60D-4D5F-81CC-F2CB7A517578}"/>
              </a:ext>
            </a:extLst>
          </p:cNvPr>
          <p:cNvSpPr>
            <a:spLocks noGrp="1"/>
          </p:cNvSpPr>
          <p:nvPr>
            <p:ph type="body" sz="quarter" idx="11"/>
          </p:nvPr>
        </p:nvSpPr>
        <p:spPr>
          <a:xfrm>
            <a:off x="2385445" y="130115"/>
            <a:ext cx="6353340" cy="337015"/>
          </a:xfrm>
        </p:spPr>
        <p:txBody>
          <a:bodyPr/>
          <a:lstStyle/>
          <a:p>
            <a:r>
              <a:rPr lang="en-US" b="1"/>
              <a:t>How do I migrate to Partner Center from the Partner Membership Center?</a:t>
            </a:r>
            <a:endParaRPr lang="en-US"/>
          </a:p>
        </p:txBody>
      </p:sp>
      <p:sp>
        <p:nvSpPr>
          <p:cNvPr id="6" name="Oval 5">
            <a:extLst>
              <a:ext uri="{FF2B5EF4-FFF2-40B4-BE49-F238E27FC236}">
                <a16:creationId xmlns:a16="http://schemas.microsoft.com/office/drawing/2014/main" id="{7E0C677A-5002-47A7-B63C-6194C0801676}"/>
              </a:ext>
            </a:extLst>
          </p:cNvPr>
          <p:cNvSpPr/>
          <p:nvPr/>
        </p:nvSpPr>
        <p:spPr bwMode="auto">
          <a:xfrm>
            <a:off x="5331849" y="1674212"/>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03A59C4B-E425-4CAF-8EAA-2E9F05A41A2A}"/>
              </a:ext>
            </a:extLst>
          </p:cNvPr>
          <p:cNvSpPr/>
          <p:nvPr/>
        </p:nvSpPr>
        <p:spPr bwMode="auto">
          <a:xfrm>
            <a:off x="5324508" y="3664083"/>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B2A906F8-735D-4A46-9136-53C6CF5E3500}"/>
              </a:ext>
            </a:extLst>
          </p:cNvPr>
          <p:cNvCxnSpPr>
            <a:cxnSpLocks/>
            <a:stCxn id="6" idx="4"/>
            <a:endCxn id="8" idx="0"/>
          </p:cNvCxnSpPr>
          <p:nvPr/>
        </p:nvCxnSpPr>
        <p:spPr>
          <a:xfrm flipH="1">
            <a:off x="5391935" y="1769429"/>
            <a:ext cx="7341" cy="189465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D2936C8-2296-4F69-A8A1-99B1F957AABB}"/>
              </a:ext>
            </a:extLst>
          </p:cNvPr>
          <p:cNvPicPr>
            <a:picLocks noChangeAspect="1"/>
          </p:cNvPicPr>
          <p:nvPr/>
        </p:nvPicPr>
        <p:blipFill>
          <a:blip r:embed="rId3"/>
          <a:stretch>
            <a:fillRect/>
          </a:stretch>
        </p:blipFill>
        <p:spPr>
          <a:xfrm>
            <a:off x="2057609" y="1104027"/>
            <a:ext cx="3206814" cy="1468452"/>
          </a:xfrm>
          <a:prstGeom prst="rect">
            <a:avLst/>
          </a:prstGeom>
          <a:ln>
            <a:solidFill>
              <a:schemeClr val="tx1"/>
            </a:solidFill>
          </a:ln>
        </p:spPr>
      </p:pic>
      <p:sp>
        <p:nvSpPr>
          <p:cNvPr id="13" name="Rectangle 12">
            <a:extLst>
              <a:ext uri="{FF2B5EF4-FFF2-40B4-BE49-F238E27FC236}">
                <a16:creationId xmlns:a16="http://schemas.microsoft.com/office/drawing/2014/main" id="{32F7E0B3-FF69-4EE7-9577-FBA2B6A636D0}"/>
              </a:ext>
            </a:extLst>
          </p:cNvPr>
          <p:cNvSpPr/>
          <p:nvPr/>
        </p:nvSpPr>
        <p:spPr bwMode="auto">
          <a:xfrm>
            <a:off x="5534129" y="709372"/>
            <a:ext cx="2713079" cy="21201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indent="-228600">
              <a:lnSpc>
                <a:spcPct val="90000"/>
              </a:lnSpc>
              <a:buFont typeface="Arial" panose="020B0604020202020204" pitchFamily="34" charset="0"/>
              <a:buChar char="•"/>
            </a:pPr>
            <a:r>
              <a:rPr lang="en-US" sz="1100">
                <a:solidFill>
                  <a:schemeClr val="tx1"/>
                </a:solidFill>
              </a:rPr>
              <a:t>On the next page review the terms and conditions by clicking the link </a:t>
            </a:r>
            <a:r>
              <a:rPr lang="en-US" sz="1100" b="1" u="sng">
                <a:solidFill>
                  <a:schemeClr val="tx1"/>
                </a:solidFill>
              </a:rPr>
              <a:t>Microsoft Partner Network Agreement</a:t>
            </a:r>
            <a:r>
              <a:rPr lang="en-US" sz="1100">
                <a:solidFill>
                  <a:schemeClr val="tx1"/>
                </a:solidFill>
              </a:rPr>
              <a:t> and accept them by selecting </a:t>
            </a:r>
            <a:r>
              <a:rPr lang="en-US" sz="1100" b="1" u="sng">
                <a:solidFill>
                  <a:schemeClr val="tx1"/>
                </a:solidFill>
              </a:rPr>
              <a:t>Accept and Continue.</a:t>
            </a:r>
            <a:endParaRPr lang="en-US" sz="1100">
              <a:solidFill>
                <a:schemeClr val="bg1"/>
              </a:solidFill>
            </a:endParaRPr>
          </a:p>
          <a:p>
            <a:pP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9D64424A-0B4D-42B1-BCC9-3592F345E74A}"/>
              </a:ext>
            </a:extLst>
          </p:cNvPr>
          <p:cNvSpPr/>
          <p:nvPr/>
        </p:nvSpPr>
        <p:spPr>
          <a:xfrm>
            <a:off x="1961480" y="2893005"/>
            <a:ext cx="3437796" cy="2292935"/>
          </a:xfrm>
          <a:prstGeom prst="rect">
            <a:avLst/>
          </a:prstGeom>
        </p:spPr>
        <p:txBody>
          <a:bodyPr wrap="square">
            <a:spAutoFit/>
          </a:bodyPr>
          <a:lstStyle/>
          <a:p>
            <a:pPr marL="285750" indent="-228600">
              <a:lnSpc>
                <a:spcPct val="90000"/>
              </a:lnSpc>
              <a:spcAft>
                <a:spcPts val="600"/>
              </a:spcAft>
              <a:buFont typeface="Arial" panose="020B0604020202020204" pitchFamily="34" charset="0"/>
              <a:buChar char="•"/>
            </a:pPr>
            <a:r>
              <a:rPr lang="en-US" sz="800"/>
              <a:t>The last step is to have the primary contact verify their email address. They should receive an email similar to the one on the right. They can verify their account by selecting the </a:t>
            </a:r>
            <a:r>
              <a:rPr lang="en-US" sz="800" b="1" u="sng"/>
              <a:t>Verify email address</a:t>
            </a:r>
            <a:r>
              <a:rPr lang="en-US" sz="800" b="1"/>
              <a:t> </a:t>
            </a:r>
            <a:r>
              <a:rPr lang="en-US" sz="800"/>
              <a:t>link. </a:t>
            </a:r>
          </a:p>
          <a:p>
            <a:pPr marL="285750" indent="-228600">
              <a:lnSpc>
                <a:spcPct val="90000"/>
              </a:lnSpc>
              <a:spcAft>
                <a:spcPts val="600"/>
              </a:spcAft>
              <a:buFont typeface="Arial" panose="020B0604020202020204" pitchFamily="34" charset="0"/>
              <a:buChar char="•"/>
            </a:pPr>
            <a:r>
              <a:rPr lang="en-US" sz="800"/>
              <a:t>Once complete, your migration is complete. You can now begin using Partner Center to things such as:</a:t>
            </a:r>
          </a:p>
          <a:p>
            <a:pPr marL="742950" lvl="1" indent="-228600">
              <a:lnSpc>
                <a:spcPct val="90000"/>
              </a:lnSpc>
              <a:spcAft>
                <a:spcPts val="600"/>
              </a:spcAft>
              <a:buFont typeface="Arial" panose="020B0604020202020204" pitchFamily="34" charset="0"/>
              <a:buChar char="•"/>
            </a:pPr>
            <a:r>
              <a:rPr lang="en-US" sz="800"/>
              <a:t>Setup your team (this will not be migrated over with the company migration)</a:t>
            </a:r>
          </a:p>
          <a:p>
            <a:pPr marL="742950" lvl="1" indent="-228600">
              <a:lnSpc>
                <a:spcPct val="90000"/>
              </a:lnSpc>
              <a:spcAft>
                <a:spcPts val="600"/>
              </a:spcAft>
              <a:buFont typeface="Arial" panose="020B0604020202020204" pitchFamily="34" charset="0"/>
              <a:buChar char="•"/>
            </a:pPr>
            <a:r>
              <a:rPr lang="en-US" sz="800"/>
              <a:t>Update your profile</a:t>
            </a:r>
          </a:p>
          <a:p>
            <a:pPr marL="742950" lvl="1" indent="-228600">
              <a:lnSpc>
                <a:spcPct val="90000"/>
              </a:lnSpc>
              <a:spcAft>
                <a:spcPts val="600"/>
              </a:spcAft>
              <a:buFont typeface="Arial" panose="020B0604020202020204" pitchFamily="34" charset="0"/>
              <a:buChar char="•"/>
            </a:pPr>
            <a:r>
              <a:rPr lang="en-US" sz="800"/>
              <a:t>Check your organizations competency status</a:t>
            </a:r>
          </a:p>
          <a:p>
            <a:pPr marL="742950" lvl="1" indent="-228600">
              <a:lnSpc>
                <a:spcPct val="90000"/>
              </a:lnSpc>
              <a:spcAft>
                <a:spcPts val="600"/>
              </a:spcAft>
              <a:buFont typeface="Arial" panose="020B0604020202020204" pitchFamily="34" charset="0"/>
              <a:buChar char="•"/>
            </a:pPr>
            <a:r>
              <a:rPr lang="en-US" sz="800"/>
              <a:t>Connect with customers</a:t>
            </a:r>
          </a:p>
          <a:p>
            <a:pPr marL="742950" lvl="1" indent="-228600">
              <a:lnSpc>
                <a:spcPct val="90000"/>
              </a:lnSpc>
              <a:spcAft>
                <a:spcPts val="600"/>
              </a:spcAft>
              <a:buFont typeface="Arial" panose="020B0604020202020204" pitchFamily="34" charset="0"/>
              <a:buChar char="•"/>
            </a:pPr>
            <a:r>
              <a:rPr lang="en-US" sz="800"/>
              <a:t>Purchase a Microsoft Action Pack</a:t>
            </a:r>
          </a:p>
          <a:p>
            <a:pPr marL="514350" lvl="1">
              <a:lnSpc>
                <a:spcPct val="90000"/>
              </a:lnSpc>
              <a:spcAft>
                <a:spcPts val="600"/>
              </a:spcAft>
            </a:pPr>
            <a:r>
              <a:rPr lang="en-US" sz="800" b="1" u="sng"/>
              <a:t>Note: </a:t>
            </a:r>
            <a:r>
              <a:rPr lang="en-US" sz="800"/>
              <a:t>This will now be your new site to manage your MPN ID. You will no longer need to access the Partner Membership Center.</a:t>
            </a:r>
          </a:p>
        </p:txBody>
      </p:sp>
      <p:pic>
        <p:nvPicPr>
          <p:cNvPr id="19" name="Picture 18">
            <a:extLst>
              <a:ext uri="{FF2B5EF4-FFF2-40B4-BE49-F238E27FC236}">
                <a16:creationId xmlns:a16="http://schemas.microsoft.com/office/drawing/2014/main" id="{379A0467-9EFB-405F-BE13-3EC47DF2EF3C}"/>
              </a:ext>
            </a:extLst>
          </p:cNvPr>
          <p:cNvPicPr>
            <a:picLocks noChangeAspect="1"/>
          </p:cNvPicPr>
          <p:nvPr/>
        </p:nvPicPr>
        <p:blipFill>
          <a:blip r:embed="rId4"/>
          <a:stretch>
            <a:fillRect/>
          </a:stretch>
        </p:blipFill>
        <p:spPr>
          <a:xfrm>
            <a:off x="5562115" y="3353580"/>
            <a:ext cx="3413989" cy="1371784"/>
          </a:xfrm>
          <a:prstGeom prst="rect">
            <a:avLst/>
          </a:prstGeom>
          <a:ln>
            <a:solidFill>
              <a:schemeClr val="tx1"/>
            </a:solidFill>
          </a:ln>
        </p:spPr>
      </p:pic>
    </p:spTree>
    <p:extLst>
      <p:ext uri="{BB962C8B-B14F-4D97-AF65-F5344CB8AC3E}">
        <p14:creationId xmlns:p14="http://schemas.microsoft.com/office/powerpoint/2010/main" val="3988921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63" presetClass="path" presetSubtype="0" decel="100000" fill="hold" grpId="1" nodeType="withEffect">
                                  <p:stCondLst>
                                    <p:cond delay="0"/>
                                  </p:stCondLst>
                                  <p:childTnLst>
                                    <p:animMotion origin="layout" path="M -2.22222E-6 2.83951E-6 L 0.02257 2.83951E-6 " pathEditMode="relative" rAng="0" ptsTypes="AA">
                                      <p:cBhvr>
                                        <p:cTn id="21" dur="500" spd="-100000" fill="hold"/>
                                        <p:tgtEl>
                                          <p:spTgt spid="1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3" grpId="0"/>
      <p:bldP spid="1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a:t>DMP Program Overview</a:t>
            </a:r>
          </a:p>
        </p:txBody>
      </p:sp>
    </p:spTree>
    <p:extLst>
      <p:ext uri="{BB962C8B-B14F-4D97-AF65-F5344CB8AC3E}">
        <p14:creationId xmlns:p14="http://schemas.microsoft.com/office/powerpoint/2010/main" val="65395408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55289" y="4506283"/>
            <a:ext cx="3816427" cy="506012"/>
          </a:xfrm>
          <a:prstGeom prst="rect">
            <a:avLst/>
          </a:prstGeom>
        </p:spPr>
      </p:pic>
      <p:sp>
        <p:nvSpPr>
          <p:cNvPr id="2" name="Title 1"/>
          <p:cNvSpPr>
            <a:spLocks noGrp="1"/>
          </p:cNvSpPr>
          <p:nvPr>
            <p:ph type="title"/>
          </p:nvPr>
        </p:nvSpPr>
        <p:spPr/>
        <p:txBody>
          <a:bodyPr/>
          <a:lstStyle/>
          <a:p>
            <a:r>
              <a:rPr lang="en-GB"/>
              <a:t>Surface DMP Program Benefits</a:t>
            </a:r>
            <a:endParaRPr lang="en-US"/>
          </a:p>
        </p:txBody>
      </p:sp>
      <p:sp>
        <p:nvSpPr>
          <p:cNvPr id="3" name="Subtitle 2"/>
          <p:cNvSpPr>
            <a:spLocks noGrp="1"/>
          </p:cNvSpPr>
          <p:nvPr>
            <p:ph type="body" sz="quarter" idx="10"/>
          </p:nvPr>
        </p:nvSpPr>
        <p:spPr>
          <a:xfrm>
            <a:off x="179999" y="2160000"/>
            <a:ext cx="4399434" cy="2446824"/>
          </a:xfrm>
        </p:spPr>
        <p:txBody>
          <a:bodyPr/>
          <a:lstStyle/>
          <a:p>
            <a:r>
              <a:rPr lang="en-US" sz="1050">
                <a:solidFill>
                  <a:schemeClr val="accent1"/>
                </a:solidFill>
              </a:rPr>
              <a:t>Be part of the business transformation: </a:t>
            </a:r>
            <a:r>
              <a:rPr lang="en-US" sz="1050"/>
              <a:t>Tap into the innovation of Microsoft devices and their role in accelerating enterprise transformation.</a:t>
            </a:r>
          </a:p>
          <a:p>
            <a:endParaRPr lang="en-US" sz="1050"/>
          </a:p>
          <a:p>
            <a:r>
              <a:rPr lang="en-US" sz="1050">
                <a:solidFill>
                  <a:schemeClr val="accent1"/>
                </a:solidFill>
              </a:rPr>
              <a:t>Increase your demand: </a:t>
            </a:r>
            <a:r>
              <a:rPr lang="en-US" sz="1050"/>
              <a:t>Be one of the select qualified partners to sell the most productive devices on the planet.</a:t>
            </a:r>
          </a:p>
          <a:p>
            <a:r>
              <a:rPr lang="en-US" sz="1050"/>
              <a:t> </a:t>
            </a:r>
          </a:p>
          <a:p>
            <a:r>
              <a:rPr lang="en-US" sz="1050">
                <a:solidFill>
                  <a:schemeClr val="accent1"/>
                </a:solidFill>
              </a:rPr>
              <a:t>Make more money: </a:t>
            </a:r>
            <a:r>
              <a:rPr lang="en-US" sz="1050"/>
              <a:t>Access world-class Surface partner programs and promotions.</a:t>
            </a:r>
          </a:p>
          <a:p>
            <a:r>
              <a:rPr lang="en-US" sz="1050"/>
              <a:t> </a:t>
            </a:r>
          </a:p>
          <a:p>
            <a:r>
              <a:rPr lang="en-US" sz="1050">
                <a:solidFill>
                  <a:schemeClr val="accent1"/>
                </a:solidFill>
              </a:rPr>
              <a:t>Enable your sales force faster: </a:t>
            </a:r>
            <a:r>
              <a:rPr lang="en-US" sz="1050"/>
              <a:t>Ramp up quickly with resources like the Surface Reseller Alliance portal and high-touch Distributor enablement </a:t>
            </a:r>
          </a:p>
          <a:p>
            <a:endParaRPr lang="en-US" sz="1050"/>
          </a:p>
        </p:txBody>
      </p:sp>
      <p:pic>
        <p:nvPicPr>
          <p:cNvPr id="4" name="Picture 3"/>
          <p:cNvPicPr>
            <a:picLocks noChangeAspect="1"/>
          </p:cNvPicPr>
          <p:nvPr/>
        </p:nvPicPr>
        <p:blipFill rotWithShape="1">
          <a:blip r:embed="rId4"/>
          <a:srcRect l="40837"/>
          <a:stretch/>
        </p:blipFill>
        <p:spPr>
          <a:xfrm>
            <a:off x="4579433" y="0"/>
            <a:ext cx="4564567" cy="5143500"/>
          </a:xfrm>
          <a:prstGeom prst="rect">
            <a:avLst/>
          </a:prstGeom>
        </p:spPr>
      </p:pic>
      <p:sp>
        <p:nvSpPr>
          <p:cNvPr id="5" name="TextBox 4"/>
          <p:cNvSpPr txBox="1"/>
          <p:nvPr/>
        </p:nvSpPr>
        <p:spPr>
          <a:xfrm>
            <a:off x="294704" y="4453500"/>
            <a:ext cx="2464777" cy="611578"/>
          </a:xfrm>
          <a:prstGeom prst="rect">
            <a:avLst/>
          </a:prstGeom>
          <a:noFill/>
        </p:spPr>
        <p:txBody>
          <a:bodyPr wrap="none" lIns="182880" tIns="146304" rIns="182880" bIns="146304" rtlCol="0">
            <a:spAutoFit/>
          </a:bodyPr>
          <a:lstStyle/>
          <a:p>
            <a:pPr marL="198446" lvl="0" defTabSz="685672" fontAlgn="base">
              <a:lnSpc>
                <a:spcPct val="90000"/>
              </a:lnSpc>
              <a:spcBef>
                <a:spcPct val="0"/>
              </a:spcBef>
              <a:spcAft>
                <a:spcPts val="441"/>
              </a:spcAft>
            </a:pPr>
            <a:r>
              <a:rPr lang="en-GB" sz="1030">
                <a:solidFill>
                  <a:prstClr val="black"/>
                </a:solidFill>
                <a:ea typeface="Segoe UI" pitchFamily="34" charset="0"/>
                <a:cs typeface="Segoe UI" pitchFamily="34" charset="0"/>
              </a:rPr>
              <a:t>DMP</a:t>
            </a:r>
          </a:p>
          <a:p>
            <a:pPr marL="198446" lvl="0" defTabSz="685672" fontAlgn="base">
              <a:lnSpc>
                <a:spcPct val="90000"/>
              </a:lnSpc>
              <a:spcBef>
                <a:spcPct val="0"/>
              </a:spcBef>
              <a:spcAft>
                <a:spcPts val="441"/>
              </a:spcAft>
            </a:pPr>
            <a:r>
              <a:rPr lang="en-GB" sz="882">
                <a:solidFill>
                  <a:prstClr val="black"/>
                </a:solidFill>
                <a:ea typeface="Segoe UI" pitchFamily="34" charset="0"/>
                <a:cs typeface="Segoe UI" pitchFamily="34" charset="0"/>
              </a:rPr>
              <a:t>DMP refers to Disti Managed Partner. </a:t>
            </a:r>
          </a:p>
        </p:txBody>
      </p:sp>
    </p:spTree>
    <p:extLst>
      <p:ext uri="{BB962C8B-B14F-4D97-AF65-F5344CB8AC3E}">
        <p14:creationId xmlns:p14="http://schemas.microsoft.com/office/powerpoint/2010/main" val="350955399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a:t>DMP On-boarding Readiness</a:t>
            </a:r>
          </a:p>
        </p:txBody>
      </p:sp>
    </p:spTree>
    <p:extLst>
      <p:ext uri="{BB962C8B-B14F-4D97-AF65-F5344CB8AC3E}">
        <p14:creationId xmlns:p14="http://schemas.microsoft.com/office/powerpoint/2010/main" val="286780808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162313" y="394502"/>
            <a:ext cx="2617677" cy="412776"/>
          </a:xfrm>
          <a:prstGeom prst="rect">
            <a:avLst/>
          </a:prstGeom>
        </p:spPr>
        <p:txBody>
          <a:bodyPr vert="horz" wrap="square" lIns="107571" tIns="67232" rIns="107571" bIns="67232" rtlCol="0" anchor="t">
            <a:sp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ts val="441"/>
              </a:spcBef>
              <a:spcAft>
                <a:spcPts val="0"/>
              </a:spcAft>
              <a:buClrTx/>
              <a:buSzTx/>
              <a:buFontTx/>
              <a:buNone/>
              <a:tabLst/>
              <a:defRPr/>
            </a:pPr>
            <a:r>
              <a:rPr kumimoji="0" lang="en-US" sz="2000" b="0" i="0" u="none" strike="noStrike" kern="1200" cap="none" spc="-44" normalizeH="0" baseline="0" noProof="0">
                <a:ln w="3175">
                  <a:noFill/>
                </a:ln>
                <a:gradFill>
                  <a:gsLst>
                    <a:gs pos="1250">
                      <a:srgbClr val="FFFFFF"/>
                    </a:gs>
                    <a:gs pos="100000">
                      <a:srgbClr val="FFFFFF"/>
                    </a:gs>
                  </a:gsLst>
                  <a:lin ang="5400000" scaled="0"/>
                </a:gradFill>
                <a:effectLst/>
                <a:uLnTx/>
                <a:uFillTx/>
                <a:latin typeface="Segoe UI Light"/>
                <a:ea typeface="+mn-ea"/>
                <a:cs typeface="Segoe UI" pitchFamily="34" charset="0"/>
              </a:rPr>
              <a:t>DMP Onboarding Flow</a:t>
            </a:r>
          </a:p>
        </p:txBody>
      </p:sp>
      <p:sp>
        <p:nvSpPr>
          <p:cNvPr id="10" name="Rectangle 9"/>
          <p:cNvSpPr/>
          <p:nvPr/>
        </p:nvSpPr>
        <p:spPr>
          <a:xfrm>
            <a:off x="527492" y="911742"/>
            <a:ext cx="2415685" cy="1477328"/>
          </a:xfrm>
          <a:prstGeom prst="rect">
            <a:avLst/>
          </a:prstGeom>
        </p:spPr>
        <p:txBody>
          <a:bodyPr wrap="square">
            <a:spAutoFit/>
          </a:bodyPr>
          <a:lstStyle/>
          <a:p>
            <a:pPr marL="0" marR="0" lvl="0" indent="0" algn="l" defTabSz="685792" rtl="0" eaLnBrk="1" fontAlgn="auto" latinLnBrk="0" hangingPunct="1">
              <a:lnSpc>
                <a:spcPct val="100000"/>
              </a:lnSpc>
              <a:spcBef>
                <a:spcPts val="0"/>
              </a:spcBef>
              <a:spcAft>
                <a:spcPts val="0"/>
              </a:spcAft>
              <a:buClrTx/>
              <a:buSzTx/>
              <a:buFontTx/>
              <a:buNone/>
              <a:tabLst/>
              <a:defRPr/>
            </a:pPr>
            <a:r>
              <a:rPr kumimoji="0" lang="en-IE" sz="900" b="0" i="0" u="none" strike="noStrike" kern="1200" cap="none" spc="0" normalizeH="0" baseline="0" noProof="0">
                <a:ln>
                  <a:noFill/>
                </a:ln>
                <a:solidFill>
                  <a:srgbClr val="FFFFFF"/>
                </a:solidFill>
                <a:effectLst/>
                <a:uLnTx/>
                <a:uFillTx/>
                <a:latin typeface="Segoe UI"/>
                <a:ea typeface="+mn-ea"/>
                <a:cs typeface="+mn-cs"/>
              </a:rPr>
              <a:t>A partner is invited</a:t>
            </a:r>
            <a:r>
              <a:rPr kumimoji="0" lang="en-IE" sz="900" b="0" i="0" u="none" strike="noStrike" kern="1200" cap="none" spc="0" normalizeH="0" noProof="0">
                <a:ln>
                  <a:noFill/>
                </a:ln>
                <a:solidFill>
                  <a:srgbClr val="FFFFFF"/>
                </a:solidFill>
                <a:effectLst/>
                <a:uLnTx/>
                <a:uFillTx/>
                <a:latin typeface="Segoe UI"/>
                <a:ea typeface="+mn-ea"/>
                <a:cs typeface="+mn-cs"/>
              </a:rPr>
              <a:t> to become a Disti Managed Partner via</a:t>
            </a:r>
            <a:r>
              <a:rPr kumimoji="0" lang="en-IE" sz="900" b="0" i="0" u="none" strike="noStrike" kern="1200" cap="none" spc="0" normalizeH="0" baseline="0" noProof="0">
                <a:ln>
                  <a:noFill/>
                </a:ln>
                <a:solidFill>
                  <a:srgbClr val="FFFFFF"/>
                </a:solidFill>
                <a:effectLst/>
                <a:uLnTx/>
                <a:uFillTx/>
                <a:latin typeface="Segoe UI"/>
                <a:ea typeface="+mn-ea"/>
                <a:cs typeface="+mn-cs"/>
              </a:rPr>
              <a:t> the “</a:t>
            </a:r>
            <a:r>
              <a:rPr kumimoji="0" lang="en-IE" sz="900" b="0" i="0" u="none" strike="noStrike" kern="1200" cap="none" spc="0" normalizeH="0" baseline="0" noProof="0">
                <a:ln>
                  <a:noFill/>
                </a:ln>
                <a:solidFill>
                  <a:srgbClr val="FFFFFF"/>
                </a:solidFill>
                <a:effectLst/>
                <a:uLnTx/>
                <a:uFillTx/>
                <a:latin typeface="Segoe UI"/>
                <a:ea typeface="+mn-ea"/>
                <a:cs typeface="+mn-cs"/>
                <a:hlinkClick r:id="rId3"/>
              </a:rPr>
              <a:t>Reseller Profile and Registration Portal</a:t>
            </a:r>
            <a:r>
              <a:rPr kumimoji="0" lang="en-IE" sz="900" b="0" i="0" u="none" strike="noStrike" kern="1200" cap="none" spc="0" normalizeH="0" baseline="0" noProof="0">
                <a:ln>
                  <a:noFill/>
                </a:ln>
                <a:solidFill>
                  <a:srgbClr val="FFFFFF"/>
                </a:solidFill>
                <a:effectLst/>
                <a:uLnTx/>
                <a:uFillTx/>
                <a:latin typeface="Segoe UI"/>
                <a:ea typeface="+mn-ea"/>
                <a:cs typeface="+mn-cs"/>
              </a:rPr>
              <a:t>” by completing a form online which includes the following data: </a:t>
            </a:r>
          </a:p>
          <a:p>
            <a:pPr marL="228600" marR="0" lvl="0" indent="-228600" algn="l" defTabSz="685792" rtl="0" eaLnBrk="1" fontAlgn="auto" latinLnBrk="0" hangingPunct="1">
              <a:lnSpc>
                <a:spcPct val="100000"/>
              </a:lnSpc>
              <a:spcBef>
                <a:spcPts val="0"/>
              </a:spcBef>
              <a:spcAft>
                <a:spcPts val="0"/>
              </a:spcAft>
              <a:buClrTx/>
              <a:buSzTx/>
              <a:buFont typeface="+mj-lt"/>
              <a:buAutoNum type="alphaLcParenR"/>
              <a:tabLst/>
              <a:defRPr/>
            </a:pPr>
            <a:r>
              <a:rPr kumimoji="0" lang="en-IE" sz="900" b="0" i="0" u="none" strike="noStrike" kern="1200" cap="none" spc="0" normalizeH="0" baseline="0" noProof="0">
                <a:ln>
                  <a:noFill/>
                </a:ln>
                <a:solidFill>
                  <a:srgbClr val="FFFFFF"/>
                </a:solidFill>
                <a:effectLst/>
                <a:uLnTx/>
                <a:uFillTx/>
                <a:latin typeface="Segoe UI"/>
                <a:ea typeface="+mn-ea"/>
                <a:cs typeface="+mn-cs"/>
              </a:rPr>
              <a:t>Partner Contact Details </a:t>
            </a:r>
          </a:p>
          <a:p>
            <a:pPr marL="228600" marR="0" lvl="0" indent="-228600" algn="l" defTabSz="685792" rtl="0" eaLnBrk="1" fontAlgn="auto" latinLnBrk="0" hangingPunct="1">
              <a:lnSpc>
                <a:spcPct val="100000"/>
              </a:lnSpc>
              <a:spcBef>
                <a:spcPts val="0"/>
              </a:spcBef>
              <a:spcAft>
                <a:spcPts val="0"/>
              </a:spcAft>
              <a:buClrTx/>
              <a:buSzTx/>
              <a:buFont typeface="+mj-lt"/>
              <a:buAutoNum type="alphaLcParenR"/>
              <a:tabLst/>
              <a:defRPr/>
            </a:pPr>
            <a:r>
              <a:rPr kumimoji="0" lang="en-IE" sz="900" b="0" i="0" u="none" strike="noStrike" kern="1200" cap="none" spc="0" normalizeH="0" baseline="0" noProof="0">
                <a:ln>
                  <a:noFill/>
                </a:ln>
                <a:solidFill>
                  <a:srgbClr val="FFFFFF"/>
                </a:solidFill>
                <a:effectLst/>
                <a:uLnTx/>
                <a:uFillTx/>
                <a:latin typeface="Segoe UI"/>
                <a:ea typeface="+mn-ea"/>
                <a:cs typeface="+mn-cs"/>
              </a:rPr>
              <a:t>ADD selection (multiple allowed) </a:t>
            </a:r>
          </a:p>
          <a:p>
            <a:pPr marL="228600" marR="0" lvl="0" indent="-228600" algn="l" defTabSz="685792" rtl="0" eaLnBrk="1" fontAlgn="auto" latinLnBrk="0" hangingPunct="1">
              <a:lnSpc>
                <a:spcPct val="100000"/>
              </a:lnSpc>
              <a:spcBef>
                <a:spcPts val="0"/>
              </a:spcBef>
              <a:spcAft>
                <a:spcPts val="0"/>
              </a:spcAft>
              <a:buClrTx/>
              <a:buSzTx/>
              <a:buFont typeface="+mj-lt"/>
              <a:buAutoNum type="alphaLcParenR"/>
              <a:tabLst/>
              <a:defRPr/>
            </a:pPr>
            <a:r>
              <a:rPr kumimoji="0" lang="en-IE" sz="900" b="0" i="0" u="none" strike="noStrike" kern="1200" cap="none" spc="0" normalizeH="0" baseline="0" noProof="0">
                <a:ln>
                  <a:noFill/>
                </a:ln>
                <a:solidFill>
                  <a:srgbClr val="FFFFFF"/>
                </a:solidFill>
                <a:effectLst/>
                <a:uLnTx/>
                <a:uFillTx/>
                <a:latin typeface="Segoe UI"/>
                <a:ea typeface="+mn-ea"/>
                <a:cs typeface="+mn-cs"/>
              </a:rPr>
              <a:t>Profiling Details </a:t>
            </a:r>
          </a:p>
          <a:p>
            <a:pPr marL="228600" marR="0" lvl="0" indent="-228600" algn="l" defTabSz="685792" rtl="0" eaLnBrk="1" fontAlgn="auto" latinLnBrk="0" hangingPunct="1">
              <a:lnSpc>
                <a:spcPct val="100000"/>
              </a:lnSpc>
              <a:spcBef>
                <a:spcPts val="0"/>
              </a:spcBef>
              <a:spcAft>
                <a:spcPts val="0"/>
              </a:spcAft>
              <a:buClrTx/>
              <a:buSzTx/>
              <a:buFont typeface="+mj-lt"/>
              <a:buAutoNum type="alphaLcParenR"/>
              <a:tabLst/>
              <a:defRPr/>
            </a:pPr>
            <a:r>
              <a:rPr kumimoji="0" lang="en-IE" sz="900" b="0" i="0" u="none" strike="noStrike" kern="1200" cap="none" spc="0" normalizeH="0" baseline="0" noProof="0">
                <a:ln>
                  <a:noFill/>
                </a:ln>
                <a:solidFill>
                  <a:srgbClr val="FFFFFF"/>
                </a:solidFill>
                <a:effectLst/>
                <a:uLnTx/>
                <a:uFillTx/>
                <a:latin typeface="Segoe UI"/>
                <a:ea typeface="+mn-ea"/>
                <a:cs typeface="+mn-cs"/>
              </a:rPr>
              <a:t>Opt-In legal agreement on program criteria </a:t>
            </a:r>
          </a:p>
        </p:txBody>
      </p:sp>
      <p:sp>
        <p:nvSpPr>
          <p:cNvPr id="9" name="Oval 8"/>
          <p:cNvSpPr/>
          <p:nvPr/>
        </p:nvSpPr>
        <p:spPr>
          <a:xfrm>
            <a:off x="144198" y="1001100"/>
            <a:ext cx="340164" cy="340164"/>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7238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1</a:t>
            </a:r>
          </a:p>
        </p:txBody>
      </p:sp>
      <p:sp>
        <p:nvSpPr>
          <p:cNvPr id="15" name="Rectangle 14"/>
          <p:cNvSpPr/>
          <p:nvPr/>
        </p:nvSpPr>
        <p:spPr>
          <a:xfrm>
            <a:off x="504441" y="2431219"/>
            <a:ext cx="2423144" cy="369332"/>
          </a:xfrm>
          <a:prstGeom prst="rect">
            <a:avLst/>
          </a:prstGeom>
        </p:spPr>
        <p:txBody>
          <a:bodyPr wrap="square">
            <a:spAutoFit/>
          </a:bodyPr>
          <a:lstStyle/>
          <a:p>
            <a:pPr marL="0" marR="0" lvl="0" indent="0" algn="l" defTabSz="685792" rtl="0" eaLnBrk="1" fontAlgn="auto" latinLnBrk="0" hangingPunct="1">
              <a:lnSpc>
                <a:spcPct val="100000"/>
              </a:lnSpc>
              <a:spcBef>
                <a:spcPts val="0"/>
              </a:spcBef>
              <a:spcAft>
                <a:spcPts val="0"/>
              </a:spcAft>
              <a:buClrTx/>
              <a:buSzTx/>
              <a:buFontTx/>
              <a:buNone/>
              <a:tabLst/>
              <a:defRPr/>
            </a:pPr>
            <a:r>
              <a:rPr kumimoji="0" lang="en-IE" sz="900" b="0" i="0" u="none" strike="noStrike" kern="1200" cap="none" spc="0" normalizeH="0" baseline="0" noProof="0">
                <a:ln>
                  <a:noFill/>
                </a:ln>
                <a:solidFill>
                  <a:srgbClr val="FFFFFF"/>
                </a:solidFill>
                <a:effectLst/>
                <a:uLnTx/>
                <a:uFillTx/>
                <a:latin typeface="Segoe UI"/>
                <a:ea typeface="+mn-ea"/>
                <a:cs typeface="+mn-cs"/>
              </a:rPr>
              <a:t>Once the form is complete, it will be sent to the ADD(s) selected.</a:t>
            </a:r>
          </a:p>
        </p:txBody>
      </p:sp>
      <p:sp>
        <p:nvSpPr>
          <p:cNvPr id="16" name="Oval 15"/>
          <p:cNvSpPr/>
          <p:nvPr/>
        </p:nvSpPr>
        <p:spPr>
          <a:xfrm>
            <a:off x="145063" y="2445803"/>
            <a:ext cx="340164" cy="340164"/>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7238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2</a:t>
            </a:r>
          </a:p>
        </p:txBody>
      </p:sp>
      <p:sp>
        <p:nvSpPr>
          <p:cNvPr id="18" name="Rectangle 17"/>
          <p:cNvSpPr/>
          <p:nvPr/>
        </p:nvSpPr>
        <p:spPr>
          <a:xfrm>
            <a:off x="516612" y="2877507"/>
            <a:ext cx="2421766" cy="646331"/>
          </a:xfrm>
          <a:prstGeom prst="rect">
            <a:avLst/>
          </a:prstGeom>
        </p:spPr>
        <p:txBody>
          <a:bodyPr wrap="square">
            <a:spAutoFit/>
          </a:bodyPr>
          <a:lstStyle/>
          <a:p>
            <a:pPr marL="0" marR="0" lvl="0" indent="0" algn="l" defTabSz="685792" rtl="0" eaLnBrk="1" fontAlgn="auto" latinLnBrk="0" hangingPunct="1">
              <a:lnSpc>
                <a:spcPct val="100000"/>
              </a:lnSpc>
              <a:spcBef>
                <a:spcPts val="0"/>
              </a:spcBef>
              <a:spcAft>
                <a:spcPts val="0"/>
              </a:spcAft>
              <a:buClrTx/>
              <a:buSzTx/>
              <a:buFontTx/>
              <a:buNone/>
              <a:tabLst/>
              <a:defRPr/>
            </a:pPr>
            <a:r>
              <a:rPr kumimoji="0" lang="en-IE" sz="900" b="0" i="0" u="none" strike="noStrike" kern="1200" cap="none" spc="0" normalizeH="0" baseline="0" noProof="0">
                <a:ln>
                  <a:noFill/>
                </a:ln>
                <a:solidFill>
                  <a:srgbClr val="FFFFFF"/>
                </a:solidFill>
                <a:effectLst/>
                <a:uLnTx/>
                <a:uFillTx/>
                <a:latin typeface="Segoe UI"/>
                <a:ea typeface="+mn-ea"/>
                <a:cs typeface="+mn-cs"/>
              </a:rPr>
              <a:t>The ADD partner will review the criteria in the form and determine the nomination based on fit and completeness of information. </a:t>
            </a:r>
          </a:p>
        </p:txBody>
      </p:sp>
      <p:sp>
        <p:nvSpPr>
          <p:cNvPr id="19" name="Oval 18"/>
          <p:cNvSpPr/>
          <p:nvPr/>
        </p:nvSpPr>
        <p:spPr>
          <a:xfrm>
            <a:off x="145063" y="3035226"/>
            <a:ext cx="340164" cy="340164"/>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7238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3</a:t>
            </a:r>
          </a:p>
        </p:txBody>
      </p:sp>
      <p:sp>
        <p:nvSpPr>
          <p:cNvPr id="20" name="Rectangle 19"/>
          <p:cNvSpPr/>
          <p:nvPr/>
        </p:nvSpPr>
        <p:spPr>
          <a:xfrm>
            <a:off x="516612" y="3571627"/>
            <a:ext cx="2423144" cy="784830"/>
          </a:xfrm>
          <a:prstGeom prst="rect">
            <a:avLst/>
          </a:prstGeom>
        </p:spPr>
        <p:txBody>
          <a:bodyPr wrap="square">
            <a:spAutoFit/>
          </a:bodyPr>
          <a:lstStyle/>
          <a:p>
            <a:pPr lvl="0">
              <a:defRPr/>
            </a:pPr>
            <a:r>
              <a:rPr kumimoji="0" lang="en-IE" sz="900" b="0" i="0" u="none" strike="noStrike" kern="1200" cap="none" spc="0" normalizeH="0" baseline="0" noProof="0">
                <a:ln>
                  <a:noFill/>
                </a:ln>
                <a:solidFill>
                  <a:srgbClr val="FFFFFF"/>
                </a:solidFill>
                <a:effectLst/>
                <a:uLnTx/>
                <a:uFillTx/>
                <a:latin typeface="Segoe UI"/>
                <a:ea typeface="+mn-ea"/>
                <a:cs typeface="+mn-cs"/>
              </a:rPr>
              <a:t>Once the decision has been made, if approved, the detail is sent to Microsoft for approval</a:t>
            </a:r>
            <a:r>
              <a:rPr lang="en-IE" sz="900">
                <a:solidFill>
                  <a:srgbClr val="FFFFFF"/>
                </a:solidFill>
              </a:rPr>
              <a:t>.  </a:t>
            </a:r>
          </a:p>
          <a:p>
            <a:pPr lvl="0">
              <a:defRPr/>
            </a:pPr>
            <a:endParaRPr lang="en-IE" sz="900">
              <a:solidFill>
                <a:srgbClr val="FFFFFF"/>
              </a:solidFill>
            </a:endParaRPr>
          </a:p>
          <a:p>
            <a:pPr lvl="0">
              <a:defRPr/>
            </a:pPr>
            <a:r>
              <a:rPr lang="en-IE" sz="900">
                <a:solidFill>
                  <a:srgbClr val="FFFFFF"/>
                </a:solidFill>
              </a:rPr>
              <a:t>**Incorrect MPN IDs will be rejected.</a:t>
            </a:r>
            <a:endParaRPr kumimoji="0" lang="en-GB" sz="900" b="0" i="0" u="none" strike="noStrike" kern="1200" cap="none" spc="0" normalizeH="0" baseline="0" noProof="0">
              <a:ln>
                <a:noFill/>
              </a:ln>
              <a:solidFill>
                <a:srgbClr val="FFFFFF"/>
              </a:solidFill>
              <a:effectLst/>
              <a:uLnTx/>
              <a:uFillTx/>
              <a:latin typeface="Segoe UI"/>
              <a:ea typeface="+mn-ea"/>
              <a:cs typeface="+mn-cs"/>
            </a:endParaRPr>
          </a:p>
        </p:txBody>
      </p:sp>
      <p:sp>
        <p:nvSpPr>
          <p:cNvPr id="21" name="Oval 20"/>
          <p:cNvSpPr/>
          <p:nvPr/>
        </p:nvSpPr>
        <p:spPr>
          <a:xfrm>
            <a:off x="140324" y="3624649"/>
            <a:ext cx="340164" cy="340164"/>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7238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4</a:t>
            </a:r>
          </a:p>
        </p:txBody>
      </p:sp>
      <p:grpSp>
        <p:nvGrpSpPr>
          <p:cNvPr id="6" name="Group 5"/>
          <p:cNvGrpSpPr/>
          <p:nvPr/>
        </p:nvGrpSpPr>
        <p:grpSpPr>
          <a:xfrm>
            <a:off x="3061927" y="279201"/>
            <a:ext cx="5343957" cy="4396549"/>
            <a:chOff x="3061927" y="279201"/>
            <a:chExt cx="5343957" cy="4396549"/>
          </a:xfrm>
        </p:grpSpPr>
        <p:pic>
          <p:nvPicPr>
            <p:cNvPr id="27" name="Picture 2" descr="Image"/>
            <p:cNvPicPr>
              <a:picLocks noChangeAspect="1" noChangeArrowheads="1"/>
            </p:cNvPicPr>
            <p:nvPr/>
          </p:nvPicPr>
          <p:blipFill rotWithShape="1">
            <a:blip r:embed="rId4">
              <a:extLst>
                <a:ext uri="{28A0092B-C50C-407E-A947-70E740481C1C}">
                  <a14:useLocalDpi xmlns:a14="http://schemas.microsoft.com/office/drawing/2010/main" val="0"/>
                </a:ext>
              </a:extLst>
            </a:blip>
            <a:srcRect r="13199"/>
            <a:stretch/>
          </p:blipFill>
          <p:spPr bwMode="auto">
            <a:xfrm>
              <a:off x="3252444" y="335332"/>
              <a:ext cx="5086966" cy="3550118"/>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3288076" y="349470"/>
              <a:ext cx="252000" cy="252000"/>
            </a:xfrm>
            <a:prstGeom prst="ellipse">
              <a:avLst/>
            </a:prstGeom>
            <a:solidFill>
              <a:schemeClr val="tx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72383"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1</a:t>
              </a:r>
            </a:p>
          </p:txBody>
        </p:sp>
        <p:sp>
          <p:nvSpPr>
            <p:cNvPr id="17" name="Oval 16"/>
            <p:cNvSpPr/>
            <p:nvPr/>
          </p:nvSpPr>
          <p:spPr>
            <a:xfrm>
              <a:off x="4366742" y="1570060"/>
              <a:ext cx="252000" cy="252000"/>
            </a:xfrm>
            <a:prstGeom prst="ellipse">
              <a:avLst/>
            </a:prstGeom>
            <a:solidFill>
              <a:schemeClr val="tx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72383"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2</a:t>
              </a:r>
            </a:p>
          </p:txBody>
        </p:sp>
        <p:sp>
          <p:nvSpPr>
            <p:cNvPr id="22" name="Oval 21"/>
            <p:cNvSpPr/>
            <p:nvPr/>
          </p:nvSpPr>
          <p:spPr>
            <a:xfrm>
              <a:off x="5730480" y="1972878"/>
              <a:ext cx="252000" cy="252000"/>
            </a:xfrm>
            <a:prstGeom prst="ellipse">
              <a:avLst/>
            </a:prstGeom>
            <a:solidFill>
              <a:schemeClr val="tx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72383"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3</a:t>
              </a:r>
            </a:p>
          </p:txBody>
        </p:sp>
        <p:sp>
          <p:nvSpPr>
            <p:cNvPr id="23" name="Oval 22"/>
            <p:cNvSpPr/>
            <p:nvPr/>
          </p:nvSpPr>
          <p:spPr>
            <a:xfrm>
              <a:off x="6601013" y="1890175"/>
              <a:ext cx="252000" cy="252000"/>
            </a:xfrm>
            <a:prstGeom prst="ellipse">
              <a:avLst/>
            </a:prstGeom>
            <a:solidFill>
              <a:schemeClr val="tx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72383"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4</a:t>
              </a:r>
            </a:p>
          </p:txBody>
        </p:sp>
        <p:sp>
          <p:nvSpPr>
            <p:cNvPr id="28" name="Rectangle 27"/>
            <p:cNvSpPr/>
            <p:nvPr/>
          </p:nvSpPr>
          <p:spPr bwMode="auto">
            <a:xfrm>
              <a:off x="3061927" y="4370394"/>
              <a:ext cx="1302106" cy="30535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574"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pitchFamily="34" charset="0"/>
                  <a:ea typeface="Segoe UI" pitchFamily="34" charset="0"/>
                  <a:cs typeface="Segoe UI" pitchFamily="34" charset="0"/>
                </a:rPr>
                <a:t>DMP Action</a:t>
              </a:r>
            </a:p>
          </p:txBody>
        </p:sp>
        <p:sp>
          <p:nvSpPr>
            <p:cNvPr id="29" name="Rectangle 28"/>
            <p:cNvSpPr/>
            <p:nvPr/>
          </p:nvSpPr>
          <p:spPr bwMode="auto">
            <a:xfrm>
              <a:off x="5739640" y="4369750"/>
              <a:ext cx="1297543" cy="306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574"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pitchFamily="34" charset="0"/>
                  <a:ea typeface="Segoe UI" pitchFamily="34" charset="0"/>
                  <a:cs typeface="Segoe UI" pitchFamily="34" charset="0"/>
                </a:rPr>
                <a:t>ADD Action</a:t>
              </a:r>
            </a:p>
          </p:txBody>
        </p:sp>
        <p:sp>
          <p:nvSpPr>
            <p:cNvPr id="30" name="Rectangle 29"/>
            <p:cNvSpPr/>
            <p:nvPr/>
          </p:nvSpPr>
          <p:spPr bwMode="auto">
            <a:xfrm>
              <a:off x="7194500" y="4369750"/>
              <a:ext cx="1211384" cy="306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574"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pitchFamily="34" charset="0"/>
                  <a:ea typeface="Segoe UI" pitchFamily="34" charset="0"/>
                  <a:cs typeface="Segoe UI" pitchFamily="34" charset="0"/>
                </a:rPr>
                <a:t>MSFT Field Action</a:t>
              </a:r>
            </a:p>
          </p:txBody>
        </p:sp>
        <p:sp>
          <p:nvSpPr>
            <p:cNvPr id="33" name="Double Bracket 32"/>
            <p:cNvSpPr/>
            <p:nvPr/>
          </p:nvSpPr>
          <p:spPr>
            <a:xfrm rot="16200000">
              <a:off x="2513817" y="945580"/>
              <a:ext cx="2395654" cy="1062895"/>
            </a:xfrm>
            <a:prstGeom prst="bracketPair">
              <a:avLst/>
            </a:prstGeom>
            <a:ln w="28575">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792" rtl="0" eaLnBrk="1" fontAlgn="auto" latinLnBrk="0" hangingPunct="1">
                <a:lnSpc>
                  <a:spcPct val="100000"/>
                </a:lnSpc>
                <a:spcBef>
                  <a:spcPts val="0"/>
                </a:spcBef>
                <a:spcAft>
                  <a:spcPts val="0"/>
                </a:spcAft>
                <a:buClrTx/>
                <a:buSzTx/>
                <a:buFontTx/>
                <a:buNone/>
                <a:tabLst/>
                <a:defRPr/>
              </a:pPr>
              <a:endParaRPr kumimoji="0" lang="en-GB" sz="1323" b="0" i="0" u="none" strike="noStrike" kern="1200" cap="none" spc="0" normalizeH="0" baseline="0" noProof="0">
                <a:ln>
                  <a:noFill/>
                </a:ln>
                <a:solidFill>
                  <a:srgbClr val="FFFFFF"/>
                </a:solidFill>
                <a:effectLst/>
                <a:uLnTx/>
                <a:uFillTx/>
                <a:latin typeface="Segoe UI"/>
                <a:ea typeface="+mn-ea"/>
                <a:cs typeface="+mn-cs"/>
              </a:endParaRPr>
            </a:p>
          </p:txBody>
        </p:sp>
        <p:sp>
          <p:nvSpPr>
            <p:cNvPr id="36" name="Double Bracket 35"/>
            <p:cNvSpPr/>
            <p:nvPr/>
          </p:nvSpPr>
          <p:spPr>
            <a:xfrm rot="16200000">
              <a:off x="5234229" y="1416003"/>
              <a:ext cx="2308365" cy="1539630"/>
            </a:xfrm>
            <a:prstGeom prst="bracketPair">
              <a:avLst>
                <a:gd name="adj" fmla="val 10068"/>
              </a:avLst>
            </a:prstGeom>
            <a:ln w="28575">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792" rtl="0" eaLnBrk="1" fontAlgn="auto" latinLnBrk="0" hangingPunct="1">
                <a:lnSpc>
                  <a:spcPct val="100000"/>
                </a:lnSpc>
                <a:spcBef>
                  <a:spcPts val="0"/>
                </a:spcBef>
                <a:spcAft>
                  <a:spcPts val="0"/>
                </a:spcAft>
                <a:buClrTx/>
                <a:buSzTx/>
                <a:buFontTx/>
                <a:buNone/>
                <a:tabLst/>
                <a:defRPr/>
              </a:pPr>
              <a:endParaRPr kumimoji="0" lang="en-GB" sz="1323" b="0" i="0" u="none" strike="noStrike" kern="1200" cap="none" spc="0" normalizeH="0" baseline="0" noProof="0">
                <a:ln>
                  <a:noFill/>
                </a:ln>
                <a:solidFill>
                  <a:srgbClr val="FFFFFF"/>
                </a:solidFill>
                <a:effectLst/>
                <a:uLnTx/>
                <a:uFillTx/>
                <a:latin typeface="Segoe UI"/>
                <a:ea typeface="+mn-ea"/>
                <a:cs typeface="+mn-cs"/>
              </a:endParaRPr>
            </a:p>
          </p:txBody>
        </p:sp>
        <p:sp>
          <p:nvSpPr>
            <p:cNvPr id="31" name="Oval 30"/>
            <p:cNvSpPr/>
            <p:nvPr/>
          </p:nvSpPr>
          <p:spPr>
            <a:xfrm>
              <a:off x="7589270" y="853870"/>
              <a:ext cx="252000" cy="252000"/>
            </a:xfrm>
            <a:prstGeom prst="ellipse">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72383"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p:txBody>
        </p:sp>
        <p:cxnSp>
          <p:nvCxnSpPr>
            <p:cNvPr id="39" name="Straight Connector 38"/>
            <p:cNvCxnSpPr>
              <a:stCxn id="33" idx="1"/>
              <a:endCxn id="28" idx="0"/>
            </p:cNvCxnSpPr>
            <p:nvPr/>
          </p:nvCxnSpPr>
          <p:spPr>
            <a:xfrm>
              <a:off x="3711645" y="2674855"/>
              <a:ext cx="1335" cy="1695539"/>
            </a:xfrm>
            <a:prstGeom prst="line">
              <a:avLst/>
            </a:prstGeom>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6" idx="1"/>
              <a:endCxn id="29" idx="0"/>
            </p:cNvCxnSpPr>
            <p:nvPr/>
          </p:nvCxnSpPr>
          <p:spPr>
            <a:xfrm>
              <a:off x="6388412" y="3340001"/>
              <a:ext cx="0" cy="1029749"/>
            </a:xfrm>
            <a:prstGeom prst="line">
              <a:avLst/>
            </a:prstGeom>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a:stCxn id="37" idx="1"/>
              <a:endCxn id="30" idx="0"/>
            </p:cNvCxnSpPr>
            <p:nvPr/>
          </p:nvCxnSpPr>
          <p:spPr>
            <a:xfrm flipH="1">
              <a:off x="7800192" y="3885450"/>
              <a:ext cx="1" cy="484300"/>
            </a:xfrm>
            <a:prstGeom prst="line">
              <a:avLst/>
            </a:prstGeom>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7260976" y="1031634"/>
              <a:ext cx="1078434" cy="2853815"/>
              <a:chOff x="7260976" y="1031634"/>
              <a:chExt cx="1078434" cy="2853815"/>
            </a:xfrm>
          </p:grpSpPr>
          <p:sp>
            <p:nvSpPr>
              <p:cNvPr id="37" name="Double Bracket 36"/>
              <p:cNvSpPr/>
              <p:nvPr/>
            </p:nvSpPr>
            <p:spPr>
              <a:xfrm rot="16200000">
                <a:off x="6373285" y="1919325"/>
                <a:ext cx="2853815" cy="1078434"/>
              </a:xfrm>
              <a:prstGeom prst="bracketPair">
                <a:avLst>
                  <a:gd name="adj" fmla="val 16336"/>
                </a:avLst>
              </a:prstGeom>
              <a:ln w="28575">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792" rtl="0" eaLnBrk="1" fontAlgn="auto" latinLnBrk="0" hangingPunct="1">
                  <a:lnSpc>
                    <a:spcPct val="100000"/>
                  </a:lnSpc>
                  <a:spcBef>
                    <a:spcPts val="0"/>
                  </a:spcBef>
                  <a:spcAft>
                    <a:spcPts val="0"/>
                  </a:spcAft>
                  <a:buClrTx/>
                  <a:buSzTx/>
                  <a:buFontTx/>
                  <a:buNone/>
                  <a:tabLst/>
                  <a:defRPr/>
                </a:pPr>
                <a:endParaRPr kumimoji="0" lang="en-GB" sz="1323" b="0" i="0" u="none" strike="noStrike" kern="1200" cap="none" spc="0" normalizeH="0" baseline="0" noProof="0">
                  <a:ln>
                    <a:noFill/>
                  </a:ln>
                  <a:solidFill>
                    <a:srgbClr val="FFFFFF"/>
                  </a:solidFill>
                  <a:effectLst/>
                  <a:uLnTx/>
                  <a:uFillTx/>
                  <a:latin typeface="Segoe UI"/>
                  <a:ea typeface="+mn-ea"/>
                  <a:cs typeface="+mn-cs"/>
                </a:endParaRPr>
              </a:p>
            </p:txBody>
          </p:sp>
          <p:sp>
            <p:nvSpPr>
              <p:cNvPr id="2" name="Rectangle 1"/>
              <p:cNvSpPr/>
              <p:nvPr/>
            </p:nvSpPr>
            <p:spPr bwMode="auto">
              <a:xfrm>
                <a:off x="7920182" y="1293091"/>
                <a:ext cx="419228" cy="12930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spTree>
    <p:extLst>
      <p:ext uri="{BB962C8B-B14F-4D97-AF65-F5344CB8AC3E}">
        <p14:creationId xmlns:p14="http://schemas.microsoft.com/office/powerpoint/2010/main" val="200137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3.88889E-6 4.69136E-6 L 0.02257 4.69136E-6 " pathEditMode="relative" rAng="0" ptsTypes="AA">
                                      <p:cBhvr>
                                        <p:cTn id="9" dur="500" spd="-100000" fill="hold"/>
                                        <p:tgtEl>
                                          <p:spTgt spid="8"/>
                                        </p:tgtEl>
                                        <p:attrNameLst>
                                          <p:attrName>ppt_x</p:attrName>
                                          <p:attrName>ppt_y</p:attrName>
                                        </p:attrNameLst>
                                      </p:cBhvr>
                                      <p:rCtr x="1128" y="0"/>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3" presetClass="path" presetSubtype="0" decel="100000" fill="hold" grpId="1" nodeType="withEffect">
                                  <p:stCondLst>
                                    <p:cond delay="0"/>
                                  </p:stCondLst>
                                  <p:childTnLst>
                                    <p:animMotion origin="layout" path="M 3.05556E-6 9.87654E-7 L 0.02257 9.87654E-7 " pathEditMode="relative" rAng="0" ptsTypes="AA">
                                      <p:cBhvr>
                                        <p:cTn id="14" dur="500" spd="-100000" fill="hold"/>
                                        <p:tgtEl>
                                          <p:spTgt spid="10"/>
                                        </p:tgtEl>
                                        <p:attrNameLst>
                                          <p:attrName>ppt_x</p:attrName>
                                          <p:attrName>ppt_y</p:attrName>
                                        </p:attrNameLst>
                                      </p:cBhvr>
                                      <p:rCtr x="1128" y="0"/>
                                    </p:animMotion>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5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63" presetClass="path" presetSubtype="0" decel="100000" fill="hold" grpId="1" nodeType="withEffect">
                                  <p:stCondLst>
                                    <p:cond delay="0"/>
                                  </p:stCondLst>
                                  <p:childTnLst>
                                    <p:animMotion origin="layout" path="M -3.61111E-6 -3.33333E-6 L 0.02257 -3.33333E-6 " pathEditMode="relative" rAng="0" ptsTypes="AA">
                                      <p:cBhvr>
                                        <p:cTn id="23" dur="500" spd="-100000" fill="hold"/>
                                        <p:tgtEl>
                                          <p:spTgt spid="15"/>
                                        </p:tgtEl>
                                        <p:attrNameLst>
                                          <p:attrName>ppt_x</p:attrName>
                                          <p:attrName>ppt_y</p:attrName>
                                        </p:attrNameLst>
                                      </p:cBhvr>
                                      <p:rCtr x="1128"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5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63" presetClass="path" presetSubtype="0" decel="100000" fill="hold" grpId="1" nodeType="withEffect">
                                  <p:stCondLst>
                                    <p:cond delay="0"/>
                                  </p:stCondLst>
                                  <p:childTnLst>
                                    <p:animMotion origin="layout" path="M 1.11111E-6 -2.22222E-6 L 0.02257 -2.22222E-6 " pathEditMode="relative" rAng="0" ptsTypes="AA">
                                      <p:cBhvr>
                                        <p:cTn id="32" dur="500" spd="-100000" fill="hold"/>
                                        <p:tgtEl>
                                          <p:spTgt spid="18"/>
                                        </p:tgtEl>
                                        <p:attrNameLst>
                                          <p:attrName>ppt_x</p:attrName>
                                          <p:attrName>ppt_y</p:attrName>
                                        </p:attrNameLst>
                                      </p:cBhvr>
                                      <p:rCtr x="1128" y="0"/>
                                    </p:animMotion>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25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63" presetClass="path" presetSubtype="0" decel="100000" fill="hold" grpId="1" nodeType="withEffect">
                                  <p:stCondLst>
                                    <p:cond delay="0"/>
                                  </p:stCondLst>
                                  <p:childTnLst>
                                    <p:animMotion origin="layout" path="M 1.11111E-6 9.87654E-7 L 0.02257 9.87654E-7 " pathEditMode="relative" rAng="0" ptsTypes="AA">
                                      <p:cBhvr>
                                        <p:cTn id="41" dur="500" spd="-100000" fill="hold"/>
                                        <p:tgtEl>
                                          <p:spTgt spid="20"/>
                                        </p:tgtEl>
                                        <p:attrNameLst>
                                          <p:attrName>ppt_x</p:attrName>
                                          <p:attrName>ppt_y</p:attrName>
                                        </p:attrNameLst>
                                      </p:cBhvr>
                                      <p:rCtr x="1128" y="0"/>
                                    </p:animMotion>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9" grpId="0" animBg="1"/>
      <p:bldP spid="15" grpId="0"/>
      <p:bldP spid="15" grpId="1"/>
      <p:bldP spid="16" grpId="0" animBg="1"/>
      <p:bldP spid="18" grpId="0"/>
      <p:bldP spid="18" grpId="1"/>
      <p:bldP spid="19" grpId="0" animBg="1"/>
      <p:bldP spid="20" grpId="0"/>
      <p:bldP spid="20" grpId="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bwMode="auto">
          <a:xfrm>
            <a:off x="4784155" y="1248492"/>
            <a:ext cx="4084765" cy="3388341"/>
          </a:xfrm>
          <a:prstGeom prst="rect">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GB" sz="1600">
                <a:solidFill>
                  <a:schemeClr val="accent1"/>
                </a:solidFill>
                <a:latin typeface="+mj-lt"/>
                <a:ea typeface="Segoe UI" pitchFamily="34" charset="0"/>
                <a:cs typeface="Segoe UI" pitchFamily="34" charset="0"/>
              </a:rPr>
              <a:t>3. DMPs are required to provide their legal company and contact information.</a:t>
            </a:r>
          </a:p>
          <a:p>
            <a:pPr defTabSz="932472" fontAlgn="base">
              <a:lnSpc>
                <a:spcPct val="90000"/>
              </a:lnSpc>
              <a:spcBef>
                <a:spcPct val="0"/>
              </a:spcBef>
              <a:spcAft>
                <a:spcPct val="0"/>
              </a:spcAft>
            </a:pPr>
            <a:endParaRPr lang="en-GB" sz="1100">
              <a:solidFill>
                <a:schemeClr val="tx1"/>
              </a:solidFill>
              <a:ea typeface="Segoe UI" pitchFamily="34" charset="0"/>
              <a:cs typeface="Segoe UI" pitchFamily="34" charset="0"/>
            </a:endParaRPr>
          </a:p>
          <a:p>
            <a:pPr defTabSz="932472" fontAlgn="base">
              <a:lnSpc>
                <a:spcPct val="90000"/>
              </a:lnSpc>
              <a:spcBef>
                <a:spcPct val="0"/>
              </a:spcBef>
              <a:spcAft>
                <a:spcPct val="0"/>
              </a:spcAft>
            </a:pPr>
            <a:r>
              <a:rPr lang="en-GB" sz="1100" b="1">
                <a:solidFill>
                  <a:schemeClr val="tx1"/>
                </a:solidFill>
                <a:ea typeface="Segoe UI" pitchFamily="34" charset="0"/>
                <a:cs typeface="Segoe UI" pitchFamily="34" charset="0"/>
              </a:rPr>
              <a:t>Legal Business Profile- </a:t>
            </a:r>
            <a:r>
              <a:rPr lang="en-GB" sz="1100">
                <a:solidFill>
                  <a:schemeClr val="tx1"/>
                </a:solidFill>
                <a:ea typeface="Segoe UI" pitchFamily="34" charset="0"/>
                <a:cs typeface="Segoe UI" pitchFamily="34" charset="0"/>
              </a:rPr>
              <a:t>provides the Distributor with your company profile including legal company name, address, and contact information.  </a:t>
            </a:r>
            <a:r>
              <a:rPr lang="en-GB" sz="1100" i="1">
                <a:solidFill>
                  <a:schemeClr val="tx1"/>
                </a:solidFill>
                <a:ea typeface="Segoe UI" pitchFamily="34" charset="0"/>
                <a:cs typeface="Segoe UI" pitchFamily="34" charset="0"/>
              </a:rPr>
              <a:t>Your Legal Company Name should match your MPN account information</a:t>
            </a:r>
            <a:r>
              <a:rPr lang="en-GB" sz="1100">
                <a:solidFill>
                  <a:schemeClr val="tx1"/>
                </a:solidFill>
                <a:ea typeface="Segoe UI" pitchFamily="34" charset="0"/>
                <a:cs typeface="Segoe UI" pitchFamily="34" charset="0"/>
              </a:rPr>
              <a:t>.</a:t>
            </a:r>
          </a:p>
          <a:p>
            <a:pPr defTabSz="932472" fontAlgn="base">
              <a:lnSpc>
                <a:spcPct val="90000"/>
              </a:lnSpc>
              <a:spcBef>
                <a:spcPct val="0"/>
              </a:spcBef>
              <a:spcAft>
                <a:spcPct val="0"/>
              </a:spcAft>
            </a:pPr>
            <a:endParaRPr lang="en-GB" sz="800">
              <a:solidFill>
                <a:schemeClr val="tx1"/>
              </a:solidFill>
              <a:ea typeface="Segoe UI" pitchFamily="34" charset="0"/>
              <a:cs typeface="Segoe UI" pitchFamily="34" charset="0"/>
            </a:endParaRPr>
          </a:p>
          <a:p>
            <a:pPr defTabSz="932472" fontAlgn="base">
              <a:lnSpc>
                <a:spcPct val="90000"/>
              </a:lnSpc>
              <a:spcBef>
                <a:spcPct val="0"/>
              </a:spcBef>
              <a:spcAft>
                <a:spcPct val="0"/>
              </a:spcAft>
            </a:pPr>
            <a:r>
              <a:rPr lang="en-GB" sz="1100" b="1">
                <a:solidFill>
                  <a:schemeClr val="tx1"/>
                </a:solidFill>
                <a:ea typeface="Segoe UI" pitchFamily="34" charset="0"/>
                <a:cs typeface="Segoe UI" pitchFamily="34" charset="0"/>
              </a:rPr>
              <a:t>Company Tax ID- </a:t>
            </a:r>
            <a:r>
              <a:rPr lang="en-GB" sz="1100">
                <a:solidFill>
                  <a:schemeClr val="tx1"/>
                </a:solidFill>
                <a:ea typeface="Segoe UI" pitchFamily="34" charset="0"/>
                <a:cs typeface="Segoe UI" pitchFamily="34" charset="0"/>
              </a:rPr>
              <a:t>necessary to receive Channel Incentives (if applicable).</a:t>
            </a:r>
          </a:p>
          <a:p>
            <a:pPr defTabSz="932472" fontAlgn="base">
              <a:lnSpc>
                <a:spcPct val="90000"/>
              </a:lnSpc>
              <a:spcBef>
                <a:spcPct val="0"/>
              </a:spcBef>
              <a:spcAft>
                <a:spcPct val="0"/>
              </a:spcAft>
            </a:pPr>
            <a:endParaRPr lang="en-GB" sz="800">
              <a:solidFill>
                <a:schemeClr val="tx1"/>
              </a:solidFill>
              <a:ea typeface="Segoe UI" pitchFamily="34" charset="0"/>
              <a:cs typeface="Segoe UI" pitchFamily="34" charset="0"/>
            </a:endParaRPr>
          </a:p>
          <a:p>
            <a:pPr defTabSz="932472" fontAlgn="base">
              <a:lnSpc>
                <a:spcPct val="90000"/>
              </a:lnSpc>
              <a:spcBef>
                <a:spcPct val="0"/>
              </a:spcBef>
              <a:spcAft>
                <a:spcPct val="0"/>
              </a:spcAft>
            </a:pPr>
            <a:r>
              <a:rPr lang="en-GB" sz="1100" b="1">
                <a:solidFill>
                  <a:schemeClr val="tx1"/>
                </a:solidFill>
                <a:ea typeface="Segoe UI" pitchFamily="34" charset="0"/>
                <a:cs typeface="Segoe UI" pitchFamily="34" charset="0"/>
              </a:rPr>
              <a:t>Primary Program Contact- </a:t>
            </a:r>
            <a:r>
              <a:rPr lang="en-GB" sz="1100">
                <a:solidFill>
                  <a:schemeClr val="tx1"/>
                </a:solidFill>
                <a:ea typeface="Segoe UI" pitchFamily="34" charset="0"/>
                <a:cs typeface="Segoe UI" pitchFamily="34" charset="0"/>
              </a:rPr>
              <a:t>responsible for submitting Company Information, agreeing Terms and Conditions, and receiving system notifications.</a:t>
            </a:r>
          </a:p>
          <a:p>
            <a:pPr defTabSz="932472" fontAlgn="base">
              <a:lnSpc>
                <a:spcPct val="90000"/>
              </a:lnSpc>
              <a:spcBef>
                <a:spcPct val="0"/>
              </a:spcBef>
              <a:spcAft>
                <a:spcPct val="0"/>
              </a:spcAft>
            </a:pPr>
            <a:endParaRPr lang="en-GB" sz="800">
              <a:solidFill>
                <a:schemeClr val="tx1"/>
              </a:solidFill>
              <a:ea typeface="Segoe UI" pitchFamily="34" charset="0"/>
              <a:cs typeface="Segoe UI" pitchFamily="34" charset="0"/>
            </a:endParaRPr>
          </a:p>
          <a:p>
            <a:pPr defTabSz="932472" fontAlgn="base">
              <a:lnSpc>
                <a:spcPct val="90000"/>
              </a:lnSpc>
              <a:spcBef>
                <a:spcPct val="0"/>
              </a:spcBef>
              <a:spcAft>
                <a:spcPct val="0"/>
              </a:spcAft>
            </a:pPr>
            <a:r>
              <a:rPr lang="en-GB" sz="1100" b="1">
                <a:solidFill>
                  <a:schemeClr val="tx1"/>
                </a:solidFill>
                <a:ea typeface="Segoe UI" pitchFamily="34" charset="0"/>
                <a:cs typeface="Segoe UI" pitchFamily="34" charset="0"/>
              </a:rPr>
              <a:t>Contract Authorization Contact- </a:t>
            </a:r>
            <a:r>
              <a:rPr lang="en-GB" sz="1100">
                <a:solidFill>
                  <a:schemeClr val="tx1"/>
                </a:solidFill>
                <a:ea typeface="Segoe UI" pitchFamily="34" charset="0"/>
                <a:cs typeface="Segoe UI" pitchFamily="34" charset="0"/>
              </a:rPr>
              <a:t>responsible for reviewing Terms and Conditions.</a:t>
            </a:r>
          </a:p>
          <a:p>
            <a:pPr defTabSz="932472" fontAlgn="base">
              <a:lnSpc>
                <a:spcPct val="90000"/>
              </a:lnSpc>
              <a:spcBef>
                <a:spcPct val="0"/>
              </a:spcBef>
              <a:spcAft>
                <a:spcPct val="0"/>
              </a:spcAft>
            </a:pPr>
            <a:endParaRPr lang="en-GB" sz="800">
              <a:solidFill>
                <a:schemeClr val="tx1"/>
              </a:solidFill>
              <a:ea typeface="Segoe UI" pitchFamily="34" charset="0"/>
              <a:cs typeface="Segoe UI" pitchFamily="34" charset="0"/>
            </a:endParaRPr>
          </a:p>
          <a:p>
            <a:pPr defTabSz="932472" fontAlgn="base">
              <a:lnSpc>
                <a:spcPct val="90000"/>
              </a:lnSpc>
              <a:spcBef>
                <a:spcPct val="0"/>
              </a:spcBef>
              <a:spcAft>
                <a:spcPct val="0"/>
              </a:spcAft>
            </a:pPr>
            <a:r>
              <a:rPr lang="en-GB" sz="1100" b="1">
                <a:solidFill>
                  <a:schemeClr val="tx1"/>
                </a:solidFill>
                <a:ea typeface="Segoe UI" pitchFamily="34" charset="0"/>
                <a:cs typeface="Segoe UI" pitchFamily="34" charset="0"/>
              </a:rPr>
              <a:t>Channel Incentives Contact </a:t>
            </a:r>
            <a:r>
              <a:rPr lang="en-GB" sz="1100">
                <a:solidFill>
                  <a:schemeClr val="tx1"/>
                </a:solidFill>
                <a:ea typeface="Segoe UI" pitchFamily="34" charset="0"/>
                <a:cs typeface="Segoe UI" pitchFamily="34" charset="0"/>
              </a:rPr>
              <a:t>- responsible for setting up Channel Incentives for the organization (if applicable).</a:t>
            </a:r>
          </a:p>
        </p:txBody>
      </p:sp>
      <p:sp>
        <p:nvSpPr>
          <p:cNvPr id="43" name="Title 2"/>
          <p:cNvSpPr>
            <a:spLocks noGrp="1"/>
          </p:cNvSpPr>
          <p:nvPr>
            <p:ph type="title"/>
          </p:nvPr>
        </p:nvSpPr>
        <p:spPr>
          <a:xfrm>
            <a:off x="201930" y="298910"/>
            <a:ext cx="6493509" cy="673582"/>
          </a:xfrm>
        </p:spPr>
        <p:txBody>
          <a:bodyPr/>
          <a:lstStyle/>
          <a:p>
            <a:r>
              <a:rPr lang="en-US"/>
              <a:t>Pre-onboarding Requirements</a:t>
            </a:r>
            <a:endParaRPr lang="en-US" sz="3530" spc="-44"/>
          </a:p>
        </p:txBody>
      </p:sp>
      <p:sp>
        <p:nvSpPr>
          <p:cNvPr id="2" name="Rectangle 1"/>
          <p:cNvSpPr/>
          <p:nvPr/>
        </p:nvSpPr>
        <p:spPr bwMode="auto">
          <a:xfrm>
            <a:off x="201930" y="1248492"/>
            <a:ext cx="4084765" cy="3794996"/>
          </a:xfrm>
          <a:prstGeom prst="rect">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r>
              <a:rPr lang="en-US" sz="1600">
                <a:solidFill>
                  <a:srgbClr val="0078D7"/>
                </a:solidFill>
                <a:latin typeface="Segoe UI Light"/>
              </a:rPr>
              <a:t>1. DMPs must have an active Partner Center tenant.</a:t>
            </a:r>
          </a:p>
          <a:p>
            <a:pPr marL="0" lvl="1" defTabSz="685870">
              <a:lnSpc>
                <a:spcPct val="90000"/>
              </a:lnSpc>
              <a:spcBef>
                <a:spcPct val="20000"/>
              </a:spcBef>
              <a:buSzPct val="90000"/>
            </a:pPr>
            <a:r>
              <a:rPr lang="en-US" sz="1100">
                <a:solidFill>
                  <a:schemeClr val="tx1"/>
                </a:solidFill>
              </a:rPr>
              <a:t>Partners are required to </a:t>
            </a:r>
            <a:r>
              <a:rPr lang="en-US" sz="1100" b="1">
                <a:solidFill>
                  <a:schemeClr val="tx1"/>
                </a:solidFill>
              </a:rPr>
              <a:t>associate</a:t>
            </a:r>
            <a:r>
              <a:rPr lang="en-US" sz="1100">
                <a:solidFill>
                  <a:schemeClr val="tx1"/>
                </a:solidFill>
              </a:rPr>
              <a:t> with their </a:t>
            </a:r>
            <a:r>
              <a:rPr lang="en-US" sz="1100" b="1">
                <a:solidFill>
                  <a:schemeClr val="tx1"/>
                </a:solidFill>
              </a:rPr>
              <a:t>Organization Partner ID </a:t>
            </a:r>
            <a:r>
              <a:rPr lang="en-US" sz="1100">
                <a:solidFill>
                  <a:schemeClr val="tx1"/>
                </a:solidFill>
              </a:rPr>
              <a:t>to complete the Enrollment at </a:t>
            </a:r>
            <a:r>
              <a:rPr lang="en-US" sz="1100">
                <a:solidFill>
                  <a:schemeClr val="tx1"/>
                </a:solidFill>
                <a:hlinkClick r:id="rId3"/>
              </a:rPr>
              <a:t>Partner Center</a:t>
            </a:r>
            <a:r>
              <a:rPr lang="en-US" sz="1100">
                <a:solidFill>
                  <a:schemeClr val="tx1"/>
                </a:solidFill>
              </a:rPr>
              <a:t>.</a:t>
            </a:r>
          </a:p>
          <a:p>
            <a:pPr marL="0" lvl="1" defTabSz="685870">
              <a:lnSpc>
                <a:spcPct val="90000"/>
              </a:lnSpc>
              <a:spcBef>
                <a:spcPct val="20000"/>
              </a:spcBef>
              <a:buSzPct val="90000"/>
            </a:pPr>
            <a:endParaRPr lang="en-US" sz="1100">
              <a:solidFill>
                <a:schemeClr val="tx1"/>
              </a:solidFill>
            </a:endParaRPr>
          </a:p>
          <a:p>
            <a:pPr marL="171450" lvl="1" indent="-171450" defTabSz="685870">
              <a:lnSpc>
                <a:spcPct val="90000"/>
              </a:lnSpc>
              <a:spcBef>
                <a:spcPct val="20000"/>
              </a:spcBef>
              <a:buSzPct val="90000"/>
              <a:buFont typeface="Arial" panose="020B0604020202020204" pitchFamily="34" charset="0"/>
              <a:buChar char="•"/>
            </a:pPr>
            <a:r>
              <a:rPr lang="en-US" sz="1100">
                <a:solidFill>
                  <a:schemeClr val="tx1"/>
                </a:solidFill>
              </a:rPr>
              <a:t>For instructions on how to register in Partner Center, see </a:t>
            </a:r>
            <a:r>
              <a:rPr lang="en-US" sz="1100">
                <a:solidFill>
                  <a:schemeClr val="tx1"/>
                </a:solidFill>
                <a:hlinkClick r:id="rId4" action="ppaction://hlinksldjump"/>
              </a:rPr>
              <a:t>here</a:t>
            </a:r>
            <a:r>
              <a:rPr lang="en-US" sz="1100">
                <a:solidFill>
                  <a:schemeClr val="tx1"/>
                </a:solidFill>
              </a:rPr>
              <a:t>. </a:t>
            </a:r>
          </a:p>
          <a:p>
            <a:pPr marL="0" lvl="1" defTabSz="685870">
              <a:lnSpc>
                <a:spcPct val="90000"/>
              </a:lnSpc>
              <a:spcBef>
                <a:spcPct val="20000"/>
              </a:spcBef>
              <a:buSzPct val="90000"/>
            </a:pPr>
            <a:endParaRPr lang="en-US" sz="1100">
              <a:solidFill>
                <a:schemeClr val="tx1"/>
              </a:solidFill>
            </a:endParaRPr>
          </a:p>
          <a:p>
            <a:pPr marL="171450" lvl="1" indent="-171450" defTabSz="685870">
              <a:lnSpc>
                <a:spcPct val="90000"/>
              </a:lnSpc>
              <a:spcBef>
                <a:spcPct val="20000"/>
              </a:spcBef>
              <a:buSzPct val="90000"/>
              <a:buFont typeface="Arial" panose="020B0604020202020204" pitchFamily="34" charset="0"/>
              <a:buChar char="•"/>
            </a:pPr>
            <a:r>
              <a:rPr lang="en-US" sz="1100" b="1">
                <a:solidFill>
                  <a:srgbClr val="FF0000"/>
                </a:solidFill>
              </a:rPr>
              <a:t>IMPORTANT:</a:t>
            </a:r>
            <a:r>
              <a:rPr lang="en-US" sz="1100">
                <a:solidFill>
                  <a:schemeClr val="tx1"/>
                </a:solidFill>
              </a:rPr>
              <a:t> if your Organization previously existed in the Partner Membership Center (</a:t>
            </a:r>
            <a:r>
              <a:rPr lang="en-US" sz="1100">
                <a:solidFill>
                  <a:schemeClr val="tx1"/>
                </a:solidFill>
                <a:hlinkClick r:id="rId5"/>
              </a:rPr>
              <a:t>https://partners.microsoft.com</a:t>
            </a:r>
            <a:r>
              <a:rPr lang="en-US" sz="1100">
                <a:solidFill>
                  <a:schemeClr val="tx1"/>
                </a:solidFill>
              </a:rPr>
              <a:t>), please follow the </a:t>
            </a:r>
            <a:r>
              <a:rPr lang="en-US" sz="1100">
                <a:solidFill>
                  <a:schemeClr val="tx1"/>
                </a:solidFill>
                <a:hlinkClick r:id="rId6" action="ppaction://hlinksldjump"/>
              </a:rPr>
              <a:t>steps here </a:t>
            </a:r>
            <a:r>
              <a:rPr lang="en-US" sz="1100">
                <a:solidFill>
                  <a:schemeClr val="tx1"/>
                </a:solidFill>
              </a:rPr>
              <a:t>to migrate your existing company to the new Partner Center.</a:t>
            </a:r>
          </a:p>
          <a:p>
            <a:pPr marL="171450" lvl="1" indent="-171450" defTabSz="685870">
              <a:lnSpc>
                <a:spcPct val="90000"/>
              </a:lnSpc>
              <a:spcBef>
                <a:spcPct val="20000"/>
              </a:spcBef>
              <a:buSzPct val="90000"/>
              <a:buFont typeface="Arial" panose="020B0604020202020204" pitchFamily="34" charset="0"/>
              <a:buChar char="•"/>
            </a:pPr>
            <a:endParaRPr lang="en-US" sz="1100">
              <a:solidFill>
                <a:schemeClr val="tx1"/>
              </a:solidFill>
            </a:endParaRPr>
          </a:p>
          <a:p>
            <a:r>
              <a:rPr lang="en-US" sz="1600">
                <a:solidFill>
                  <a:schemeClr val="accent1"/>
                </a:solidFill>
                <a:latin typeface="+mj-lt"/>
              </a:rPr>
              <a:t>2. DMPs must have an active Work ID (Azure AD).</a:t>
            </a:r>
          </a:p>
          <a:p>
            <a:pPr marL="0" lvl="1" defTabSz="685870">
              <a:lnSpc>
                <a:spcPct val="90000"/>
              </a:lnSpc>
              <a:spcBef>
                <a:spcPct val="20000"/>
              </a:spcBef>
              <a:buSzPct val="90000"/>
            </a:pPr>
            <a:endParaRPr lang="en-US" sz="1100">
              <a:solidFill>
                <a:schemeClr val="tx1"/>
              </a:solidFill>
            </a:endParaRPr>
          </a:p>
          <a:p>
            <a:pPr marL="0" lvl="1" defTabSz="685870">
              <a:lnSpc>
                <a:spcPct val="90000"/>
              </a:lnSpc>
              <a:spcBef>
                <a:spcPct val="20000"/>
              </a:spcBef>
              <a:buSzPct val="90000"/>
            </a:pPr>
            <a:r>
              <a:rPr lang="en-US" sz="1100">
                <a:solidFill>
                  <a:schemeClr val="tx1"/>
                </a:solidFill>
              </a:rPr>
              <a:t>If you do not have an active Work ID, please request your Organization’s Administrator to add you to the tenant.</a:t>
            </a:r>
          </a:p>
          <a:p>
            <a:pPr marL="171450" lvl="1" indent="-171450" defTabSz="685870">
              <a:lnSpc>
                <a:spcPct val="90000"/>
              </a:lnSpc>
              <a:spcBef>
                <a:spcPct val="20000"/>
              </a:spcBef>
              <a:buSzPct val="90000"/>
              <a:buFont typeface="Arial" panose="020B0604020202020204" pitchFamily="34" charset="0"/>
              <a:buChar char="•"/>
            </a:pPr>
            <a:endParaRPr lang="en-US" sz="1100">
              <a:solidFill>
                <a:schemeClr val="tx1"/>
              </a:solidFill>
            </a:endParaRPr>
          </a:p>
          <a:p>
            <a:pPr marL="0" lvl="1" defTabSz="685870">
              <a:lnSpc>
                <a:spcPct val="90000"/>
              </a:lnSpc>
              <a:spcBef>
                <a:spcPct val="20000"/>
              </a:spcBef>
              <a:buSzPct val="90000"/>
            </a:pPr>
            <a:endParaRPr lang="en-US" sz="1100">
              <a:solidFill>
                <a:schemeClr val="tx1"/>
              </a:solidFill>
            </a:endParaRPr>
          </a:p>
        </p:txBody>
      </p:sp>
      <p:sp>
        <p:nvSpPr>
          <p:cNvPr id="3" name="Rectangle 2"/>
          <p:cNvSpPr/>
          <p:nvPr/>
        </p:nvSpPr>
        <p:spPr>
          <a:xfrm>
            <a:off x="326154" y="865848"/>
            <a:ext cx="8316140" cy="523220"/>
          </a:xfrm>
          <a:prstGeom prst="rect">
            <a:avLst/>
          </a:prstGeom>
        </p:spPr>
        <p:txBody>
          <a:bodyPr wrap="square">
            <a:spAutoFit/>
          </a:bodyPr>
          <a:lstStyle/>
          <a:p>
            <a:r>
              <a:rPr lang="en-US" sz="1400"/>
              <a:t>What do I need to prepare before becoming a Disti-Managed Partner (DMP)?</a:t>
            </a:r>
          </a:p>
          <a:p>
            <a:endParaRPr lang="en-US" sz="1400"/>
          </a:p>
        </p:txBody>
      </p:sp>
    </p:spTree>
    <p:extLst>
      <p:ext uri="{BB962C8B-B14F-4D97-AF65-F5344CB8AC3E}">
        <p14:creationId xmlns:p14="http://schemas.microsoft.com/office/powerpoint/2010/main" val="2478799690"/>
      </p:ext>
    </p:extLst>
  </p:cSld>
  <p:clrMapOvr>
    <a:masterClrMapping/>
  </p:clrMapOvr>
  <mc:AlternateContent xmlns:mc="http://schemas.openxmlformats.org/markup-compatibility/2006" xmlns:p14="http://schemas.microsoft.com/office/powerpoint/2010/main">
    <mc:Choice Requires="p14">
      <p:transition spd="slow" p14:dur="800">
        <p:push/>
      </p:transition>
    </mc:Choice>
    <mc:Fallback xmlns="">
      <p:transition spd="slow">
        <p:push/>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DMP: Portal Registration Step by Step</a:t>
            </a:r>
            <a:endParaRPr lang="en-GB"/>
          </a:p>
        </p:txBody>
      </p:sp>
      <p:sp>
        <p:nvSpPr>
          <p:cNvPr id="3" name="Oval 2"/>
          <p:cNvSpPr/>
          <p:nvPr/>
        </p:nvSpPr>
        <p:spPr bwMode="auto">
          <a:xfrm>
            <a:off x="4465912" y="1807542"/>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4" name="Oval 3"/>
          <p:cNvSpPr/>
          <p:nvPr/>
        </p:nvSpPr>
        <p:spPr bwMode="auto">
          <a:xfrm>
            <a:off x="4458571" y="3797413"/>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4580212" y="1112032"/>
            <a:ext cx="2713079" cy="107871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IE" sz="1100">
                <a:solidFill>
                  <a:schemeClr val="tx1"/>
                </a:solidFill>
                <a:ea typeface="Segoe UI" pitchFamily="34" charset="0"/>
                <a:cs typeface="Segoe UI" pitchFamily="34" charset="0"/>
              </a:rPr>
              <a:t>Open link to </a:t>
            </a:r>
            <a:r>
              <a:rPr lang="en-IE" sz="1100">
                <a:solidFill>
                  <a:schemeClr val="tx1"/>
                </a:solidFill>
                <a:ea typeface="Segoe UI" pitchFamily="34" charset="0"/>
                <a:cs typeface="Segoe UI" pitchFamily="34" charset="0"/>
                <a:hlinkClick r:id="rId3"/>
              </a:rPr>
              <a:t>Reseller Profile Registration Portal </a:t>
            </a:r>
            <a:r>
              <a:rPr lang="en-IE" sz="1100">
                <a:solidFill>
                  <a:schemeClr val="tx1"/>
                </a:solidFill>
                <a:ea typeface="Segoe UI" pitchFamily="34" charset="0"/>
                <a:cs typeface="Segoe UI" pitchFamily="34" charset="0"/>
              </a:rPr>
              <a:t>and click “</a:t>
            </a:r>
            <a:r>
              <a:rPr lang="en-IE" sz="1100" b="1">
                <a:solidFill>
                  <a:schemeClr val="tx1"/>
                </a:solidFill>
                <a:ea typeface="Segoe UI" pitchFamily="34" charset="0"/>
                <a:cs typeface="Segoe UI" pitchFamily="34" charset="0"/>
              </a:rPr>
              <a:t>Sign In</a:t>
            </a:r>
            <a:r>
              <a:rPr lang="en-IE" sz="1100">
                <a:solidFill>
                  <a:schemeClr val="tx1"/>
                </a:solidFill>
                <a:ea typeface="Segoe UI" pitchFamily="34" charset="0"/>
                <a:cs typeface="Segoe UI" pitchFamily="34" charset="0"/>
              </a:rPr>
              <a:t>” at the top right corner.</a:t>
            </a:r>
          </a:p>
        </p:txBody>
      </p:sp>
      <p:sp>
        <p:nvSpPr>
          <p:cNvPr id="8" name="Rectangle 7"/>
          <p:cNvSpPr/>
          <p:nvPr/>
        </p:nvSpPr>
        <p:spPr bwMode="auto">
          <a:xfrm>
            <a:off x="754380" y="3154226"/>
            <a:ext cx="3765012" cy="15725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r" defTabSz="932472" fontAlgn="base">
              <a:lnSpc>
                <a:spcPct val="90000"/>
              </a:lnSpc>
              <a:spcBef>
                <a:spcPct val="0"/>
              </a:spcBef>
              <a:spcAft>
                <a:spcPct val="0"/>
              </a:spcAft>
            </a:pPr>
            <a:r>
              <a:rPr lang="en-IE" sz="1100">
                <a:solidFill>
                  <a:schemeClr val="tx1"/>
                </a:solidFill>
                <a:ea typeface="Segoe UI" pitchFamily="34" charset="0"/>
                <a:cs typeface="Segoe UI" pitchFamily="34" charset="0"/>
              </a:rPr>
              <a:t>For a </a:t>
            </a:r>
            <a:r>
              <a:rPr lang="en-IE" sz="1100" b="1">
                <a:solidFill>
                  <a:schemeClr val="tx1"/>
                </a:solidFill>
                <a:ea typeface="Segoe UI" pitchFamily="34" charset="0"/>
                <a:cs typeface="Segoe UI" pitchFamily="34" charset="0"/>
              </a:rPr>
              <a:t>new user</a:t>
            </a:r>
            <a:r>
              <a:rPr lang="en-IE" sz="1100">
                <a:solidFill>
                  <a:schemeClr val="tx1"/>
                </a:solidFill>
                <a:ea typeface="Segoe UI" pitchFamily="34" charset="0"/>
                <a:cs typeface="Segoe UI" pitchFamily="34" charset="0"/>
              </a:rPr>
              <a:t>,  </a:t>
            </a:r>
            <a:r>
              <a:rPr lang="en-IE" sz="1100" b="1">
                <a:solidFill>
                  <a:schemeClr val="tx1"/>
                </a:solidFill>
                <a:ea typeface="Segoe UI" pitchFamily="34" charset="0"/>
                <a:cs typeface="Segoe UI" pitchFamily="34" charset="0"/>
              </a:rPr>
              <a:t>Login with a Work account </a:t>
            </a:r>
            <a:r>
              <a:rPr lang="en-IE" sz="1100">
                <a:solidFill>
                  <a:schemeClr val="tx1"/>
                </a:solidFill>
                <a:ea typeface="Segoe UI" pitchFamily="34" charset="0"/>
                <a:cs typeface="Segoe UI" pitchFamily="34" charset="0"/>
              </a:rPr>
              <a:t>by clicking on the “</a:t>
            </a:r>
            <a:r>
              <a:rPr lang="en-IE" sz="1100" b="1">
                <a:solidFill>
                  <a:schemeClr val="tx1"/>
                </a:solidFill>
                <a:ea typeface="Segoe UI" pitchFamily="34" charset="0"/>
                <a:cs typeface="Segoe UI" pitchFamily="34" charset="0"/>
              </a:rPr>
              <a:t>Sign in</a:t>
            </a:r>
            <a:r>
              <a:rPr lang="en-IE" sz="1100">
                <a:solidFill>
                  <a:schemeClr val="tx1"/>
                </a:solidFill>
                <a:ea typeface="Segoe UI" pitchFamily="34" charset="0"/>
                <a:cs typeface="Segoe UI" pitchFamily="34" charset="0"/>
              </a:rPr>
              <a:t>” button and enter you work account and Password.</a:t>
            </a:r>
          </a:p>
          <a:p>
            <a:pPr algn="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a:p>
            <a:pPr algn="r" defTabSz="932472" fontAlgn="base">
              <a:lnSpc>
                <a:spcPct val="90000"/>
              </a:lnSpc>
              <a:spcBef>
                <a:spcPct val="0"/>
              </a:spcBef>
              <a:spcAft>
                <a:spcPct val="0"/>
              </a:spcAft>
            </a:pPr>
            <a:r>
              <a:rPr lang="en-IE" sz="1100">
                <a:solidFill>
                  <a:srgbClr val="FF0000"/>
                </a:solidFill>
                <a:ea typeface="Segoe UI" pitchFamily="34" charset="0"/>
                <a:cs typeface="Segoe UI" pitchFamily="34" charset="0"/>
              </a:rPr>
              <a:t>*</a:t>
            </a:r>
            <a:r>
              <a:rPr lang="en-IE" sz="1100">
                <a:solidFill>
                  <a:schemeClr val="tx1"/>
                </a:solidFill>
                <a:ea typeface="Segoe UI" pitchFamily="34" charset="0"/>
                <a:cs typeface="Segoe UI" pitchFamily="34" charset="0"/>
              </a:rPr>
              <a:t>Please ensure that this is the same Work ID that was created for you by your Organization’s Administrator</a:t>
            </a:r>
          </a:p>
        </p:txBody>
      </p:sp>
      <p:cxnSp>
        <p:nvCxnSpPr>
          <p:cNvPr id="12" name="Straight Connector 11"/>
          <p:cNvCxnSpPr>
            <a:stCxn id="3" idx="4"/>
            <a:endCxn id="4" idx="0"/>
          </p:cNvCxnSpPr>
          <p:nvPr/>
        </p:nvCxnSpPr>
        <p:spPr>
          <a:xfrm flipH="1">
            <a:off x="4572871" y="2036142"/>
            <a:ext cx="7341" cy="1761271"/>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4" idx="4"/>
          </p:cNvCxnSpPr>
          <p:nvPr/>
        </p:nvCxnSpPr>
        <p:spPr>
          <a:xfrm>
            <a:off x="4572871" y="4026013"/>
            <a:ext cx="0" cy="119668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06522" y="2774884"/>
            <a:ext cx="3657167" cy="230832"/>
          </a:xfrm>
          <a:prstGeom prst="rect">
            <a:avLst/>
          </a:prstGeom>
          <a:noFill/>
        </p:spPr>
        <p:txBody>
          <a:bodyPr wrap="square" rtlCol="0">
            <a:spAutoFit/>
          </a:bodyPr>
          <a:lstStyle/>
          <a:p>
            <a:pPr algn="ctr"/>
            <a:r>
              <a:rPr lang="en-US" sz="900" u="sng">
                <a:hlinkClick r:id="rId3"/>
              </a:rPr>
              <a:t>https://reseller.microsoftcrmportals.com/</a:t>
            </a:r>
            <a:endParaRPr lang="en-US" sz="400">
              <a:solidFill>
                <a:schemeClr val="accent1">
                  <a:alpha val="99000"/>
                </a:schemeClr>
              </a:solidFill>
            </a:endParaRPr>
          </a:p>
        </p:txBody>
      </p:sp>
      <p:pic>
        <p:nvPicPr>
          <p:cNvPr id="14" name="Picture 13"/>
          <p:cNvPicPr/>
          <p:nvPr/>
        </p:nvPicPr>
        <p:blipFill>
          <a:blip r:embed="rId4"/>
          <a:stretch>
            <a:fillRect/>
          </a:stretch>
        </p:blipFill>
        <p:spPr>
          <a:xfrm>
            <a:off x="411641" y="914400"/>
            <a:ext cx="4039589" cy="1860484"/>
          </a:xfrm>
          <a:prstGeom prst="rect">
            <a:avLst/>
          </a:prstGeom>
        </p:spPr>
      </p:pic>
      <p:sp>
        <p:nvSpPr>
          <p:cNvPr id="9" name="Rectangle 8"/>
          <p:cNvSpPr/>
          <p:nvPr/>
        </p:nvSpPr>
        <p:spPr bwMode="auto">
          <a:xfrm>
            <a:off x="4633692" y="2370966"/>
            <a:ext cx="4372743" cy="21201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a:extLst>
              <a:ext uri="{FF2B5EF4-FFF2-40B4-BE49-F238E27FC236}">
                <a16:creationId xmlns:a16="http://schemas.microsoft.com/office/drawing/2014/main" id="{6AAAE830-A52E-4505-9506-EDB5E9DF7CE3}"/>
              </a:ext>
            </a:extLst>
          </p:cNvPr>
          <p:cNvPicPr>
            <a:picLocks noChangeAspect="1"/>
          </p:cNvPicPr>
          <p:nvPr/>
        </p:nvPicPr>
        <p:blipFill>
          <a:blip r:embed="rId5"/>
          <a:stretch>
            <a:fillRect/>
          </a:stretch>
        </p:blipFill>
        <p:spPr>
          <a:xfrm>
            <a:off x="4910818" y="3006397"/>
            <a:ext cx="3765012" cy="1617958"/>
          </a:xfrm>
          <a:prstGeom prst="rect">
            <a:avLst/>
          </a:prstGeom>
        </p:spPr>
      </p:pic>
    </p:spTree>
    <p:extLst>
      <p:ext uri="{BB962C8B-B14F-4D97-AF65-F5344CB8AC3E}">
        <p14:creationId xmlns:p14="http://schemas.microsoft.com/office/powerpoint/2010/main" val="3643850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p:stCondLst>
                                    <p:cond delay="0"/>
                                  </p:stCondLst>
                                  <p:childTnLst>
                                    <p:animMotion origin="layout" path="M -1.94444E-6 9.87654E-7 L 0.02257 9.87654E-7 " pathEditMode="relative" rAng="0" ptsTypes="AA">
                                      <p:cBhvr>
                                        <p:cTn id="9" dur="500" spd="-100000" fill="hold"/>
                                        <p:tgtEl>
                                          <p:spTgt spid="6"/>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63" presetClass="path" presetSubtype="0" decel="100000" fill="hold" grpId="1" nodeType="withEffect">
                                  <p:stCondLst>
                                    <p:cond delay="0"/>
                                  </p:stCondLst>
                                  <p:childTnLst>
                                    <p:animMotion origin="layout" path="M -8.33333E-7 -3.20988E-6 L 0.02257 -3.20988E-6 " pathEditMode="relative" rAng="0" ptsTypes="AA">
                                      <p:cBhvr>
                                        <p:cTn id="26" dur="500" spd="-100000" fill="hold"/>
                                        <p:tgtEl>
                                          <p:spTgt spid="8"/>
                                        </p:tgtEl>
                                        <p:attrNameLst>
                                          <p:attrName>ppt_x</p:attrName>
                                          <p:attrName>ppt_y</p:attrName>
                                        </p:attrNameLst>
                                      </p:cBhvr>
                                      <p:rCtr x="1128" y="0"/>
                                    </p:animMotion>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2500"/>
                            </p:stCondLst>
                            <p:childTnLst>
                              <p:par>
                                <p:cTn id="32" presetID="22" presetClass="entr" presetSubtype="1"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6" grpId="1"/>
      <p:bldP spid="8" grpId="0"/>
      <p:bldP spid="8" grpId="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DMP: Portal Registration Step by Step</a:t>
            </a:r>
            <a:endParaRPr lang="en-GB"/>
          </a:p>
        </p:txBody>
      </p:sp>
      <p:sp>
        <p:nvSpPr>
          <p:cNvPr id="6" name="Rectangle 5"/>
          <p:cNvSpPr/>
          <p:nvPr/>
        </p:nvSpPr>
        <p:spPr bwMode="auto">
          <a:xfrm>
            <a:off x="4580212" y="1112032"/>
            <a:ext cx="2713079" cy="107871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endParaRPr lang="en-IE" sz="1100">
              <a:solidFill>
                <a:schemeClr val="tx1"/>
              </a:solidFill>
              <a:ea typeface="Segoe UI" pitchFamily="34" charset="0"/>
              <a:cs typeface="Segoe UI" pitchFamily="34" charset="0"/>
            </a:endParaRPr>
          </a:p>
        </p:txBody>
      </p:sp>
      <p:sp>
        <p:nvSpPr>
          <p:cNvPr id="17" name="Rectangle 16"/>
          <p:cNvSpPr/>
          <p:nvPr/>
        </p:nvSpPr>
        <p:spPr bwMode="auto">
          <a:xfrm>
            <a:off x="6824150" y="1791852"/>
            <a:ext cx="2001472" cy="15326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100">
                <a:solidFill>
                  <a:schemeClr val="tx1"/>
                </a:solidFill>
                <a:ea typeface="Segoe UI" pitchFamily="34" charset="0"/>
                <a:cs typeface="Segoe UI" pitchFamily="34" charset="0"/>
              </a:rPr>
              <a:t>Enter your </a:t>
            </a:r>
            <a:r>
              <a:rPr lang="en-US" sz="1100" b="1">
                <a:solidFill>
                  <a:schemeClr val="tx1"/>
                </a:solidFill>
                <a:ea typeface="Segoe UI" pitchFamily="34" charset="0"/>
                <a:cs typeface="Segoe UI" pitchFamily="34" charset="0"/>
              </a:rPr>
              <a:t>Work ID</a:t>
            </a:r>
            <a:r>
              <a:rPr lang="en-US" sz="1100">
                <a:solidFill>
                  <a:schemeClr val="tx1"/>
                </a:solidFill>
                <a:ea typeface="Segoe UI" pitchFamily="34" charset="0"/>
                <a:cs typeface="Segoe UI" pitchFamily="34" charset="0"/>
              </a:rPr>
              <a:t> and </a:t>
            </a:r>
            <a:r>
              <a:rPr lang="en-US" sz="1100" b="1">
                <a:solidFill>
                  <a:schemeClr val="tx1"/>
                </a:solidFill>
                <a:ea typeface="Segoe UI" pitchFamily="34" charset="0"/>
                <a:cs typeface="Segoe UI" pitchFamily="34" charset="0"/>
              </a:rPr>
              <a:t>Password</a:t>
            </a:r>
            <a:r>
              <a:rPr lang="en-US" sz="1100">
                <a:solidFill>
                  <a:schemeClr val="tx1"/>
                </a:solidFill>
                <a:ea typeface="Segoe UI" pitchFamily="34" charset="0"/>
                <a:cs typeface="Segoe UI" pitchFamily="34" charset="0"/>
              </a:rPr>
              <a:t>. </a:t>
            </a:r>
          </a:p>
          <a:p>
            <a:pPr defTabSz="932472" fontAlgn="base">
              <a:lnSpc>
                <a:spcPct val="90000"/>
              </a:lnSpc>
              <a:spcBef>
                <a:spcPct val="0"/>
              </a:spcBef>
              <a:spcAft>
                <a:spcPct val="0"/>
              </a:spcAft>
            </a:pPr>
            <a:r>
              <a:rPr lang="en-US" sz="1100">
                <a:solidFill>
                  <a:schemeClr val="tx1"/>
                </a:solidFill>
                <a:ea typeface="Segoe UI" pitchFamily="34" charset="0"/>
                <a:cs typeface="Segoe UI" pitchFamily="34" charset="0"/>
              </a:rPr>
              <a:t>Click on </a:t>
            </a:r>
            <a:r>
              <a:rPr lang="en-US" sz="1100" b="1">
                <a:solidFill>
                  <a:schemeClr val="tx1"/>
                </a:solidFill>
                <a:ea typeface="Segoe UI" pitchFamily="34" charset="0"/>
                <a:cs typeface="Segoe UI" pitchFamily="34" charset="0"/>
              </a:rPr>
              <a:t>Sign in </a:t>
            </a:r>
            <a:r>
              <a:rPr lang="en-US" sz="1100">
                <a:solidFill>
                  <a:schemeClr val="tx1"/>
                </a:solidFill>
                <a:ea typeface="Segoe UI" pitchFamily="34" charset="0"/>
                <a:cs typeface="Segoe UI" pitchFamily="34" charset="0"/>
              </a:rPr>
              <a:t>button.</a:t>
            </a:r>
          </a:p>
          <a:p>
            <a:pPr defTabSz="932472" fontAlgn="base">
              <a:lnSpc>
                <a:spcPct val="90000"/>
              </a:lnSpc>
              <a:spcBef>
                <a:spcPct val="0"/>
              </a:spcBef>
              <a:spcAft>
                <a:spcPct val="0"/>
              </a:spcAft>
            </a:pPr>
            <a:endParaRPr lang="en-US" sz="1100">
              <a:solidFill>
                <a:schemeClr val="tx1"/>
              </a:solidFill>
              <a:ea typeface="Segoe UI" pitchFamily="34" charset="0"/>
              <a:cs typeface="Segoe UI" pitchFamily="34" charset="0"/>
            </a:endParaRPr>
          </a:p>
          <a:p>
            <a:pPr defTabSz="932472" fontAlgn="base">
              <a:lnSpc>
                <a:spcPct val="90000"/>
              </a:lnSpc>
              <a:spcBef>
                <a:spcPct val="0"/>
              </a:spcBef>
              <a:spcAft>
                <a:spcPct val="0"/>
              </a:spcAft>
            </a:pPr>
            <a:r>
              <a:rPr lang="en-US" sz="1100">
                <a:solidFill>
                  <a:schemeClr val="tx1"/>
                </a:solidFill>
                <a:ea typeface="Segoe UI" pitchFamily="34" charset="0"/>
                <a:cs typeface="Segoe UI" pitchFamily="34" charset="0"/>
              </a:rPr>
              <a:t>If you do NOT have a Work ID, </a:t>
            </a:r>
            <a:r>
              <a:rPr lang="en-US" sz="1100" b="1" u="sng">
                <a:solidFill>
                  <a:schemeClr val="tx1"/>
                </a:solidFill>
                <a:ea typeface="Segoe UI" pitchFamily="34" charset="0"/>
                <a:cs typeface="Segoe UI" pitchFamily="34" charset="0"/>
              </a:rPr>
              <a:t>please request your Organization’s Administrator to create one for you.</a:t>
            </a:r>
            <a:endParaRPr lang="en-IE" sz="1100" b="1" u="sng">
              <a:solidFill>
                <a:schemeClr val="tx1"/>
              </a:solidFill>
              <a:ea typeface="Segoe UI" pitchFamily="34" charset="0"/>
              <a:cs typeface="Segoe UI" pitchFamily="34" charset="0"/>
            </a:endParaRPr>
          </a:p>
        </p:txBody>
      </p:sp>
      <p:sp>
        <p:nvSpPr>
          <p:cNvPr id="19" name="Oval 18"/>
          <p:cNvSpPr/>
          <p:nvPr/>
        </p:nvSpPr>
        <p:spPr bwMode="auto">
          <a:xfrm>
            <a:off x="6709850" y="1563252"/>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sp>
        <p:nvSpPr>
          <p:cNvPr id="20" name="Oval 19"/>
          <p:cNvSpPr/>
          <p:nvPr/>
        </p:nvSpPr>
        <p:spPr bwMode="auto">
          <a:xfrm>
            <a:off x="6702509" y="3553123"/>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a:gradFill>
                <a:gsLst>
                  <a:gs pos="0">
                    <a:srgbClr val="FFFFFF"/>
                  </a:gs>
                  <a:gs pos="100000">
                    <a:srgbClr val="FFFFFF"/>
                  </a:gs>
                </a:gsLst>
                <a:lin ang="5400000" scaled="0"/>
              </a:gradFill>
              <a:ea typeface="Segoe UI" pitchFamily="34" charset="0"/>
              <a:cs typeface="Segoe UI" pitchFamily="34" charset="0"/>
            </a:endParaRPr>
          </a:p>
        </p:txBody>
      </p:sp>
      <p:cxnSp>
        <p:nvCxnSpPr>
          <p:cNvPr id="21" name="Straight Connector 20"/>
          <p:cNvCxnSpPr>
            <a:stCxn id="19" idx="4"/>
            <a:endCxn id="20" idx="0"/>
          </p:cNvCxnSpPr>
          <p:nvPr/>
        </p:nvCxnSpPr>
        <p:spPr>
          <a:xfrm flipH="1">
            <a:off x="6816809" y="1791852"/>
            <a:ext cx="7341" cy="1761271"/>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5A31F86-517E-4AD5-BF45-4C0C1DB81BC4}"/>
              </a:ext>
            </a:extLst>
          </p:cNvPr>
          <p:cNvPicPr>
            <a:picLocks noChangeAspect="1"/>
          </p:cNvPicPr>
          <p:nvPr/>
        </p:nvPicPr>
        <p:blipFill>
          <a:blip r:embed="rId3"/>
          <a:stretch>
            <a:fillRect/>
          </a:stretch>
        </p:blipFill>
        <p:spPr>
          <a:xfrm>
            <a:off x="1595015" y="1152279"/>
            <a:ext cx="4525802" cy="3210713"/>
          </a:xfrm>
          <a:prstGeom prst="rect">
            <a:avLst/>
          </a:prstGeom>
        </p:spPr>
      </p:pic>
    </p:spTree>
    <p:extLst>
      <p:ext uri="{BB962C8B-B14F-4D97-AF65-F5344CB8AC3E}">
        <p14:creationId xmlns:p14="http://schemas.microsoft.com/office/powerpoint/2010/main" val="1222683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1.94444E-6 9.87654E-7 L 0.02257 9.87654E-7 " pathEditMode="relative" rAng="0" ptsTypes="AA">
                                      <p:cBhvr>
                                        <p:cTn id="9" dur="500" spd="-100000" fill="hold"/>
                                        <p:tgtEl>
                                          <p:spTgt spid="6"/>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63" presetClass="path" presetSubtype="0" decel="100000" fill="hold" grpId="1" nodeType="withEffect">
                                  <p:stCondLst>
                                    <p:cond delay="0"/>
                                  </p:stCondLst>
                                  <p:childTnLst>
                                    <p:animMotion origin="layout" path="M -1.94444E-6 9.87654E-7 L 0.02257 9.87654E-7 " pathEditMode="relative" rAng="0" ptsTypes="AA">
                                      <p:cBhvr>
                                        <p:cTn id="15" dur="500" spd="-100000" fill="hold"/>
                                        <p:tgtEl>
                                          <p:spTgt spid="17"/>
                                        </p:tgtEl>
                                        <p:attrNameLst>
                                          <p:attrName>ppt_x</p:attrName>
                                          <p:attrName>ppt_y</p:attrName>
                                        </p:attrNameLst>
                                      </p:cBhvr>
                                      <p:rCtr x="1128" y="0"/>
                                    </p:animMotion>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7" grpId="0"/>
      <p:bldP spid="17" grpId="1"/>
      <p:bldP spid="19" grpId="0" animBg="1"/>
      <p:bldP spid="20" grpId="0" animBg="1"/>
    </p:bldLst>
  </p:timing>
</p:sld>
</file>

<file path=ppt/theme/theme1.xml><?xml version="1.0" encoding="utf-8"?>
<a:theme xmlns:a="http://schemas.openxmlformats.org/drawingml/2006/main" name="WHITE TEMPLATE">
  <a:themeElements>
    <a:clrScheme name="Microsoft">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00188F"/>
      </a:hlink>
      <a:folHlink>
        <a:srgbClr val="5C2D91"/>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Oct_2014.potx" id="{C564F283-C16D-4027-A632-54E31EB1987D}" vid="{27B3D32C-9224-41E9-A662-F35EEB154FFA}"/>
    </a:ext>
  </a:extLst>
</a:theme>
</file>

<file path=ppt/theme/theme2.xml><?xml version="1.0" encoding="utf-8"?>
<a:theme xmlns:a="http://schemas.openxmlformats.org/drawingml/2006/main" name="1_WHITE TEMPLATE">
  <a:themeElements>
    <a:clrScheme name="Microsoft">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00188F"/>
      </a:hlink>
      <a:folHlink>
        <a:srgbClr val="5C2D91"/>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Oct_2014.potx" id="{C564F283-C16D-4027-A632-54E31EB1987D}" vid="{27B3D32C-9224-41E9-A662-F35EEB154F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4771273B4670D4AB273E23BAA96AC16" ma:contentTypeVersion="20" ma:contentTypeDescription="Create a new document." ma:contentTypeScope="" ma:versionID="a7370ee279165ca5152b19a14190bbbe">
  <xsd:schema xmlns:xsd="http://www.w3.org/2001/XMLSchema" xmlns:xs="http://www.w3.org/2001/XMLSchema" xmlns:p="http://schemas.microsoft.com/office/2006/metadata/properties" xmlns:ns1="http://schemas.microsoft.com/sharepoint/v3" xmlns:ns2="9750ec55-e176-400d-8773-59e22c7ffd40" xmlns:ns3="974a80da-9ef7-4faa-be92-fd01e483269f" xmlns:ns4="230e9df3-be65-4c73-a93b-d1236ebd677e" targetNamespace="http://schemas.microsoft.com/office/2006/metadata/properties" ma:root="true" ma:fieldsID="ea67a0268a23f238274f10ad0eace5ff" ns1:_="" ns2:_="" ns3:_="" ns4:_="">
    <xsd:import namespace="http://schemas.microsoft.com/sharepoint/v3"/>
    <xsd:import namespace="9750ec55-e176-400d-8773-59e22c7ffd40"/>
    <xsd:import namespace="974a80da-9ef7-4faa-be92-fd01e483269f"/>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4:TaxCatchAll" minOccurs="0"/>
                <xsd:element ref="ns2:MediaServiceDateTaken" minOccurs="0"/>
                <xsd:element ref="ns2:MediaLengthInSeconds" minOccurs="0"/>
                <xsd:element ref="ns1:_ip_UnifiedCompliancePolicyProperties" minOccurs="0"/>
                <xsd:element ref="ns1:_ip_UnifiedCompliancePolicyUIAction"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50ec55-e176-400d-8773-59e22c7ffd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DocTags" ma:index="25" nillable="true" ma:displayName="MediaServiceDocTags" ma:hidden="true" ma:internalName="MediaServiceDocTag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4a80da-9ef7-4faa-be92-fd01e483269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960fc2a-375f-4065-a21b-b7428099ecaf}" ma:internalName="TaxCatchAll" ma:showField="CatchAllData" ma:web="974a80da-9ef7-4faa-be92-fd01e48326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30e9df3-be65-4c73-a93b-d1236ebd677e" xsi:nil="true"/>
    <SharedWithUsers xmlns="974a80da-9ef7-4faa-be92-fd01e483269f">
      <UserInfo>
        <DisplayName>Rohan Brooker</DisplayName>
        <AccountId>97</AccountId>
        <AccountType/>
      </UserInfo>
      <UserInfo>
        <DisplayName>Kerri Martinez (BLOOM CONSULTING GROUP INC)</DisplayName>
        <AccountId>2940</AccountId>
        <AccountType/>
      </UserInfo>
      <UserInfo>
        <DisplayName>Yaritza Encarnacion Farias (BLOOM CONSULTING GROUP INC)</DisplayName>
        <AccountId>3472</AccountId>
        <AccountType/>
      </UserInfo>
      <UserInfo>
        <DisplayName>Roswitha Prassl</DisplayName>
        <AccountId>690</AccountId>
        <AccountType/>
      </UserInfo>
    </SharedWithUsers>
    <lcf76f155ced4ddcb4097134ff3c332f xmlns="9750ec55-e176-400d-8773-59e22c7ffd40">
      <Terms xmlns="http://schemas.microsoft.com/office/infopath/2007/PartnerControls"/>
    </lcf76f155ced4ddcb4097134ff3c332f>
  </documentManagement>
</p:properties>
</file>

<file path=customXml/item4.xml><?xml version="1.0" encoding="utf-8"?>
<Control xmlns="http://schemas.microsoft.com/VisualStudio/2011/storyboarding/control">
  <Id Name="be1f4302-565c-4697-831f-0cbb91850b5b" Revision="1" Stencil="System.MyShapes" StencilVersion="1.0"/>
</Control>
</file>

<file path=customXml/item5.xml><?xml version="1.0" encoding="utf-8"?>
<Control xmlns="http://schemas.microsoft.com/VisualStudio/2011/storyboarding/control">
  <Id Name="be1f4302-565c-4697-831f-0cbb91850b5b" Revision="1" Stencil="System.MyShapes" StencilVersion="1.0"/>
</Control>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A9E47457-CEFD-47A8-A416-66632CAD4880}"/>
</file>

<file path=customXml/itemProps3.xml><?xml version="1.0" encoding="utf-8"?>
<ds:datastoreItem xmlns:ds="http://schemas.openxmlformats.org/officeDocument/2006/customXml" ds:itemID="{F990F116-B58F-4255-B05B-DA3808E0E5C6}">
  <ds:schemaRefs>
    <ds:schemaRef ds:uri="http://schemas.microsoft.com/office/2006/metadata/properties"/>
    <ds:schemaRef ds:uri="http://www.w3.org/XML/1998/namespace"/>
    <ds:schemaRef ds:uri="http://purl.org/dc/terms/"/>
    <ds:schemaRef ds:uri="cb26c6fa-ddfe-45d6-a7dd-0386880ede14"/>
    <ds:schemaRef ds:uri="http://purl.org/dc/elements/1.1/"/>
    <ds:schemaRef ds:uri="http://schemas.microsoft.com/office/2006/documentManagement/types"/>
    <ds:schemaRef ds:uri="8f70bf64-8179-41d0-952e-0c1387b06f79"/>
    <ds:schemaRef ds:uri="http://schemas.openxmlformats.org/package/2006/metadata/core-properties"/>
    <ds:schemaRef ds:uri="http://schemas.microsoft.com/office/infopath/2007/PartnerControls"/>
    <ds:schemaRef ds:uri="http://purl.org/dc/dcmitype/"/>
    <ds:schemaRef ds:uri="http://schemas.microsoft.com/sharepoint/v3"/>
    <ds:schemaRef ds:uri="230e9df3-be65-4c73-a93b-d1236ebd677e"/>
  </ds:schemaRefs>
</ds:datastoreItem>
</file>

<file path=customXml/itemProps4.xml><?xml version="1.0" encoding="utf-8"?>
<ds:datastoreItem xmlns:ds="http://schemas.openxmlformats.org/officeDocument/2006/customXml" ds:itemID="{7F7FB9AA-AD67-424D-86E3-A14CD403EEA4}">
  <ds:schemaRefs>
    <ds:schemaRef ds:uri="http://schemas.microsoft.com/VisualStudio/2011/storyboarding/control"/>
  </ds:schemaRefs>
</ds:datastoreItem>
</file>

<file path=customXml/itemProps5.xml><?xml version="1.0" encoding="utf-8"?>
<ds:datastoreItem xmlns:ds="http://schemas.openxmlformats.org/officeDocument/2006/customXml" ds:itemID="{87677087-8935-401D-B96A-FF7DAC37A59A}">
  <ds:schemaRefs>
    <ds:schemaRef ds:uri="http://schemas.microsoft.com/VisualStudio/2011/storyboarding/control"/>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6</TotalTime>
  <Words>2897</Words>
  <Application>Microsoft Office PowerPoint</Application>
  <PresentationFormat>On-screen Show (16:9)</PresentationFormat>
  <Paragraphs>316</Paragraphs>
  <Slides>28</Slides>
  <Notes>26</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WHITE TEMPLATE</vt:lpstr>
      <vt:lpstr>1_WHITE TEMPLATE</vt:lpstr>
      <vt:lpstr>Distributor-Managed Partner (DMP) Onboarding Readiness Deck</vt:lpstr>
      <vt:lpstr>Our objective</vt:lpstr>
      <vt:lpstr>DMP Program Overview</vt:lpstr>
      <vt:lpstr>Surface DMP Program Benefits</vt:lpstr>
      <vt:lpstr>DMP On-boarding Readiness</vt:lpstr>
      <vt:lpstr>PowerPoint Presentation</vt:lpstr>
      <vt:lpstr>Pre-onboarding Requirements</vt:lpstr>
      <vt:lpstr>DMP: Portal Registration Step by Step</vt:lpstr>
      <vt:lpstr>DMP: Portal Registration Step by Step</vt:lpstr>
      <vt:lpstr>DMP: Portal Registration Step by Step</vt:lpstr>
      <vt:lpstr>DMP: Portal Registration Step by Step</vt:lpstr>
      <vt:lpstr>DMP: Portal Registration Step by Step</vt:lpstr>
      <vt:lpstr>DMP: Portal Registration Step by Step</vt:lpstr>
      <vt:lpstr>DMP: Portal Registration Step by Step</vt:lpstr>
      <vt:lpstr>DMP: Portal Registration Step by Step</vt:lpstr>
      <vt:lpstr>DMP: Portal Registration Step by Step</vt:lpstr>
      <vt:lpstr>DMP: Portal Registration Step by Step</vt:lpstr>
      <vt:lpstr>DMP: Portal Registration Step by Step</vt:lpstr>
      <vt:lpstr>Support</vt:lpstr>
      <vt:lpstr>Support</vt:lpstr>
      <vt:lpstr>Partner Center Troubleshooting</vt:lpstr>
      <vt:lpstr>PowerPoint Presentation</vt:lpstr>
      <vt:lpstr>Create a Tenant: Step 1</vt:lpstr>
      <vt:lpstr>Create a Tenant:  Step 2</vt:lpstr>
      <vt:lpstr>Create a Tenant:  Step 3</vt:lpstr>
      <vt:lpstr>Migrate Membership: Step 1</vt:lpstr>
      <vt:lpstr>Migrate Membership: Step 2</vt:lpstr>
      <vt:lpstr>Migrate Membership: Step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DMP Onboarding Readiness Deck</dc:title>
  <dc:creator>Tanuja Chohan (Rivet Consulting LLC)</dc:creator>
  <cp:lastModifiedBy>EJ Parchment</cp:lastModifiedBy>
  <cp:revision>18</cp:revision>
  <dcterms:modified xsi:type="dcterms:W3CDTF">2024-02-21T13:24:46Z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0x010100D4771273B4670D4AB273E23BAA96AC16</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of67e5d4b76f4a9db8769983fda9cec0">
    <vt:lpwstr/>
  </property>
  <property fmtid="{D5CDD505-2E9C-101B-9397-08002B2CF9AE}" pid="12" name="TaxKeyword">
    <vt:lpwstr/>
  </property>
  <property fmtid="{D5CDD505-2E9C-101B-9397-08002B2CF9AE}" pid="13" name="NewsType">
    <vt:lpwstr/>
  </property>
  <property fmtid="{D5CDD505-2E9C-101B-9397-08002B2CF9AE}" pid="14" name="_dlc_policyId">
    <vt:lpwstr/>
  </property>
  <property fmtid="{D5CDD505-2E9C-101B-9397-08002B2CF9AE}" pid="15" name="Region">
    <vt:lpwstr/>
  </property>
  <property fmtid="{D5CDD505-2E9C-101B-9397-08002B2CF9AE}" pid="16" name="Confidentiality">
    <vt:lpwstr>14;#customer ready|8986c41d-21c5-4f8f-8a12-ea4625b46858</vt:lpwstr>
  </property>
  <property fmtid="{D5CDD505-2E9C-101B-9397-08002B2CF9AE}" pid="17" name="ItemType">
    <vt:lpwstr>128;#product information|a62e948d-5e4b-4b97-9627-6d1d79eb3f6c</vt:lpwstr>
  </property>
  <property fmtid="{D5CDD505-2E9C-101B-9397-08002B2CF9AE}" pid="18" name="ga0c0bf70a6644469c61b3efa7025301">
    <vt:lpwstr/>
  </property>
  <property fmtid="{D5CDD505-2E9C-101B-9397-08002B2CF9AE}" pid="19" name="Industries">
    <vt:lpwstr/>
  </property>
  <property fmtid="{D5CDD505-2E9C-101B-9397-08002B2CF9AE}" pid="20" name="MSProducts">
    <vt:lpwstr/>
  </property>
  <property fmtid="{D5CDD505-2E9C-101B-9397-08002B2CF9AE}" pid="21" name="Competitors">
    <vt:lpwstr/>
  </property>
  <property fmtid="{D5CDD505-2E9C-101B-9397-08002B2CF9AE}" pid="22" name="SMSGDomain">
    <vt:lpwstr>21;#Cloud and Enterprise|adc2fe87-c79a-4ded-a449-3f86b954069d</vt:lpwstr>
  </property>
  <property fmtid="{D5CDD505-2E9C-101B-9397-08002B2CF9AE}" pid="23" name="ExperienceContentType">
    <vt:lpwstr/>
  </property>
  <property fmtid="{D5CDD505-2E9C-101B-9397-08002B2CF9AE}" pid="24" name="BusinessArchitecture">
    <vt:lpwstr>828;#data platforms|0a329485-8df0-4be0-92ea-a112a096ccd0</vt:lpwstr>
  </property>
  <property fmtid="{D5CDD505-2E9C-101B-9397-08002B2CF9AE}" pid="25" name="Products">
    <vt:lpwstr/>
  </property>
  <property fmtid="{D5CDD505-2E9C-101B-9397-08002B2CF9AE}" pid="26" name="l6f004f21209409da86a713c0f24627d">
    <vt:lpwstr/>
  </property>
  <property fmtid="{D5CDD505-2E9C-101B-9397-08002B2CF9AE}" pid="27" name="MSProductsTaxHTField0">
    <vt:lpwstr/>
  </property>
  <property fmtid="{D5CDD505-2E9C-101B-9397-08002B2CF9AE}" pid="28" name="Topics">
    <vt:lpwstr/>
  </property>
  <property fmtid="{D5CDD505-2E9C-101B-9397-08002B2CF9AE}" pid="29" name="Groups">
    <vt:lpwstr>42;#Cloud and Enterprise Marketing Group|4f75e184-e5aa-4234-a07f-b032d60df254</vt:lpwstr>
  </property>
  <property fmtid="{D5CDD505-2E9C-101B-9397-08002B2CF9AE}" pid="30" name="e8080b0481964c759b2c36ae49591b31">
    <vt:lpwstr/>
  </property>
  <property fmtid="{D5CDD505-2E9C-101B-9397-08002B2CF9AE}" pid="31" name="_docset_NoMedatataSyncRequired">
    <vt:lpwstr>False</vt:lpwstr>
  </property>
  <property fmtid="{D5CDD505-2E9C-101B-9397-08002B2CF9AE}" pid="32" name="Languages">
    <vt:lpwstr/>
  </property>
  <property fmtid="{D5CDD505-2E9C-101B-9397-08002B2CF9AE}" pid="33" name="TechnicalLevel">
    <vt:lpwstr/>
  </property>
  <property fmtid="{D5CDD505-2E9C-101B-9397-08002B2CF9AE}" pid="34" name="Audiences">
    <vt:lpwstr/>
  </property>
  <property fmtid="{D5CDD505-2E9C-101B-9397-08002B2CF9AE}" pid="35" name="ldac8aee9d1f469e8cd8c3f8d6a615f2">
    <vt:lpwstr/>
  </property>
  <property fmtid="{D5CDD505-2E9C-101B-9397-08002B2CF9AE}" pid="36" name="EmployeeRole">
    <vt:lpwstr/>
  </property>
  <property fmtid="{D5CDD505-2E9C-101B-9397-08002B2CF9AE}" pid="37" name="NewsTopic">
    <vt:lpwstr/>
  </property>
  <property fmtid="{D5CDD505-2E9C-101B-9397-08002B2CF9AE}" pid="38" name="SharedWithUsers">
    <vt:lpwstr>4070;#Cahba Kingwood</vt:lpwstr>
  </property>
  <property fmtid="{D5CDD505-2E9C-101B-9397-08002B2CF9AE}" pid="39" name="Roles">
    <vt:lpwstr/>
  </property>
  <property fmtid="{D5CDD505-2E9C-101B-9397-08002B2CF9AE}" pid="40" name="ItemRetentionFormula">
    <vt:lpwstr/>
  </property>
  <property fmtid="{D5CDD505-2E9C-101B-9397-08002B2CF9AE}" pid="41" name="NewsSource">
    <vt:lpwstr/>
  </property>
  <property fmtid="{D5CDD505-2E9C-101B-9397-08002B2CF9AE}" pid="42" name="SMSGTags">
    <vt:lpwstr/>
  </property>
  <property fmtid="{D5CDD505-2E9C-101B-9397-08002B2CF9AE}" pid="43" name="_dlc_DocIdItemGuid">
    <vt:lpwstr>2a68c58e-4f76-4781-9bb4-e8b6f58784d8</vt:lpwstr>
  </property>
  <property fmtid="{D5CDD505-2E9C-101B-9397-08002B2CF9AE}" pid="44" name="MSPhysicalGeography">
    <vt:lpwstr/>
  </property>
  <property fmtid="{D5CDD505-2E9C-101B-9397-08002B2CF9AE}" pid="45" name="j3562c58ee414e028925bc902cfc01a1">
    <vt:lpwstr/>
  </property>
  <property fmtid="{D5CDD505-2E9C-101B-9397-08002B2CF9AE}" pid="46" name="EnterpriseDomainTags">
    <vt:lpwstr/>
  </property>
  <property fmtid="{D5CDD505-2E9C-101B-9397-08002B2CF9AE}" pid="47" name="Segments">
    <vt:lpwstr/>
  </property>
  <property fmtid="{D5CDD505-2E9C-101B-9397-08002B2CF9AE}" pid="48" name="ActivitiesAndPrograms">
    <vt:lpwstr/>
  </property>
  <property fmtid="{D5CDD505-2E9C-101B-9397-08002B2CF9AE}" pid="49" name="Partners">
    <vt:lpwstr/>
  </property>
  <property fmtid="{D5CDD505-2E9C-101B-9397-08002B2CF9AE}" pid="50" name="la4444b61d19467597d63190b69ac227">
    <vt:lpwstr/>
  </property>
  <property fmtid="{D5CDD505-2E9C-101B-9397-08002B2CF9AE}" pid="51" name="Tfs.IsStoryboard">
    <vt:bool>true</vt:bool>
  </property>
  <property fmtid="{D5CDD505-2E9C-101B-9397-08002B2CF9AE}" pid="52" name="TaxCatchAll">
    <vt:lpwstr/>
  </property>
  <property fmtid="{D5CDD505-2E9C-101B-9397-08002B2CF9AE}" pid="53" name="TaxKeywordTaxHTField">
    <vt:lpwstr/>
  </property>
  <property fmtid="{D5CDD505-2E9C-101B-9397-08002B2CF9AE}" pid="54" name="Tfs.LastKnownPath">
    <vt:lpwstr>https://microsoft.sharepoint.com/teams/3PnL/Readiness/On/ADR/DMP%20Documents/DMP%20Onboarding%20Readiness%20Deck.pptx</vt:lpwstr>
  </property>
  <property fmtid="{D5CDD505-2E9C-101B-9397-08002B2CF9AE}" pid="55" name="MSIP_Label_f42aa342-8706-4288-bd11-ebb85995028c_Enabled">
    <vt:lpwstr>True</vt:lpwstr>
  </property>
  <property fmtid="{D5CDD505-2E9C-101B-9397-08002B2CF9AE}" pid="56" name="MSIP_Label_f42aa342-8706-4288-bd11-ebb85995028c_SiteId">
    <vt:lpwstr>72f988bf-86f1-41af-91ab-2d7cd011db47</vt:lpwstr>
  </property>
  <property fmtid="{D5CDD505-2E9C-101B-9397-08002B2CF9AE}" pid="57" name="MSIP_Label_f42aa342-8706-4288-bd11-ebb85995028c_Owner">
    <vt:lpwstr>v-daayva@microsoft.com</vt:lpwstr>
  </property>
  <property fmtid="{D5CDD505-2E9C-101B-9397-08002B2CF9AE}" pid="58" name="MSIP_Label_f42aa342-8706-4288-bd11-ebb85995028c_SetDate">
    <vt:lpwstr>2018-01-17T19:31:01.9087909Z</vt:lpwstr>
  </property>
  <property fmtid="{D5CDD505-2E9C-101B-9397-08002B2CF9AE}" pid="59" name="MSIP_Label_f42aa342-8706-4288-bd11-ebb85995028c_Name">
    <vt:lpwstr>General</vt:lpwstr>
  </property>
  <property fmtid="{D5CDD505-2E9C-101B-9397-08002B2CF9AE}" pid="60" name="MSIP_Label_f42aa342-8706-4288-bd11-ebb85995028c_Application">
    <vt:lpwstr>Microsoft Azure Information Protection</vt:lpwstr>
  </property>
  <property fmtid="{D5CDD505-2E9C-101B-9397-08002B2CF9AE}" pid="61" name="MSIP_Label_f42aa342-8706-4288-bd11-ebb85995028c_Extended_MSFT_Method">
    <vt:lpwstr>Automatic</vt:lpwstr>
  </property>
  <property fmtid="{D5CDD505-2E9C-101B-9397-08002B2CF9AE}" pid="62" name="Sensitivity">
    <vt:lpwstr>General</vt:lpwstr>
  </property>
  <property fmtid="{D5CDD505-2E9C-101B-9397-08002B2CF9AE}" pid="63" name="MediaServiceImageTags">
    <vt:lpwstr/>
  </property>
</Properties>
</file>