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82" r:id="rId6"/>
    <p:sldId id="259" r:id="rId7"/>
    <p:sldId id="263" r:id="rId8"/>
    <p:sldId id="285" r:id="rId9"/>
    <p:sldId id="274" r:id="rId10"/>
    <p:sldId id="275" r:id="rId11"/>
    <p:sldId id="276" r:id="rId12"/>
    <p:sldId id="277" r:id="rId13"/>
    <p:sldId id="278" r:id="rId14"/>
    <p:sldId id="261" r:id="rId15"/>
    <p:sldId id="260" r:id="rId16"/>
    <p:sldId id="283" r:id="rId17"/>
    <p:sldId id="284" r:id="rId18"/>
    <p:sldId id="269" r:id="rId19"/>
    <p:sldId id="270" r:id="rId20"/>
    <p:sldId id="262" r:id="rId21"/>
    <p:sldId id="264" r:id="rId22"/>
    <p:sldId id="265" r:id="rId23"/>
    <p:sldId id="267" r:id="rId24"/>
    <p:sldId id="272" r:id="rId25"/>
    <p:sldId id="271" r:id="rId26"/>
    <p:sldId id="279" r:id="rId27"/>
    <p:sldId id="280" r:id="rId28"/>
    <p:sldId id="281" r:id="rId29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BCA7E1-6796-1732-B201-55DE5F1ADEF5}" name="William Abdallah" initials="WA" userId="S::wabdallah@microsoft.com::4b85fd48-58a6-476d-bd3c-96544de4c6ef" providerId="AD"/>
  <p188:author id="{CB4B0EFE-27BB-A6ED-731A-AA529E799148}" name="Katy Minahan (ANDERSEN CONSULTANTS LLC)" initials="KM(CL" userId="S::v-katminahan@microsoft.com::18f8ef59-8e9a-4955-b1bc-11f5d86375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191DA4-C501-A1F6-C2EA-DCB416934F53}" v="1" dt="2024-04-15T23:02:50.357"/>
    <p1510:client id="{F4A41E85-812E-A4E5-7F13-213658349CD7}" v="2" dt="2024-04-16T16:47:24.2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6220" autoAdjust="0"/>
  </p:normalViewPr>
  <p:slideViewPr>
    <p:cSldViewPr snapToGrid="0">
      <p:cViewPr varScale="1">
        <p:scale>
          <a:sx n="75" d="100"/>
          <a:sy n="75" d="100"/>
        </p:scale>
        <p:origin x="20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4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0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6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4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7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2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0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crosoft Surface logo">
            <a:extLst>
              <a:ext uri="{FF2B5EF4-FFF2-40B4-BE49-F238E27FC236}">
                <a16:creationId xmlns:a16="http://schemas.microsoft.com/office/drawing/2014/main" id="{46885C1C-BADE-0753-4E1F-1C0F9E8A866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" y="9683"/>
            <a:ext cx="1984478" cy="6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9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1804C-CE48-4747-8742-0301C54DF6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2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NA-j_cL4mUQwwmGjeRqqGdRXsUVOAvVs" TargetMode="External"/><Relationship Id="rId7" Type="http://schemas.openxmlformats.org/officeDocument/2006/relationships/hyperlink" Target="https://learn.microsoft.com/en-us/surface/surface-diagnostic-toolkit-business?source=recommendations#installing-surface-diagnostic-toolkit-for-business" TargetMode="External"/><Relationship Id="rId2" Type="http://schemas.openxmlformats.org/officeDocument/2006/relationships/hyperlink" Target="https://www.microsoft.com/en-us/download/details.aspx?id=10044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.microsoft.com/en-us/surface/surface-diagnostic-toolkit-business?source=recommendations" TargetMode="External"/><Relationship Id="rId5" Type="http://schemas.openxmlformats.org/officeDocument/2006/relationships/hyperlink" Target="https://www.ifixit.com/collaborations/microsoft" TargetMode="External"/><Relationship Id="rId4" Type="http://schemas.openxmlformats.org/officeDocument/2006/relationships/hyperlink" Target="https://learn.microsoft.com/en-us/surface/surface-customer-self-repair-surfac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6BA5D-64D5-F724-B177-8269D19DA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0" t="749" r="27565" b="654"/>
          <a:stretch/>
        </p:blipFill>
        <p:spPr>
          <a:xfrm>
            <a:off x="1" y="1"/>
            <a:ext cx="7779890" cy="10058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15AC06-A1DF-25EB-536A-EB29078D99D3}"/>
              </a:ext>
            </a:extLst>
          </p:cNvPr>
          <p:cNvSpPr/>
          <p:nvPr/>
        </p:nvSpPr>
        <p:spPr>
          <a:xfrm>
            <a:off x="510988" y="5029199"/>
            <a:ext cx="3099391" cy="5019517"/>
          </a:xfrm>
          <a:prstGeom prst="rect">
            <a:avLst/>
          </a:prstGeom>
          <a:gradFill>
            <a:gsLst>
              <a:gs pos="42000">
                <a:srgbClr val="F8F9FD">
                  <a:alpha val="88000"/>
                </a:srgbClr>
              </a:gs>
              <a:gs pos="0">
                <a:schemeClr val="accent1">
                  <a:lumMod val="5000"/>
                  <a:lumOff val="95000"/>
                  <a:alpha val="97000"/>
                </a:schemeClr>
              </a:gs>
              <a:gs pos="74000">
                <a:schemeClr val="bg1">
                  <a:alpha val="56000"/>
                </a:schemeClr>
              </a:gs>
              <a:gs pos="100000">
                <a:schemeClr val="bg1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38519-09CB-F8BE-248A-869FEB6F0DE1}"/>
              </a:ext>
            </a:extLst>
          </p:cNvPr>
          <p:cNvSpPr txBox="1"/>
          <p:nvPr/>
        </p:nvSpPr>
        <p:spPr>
          <a:xfrm>
            <a:off x="630969" y="5130303"/>
            <a:ext cx="30993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1200"/>
              </a:spcAft>
            </a:pPr>
            <a:r>
              <a:rPr lang="en-US" sz="36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Replacement Components</a:t>
            </a:r>
          </a:p>
          <a:p>
            <a:pPr defTabSz="914400"/>
            <a:r>
              <a:rPr lang="en-US" sz="28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SKU Guide (Canada)</a:t>
            </a:r>
          </a:p>
          <a:p>
            <a:pPr defTabSz="914400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9A3B2B-C3AC-C579-E358-0CD28F90B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270" y="288922"/>
            <a:ext cx="2034461" cy="26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1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874725"/>
              </p:ext>
            </p:extLst>
          </p:nvPr>
        </p:nvGraphicFramePr>
        <p:xfrm>
          <a:off x="534988" y="1630625"/>
          <a:ext cx="6702423" cy="5559180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9872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 Model 1866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547469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40628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I5B-00002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788591"/>
                  </a:ext>
                </a:extLst>
              </a:tr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X Model 1876-SQ1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467430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I5C-00004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075625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20.00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86258"/>
                  </a:ext>
                </a:extLst>
              </a:tr>
              <a:tr h="2150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958387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79106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372093"/>
                  </a:ext>
                </a:extLst>
              </a:tr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X Model 1876-SQ2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906035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904851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I5C-00002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697849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20.00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487897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I5D-00002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20.00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333078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I5Z-00001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385.00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Display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267045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091174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858746"/>
                  </a:ext>
                </a:extLst>
              </a:tr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X Model 2010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664106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I5C-00003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109066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I5D-00002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20.00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955098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I5Z-00001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385.00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screen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850333"/>
                  </a:ext>
                </a:extLst>
              </a:tr>
              <a:tr h="2150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67140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86169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34336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217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7 and Pro 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0E5C98-B36C-C7C2-62EF-E89A185E2AA0}"/>
              </a:ext>
            </a:extLst>
          </p:cNvPr>
          <p:cNvSpPr txBox="1"/>
          <p:nvPr/>
        </p:nvSpPr>
        <p:spPr>
          <a:xfrm>
            <a:off x="530507" y="1295752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7333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487955"/>
              </p:ext>
            </p:extLst>
          </p:nvPr>
        </p:nvGraphicFramePr>
        <p:xfrm>
          <a:off x="606707" y="1779555"/>
          <a:ext cx="6702423" cy="7103188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2647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2979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27300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N1W-00001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AB Cover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$ 355.00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N1W-00002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AB Cover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$ 355.00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N1W-00003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AB Cover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$ 355.00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N1W-00004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AB Cover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$ 355.00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Feet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Feet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Feet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4983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Feet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25129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N1U-00001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Surflink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81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N1U-00002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Surflink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Charging Port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364328"/>
                  </a:ext>
                </a:extLst>
              </a:tr>
              <a:tr h="28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N1U-00003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Surflink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Charging Port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34157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N1U-00004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Surflink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Charging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789501"/>
                  </a:ext>
                </a:extLst>
              </a:tr>
              <a:tr h="23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N3I-00001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$ 155.00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7744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(FPR – Fingerprint Reader)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N1X-00006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Sage with FPR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N1X-00014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Ice Blue with FPR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N1X-00018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Platinum with FPR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N1X-00035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</a:t>
                      </a:r>
                      <a:r>
                        <a:rPr lang="pt-BR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No FPR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$ 135.00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N1X-00058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Sandstone with FPR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Ice Blue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59397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N1X-00031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Platinum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15608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Sage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22854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N1X-00056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Sandstone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88425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Platinum No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135.00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8608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2841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Go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1144422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D90286-9447-3E91-BBEE-EA261FF5580C}"/>
              </a:ext>
            </a:extLst>
          </p:cNvPr>
          <p:cNvSpPr txBox="1"/>
          <p:nvPr/>
        </p:nvSpPr>
        <p:spPr>
          <a:xfrm>
            <a:off x="530507" y="1447330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748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009521"/>
              </p:ext>
            </p:extLst>
          </p:nvPr>
        </p:nvGraphicFramePr>
        <p:xfrm>
          <a:off x="606707" y="1494556"/>
          <a:ext cx="6702423" cy="760833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257188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XT9-00001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399.00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thermal module, TIM, Protective components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XT9-00002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399.00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XT9-00003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399.00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XT9-00004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399.00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89.00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protective components,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105.00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protective components,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protective components,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304780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16.00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16.00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16.00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4983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16.00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25129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 Surflink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52.00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TIM,  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81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ZNH-00002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 Surflink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52.00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TIM,  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364328"/>
                  </a:ext>
                </a:extLst>
              </a:tr>
              <a:tr h="28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ZNH-00003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Surflink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52.00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TIM,  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34157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ZNH-00004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 Surflink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52.00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TIM,  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789501"/>
                  </a:ext>
                </a:extLst>
              </a:tr>
              <a:tr h="23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991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XT5-00001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8GB RAM, NUV NVMe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1,009.00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TIM,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XT5-00002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8GB RAM, NUV UFS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1,009.00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TIM,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XT7-00001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16GB RAM, NUV NVMe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1,319.00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TIM,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37744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(FPR – Fingerprint Reader)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ZNG-00006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Sage with FPR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screws, TIM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ZNG-00014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Ice Blue with FPR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screws, TIM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ZNG-00018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Platinum with FPR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screws, TIM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ZTV-00018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</a:t>
                      </a:r>
                      <a:r>
                        <a:rPr lang="pt-BR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No FPR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screws, TIM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ZNG-00039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Sandstone with FPR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screws, TIM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328" marR="3328" marT="332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ZTV-00030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Platinum No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149.00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6499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ZNG-00012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Ice Blue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169.00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15996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ZNG-00030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Platinum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169.00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545028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ZNG-00004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Sage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169.00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06758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ZNG-00037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 Sandstone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169.00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758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410074"/>
            <a:ext cx="2840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Go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856489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2692" y="9147695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0C3FA3-A752-2E3B-F8AE-7218C0F79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361" y="332502"/>
            <a:ext cx="1818323" cy="941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29E66-7FE1-D94B-FA56-83640D2C89D7}"/>
              </a:ext>
            </a:extLst>
          </p:cNvPr>
          <p:cNvSpPr txBox="1"/>
          <p:nvPr/>
        </p:nvSpPr>
        <p:spPr>
          <a:xfrm>
            <a:off x="526793" y="1206300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938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709130"/>
              </p:ext>
            </p:extLst>
          </p:nvPr>
        </p:nvGraphicFramePr>
        <p:xfrm>
          <a:off x="606707" y="1800616"/>
          <a:ext cx="6702423" cy="7039475"/>
        </p:xfrm>
        <a:graphic>
          <a:graphicData uri="http://schemas.openxmlformats.org/drawingml/2006/table">
            <a:tbl>
              <a:tblPr/>
              <a:tblGrid>
                <a:gridCol w="1193518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727646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685759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D0I-00001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$619.00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assembly,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D0I-00002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$619.00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assembly,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B0Y-00001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$249.00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828086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E0R-00001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$589.00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E0Q-00001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$295.00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E0P-00001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$175.00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91534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D0V-00001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$19.00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D0V-00002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$19.00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512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D0S-00001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Audio Jack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$49.00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audio jack,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51297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D0W-00001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Surface Connect 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$55.00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Port, 4 black and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881098"/>
                  </a:ext>
                </a:extLst>
              </a:tr>
              <a:tr h="2351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C0V-00001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$205.00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C0V-00002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$205.00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557522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D0X-00001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thermal module,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23568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D0Y-00001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Speaker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$69.00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speaker,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762201"/>
                  </a:ext>
                </a:extLst>
              </a:tr>
              <a:tr h="29915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C0I-00001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i7/64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$2,835.00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C0D-00001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i5/16GB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$1,199.00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C0F-00001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i5/32GB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$1,865.00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C0C-00001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i5/8GB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$885.00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79062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C0G-00001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i7/16GB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$1,525.00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15077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C0H-00001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i7/32GB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$2,189.00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051787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D0M-00001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AMER/ASIA 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$229.00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D0M-00019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AMER/ASIA 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$229.00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D0M-00002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Canada 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$229.00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09416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D0M-00020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Canada 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$229.00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9871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534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6 For Business – Intel 13”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50C02-7F48-B044-9A7D-13ED9162B7EA}"/>
              </a:ext>
            </a:extLst>
          </p:cNvPr>
          <p:cNvSpPr txBox="1"/>
          <p:nvPr/>
        </p:nvSpPr>
        <p:spPr>
          <a:xfrm>
            <a:off x="606707" y="1312735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718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600898"/>
              </p:ext>
            </p:extLst>
          </p:nvPr>
        </p:nvGraphicFramePr>
        <p:xfrm>
          <a:off x="606707" y="1800616"/>
          <a:ext cx="6702423" cy="6740325"/>
        </p:xfrm>
        <a:graphic>
          <a:graphicData uri="http://schemas.openxmlformats.org/drawingml/2006/table">
            <a:tbl>
              <a:tblPr/>
              <a:tblGrid>
                <a:gridCol w="1193518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67998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D0J-00001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$665.00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assembly,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D0J-00002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$665.00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assembly,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B0Z-00001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$249.00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828086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E0R-00002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$589.00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E0Q-00002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$295.00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E0P-00002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$175.00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91534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D0V-00001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$19.00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D0V-00002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$19.00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512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D0W-00002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Surface Connect 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$55.00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Port, 4 black and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51297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D0U-00001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Audio Jack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$49.00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audio jack,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881098"/>
                  </a:ext>
                </a:extLst>
              </a:tr>
              <a:tr h="2351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C0W-00001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$205.00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C0W-00003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$205.00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557522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D0X-00002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thermal module,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23568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D0Y-00002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Speaker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$69.00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speaker,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762201"/>
                  </a:ext>
                </a:extLst>
              </a:tr>
              <a:tr h="29915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C0K-00001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i5/16GB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$1,199.00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C0J-00001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i5/8GB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$885.00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C0L-00001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i7/16GB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$1,525.00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C0M-00001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i7/32GB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$2,189.00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79062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C0N-00001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i7/64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$2,835.00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15077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D0N-00002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AMER/ASIA 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$229.00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D0N-00020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AMER/ASIA 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$229.00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D0N-00003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Canada 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$229.00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632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D0N-00021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Canada 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$229.00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754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534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6 For Business – Intel 15”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50C02-7F48-B044-9A7D-13ED9162B7EA}"/>
              </a:ext>
            </a:extLst>
          </p:cNvPr>
          <p:cNvSpPr txBox="1"/>
          <p:nvPr/>
        </p:nvSpPr>
        <p:spPr>
          <a:xfrm>
            <a:off x="606707" y="1312735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6893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596700"/>
              </p:ext>
            </p:extLst>
          </p:nvPr>
        </p:nvGraphicFramePr>
        <p:xfrm>
          <a:off x="636035" y="1608212"/>
          <a:ext cx="6702423" cy="7549629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U2I-00001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$ 521.99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U2I-00003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$ 521.99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Display, 4 feet, TIM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U2I-00004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$ 521.99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Display, 4 feet, TIM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U1Y-00001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$ 122.99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U1Z-00001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4983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2512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U1U-00001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Connect Charging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3518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U1V-00001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U1V-00002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 and enclosure, 4 Feet, TIM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557522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 and enclosure, 4 Feet, TIM and screws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Sans Display" pitchFamily="2" charset="0"/>
                        <a:ea typeface="+mn-ea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25678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U1V-00004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192261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U1X-00001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$ 82.99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thermal module,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23568"/>
                  </a:ext>
                </a:extLst>
              </a:tr>
              <a:tr h="29915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U1W-00002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$ 910.99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U1W-00006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$ 1,174.99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U1W-00010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1,302.99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U1W-00020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32GB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$ 1,565.99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790620"/>
                  </a:ext>
                </a:extLst>
              </a:tr>
              <a:tr h="23774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U3B-00019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U3B-00001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$ 114.99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U3B-00037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U3B-00045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U3B-00020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English/French (Canada)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78868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U3B-00002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English/French (Canada)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114.99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65706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U3B-00038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English/French (Canada) 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1486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U3B-00046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English/French (Canada) 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0785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51289" y="437516"/>
            <a:ext cx="369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5 – Intel 13”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924624"/>
            <a:ext cx="1568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1950/1951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35669" y="921575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DF297-A108-F1B5-2E43-C3BC12F05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599" y="250404"/>
            <a:ext cx="1724682" cy="97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50C02-7F48-B044-9A7D-13ED9162B7EA}"/>
              </a:ext>
            </a:extLst>
          </p:cNvPr>
          <p:cNvSpPr txBox="1"/>
          <p:nvPr/>
        </p:nvSpPr>
        <p:spPr>
          <a:xfrm>
            <a:off x="606707" y="1273296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323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74099"/>
              </p:ext>
            </p:extLst>
          </p:nvPr>
        </p:nvGraphicFramePr>
        <p:xfrm>
          <a:off x="606707" y="1945102"/>
          <a:ext cx="6702423" cy="5579223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28539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67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U7I-00001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$ 602.99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U7I-00002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$ 602.99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671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U1Y-00001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$ 122.99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U1Z-00001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U7B-00001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$ 302.99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509046"/>
                  </a:ext>
                </a:extLst>
              </a:tr>
              <a:tr h="267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315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U1U-00002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Connect Charging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67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U6B-00002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557522"/>
                  </a:ext>
                </a:extLst>
              </a:tr>
              <a:tr h="2671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U1X-00002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$ 82.99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thermal module,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23568"/>
                  </a:ext>
                </a:extLst>
              </a:tr>
              <a:tr h="3153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U6I-00002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$ 1,105.99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315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U6I-00006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$ 1,302.99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315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U6I-00010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32GB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$ 1,565.99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6715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U83-00019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U83-00001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U83-00019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English/French (Canada)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               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459150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U83-00001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English/French (Canada)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                179.99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8861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69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5 – Intel 15”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1144422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1979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DF297-A108-F1B5-2E43-C3BC12F05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011" y="753115"/>
            <a:ext cx="1724682" cy="97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177FCE-4E39-4258-2E81-3B409855C230}"/>
              </a:ext>
            </a:extLst>
          </p:cNvPr>
          <p:cNvSpPr txBox="1"/>
          <p:nvPr/>
        </p:nvSpPr>
        <p:spPr>
          <a:xfrm>
            <a:off x="606707" y="1606087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3965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341850"/>
              </p:ext>
            </p:extLst>
          </p:nvPr>
        </p:nvGraphicFramePr>
        <p:xfrm>
          <a:off x="600919" y="1505265"/>
          <a:ext cx="6702423" cy="6042905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518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RPN-00001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429.00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89619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429.00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400483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Cobalt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429.00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429.00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63278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57481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Cobalt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1.29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screw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CIH-00001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C-Cover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            1.29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824474"/>
                  </a:ext>
                </a:extLst>
              </a:tr>
              <a:tr h="23774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IDX-00001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31269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IDX-00019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60853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IDW-00001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</a:t>
                      </a:r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Cobalt Blue (Fabric)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07572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IDW-00002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</a:t>
                      </a:r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(Fabric)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30451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IDX-00002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31109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IDX-00020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09385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IDW-00020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Cobalt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68924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IDW-00003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52056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05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3 – 13”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CFDDF-70CF-CEAB-23BD-8CCFE80E19BF}"/>
              </a:ext>
            </a:extLst>
          </p:cNvPr>
          <p:cNvSpPr txBox="1"/>
          <p:nvPr/>
        </p:nvSpPr>
        <p:spPr>
          <a:xfrm>
            <a:off x="600919" y="1186344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7187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939845"/>
              </p:ext>
            </p:extLst>
          </p:nvPr>
        </p:nvGraphicFramePr>
        <p:xfrm>
          <a:off x="606708" y="1508537"/>
          <a:ext cx="6702423" cy="3260611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1872 and 1873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74338"/>
                  </a:ext>
                </a:extLst>
              </a:tr>
              <a:tr h="2351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549.00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CIC-00002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549.00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1.29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screw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C-Cover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1.29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075724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IDY-00019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Black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219.00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45061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IDY-00001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Platinum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219.00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26744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IDY-00020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219.00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45687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IDY-00002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219.00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3615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05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3 – 15”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AFE075-C417-3BDE-E997-8785F5017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878498"/>
              </p:ext>
            </p:extLst>
          </p:nvPr>
        </p:nvGraphicFramePr>
        <p:xfrm>
          <a:off x="606707" y="6167099"/>
          <a:ext cx="6702423" cy="1073788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349783959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3524903283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2059527817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2645697985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1769847088"/>
                    </a:ext>
                  </a:extLst>
                </a:gridCol>
              </a:tblGrid>
              <a:tr h="29915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550719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2172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7326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1906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BCF749-4ECB-2849-12D6-41B945965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044289"/>
              </p:ext>
            </p:extLst>
          </p:nvPr>
        </p:nvGraphicFramePr>
        <p:xfrm>
          <a:off x="606707" y="5240708"/>
          <a:ext cx="6702423" cy="922323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1457978175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821831251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544938878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4048919917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455206040"/>
                    </a:ext>
                  </a:extLst>
                </a:gridCol>
              </a:tblGrid>
              <a:tr h="30577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rSSD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 Dependent on Model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78281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93676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1872 – Intel 15”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43163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00BE88-2F85-1570-E46E-27464A775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02828"/>
              </p:ext>
            </p:extLst>
          </p:nvPr>
        </p:nvGraphicFramePr>
        <p:xfrm>
          <a:off x="606707" y="7476075"/>
          <a:ext cx="6702423" cy="1073788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349783959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3524903283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2059527817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2645697985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1769847088"/>
                    </a:ext>
                  </a:extLst>
                </a:gridCol>
              </a:tblGrid>
              <a:tr h="29915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550719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2172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7326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1906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98F7A9-DB51-0DD8-FAE0-26B9021A8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874401"/>
              </p:ext>
            </p:extLst>
          </p:nvPr>
        </p:nvGraphicFramePr>
        <p:xfrm>
          <a:off x="606707" y="7240887"/>
          <a:ext cx="6702423" cy="235188"/>
        </p:xfrm>
        <a:graphic>
          <a:graphicData uri="http://schemas.openxmlformats.org/drawingml/2006/table">
            <a:tbl>
              <a:tblPr/>
              <a:tblGrid>
                <a:gridCol w="6702423">
                  <a:extLst>
                    <a:ext uri="{9D8B030D-6E8A-4147-A177-3AD203B41FA5}">
                      <a16:colId xmlns:a16="http://schemas.microsoft.com/office/drawing/2014/main" val="1457978175"/>
                    </a:ext>
                  </a:extLst>
                </a:gridCol>
              </a:tblGrid>
              <a:tr h="23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1873 – AMD 15”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43163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8D0CB95-2F55-68BD-76EE-248E54EC4549}"/>
              </a:ext>
            </a:extLst>
          </p:cNvPr>
          <p:cNvSpPr txBox="1"/>
          <p:nvPr/>
        </p:nvSpPr>
        <p:spPr>
          <a:xfrm>
            <a:off x="606707" y="1187980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856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026036"/>
              </p:ext>
            </p:extLst>
          </p:nvPr>
        </p:nvGraphicFramePr>
        <p:xfrm>
          <a:off x="534988" y="1079820"/>
          <a:ext cx="6702423" cy="506615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360989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  <a:gridCol w="2037474">
                  <a:extLst>
                    <a:ext uri="{9D8B030D-6E8A-4147-A177-3AD203B41FA5}">
                      <a16:colId xmlns:a16="http://schemas.microsoft.com/office/drawing/2014/main" val="1810340466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518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All Models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74338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RPN-00001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13690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CIB-00004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4821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CIB-00003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20797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CIG-00004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32373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CIG-00003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CII-00001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$ 1.29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screw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screw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CIH-00001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C-Cover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$ 1.29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75069"/>
                  </a:ext>
                </a:extLst>
              </a:tr>
              <a:tr h="23774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CID-00019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Ice Blue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07572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CID-00001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Platinum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30451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I3P-00001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Black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55246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I3P-00019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Sandstone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4857" marR="4857" marT="4857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28161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CID-00020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Ice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81521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CID-00002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68222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I3P-00002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1394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I3P-00020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2615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6" y="396569"/>
            <a:ext cx="2995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4 –13”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4D57F2-4887-8F0A-92BC-760ED0ED0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399652"/>
              </p:ext>
            </p:extLst>
          </p:nvPr>
        </p:nvGraphicFramePr>
        <p:xfrm>
          <a:off x="534988" y="7172710"/>
          <a:ext cx="6702423" cy="71323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459238721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622173526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769105699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2479823841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1698156727"/>
                    </a:ext>
                  </a:extLst>
                </a:gridCol>
              </a:tblGrid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rSSD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72192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rSSD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3980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rSSD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91132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DB321A-7CE2-C300-E9B8-4579EF4D8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02908"/>
              </p:ext>
            </p:extLst>
          </p:nvPr>
        </p:nvGraphicFramePr>
        <p:xfrm>
          <a:off x="534989" y="6302930"/>
          <a:ext cx="6702423" cy="869780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1457978175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821831251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544938878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4048919917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455206040"/>
                    </a:ext>
                  </a:extLst>
                </a:gridCol>
              </a:tblGrid>
              <a:tr h="25323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rSSD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 Dependent on Model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78281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93676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1950/1951 – Intel 13”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43163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470124-D3F5-6DEC-7023-BEC3A3B61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751341"/>
              </p:ext>
            </p:extLst>
          </p:nvPr>
        </p:nvGraphicFramePr>
        <p:xfrm>
          <a:off x="534988" y="7885942"/>
          <a:ext cx="6702423" cy="235188"/>
        </p:xfrm>
        <a:graphic>
          <a:graphicData uri="http://schemas.openxmlformats.org/drawingml/2006/table">
            <a:tbl>
              <a:tblPr/>
              <a:tblGrid>
                <a:gridCol w="6702423">
                  <a:extLst>
                    <a:ext uri="{9D8B030D-6E8A-4147-A177-3AD203B41FA5}">
                      <a16:colId xmlns:a16="http://schemas.microsoft.com/office/drawing/2014/main" val="1457978175"/>
                    </a:ext>
                  </a:extLst>
                </a:gridCol>
              </a:tblGrid>
              <a:tr h="23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1958/1959 – AMD 13”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43163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4B58367-72F6-1A20-B77F-CD9F19134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680051"/>
              </p:ext>
            </p:extLst>
          </p:nvPr>
        </p:nvGraphicFramePr>
        <p:xfrm>
          <a:off x="534988" y="8121130"/>
          <a:ext cx="6702423" cy="71323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28012808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327215741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2099078447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1244247572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217284618"/>
                    </a:ext>
                  </a:extLst>
                </a:gridCol>
              </a:tblGrid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97408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06221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47879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54D2E55-20DC-7417-7374-29A4698BE3FD}"/>
              </a:ext>
            </a:extLst>
          </p:cNvPr>
          <p:cNvSpPr txBox="1"/>
          <p:nvPr/>
        </p:nvSpPr>
        <p:spPr>
          <a:xfrm>
            <a:off x="530506" y="799351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148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24234E-2C22-0F47-7F84-B83BCB487F24}"/>
              </a:ext>
            </a:extLst>
          </p:cNvPr>
          <p:cNvSpPr txBox="1">
            <a:spLocks/>
          </p:cNvSpPr>
          <p:nvPr/>
        </p:nvSpPr>
        <p:spPr>
          <a:xfrm>
            <a:off x="717618" y="7055186"/>
            <a:ext cx="6337163" cy="57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Device repair resources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E5212-7312-7DE9-24A8-82BFE20CFF0E}"/>
              </a:ext>
            </a:extLst>
          </p:cNvPr>
          <p:cNvSpPr txBox="1"/>
          <p:nvPr/>
        </p:nvSpPr>
        <p:spPr>
          <a:xfrm>
            <a:off x="717618" y="7502723"/>
            <a:ext cx="6425468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marR="0" lvl="1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2"/>
              </a:rPr>
              <a:t>Service Guides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for each repairable Surface devic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e.</a:t>
            </a:r>
          </a:p>
          <a:p>
            <a:pPr marL="354330" marR="0" lvl="1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Follow expert guidance with device specific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3"/>
              </a:rPr>
              <a:t>disassembly and repair videos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.</a:t>
            </a:r>
          </a:p>
          <a:p>
            <a:pPr marL="354330" lvl="1" indent="-171450" defTabSz="9144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Useful self-repair information and resources 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4"/>
              </a:rPr>
              <a:t>Microsoft Learn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.</a:t>
            </a:r>
          </a:p>
          <a:p>
            <a:pPr marL="354330" lvl="1" indent="-171450" defTabSz="9144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repair tools are available through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5"/>
              </a:rPr>
              <a:t>iFixit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. </a:t>
            </a:r>
          </a:p>
          <a:p>
            <a:pPr marL="354330" marR="0" lvl="1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6"/>
              </a:rPr>
              <a:t>Surface Diagnostic Toolkit for Business.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  <a:p>
            <a:pPr marL="354330" marR="0" lvl="1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7"/>
              </a:rPr>
              <a:t>Install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Surface Diagnostic Toolkit for Busines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93908E-CA7A-AAD2-AEB8-EF2104E93314}"/>
              </a:ext>
            </a:extLst>
          </p:cNvPr>
          <p:cNvSpPr txBox="1">
            <a:spLocks/>
          </p:cNvSpPr>
          <p:nvPr/>
        </p:nvSpPr>
        <p:spPr>
          <a:xfrm>
            <a:off x="585658" y="1606577"/>
            <a:ext cx="6337163" cy="57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Contents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CE697D-198D-58E0-9A69-329B1A09689F}"/>
              </a:ext>
            </a:extLst>
          </p:cNvPr>
          <p:cNvSpPr txBox="1"/>
          <p:nvPr/>
        </p:nvSpPr>
        <p:spPr>
          <a:xfrm>
            <a:off x="585658" y="2208994"/>
            <a:ext cx="6230009" cy="49654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Replacement component SKUs and pricing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……..…………. 3 – 19</a:t>
            </a: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Laptop Studio devices ……..…………. 3 – 4</a:t>
            </a: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PRO devices ……..…………. 5 – 9</a:t>
            </a: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Laptop Go devices .…..…………. 10 – 11</a:t>
            </a: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Laptop devices …..…………. 12 – 17</a:t>
            </a: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/>
                <a:cs typeface="Segoe Sans Display Semilight"/>
              </a:rPr>
              <a:t>Surface Go and other models …..…………. 18 – 19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Sans Display Semilight"/>
              <a:cs typeface="Segoe Sans Display Semilight"/>
            </a:endParaRP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_MSFontService"/>
                <a:cs typeface="Segoe Sans Display Semilight"/>
              </a:rPr>
              <a:t>Estimated lead times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 Semilight"/>
                <a:cs typeface="Segoe Sans Display Semilight"/>
              </a:rPr>
              <a:t>…….....………………………………………….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/>
                <a:cs typeface="Segoe Sans Display Semilight"/>
              </a:rPr>
              <a:t> 20 – 22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 Semilight"/>
                <a:cs typeface="Segoe Sans Display Semilight"/>
              </a:rPr>
              <a:t> 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  <a:p>
            <a:pPr algn="r" defTabSz="914400">
              <a:spcAft>
                <a:spcPts val="800"/>
              </a:spcAft>
              <a:defRPr/>
            </a:pP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545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181864"/>
              </p:ext>
            </p:extLst>
          </p:nvPr>
        </p:nvGraphicFramePr>
        <p:xfrm>
          <a:off x="530507" y="1521769"/>
          <a:ext cx="6702423" cy="3201761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All Models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74338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CIC-00002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$ 1.29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screw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C-Cover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$ 1.29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75069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CIF-00001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Black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34139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CIF-00019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AMER/ASIA Platinum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keyboard, 4 feet, and screws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60406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CIF-00002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51716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CIF-00020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Canadian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9366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06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4 – 15”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4BC508-671A-E7AD-63B0-91CCB53FF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449964"/>
              </p:ext>
            </p:extLst>
          </p:nvPr>
        </p:nvGraphicFramePr>
        <p:xfrm>
          <a:off x="534988" y="6740342"/>
          <a:ext cx="6702423" cy="950976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464440020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3174183487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837277206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41520599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2651586601"/>
                    </a:ext>
                  </a:extLst>
                </a:gridCol>
              </a:tblGrid>
              <a:tr h="23774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1953 – AMD 15”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697304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0528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79316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69968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D25D15-6A5F-E12F-87F2-FCCB0EF55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052406"/>
              </p:ext>
            </p:extLst>
          </p:nvPr>
        </p:nvGraphicFramePr>
        <p:xfrm>
          <a:off x="534988" y="5029200"/>
          <a:ext cx="6702423" cy="171114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127164937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835108195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3965947684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1724474506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4112630363"/>
                    </a:ext>
                  </a:extLst>
                </a:gridCol>
              </a:tblGrid>
              <a:tr h="381361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rSSD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 Dependent on Model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54867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67871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1979 – Intel 15”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499900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46213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83364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100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B1513BD-2AA1-B2CE-E8D4-BEC4924082C5}"/>
              </a:ext>
            </a:extLst>
          </p:cNvPr>
          <p:cNvSpPr txBox="1"/>
          <p:nvPr/>
        </p:nvSpPr>
        <p:spPr>
          <a:xfrm>
            <a:off x="530506" y="1204411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6199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114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Go 3 and Go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5143C4-955C-CD9C-E463-DA0FEC36A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756348"/>
              </p:ext>
            </p:extLst>
          </p:nvPr>
        </p:nvGraphicFramePr>
        <p:xfrm>
          <a:off x="530507" y="1441115"/>
          <a:ext cx="6702421" cy="1339179"/>
        </p:xfrm>
        <a:graphic>
          <a:graphicData uri="http://schemas.openxmlformats.org/drawingml/2006/table">
            <a:tbl>
              <a:tblPr/>
              <a:tblGrid>
                <a:gridCol w="133597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57014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31780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69088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08560">
                  <a:extLst>
                    <a:ext uri="{9D8B030D-6E8A-4147-A177-3AD203B41FA5}">
                      <a16:colId xmlns:a16="http://schemas.microsoft.com/office/drawing/2014/main" val="3937129847"/>
                    </a:ext>
                  </a:extLst>
                </a:gridCol>
              </a:tblGrid>
              <a:tr h="462177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92334">
                <a:tc gridSpan="5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Go 3 Model 1926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91440"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92334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I64-00005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92334">
                <a:tc vMerge="1">
                  <a:txBody>
                    <a:bodyPr/>
                    <a:lstStyle/>
                    <a:p>
                      <a:pPr marL="91440"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I64-00002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9647AF-4A85-2724-7F17-DEA2AC1C4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979152"/>
              </p:ext>
            </p:extLst>
          </p:nvPr>
        </p:nvGraphicFramePr>
        <p:xfrm>
          <a:off x="530507" y="2780294"/>
          <a:ext cx="6702421" cy="877002"/>
        </p:xfrm>
        <a:graphic>
          <a:graphicData uri="http://schemas.openxmlformats.org/drawingml/2006/table">
            <a:tbl>
              <a:tblPr/>
              <a:tblGrid>
                <a:gridCol w="133597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57014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31780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69088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08560">
                  <a:extLst>
                    <a:ext uri="{9D8B030D-6E8A-4147-A177-3AD203B41FA5}">
                      <a16:colId xmlns:a16="http://schemas.microsoft.com/office/drawing/2014/main" val="3937129847"/>
                    </a:ext>
                  </a:extLst>
                </a:gridCol>
              </a:tblGrid>
              <a:tr h="292334">
                <a:tc gridSpan="5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Go 3 Model 2022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91440"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92334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I64-00006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92334">
                <a:tc vMerge="1">
                  <a:txBody>
                    <a:bodyPr/>
                    <a:lstStyle/>
                    <a:p>
                      <a:pPr marL="91440"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I64-00003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6FE63BE-11A2-7B85-83CF-B3CAA60FB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61028"/>
              </p:ext>
            </p:extLst>
          </p:nvPr>
        </p:nvGraphicFramePr>
        <p:xfrm>
          <a:off x="530507" y="3837338"/>
          <a:ext cx="6702420" cy="4509244"/>
        </p:xfrm>
        <a:graphic>
          <a:graphicData uri="http://schemas.openxmlformats.org/drawingml/2006/table">
            <a:tbl>
              <a:tblPr/>
              <a:tblGrid>
                <a:gridCol w="133597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57014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31779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69088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08560">
                  <a:extLst>
                    <a:ext uri="{9D8B030D-6E8A-4147-A177-3AD203B41FA5}">
                      <a16:colId xmlns:a16="http://schemas.microsoft.com/office/drawing/2014/main" val="3937129847"/>
                    </a:ext>
                  </a:extLst>
                </a:gridCol>
              </a:tblGrid>
              <a:tr h="441253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79099">
                <a:tc gridSpan="5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Go 4 Model 2067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91440"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XSK-00001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79.00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SD Slot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SD Slot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SD Slot, Connector cable,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XS6-00001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309.00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Dispay, antenna deck,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Rear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89.00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Rear camera,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Front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XSF-00001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Front camera,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521785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Windows hello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</a:t>
                      </a: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Windows hello Camera, antenna deck, screws, and adhesive</a:t>
                      </a: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365948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&amp; 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XS5-00001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969.00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attached Enclosure,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173745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Hinges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XSJ-00001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Hinges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1,289.00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Hinges,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926492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Left and Right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789.00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attached Speakers,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175282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Type cover Connector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Connector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309.00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Type cover Connector,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842946"/>
                  </a:ext>
                </a:extLst>
              </a:tr>
              <a:tr h="329492">
                <a:tc rowSpan="3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N200 / 8GB / 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89.00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421600"/>
                  </a:ext>
                </a:extLst>
              </a:tr>
              <a:tr h="329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XS9-00001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N200 / 8GB / 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858179"/>
                  </a:ext>
                </a:extLst>
              </a:tr>
              <a:tr h="329492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XS7-00001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N200 / 8GB / 64GB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53464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E2E2DCD-E9B3-EB70-993E-C7249CDE69A6}"/>
              </a:ext>
            </a:extLst>
          </p:cNvPr>
          <p:cNvSpPr txBox="1"/>
          <p:nvPr/>
        </p:nvSpPr>
        <p:spPr>
          <a:xfrm>
            <a:off x="530507" y="1154269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079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405219"/>
              </p:ext>
            </p:extLst>
          </p:nvPr>
        </p:nvGraphicFramePr>
        <p:xfrm>
          <a:off x="606707" y="1500562"/>
          <a:ext cx="6702424" cy="3870270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03095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47061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175114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  <a:gridCol w="2342276">
                  <a:extLst>
                    <a:ext uri="{9D8B030D-6E8A-4147-A177-3AD203B41FA5}">
                      <a16:colId xmlns:a16="http://schemas.microsoft.com/office/drawing/2014/main" val="3937129847"/>
                    </a:ext>
                  </a:extLst>
                </a:gridCol>
              </a:tblGrid>
              <a:tr h="43105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72648">
                <a:tc gridSpan="6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 Model 2016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91440"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72648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IL1-00001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$ 158.99   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72648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IL8-00001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4 feet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272648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TBM-00001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Power 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$ 36.99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power connector module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272648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Enclosure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IL3-00001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N/A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72648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IL7-00001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$ 49.00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Enclosure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521785"/>
                  </a:ext>
                </a:extLst>
              </a:tr>
              <a:tr h="272648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IL6-00001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Wi-Fi Module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$ 33.00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</a:t>
                      </a:r>
                      <a:r>
                        <a:rPr lang="en-US" sz="900" u="none" strike="noStrike" dirty="0" err="1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wifi</a:t>
                      </a:r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module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72648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IL5-00001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$ 33.00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speaker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277690"/>
                  </a:ext>
                </a:extLst>
              </a:tr>
              <a:tr h="272648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IL2-00001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US Keyboard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$ 79.99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637566"/>
                  </a:ext>
                </a:extLst>
              </a:tr>
              <a:tr h="272648">
                <a:tc vMerge="1">
                  <a:txBody>
                    <a:bodyPr/>
                    <a:lstStyle/>
                    <a:p>
                      <a:pPr marL="91440"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IL2-00002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Canadian, Bilingual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$ 79.99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926830"/>
                  </a:ext>
                </a:extLst>
              </a:tr>
              <a:tr h="321877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IL4-00001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core CPU / 4GB RAM / 64GB Storage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$ 268.99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421600"/>
                  </a:ext>
                </a:extLst>
              </a:tr>
              <a:tr h="321877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IL4-00002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core CPU / 8GB RAM / 128GB Storage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$ 280.99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5346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026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Other Surface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69AD3A-D367-8AAE-D7EF-1DCCBAB5F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91624"/>
              </p:ext>
            </p:extLst>
          </p:nvPr>
        </p:nvGraphicFramePr>
        <p:xfrm>
          <a:off x="606708" y="5730211"/>
          <a:ext cx="6702422" cy="2396236"/>
        </p:xfrm>
        <a:graphic>
          <a:graphicData uri="http://schemas.openxmlformats.org/drawingml/2006/table">
            <a:tbl>
              <a:tblPr/>
              <a:tblGrid>
                <a:gridCol w="1190288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1113182">
                  <a:extLst>
                    <a:ext uri="{9D8B030D-6E8A-4147-A177-3AD203B41FA5}">
                      <a16:colId xmlns:a16="http://schemas.microsoft.com/office/drawing/2014/main" val="946776230"/>
                    </a:ext>
                  </a:extLst>
                </a:gridCol>
                <a:gridCol w="1049573">
                  <a:extLst>
                    <a:ext uri="{9D8B030D-6E8A-4147-A177-3AD203B41FA5}">
                      <a16:colId xmlns:a16="http://schemas.microsoft.com/office/drawing/2014/main" val="1658260186"/>
                    </a:ext>
                  </a:extLst>
                </a:gridCol>
                <a:gridCol w="3349379">
                  <a:extLst>
                    <a:ext uri="{9D8B030D-6E8A-4147-A177-3AD203B41FA5}">
                      <a16:colId xmlns:a16="http://schemas.microsoft.com/office/drawing/2014/main" val="3901391945"/>
                    </a:ext>
                  </a:extLst>
                </a:gridCol>
              </a:tblGrid>
              <a:tr h="389779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91440" lvl="1"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91440" lvl="1"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91440" lvl="1"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46541">
                <a:tc gridSpan="4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Studio 2+ Model 2028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VDB-00001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29.99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VEB-00001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309.99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VE1-00001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2,271.99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Power Supply Unit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VNB-00001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147.99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Power Supply Unit (PSU)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VF1-00001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82.99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thermal module, 1 fan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521785"/>
                  </a:ext>
                </a:extLst>
              </a:tr>
              <a:tr h="246541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VFB-00002 (US/CAN)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1,689.99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cables, feet,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637566"/>
                  </a:ext>
                </a:extLst>
              </a:tr>
              <a:tr h="246541">
                <a:tc vMerge="1">
                  <a:txBody>
                    <a:bodyPr/>
                    <a:lstStyle/>
                    <a:p>
                      <a:pPr marL="91440"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VFB-00001 (ROW)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1,689.99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cables, feet, and screws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229264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AD87AB3-6785-B655-79E2-AE586FAB5174}"/>
              </a:ext>
            </a:extLst>
          </p:cNvPr>
          <p:cNvSpPr txBox="1"/>
          <p:nvPr/>
        </p:nvSpPr>
        <p:spPr>
          <a:xfrm>
            <a:off x="530507" y="1183992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7930B-4A8E-FA25-5D74-02C369061BC6}"/>
              </a:ext>
            </a:extLst>
          </p:cNvPr>
          <p:cNvSpPr txBox="1"/>
          <p:nvPr/>
        </p:nvSpPr>
        <p:spPr>
          <a:xfrm>
            <a:off x="589930" y="5410147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3954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1BBD77-A3EA-3BBA-5A78-9CBA4071EE71}"/>
              </a:ext>
            </a:extLst>
          </p:cNvPr>
          <p:cNvGraphicFramePr>
            <a:graphicFrameLocks noGrp="1"/>
          </p:cNvGraphicFramePr>
          <p:nvPr/>
        </p:nvGraphicFramePr>
        <p:xfrm>
          <a:off x="558799" y="1518177"/>
          <a:ext cx="6654801" cy="7670238"/>
        </p:xfrm>
        <a:graphic>
          <a:graphicData uri="http://schemas.openxmlformats.org/drawingml/2006/table">
            <a:tbl>
              <a:tblPr/>
              <a:tblGrid>
                <a:gridCol w="1278468">
                  <a:extLst>
                    <a:ext uri="{9D8B030D-6E8A-4147-A177-3AD203B41FA5}">
                      <a16:colId xmlns:a16="http://schemas.microsoft.com/office/drawing/2014/main" val="4067657086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92585594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2300644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59081058"/>
                    </a:ext>
                  </a:extLst>
                </a:gridCol>
                <a:gridCol w="829733">
                  <a:extLst>
                    <a:ext uri="{9D8B030D-6E8A-4147-A177-3AD203B41FA5}">
                      <a16:colId xmlns:a16="http://schemas.microsoft.com/office/drawing/2014/main" val="2305371100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171054248"/>
                    </a:ext>
                  </a:extLst>
                </a:gridCol>
                <a:gridCol w="922867">
                  <a:extLst>
                    <a:ext uri="{9D8B030D-6E8A-4147-A177-3AD203B41FA5}">
                      <a16:colId xmlns:a16="http://schemas.microsoft.com/office/drawing/2014/main" val="1134187268"/>
                    </a:ext>
                  </a:extLst>
                </a:gridCol>
              </a:tblGrid>
              <a:tr h="471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Device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Replacement Components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Current Supply Status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Lead Time for Small Orders (&lt;5 Units)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LT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Outside of 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45838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1874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11733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03119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12350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06933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529198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04011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96974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816987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860070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76810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01790"/>
                  </a:ext>
                </a:extLst>
              </a:tr>
              <a:tr h="8067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5758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4-6 weeks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29657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87943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11316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04282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552130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PCBA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5016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26362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Surflink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797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4765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TBD MS inform ETA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94806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43417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41662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42019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24803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Surflink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246259"/>
                  </a:ext>
                </a:extLst>
              </a:tr>
              <a:tr h="786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6373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TBD MS inform ETA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0272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7448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81679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8040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55917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26844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PCBA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64357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Speakers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931643"/>
                  </a:ext>
                </a:extLst>
              </a:tr>
              <a:tr h="7090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34096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Audio Jack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0510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50683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19243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05611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21837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1017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1187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CB2E0AE-56D8-A750-0B09-293CC7951B80}"/>
              </a:ext>
            </a:extLst>
          </p:cNvPr>
          <p:cNvSpPr txBox="1"/>
          <p:nvPr/>
        </p:nvSpPr>
        <p:spPr>
          <a:xfrm>
            <a:off x="530507" y="682757"/>
            <a:ext cx="633756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latin typeface="Segoe Sans Display Semilight"/>
                <a:ea typeface="Segoe UI Historic"/>
                <a:cs typeface="Segoe Sans Display Semilight"/>
              </a:rPr>
              <a:t>Replacement components estimated lead </a:t>
            </a:r>
            <a:r>
              <a:rPr lang="en-US" sz="2400" dirty="0">
                <a:latin typeface="Segoe Sans Display Semilight"/>
                <a:ea typeface="Segoe UI Historic"/>
                <a:cs typeface="Segoe Sans Display Semilight"/>
              </a:rPr>
              <a:t>times</a:t>
            </a:r>
          </a:p>
        </p:txBody>
      </p:sp>
    </p:spTree>
    <p:extLst>
      <p:ext uri="{BB962C8B-B14F-4D97-AF65-F5344CB8AC3E}">
        <p14:creationId xmlns:p14="http://schemas.microsoft.com/office/powerpoint/2010/main" val="210525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00CBA2-6E02-790C-5B36-A687CE82D1ED}"/>
              </a:ext>
            </a:extLst>
          </p:cNvPr>
          <p:cNvGraphicFramePr>
            <a:graphicFrameLocks noGrp="1"/>
          </p:cNvGraphicFramePr>
          <p:nvPr/>
        </p:nvGraphicFramePr>
        <p:xfrm>
          <a:off x="530507" y="1569213"/>
          <a:ext cx="6654801" cy="7115392"/>
        </p:xfrm>
        <a:graphic>
          <a:graphicData uri="http://schemas.openxmlformats.org/drawingml/2006/table">
            <a:tbl>
              <a:tblPr/>
              <a:tblGrid>
                <a:gridCol w="1216838">
                  <a:extLst>
                    <a:ext uri="{9D8B030D-6E8A-4147-A177-3AD203B41FA5}">
                      <a16:colId xmlns:a16="http://schemas.microsoft.com/office/drawing/2014/main" val="4067657086"/>
                    </a:ext>
                  </a:extLst>
                </a:gridCol>
                <a:gridCol w="1153830">
                  <a:extLst>
                    <a:ext uri="{9D8B030D-6E8A-4147-A177-3AD203B41FA5}">
                      <a16:colId xmlns:a16="http://schemas.microsoft.com/office/drawing/2014/main" val="92585594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2300644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59081058"/>
                    </a:ext>
                  </a:extLst>
                </a:gridCol>
                <a:gridCol w="829733">
                  <a:extLst>
                    <a:ext uri="{9D8B030D-6E8A-4147-A177-3AD203B41FA5}">
                      <a16:colId xmlns:a16="http://schemas.microsoft.com/office/drawing/2014/main" val="2305371100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171054248"/>
                    </a:ext>
                  </a:extLst>
                </a:gridCol>
                <a:gridCol w="922867">
                  <a:extLst>
                    <a:ext uri="{9D8B030D-6E8A-4147-A177-3AD203B41FA5}">
                      <a16:colId xmlns:a16="http://schemas.microsoft.com/office/drawing/2014/main" val="1134187268"/>
                    </a:ext>
                  </a:extLst>
                </a:gridCol>
              </a:tblGrid>
              <a:tr h="471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Device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Replacement Components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Current Supply Status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Lead Time for Small Orders (&lt;5 Units)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LT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Outside of 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45838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18748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040118"/>
                  </a:ext>
                </a:extLst>
              </a:tr>
              <a:tr h="8067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5758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29657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887943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611316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1042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4765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94806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43417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41662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42019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24803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24625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57965"/>
                  </a:ext>
                </a:extLst>
              </a:tr>
              <a:tr h="786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6373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Base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0272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7448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81679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8040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42128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Misc.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99956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PCBA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5155917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Speakers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68853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75531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36994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Camera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998942"/>
                  </a:ext>
                </a:extLst>
              </a:tr>
              <a:tr h="7090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34096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Base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0510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63906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32045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51932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31127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Misc.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83063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PCBA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3529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Speakers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90783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988360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98985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Camera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3694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B65E67-6EC2-7C0C-4190-75A207DC31E0}"/>
              </a:ext>
            </a:extLst>
          </p:cNvPr>
          <p:cNvSpPr txBox="1"/>
          <p:nvPr/>
        </p:nvSpPr>
        <p:spPr>
          <a:xfrm>
            <a:off x="530507" y="682757"/>
            <a:ext cx="633756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latin typeface="Segoe Sans Display Semilight"/>
                <a:ea typeface="Segoe UI Historic"/>
                <a:cs typeface="Segoe Sans Display Semilight"/>
              </a:rPr>
              <a:t>Replacement components estimated lead times</a:t>
            </a:r>
          </a:p>
        </p:txBody>
      </p:sp>
    </p:spTree>
    <p:extLst>
      <p:ext uri="{BB962C8B-B14F-4D97-AF65-F5344CB8AC3E}">
        <p14:creationId xmlns:p14="http://schemas.microsoft.com/office/powerpoint/2010/main" val="3967774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00CBA2-6E02-790C-5B36-A687CE82D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907865"/>
              </p:ext>
            </p:extLst>
          </p:nvPr>
        </p:nvGraphicFramePr>
        <p:xfrm>
          <a:off x="530507" y="1569213"/>
          <a:ext cx="6654801" cy="7916925"/>
        </p:xfrm>
        <a:graphic>
          <a:graphicData uri="http://schemas.openxmlformats.org/drawingml/2006/table">
            <a:tbl>
              <a:tblPr/>
              <a:tblGrid>
                <a:gridCol w="1216838">
                  <a:extLst>
                    <a:ext uri="{9D8B030D-6E8A-4147-A177-3AD203B41FA5}">
                      <a16:colId xmlns:a16="http://schemas.microsoft.com/office/drawing/2014/main" val="4067657086"/>
                    </a:ext>
                  </a:extLst>
                </a:gridCol>
                <a:gridCol w="1153830">
                  <a:extLst>
                    <a:ext uri="{9D8B030D-6E8A-4147-A177-3AD203B41FA5}">
                      <a16:colId xmlns:a16="http://schemas.microsoft.com/office/drawing/2014/main" val="92585594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2300644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59081058"/>
                    </a:ext>
                  </a:extLst>
                </a:gridCol>
                <a:gridCol w="829733">
                  <a:extLst>
                    <a:ext uri="{9D8B030D-6E8A-4147-A177-3AD203B41FA5}">
                      <a16:colId xmlns:a16="http://schemas.microsoft.com/office/drawing/2014/main" val="2305371100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171054248"/>
                    </a:ext>
                  </a:extLst>
                </a:gridCol>
                <a:gridCol w="922867">
                  <a:extLst>
                    <a:ext uri="{9D8B030D-6E8A-4147-A177-3AD203B41FA5}">
                      <a16:colId xmlns:a16="http://schemas.microsoft.com/office/drawing/2014/main" val="1134187268"/>
                    </a:ext>
                  </a:extLst>
                </a:gridCol>
              </a:tblGrid>
              <a:tr h="471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Device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Replacement Components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Current Supply Status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Lead Time for Small Orders (&lt;5 Units)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LT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Outside of 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45838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18748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040118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Kickstand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712532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706754"/>
                  </a:ext>
                </a:extLst>
              </a:tr>
              <a:tr h="8067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5758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LTE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29657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LTE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Kickstand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039140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LTE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Memory Door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94516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LTE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179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4765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SQ2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Kickstand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94806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SQ2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Memory Door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43417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SQ2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416624"/>
                  </a:ext>
                </a:extLst>
              </a:tr>
              <a:tr h="786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6373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Constraint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4-6 weeks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6-8 weeks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0272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Feet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300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7448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Misc Parts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81679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PCBA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98040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42128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PSU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999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434122"/>
                  </a:ext>
                </a:extLst>
              </a:tr>
              <a:tr h="171826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Laptop 6 for Business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38355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435622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Feet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579758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Keyset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76060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Misc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924158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PCBA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81050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110137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960321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Speakers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960896"/>
                  </a:ext>
                </a:extLst>
              </a:tr>
              <a:tr h="46297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468261"/>
                  </a:ext>
                </a:extLst>
              </a:tr>
              <a:tr h="171826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10 for Business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Base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500909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543519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365038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802169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279181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Misc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163041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PCBA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021698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Speakers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1584800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507468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414148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Camera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1427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748FF1-CB67-FCA4-056F-E82CA8E668DE}"/>
              </a:ext>
            </a:extLst>
          </p:cNvPr>
          <p:cNvSpPr txBox="1"/>
          <p:nvPr/>
        </p:nvSpPr>
        <p:spPr>
          <a:xfrm>
            <a:off x="530507" y="682757"/>
            <a:ext cx="633756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latin typeface="Segoe Sans Display Semilight"/>
                <a:ea typeface="Segoe UI Historic"/>
                <a:cs typeface="Segoe Sans Display Semilight"/>
              </a:rPr>
              <a:t>Replacement components estimated lead times</a:t>
            </a:r>
          </a:p>
        </p:txBody>
      </p:sp>
    </p:spTree>
    <p:extLst>
      <p:ext uri="{BB962C8B-B14F-4D97-AF65-F5344CB8AC3E}">
        <p14:creationId xmlns:p14="http://schemas.microsoft.com/office/powerpoint/2010/main" val="302136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376475"/>
              </p:ext>
            </p:extLst>
          </p:nvPr>
        </p:nvGraphicFramePr>
        <p:xfrm>
          <a:off x="606707" y="1921983"/>
          <a:ext cx="6702423" cy="6173371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69043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777940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520562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282155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8215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Z6B-00001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Display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$ 739.00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display, TIM, cosmetic plate, adhesive, foam,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82155">
                <a:tc rowSpan="3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Z8F-00001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rSSD,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25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Z8H-00001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2TB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$ 699.00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rSSD,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Z7N-00001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$ 189.00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rSSD,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171273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Z6F-00001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$ 18.00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2 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171273">
                <a:tc rowSpan="4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ZNM-00002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USB-A and USB-C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$ 52.00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USB-A/USB-C module,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ZNM-00001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USB-C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$ 52.00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USB-C module, TIM, vanity shim,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Z7D-00001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Connect Charging Port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$ 52.00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surface connect charging port,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Z6S-00001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Audio Jack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audio jack,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304780"/>
                  </a:ext>
                </a:extLst>
              </a:tr>
              <a:tr h="171273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Bucket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ZNL-00002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$ 339.00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back cover with battery,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171273">
                <a:tc rowSpan="2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Z6J-00024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US Keyboard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keyset, Cosmetic plate, TIM,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Z6J-00027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Canada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7772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keyset, Cosmetic plate, TIM,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655999"/>
                  </a:ext>
                </a:extLst>
              </a:tr>
              <a:tr h="171273">
                <a:tc rowSpan="6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ZML-00002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i7/16/4050 dGPU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$ 1,459.00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cosmetic plate, TIM, adhesive,  and screws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49836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ZTP-00002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i7/16/iGPU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$ 1,459.00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ZMN-00002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i7/32/2000 dGPU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$ 1,769.00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ZMM-00002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i7/32/4050 dGPU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$ 1,769.00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364328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ZCL-00002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i7/64/2000 dGPU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$ 2,079.00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34157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ZCJ-00002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i7/64/4060 dGPU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$ 2,079.00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789501"/>
                  </a:ext>
                </a:extLst>
              </a:tr>
              <a:tr h="171273">
                <a:tc rowSpan="2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ZNJ-00001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mSD Reader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SD card reader, TIM, cosmetic plate,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924349"/>
                  </a:ext>
                </a:extLst>
              </a:tr>
              <a:tr h="171273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Z6H-00001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Cosmetic Plate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cosmetic plate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52136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28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Studio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1286122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2029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7221C-6FC9-65C9-CDB5-AF8E43E16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104" y="439681"/>
            <a:ext cx="1905878" cy="1270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BD2A8-0EAA-3989-AF1C-03E74A1C101D}"/>
              </a:ext>
            </a:extLst>
          </p:cNvPr>
          <p:cNvSpPr txBox="1"/>
          <p:nvPr/>
        </p:nvSpPr>
        <p:spPr>
          <a:xfrm>
            <a:off x="600418" y="1624676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76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000852"/>
              </p:ext>
            </p:extLst>
          </p:nvPr>
        </p:nvGraphicFramePr>
        <p:xfrm>
          <a:off x="606707" y="1921983"/>
          <a:ext cx="6702423" cy="3466543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69043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781112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51739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282155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I85-00001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$ 699.00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$ 111.99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$ 332.99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I89-00001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08398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CK1-00001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2 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Charging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Audio Jack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$ 33.00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audio jack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USB-C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USB-C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Enclosure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I8K-00001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I87-00005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$ 270.00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I87-00008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$ 270.00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768138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Cosmetic Plate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Cosmetic Plate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 Cosmetic Plate.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2776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12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Studio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0418" y="1194648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1964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4B6FBC-C68E-7221-23CC-DD737D416BAF}"/>
              </a:ext>
            </a:extLst>
          </p:cNvPr>
          <p:cNvSpPr txBox="1"/>
          <p:nvPr/>
        </p:nvSpPr>
        <p:spPr>
          <a:xfrm>
            <a:off x="600418" y="1624676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682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830880"/>
              </p:ext>
            </p:extLst>
          </p:nvPr>
        </p:nvGraphicFramePr>
        <p:xfrm>
          <a:off x="530507" y="1750966"/>
          <a:ext cx="6702423" cy="6991016"/>
        </p:xfrm>
        <a:graphic>
          <a:graphicData uri="http://schemas.openxmlformats.org/drawingml/2006/table">
            <a:tbl>
              <a:tblPr/>
              <a:tblGrid>
                <a:gridCol w="1174468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1328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4086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40V-00002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kickstand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4062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40V-00001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kickstand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51339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40G-00002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$49.00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door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58898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40G-00001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$49.00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door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605669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30M-00001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$589.00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4680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30L-00001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$295.00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27807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30K-00001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$175.00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15686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40U-00002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$589.00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module,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78071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40X-00001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Front Facing Camera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front facing camera,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5547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40Y-00001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Rear Facing Camera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rear facing camera,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6060669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Buttons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(Power&amp;Volume)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F2O-00002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$69.00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set of power and volume buttons, button PCB, foam, screws, and adhesive.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47587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F2O-00001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$69.00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set of power and volume buttons, foam, screws, and adhesive.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248097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50B-00001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Surface Connect Charge 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$55.00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charge port,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601864"/>
                  </a:ext>
                </a:extLst>
              </a:tr>
              <a:tr h="237744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50F-00001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i5/16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$1,199.00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01495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50G-00001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i5/32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$1,865.00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50442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50D-00001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i5/8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$885.00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2861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50H-00001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i7/16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$1,525.00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02794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50I-00001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i7/32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$2,189.00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85040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50J-00001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i7/64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$2,835.00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80343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50C-00001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$295.00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81274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50A-00002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$379.00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97874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50A-00001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$379.00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213089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30S-00001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$55.00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right and one left speaker,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326631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GOH-00001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Device Entry Kit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$65.00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All foam, adhesive and screws needed to gain entry into the device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94751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40Z-00001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Microphone Module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Microphone Module,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56075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50K-00001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$89.00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thermal module,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8656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64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10 for Business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054D7-53F5-A414-61B0-4DC1B49B778A}"/>
              </a:ext>
            </a:extLst>
          </p:cNvPr>
          <p:cNvSpPr txBox="1"/>
          <p:nvPr/>
        </p:nvSpPr>
        <p:spPr>
          <a:xfrm>
            <a:off x="530507" y="1224130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656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161635"/>
              </p:ext>
            </p:extLst>
          </p:nvPr>
        </p:nvGraphicFramePr>
        <p:xfrm>
          <a:off x="606707" y="2084352"/>
          <a:ext cx="6702423" cy="5496226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4086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4062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TIB-00002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51339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TIB-00003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Sapphire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61730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TIB-00004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Forest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327141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58898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TIH-00002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60566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TIH-00003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Sapphire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63444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TIH-00004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Forest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254573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4680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265GB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$122.99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27807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TIF-00001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$162.99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15686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$302.99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897377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TI6-00001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Display and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78071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WGR-00001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Rear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$162.99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rear camera, 1 thermal module,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5547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WGQ-00001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Front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$162.99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front camera, 1 thermal module,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6060669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Buttons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(Power&amp;Volume)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TIM-00001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set of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47587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TIM-00002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set of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2480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TIM-00003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Sapphire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set of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02529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TIM-00004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Forest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set of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563246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TI7-00001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Connect Charging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$82.99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Surface Connect Charging Port,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60186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1910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530507" y="1210771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2038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 descr="A computer with a keyboard&#10;&#10;Description automatically generated">
            <a:extLst>
              <a:ext uri="{FF2B5EF4-FFF2-40B4-BE49-F238E27FC236}">
                <a16:creationId xmlns:a16="http://schemas.microsoft.com/office/drawing/2014/main" id="{5CD6D05C-6354-D112-D3DC-09A244BF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471" y="780821"/>
            <a:ext cx="2007928" cy="1129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A054D7-53F5-A414-61B0-4DC1B49B778A}"/>
              </a:ext>
            </a:extLst>
          </p:cNvPr>
          <p:cNvSpPr txBox="1"/>
          <p:nvPr/>
        </p:nvSpPr>
        <p:spPr>
          <a:xfrm>
            <a:off x="595001" y="1741004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004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930647"/>
              </p:ext>
            </p:extLst>
          </p:nvPr>
        </p:nvGraphicFramePr>
        <p:xfrm>
          <a:off x="606707" y="1904840"/>
          <a:ext cx="6702423" cy="4360794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16148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31074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WGU-00001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enclosure, 1 thermal module, 1 battery,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735625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WGU-00002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enclosure, 1 thermal module, 1 battery,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10331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WGU-00003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Sapphire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enclosure, 1 thermal module, 1 battery,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590914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WGU-00004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Forest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enclosure, 1 thermal module, 1 battery,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444554"/>
                  </a:ext>
                </a:extLst>
              </a:tr>
              <a:tr h="3107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WGN-00001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battery, 1 thermal module, adhesive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935454"/>
                  </a:ext>
                </a:extLst>
              </a:tr>
              <a:tr h="2632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TIL-00001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Left Speaker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left speaker,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71254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WGT-00001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Left and Right Speaer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$130.99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right speaker and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974067"/>
                  </a:ext>
                </a:extLst>
              </a:tr>
              <a:tr h="2632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TIA-00001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Module+Fan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342795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WGS-00001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Wi-Fi and Camera Deck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$195.99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 Wi-Fi and camera deck module, thermal module,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703845"/>
                  </a:ext>
                </a:extLst>
              </a:tr>
              <a:tr h="31074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WGP-00001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 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533180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WGP-00004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$1,171.99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65829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WGP-00009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 32GB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$1,561.99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927682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WGP-00012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250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218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9 </a:t>
            </a:r>
            <a:r>
              <a:rPr lang="en-US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(continued)</a:t>
            </a:r>
            <a:endParaRPr lang="en-US" sz="2400" dirty="0">
              <a:latin typeface="Segoe Sans Display Semilight" pitchFamily="2" charset="0"/>
              <a:ea typeface="Segoe UI Historic" panose="020B0502040204020203" pitchFamily="34" charset="0"/>
              <a:cs typeface="Segoe Sans Display Semiligh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0418" y="1121257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2038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 descr="A computer with a keyboard&#10;&#10;Description automatically generated">
            <a:extLst>
              <a:ext uri="{FF2B5EF4-FFF2-40B4-BE49-F238E27FC236}">
                <a16:creationId xmlns:a16="http://schemas.microsoft.com/office/drawing/2014/main" id="{5CD6D05C-6354-D112-D3DC-09A244BF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202" y="725804"/>
            <a:ext cx="2007928" cy="1129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E2501-1D13-310D-F75E-4FD6BBB9FE61}"/>
              </a:ext>
            </a:extLst>
          </p:cNvPr>
          <p:cNvSpPr txBox="1"/>
          <p:nvPr/>
        </p:nvSpPr>
        <p:spPr>
          <a:xfrm>
            <a:off x="600418" y="1624676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931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778169"/>
              </p:ext>
            </p:extLst>
          </p:nvPr>
        </p:nvGraphicFramePr>
        <p:xfrm>
          <a:off x="606707" y="2084352"/>
          <a:ext cx="6702423" cy="4740068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4086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TLB-00001 (ROW)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$ 114.99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40628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$ 41.99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788591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TLI-00001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$ 106.99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78024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TM1-00001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$ 122.99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62638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TM6-00001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$ 162.99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7387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TK8-00001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$ 473.99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Display,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951542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Rear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rear camera,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31165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Front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front camera,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17156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Buttons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TN8-00001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set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46743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TKB-00001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Surflink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Surflink Assembly,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075625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$ 650.99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Enclosure, thermal module, battery,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958387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WIA-00001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$ 309.99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battery, 1 thermal module, adhesive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79106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TN1-00001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left and 1 right speaker,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37209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TL8-00001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thermal module, 1 fan,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04004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TMM-00001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 Deck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$ 114.99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camera deck,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363714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WIC-00003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SQ3, 16GB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$ 459.00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58444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WIC-00004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SQ3, 8GB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$ 363.99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4909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2355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9 5G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530507" y="1106556"/>
            <a:ext cx="3113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1996 (Sub6), 1997 (mmWave)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01906-41D2-EE80-E0D0-B08FAD3C0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8" t="9072" r="11069" b="15554"/>
          <a:stretch/>
        </p:blipFill>
        <p:spPr>
          <a:xfrm>
            <a:off x="5756745" y="913589"/>
            <a:ext cx="1552386" cy="976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512E9-BBFE-8692-10B8-948BE0BB9D6C}"/>
              </a:ext>
            </a:extLst>
          </p:cNvPr>
          <p:cNvSpPr txBox="1"/>
          <p:nvPr/>
        </p:nvSpPr>
        <p:spPr>
          <a:xfrm>
            <a:off x="606707" y="1730409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078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48558"/>
              </p:ext>
            </p:extLst>
          </p:nvPr>
        </p:nvGraphicFramePr>
        <p:xfrm>
          <a:off x="530507" y="1538027"/>
          <a:ext cx="6702423" cy="2895235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9872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 Model 1982 – LTE and Model 1983 - Wi-Fi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547469"/>
                  </a:ext>
                </a:extLst>
              </a:tr>
              <a:tr h="2150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I61-00002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075625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I61-00001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(Model 1983-Wifi)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86258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I61-00003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(Model 1982-LTE)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701445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DCI-00002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958387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791062"/>
                  </a:ext>
                </a:extLst>
              </a:tr>
              <a:tr h="21501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DFB-00001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372093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DFI-00001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040046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DGB-00001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363714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DGI-00001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584442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I62-00001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$ 385.00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Display, FPC Cable,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4909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41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8 and Pro 7+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7E3520-2AA6-186F-A482-AB6AE4E1D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278378"/>
              </p:ext>
            </p:extLst>
          </p:nvPr>
        </p:nvGraphicFramePr>
        <p:xfrm>
          <a:off x="530507" y="4433262"/>
          <a:ext cx="6702423" cy="228149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918197362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1388044493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75427629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1512242182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2750687109"/>
                    </a:ext>
                  </a:extLst>
                </a:gridCol>
              </a:tblGrid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 Model 1960 - Wi-Fi and Model 1961 - LTE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531811"/>
                  </a:ext>
                </a:extLst>
              </a:tr>
              <a:tr h="2150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I5A-00002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80080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I5A-00001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(Model 1960-Wi-Fi)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82754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I5A-00003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(Model 1961-LTE)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245297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8LS-00002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510198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8LS-00001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943219"/>
                  </a:ext>
                </a:extLst>
              </a:tr>
              <a:tr h="21501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71657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97583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$ 158.99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109293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30236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4C0EFE1-014B-76FB-9890-F0D5E521F7FD}"/>
              </a:ext>
            </a:extLst>
          </p:cNvPr>
          <p:cNvSpPr txBox="1"/>
          <p:nvPr/>
        </p:nvSpPr>
        <p:spPr>
          <a:xfrm>
            <a:off x="530507" y="1257092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6688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4f161e6-b36f-445c-b9e2-66207e8a4801">
      <Terms xmlns="http://schemas.microsoft.com/office/infopath/2007/PartnerControls"/>
    </lcf76f155ced4ddcb4097134ff3c332f>
    <TaxCatchAll xmlns="230e9df3-be65-4c73-a93b-d1236ebd677e" xsi:nil="true"/>
    <Path xmlns="44f161e6-b36f-445c-b9e2-66207e8a4801">
      <Url xsi:nil="true"/>
      <Description xsi:nil="true"/>
    </Path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375E1F74D10844A9FA80F66FD0822A" ma:contentTypeVersion="23" ma:contentTypeDescription="Create a new document." ma:contentTypeScope="" ma:versionID="6cd6b6c7ce41437c1c3e99017d964ec8">
  <xsd:schema xmlns:xsd="http://www.w3.org/2001/XMLSchema" xmlns:xs="http://www.w3.org/2001/XMLSchema" xmlns:p="http://schemas.microsoft.com/office/2006/metadata/properties" xmlns:ns1="http://schemas.microsoft.com/sharepoint/v3" xmlns:ns2="44f161e6-b36f-445c-b9e2-66207e8a4801" xmlns:ns3="1ba6fa9a-922f-4946-9b13-3afdd712965c" xmlns:ns4="230e9df3-be65-4c73-a93b-d1236ebd677e" targetNamespace="http://schemas.microsoft.com/office/2006/metadata/properties" ma:root="true" ma:fieldsID="0e161293030552dfdf1da9e828981851" ns1:_="" ns2:_="" ns3:_="" ns4:_="">
    <xsd:import namespace="http://schemas.microsoft.com/sharepoint/v3"/>
    <xsd:import namespace="44f161e6-b36f-445c-b9e2-66207e8a4801"/>
    <xsd:import namespace="1ba6fa9a-922f-4946-9b13-3afdd712965c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DocTags" minOccurs="0"/>
                <xsd:element ref="ns2:Path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f161e6-b36f-445c-b9e2-66207e8a4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26" nillable="true" ma:displayName="MediaServiceDocTags" ma:hidden="true" ma:internalName="MediaServiceDocTags" ma:readOnly="true">
      <xsd:simpleType>
        <xsd:restriction base="dms:Note"/>
      </xsd:simpleType>
    </xsd:element>
    <xsd:element name="Path" ma:index="27" nillable="true" ma:displayName="Path" ma:format="Hyperlink" ma:internalName="Path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9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6fa9a-922f-4946-9b13-3afdd712965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190c6c70-48a0-45bc-8659-f8b3ed82984e}" ma:internalName="TaxCatchAll" ma:showField="CatchAllData" ma:web="1ba6fa9a-922f-4946-9b13-3afdd71296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3BE30A-B524-4AB9-AF54-401FAC8661EA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c2440c29-2061-46f6-a324-f78127ce4c14"/>
    <ds:schemaRef ds:uri="8f36e14a-cae0-4ac1-a4e8-b8d6491fa9c1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44f161e6-b36f-445c-b9e2-66207e8a4801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D346C8C-0C9F-4B0E-99B1-BB3C6E231D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4f161e6-b36f-445c-b9e2-66207e8a4801"/>
    <ds:schemaRef ds:uri="1ba6fa9a-922f-4946-9b13-3afdd712965c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F2368D-F17A-49B1-84A1-E99FC5BE45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3268</TotalTime>
  <Words>9418</Words>
  <Application>Microsoft Office PowerPoint</Application>
  <PresentationFormat>Custom</PresentationFormat>
  <Paragraphs>2448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Minahan (ANDERSEN CONSULTANTS LLC)</dc:creator>
  <cp:lastModifiedBy>Katy Minahan (ANDERSEN CONSULTANTS LLC)</cp:lastModifiedBy>
  <cp:revision>31</cp:revision>
  <dcterms:created xsi:type="dcterms:W3CDTF">2024-01-25T15:34:00Z</dcterms:created>
  <dcterms:modified xsi:type="dcterms:W3CDTF">2024-04-17T20:14:04Z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0x01010096375E1F74D10844A9FA80F66FD0822A</vt:lpwstr>
  </property>
</Properties>
</file>