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4"/>
  </p:sldMasterIdLst>
  <p:notesMasterIdLst>
    <p:notesMasterId r:id="rId7"/>
  </p:notesMasterIdLst>
  <p:sldIdLst>
    <p:sldId id="301" r:id="rId5"/>
    <p:sldId id="307"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 userDrawn="1">
          <p15:clr>
            <a:srgbClr val="A4A3A4"/>
          </p15:clr>
        </p15:guide>
        <p15:guide id="2" pos="4625" userDrawn="1">
          <p15:clr>
            <a:srgbClr val="A4A3A4"/>
          </p15:clr>
        </p15:guide>
        <p15:guide id="4" orient="horz" pos="6094" userDrawn="1">
          <p15:clr>
            <a:srgbClr val="A4A3A4"/>
          </p15:clr>
        </p15:guide>
        <p15:guide id="17" pos="271" userDrawn="1">
          <p15:clr>
            <a:srgbClr val="A4A3A4"/>
          </p15:clr>
        </p15:guide>
        <p15:guide id="18" orient="horz" pos="2306" userDrawn="1">
          <p15:clr>
            <a:srgbClr val="A4A3A4"/>
          </p15:clr>
        </p15:guide>
        <p15:guide id="19" pos="2335" userDrawn="1">
          <p15:clr>
            <a:srgbClr val="A4A3A4"/>
          </p15:clr>
        </p15:guide>
        <p15:guide id="20" pos="25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33860B-D50B-D815-C8D5-43F22031DE36}" name="Claudia Quian" initials="CQ" userId="S::clquian@microsoft.com::284e327a-165e-41c4-92db-4400aa26c6b9" providerId="AD"/>
  <p188:author id="{4D4A6815-7047-152A-7614-527A41B3A6D1}" name="Lauren Machtinger" initials="LM" userId="S::l.machtinger@interceptgroup.com::4535f638-706c-47a0-835d-b1693c81b1d3" providerId="AD"/>
  <p188:author id="{C37BC51A-882C-3259-DD70-DDF585288573}" name="Jonna Bell" initials="JB" userId="S::jobell@microsoft.com::a8cc663c-92a9-466d-9c2b-d4e0911ff61d" providerId="AD"/>
  <p188:author id="{1F90853C-BBA0-DA9F-30E2-18301B70F3A1}" name="Emma Crockett" initials="EC" userId="S::e.crockett@interceptgroup.com::89191950-5d03-4d16-89de-5b154c357373" providerId="AD"/>
  <p188:author id="{6ACD9F52-D4DE-2EEA-725B-EBDFCF753D0D}" name="Tara Cotter" initials="TC" userId="S::Tara.Cotter@ceridian.com::8417a9b6-bdf0-4399-9199-68eb97ed7020" providerId="AD"/>
  <p188:author id="{194A7A6C-5B45-650E-5854-AFE55F6E240A}" name="Claudia Chan" initials="CC" userId="S::c.chan@interceptgroup.com::93473b32-9a5b-480c-a5c7-36832fc51abf" providerId="AD"/>
  <p188:author id="{81BD456F-0D6C-BFFA-7F5F-6D494EBF9FCF}" name="Cristina Agardi" initials="CA" userId="S::c.agardi@interceptgroup.com::65799386-ce36-43de-a02c-b5f8fef39968" providerId="AD"/>
  <p188:author id="{9E607572-122D-058B-E481-C90D77E8E635}" name="Alex Fleck" initials="AF" userId="S::a.fleck@interceptgroup.com::b9048adb-2266-4afd-8ad1-f86faef4af2f" providerId="AD"/>
  <p188:author id="{67C84F87-1498-01B2-2767-7B4A11EDB70D}" name="Alex Fleck" initials="AF" userId="Alex Fleck" providerId="None"/>
  <p188:author id="{8F797B9B-110C-644E-DDEE-C1CF2ABE1A87}" name="Cristina Agardi" initials="CA" userId="Cristina Agardi" providerId="None"/>
  <p188:author id="{3D9E43A6-5743-7D41-B221-C8A0E183BEEF}" name="Claudia Chan" initials="CC" userId="Claudia Chan" providerId="None"/>
  <p188:author id="{43319CB5-51C0-A19D-8285-51E2BCB13DC4}" name="Shaheen Yazdani" initials="SY" userId="S::s.yazdani@interceptgroup.com::9fe886aa-dc6d-40a7-a2fb-f9c695f28e45" providerId="AD"/>
  <p188:author id="{B35B3EB6-5A13-3DDB-64B9-318F7A3163B9}" name="Hashim Zafar" initials="HZ" userId="S::v-h.zafar@interceptgroup.com::44de9f00-7c75-4411-bf83-2ddb65c0d43a" providerId="AD"/>
  <p188:author id="{4E1C4DF9-5D3A-9C46-39D5-762CBB5EF019}" name="Esther Lim (ANDERSEN CONSULTANTS LLC)" initials="EL" userId="S::v-estherlim@microsoft.com::311e2514-617e-459d-a52a-0030c6d6ff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haheen Yazdani" initials="SY [2]" lastIdx="11" clrIdx="6">
    <p:extLst>
      <p:ext uri="{19B8F6BF-5375-455C-9EA6-DF929625EA0E}">
        <p15:presenceInfo xmlns:p15="http://schemas.microsoft.com/office/powerpoint/2012/main" userId="Shaheen Yazdani" providerId="None"/>
      </p:ext>
    </p:extLst>
  </p:cmAuthor>
  <p:cmAuthor id="1" name="Claudia Chan" initials="CC" lastIdx="36" clrIdx="0">
    <p:extLst>
      <p:ext uri="{19B8F6BF-5375-455C-9EA6-DF929625EA0E}">
        <p15:presenceInfo xmlns:p15="http://schemas.microsoft.com/office/powerpoint/2012/main" userId="Claudia Chan" providerId="None"/>
      </p:ext>
    </p:extLst>
  </p:cmAuthor>
  <p:cmAuthor id="8" name="Lauren Machtinger" initials="LM" lastIdx="4" clrIdx="7">
    <p:extLst>
      <p:ext uri="{19B8F6BF-5375-455C-9EA6-DF929625EA0E}">
        <p15:presenceInfo xmlns:p15="http://schemas.microsoft.com/office/powerpoint/2012/main" userId="S::l.machtinger@interceptgroup.com::4535f638-706c-47a0-835d-b1693c81b1d3" providerId="AD"/>
      </p:ext>
    </p:extLst>
  </p:cmAuthor>
  <p:cmAuthor id="2" name="Shaheen Yazdani" initials="SY" lastIdx="12" clrIdx="1">
    <p:extLst>
      <p:ext uri="{19B8F6BF-5375-455C-9EA6-DF929625EA0E}">
        <p15:presenceInfo xmlns:p15="http://schemas.microsoft.com/office/powerpoint/2012/main" userId="S::s.yazdani@interceptgroup.com::9fe886aa-dc6d-40a7-a2fb-f9c695f28e45" providerId="AD"/>
      </p:ext>
    </p:extLst>
  </p:cmAuthor>
  <p:cmAuthor id="3" name="Nahya Raidy" initials="NR" lastIdx="6" clrIdx="2">
    <p:extLst>
      <p:ext uri="{19B8F6BF-5375-455C-9EA6-DF929625EA0E}">
        <p15:presenceInfo xmlns:p15="http://schemas.microsoft.com/office/powerpoint/2012/main" userId="S::n.raidy@interceptgroup.com::03611822-e41a-470d-bccd-e2cef220430c" providerId="AD"/>
      </p:ext>
    </p:extLst>
  </p:cmAuthor>
  <p:cmAuthor id="4" name="Nahya Raidy" initials="NR [2]" lastIdx="5" clrIdx="3">
    <p:extLst>
      <p:ext uri="{19B8F6BF-5375-455C-9EA6-DF929625EA0E}">
        <p15:presenceInfo xmlns:p15="http://schemas.microsoft.com/office/powerpoint/2012/main" userId="Nahya Raidy" providerId="None"/>
      </p:ext>
    </p:extLst>
  </p:cmAuthor>
  <p:cmAuthor id="5" name="Julian Ibe" initials="JI" lastIdx="1" clrIdx="4">
    <p:extLst>
      <p:ext uri="{19B8F6BF-5375-455C-9EA6-DF929625EA0E}">
        <p15:presenceInfo xmlns:p15="http://schemas.microsoft.com/office/powerpoint/2012/main" userId="Julian Ibe" providerId="None"/>
      </p:ext>
    </p:extLst>
  </p:cmAuthor>
  <p:cmAuthor id="6" name="Intercept Group" initials="I" lastIdx="4" clrIdx="5">
    <p:extLst>
      <p:ext uri="{19B8F6BF-5375-455C-9EA6-DF929625EA0E}">
        <p15:presenceInfo xmlns:p15="http://schemas.microsoft.com/office/powerpoint/2012/main" userId="Intercept Gro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0B0B0"/>
    <a:srgbClr val="2F2F2F"/>
    <a:srgbClr val="F2F2F2"/>
    <a:srgbClr val="0078D4"/>
    <a:srgbClr val="F3F3F3"/>
    <a:srgbClr val="F0F0F0"/>
    <a:srgbClr val="05316B"/>
    <a:srgbClr val="C02A02"/>
    <a:srgbClr val="F7B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2208" y="48"/>
      </p:cViewPr>
      <p:guideLst>
        <p:guide orient="horz" pos="242"/>
        <p:guide pos="4625"/>
        <p:guide orient="horz" pos="6094"/>
        <p:guide pos="271"/>
        <p:guide orient="horz" pos="2306"/>
        <p:guide pos="2335"/>
        <p:guide pos="25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A339E-8D31-46E9-9CF8-133C546E7D20}" type="datetimeFigureOut">
              <a:rPr lang="en-CA" smtClean="0"/>
              <a:t>2023-11-06</a:t>
            </a:fld>
            <a:endParaRPr lang="en-CA"/>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9A64F-1DE6-4BA7-98AD-603E0AF90FF9}" type="slidenum">
              <a:rPr lang="en-CA" smtClean="0"/>
              <a:t>‹#›</a:t>
            </a:fld>
            <a:endParaRPr lang="en-CA"/>
          </a:p>
        </p:txBody>
      </p:sp>
    </p:spTree>
    <p:extLst>
      <p:ext uri="{BB962C8B-B14F-4D97-AF65-F5344CB8AC3E}">
        <p14:creationId xmlns:p14="http://schemas.microsoft.com/office/powerpoint/2010/main" val="4252358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a:p>
        </p:txBody>
      </p:sp>
      <p:sp>
        <p:nvSpPr>
          <p:cNvPr id="4" name="Slide Number Placeholder 3"/>
          <p:cNvSpPr>
            <a:spLocks noGrp="1"/>
          </p:cNvSpPr>
          <p:nvPr>
            <p:ph type="sldNum" sz="quarter" idx="5"/>
          </p:nvPr>
        </p:nvSpPr>
        <p:spPr/>
        <p:txBody>
          <a:bodyPr/>
          <a:lstStyle/>
          <a:p>
            <a:fld id="{FD39A64F-1DE6-4BA7-98AD-603E0AF90FF9}" type="slidenum">
              <a:rPr lang="en-CA" smtClean="0"/>
              <a:t>1</a:t>
            </a:fld>
            <a:endParaRPr lang="en-CA"/>
          </a:p>
        </p:txBody>
      </p:sp>
    </p:spTree>
    <p:extLst>
      <p:ext uri="{BB962C8B-B14F-4D97-AF65-F5344CB8AC3E}">
        <p14:creationId xmlns:p14="http://schemas.microsoft.com/office/powerpoint/2010/main" val="232005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a:p>
        </p:txBody>
      </p:sp>
      <p:sp>
        <p:nvSpPr>
          <p:cNvPr id="4" name="Slide Number Placeholder 3"/>
          <p:cNvSpPr>
            <a:spLocks noGrp="1"/>
          </p:cNvSpPr>
          <p:nvPr>
            <p:ph type="sldNum" sz="quarter" idx="5"/>
          </p:nvPr>
        </p:nvSpPr>
        <p:spPr/>
        <p:txBody>
          <a:bodyPr/>
          <a:lstStyle/>
          <a:p>
            <a:fld id="{FD39A64F-1DE6-4BA7-98AD-603E0AF90FF9}" type="slidenum">
              <a:rPr lang="en-CA" smtClean="0"/>
              <a:t>2</a:t>
            </a:fld>
            <a:endParaRPr lang="en-CA"/>
          </a:p>
        </p:txBody>
      </p:sp>
    </p:spTree>
    <p:extLst>
      <p:ext uri="{BB962C8B-B14F-4D97-AF65-F5344CB8AC3E}">
        <p14:creationId xmlns:p14="http://schemas.microsoft.com/office/powerpoint/2010/main" val="402439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E2DDA219-927C-4E0F-8C1D-DB406F3000BA}" type="datetime1">
              <a:rPr lang="en-CA" smtClean="0"/>
              <a:t>2023-11-06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68029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A3BD35-37A8-483C-9057-168EDDB2AB43}" type="datetime1">
              <a:rPr lang="en-CA" smtClean="0"/>
              <a:t>2023-11-06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307388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1DEAE6-001D-4AB5-A74F-C3B2CDD6F70F}" type="datetime1">
              <a:rPr lang="en-CA" smtClean="0"/>
              <a:t>2023-11-06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15806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9EFD3-2114-4A88-9673-94C0A6CF3459}" type="datetime1">
              <a:rPr lang="en-CA" smtClean="0"/>
              <a:t>2023-11-06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84283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7115D-1B1F-4737-ADD4-6F8D69C4F719}" type="datetime1">
              <a:rPr lang="en-CA" smtClean="0"/>
              <a:t>2023-11-06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80233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6B86FE-4D19-47CE-81BC-A5498C8AD73D}" type="datetime1">
              <a:rPr lang="en-CA" smtClean="0"/>
              <a:t>2023-11-06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345114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88C81A-F61D-44AF-A1A0-900C2997039B}" type="datetime1">
              <a:rPr lang="en-CA" smtClean="0"/>
              <a:t>2023-11-06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217319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CD4BAA-7209-45E0-90E9-77D535245657}" type="datetime1">
              <a:rPr lang="en-CA" smtClean="0"/>
              <a:t>2023-11-06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60097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68352-CD83-45B9-8591-4FBD0C63A48B}" type="datetime1">
              <a:rPr lang="en-CA" smtClean="0"/>
              <a:t>2023-11-06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EF3BFEA-94B6-43B3-BFC0-C11D0EECC516}" type="slidenum">
              <a:rPr lang="en-CA" smtClean="0"/>
              <a:pPr/>
              <a:t>‹#›</a:t>
            </a:fld>
            <a:endParaRPr lang="en-CA"/>
          </a:p>
        </p:txBody>
      </p:sp>
    </p:spTree>
    <p:extLst>
      <p:ext uri="{BB962C8B-B14F-4D97-AF65-F5344CB8AC3E}">
        <p14:creationId xmlns:p14="http://schemas.microsoft.com/office/powerpoint/2010/main" val="9460028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6206A867-56BD-4FC4-BACF-8D8B16F87659}" type="datetime1">
              <a:rPr lang="en-CA" smtClean="0"/>
              <a:t>2023-11-06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172489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5FA7A55-2C2A-4F72-A747-00354B0542AF}" type="datetime1">
              <a:rPr lang="en-CA" smtClean="0"/>
              <a:t>2023-11-06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EF3BFEA-94B6-43B3-BFC0-C11D0EECC516}" type="slidenum">
              <a:rPr lang="en-CA" smtClean="0"/>
              <a:t>‹#›</a:t>
            </a:fld>
            <a:endParaRPr lang="en-CA"/>
          </a:p>
        </p:txBody>
      </p:sp>
    </p:spTree>
    <p:extLst>
      <p:ext uri="{BB962C8B-B14F-4D97-AF65-F5344CB8AC3E}">
        <p14:creationId xmlns:p14="http://schemas.microsoft.com/office/powerpoint/2010/main" val="303825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46C3ABA-AE8A-4001-9F49-E903CFE13593}" type="datetime1">
              <a:rPr lang="en-CA" smtClean="0"/>
              <a:t>2023-11-06</a:t>
            </a:fld>
            <a:endParaRPr lang="en-CA"/>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3EF3BFEA-94B6-43B3-BFC0-C11D0EECC516}" type="slidenum">
              <a:rPr lang="en-CA" smtClean="0"/>
              <a:t>‹#›</a:t>
            </a:fld>
            <a:endParaRPr lang="en-CA"/>
          </a:p>
        </p:txBody>
      </p:sp>
      <p:pic>
        <p:nvPicPr>
          <p:cNvPr id="7" name="Picture 6" hidden="1">
            <a:extLst>
              <a:ext uri="{FF2B5EF4-FFF2-40B4-BE49-F238E27FC236}">
                <a16:creationId xmlns:a16="http://schemas.microsoft.com/office/drawing/2014/main" id="{ABA07E06-52D8-4074-B149-5969AB6079F7}"/>
              </a:ext>
            </a:extLst>
          </p:cNvPr>
          <p:cNvPicPr>
            <a:picLocks noChangeAspect="1"/>
          </p:cNvPicPr>
          <p:nvPr userDrawn="1"/>
        </p:nvPicPr>
        <p:blipFill>
          <a:blip r:embed="rId13"/>
          <a:stretch>
            <a:fillRect/>
          </a:stretch>
        </p:blipFill>
        <p:spPr>
          <a:xfrm>
            <a:off x="-4933028" y="1022883"/>
            <a:ext cx="4821990" cy="1267056"/>
          </a:xfrm>
          <a:prstGeom prst="rect">
            <a:avLst/>
          </a:prstGeom>
        </p:spPr>
      </p:pic>
      <p:pic>
        <p:nvPicPr>
          <p:cNvPr id="8" name="Picture 7" hidden="1">
            <a:extLst>
              <a:ext uri="{FF2B5EF4-FFF2-40B4-BE49-F238E27FC236}">
                <a16:creationId xmlns:a16="http://schemas.microsoft.com/office/drawing/2014/main" id="{EEC3FCC4-617E-4AEB-9FCB-02BF33A235AF}"/>
              </a:ext>
            </a:extLst>
          </p:cNvPr>
          <p:cNvPicPr>
            <a:picLocks noChangeAspect="1"/>
          </p:cNvPicPr>
          <p:nvPr userDrawn="1"/>
        </p:nvPicPr>
        <p:blipFill>
          <a:blip r:embed="rId14"/>
          <a:stretch>
            <a:fillRect/>
          </a:stretch>
        </p:blipFill>
        <p:spPr>
          <a:xfrm>
            <a:off x="-4933028" y="2347095"/>
            <a:ext cx="1981302" cy="2682105"/>
          </a:xfrm>
          <a:prstGeom prst="rect">
            <a:avLst/>
          </a:prstGeom>
        </p:spPr>
      </p:pic>
    </p:spTree>
    <p:extLst>
      <p:ext uri="{BB962C8B-B14F-4D97-AF65-F5344CB8AC3E}">
        <p14:creationId xmlns:p14="http://schemas.microsoft.com/office/powerpoint/2010/main" val="268124553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E4D2A59-3F2C-4782-92BF-66CE7A90E648}"/>
              </a:ext>
            </a:extLst>
          </p:cNvPr>
          <p:cNvPicPr>
            <a:picLocks noChangeAspect="1"/>
          </p:cNvPicPr>
          <p:nvPr/>
        </p:nvPicPr>
        <p:blipFill rotWithShape="1">
          <a:blip r:embed="rId3">
            <a:extLst>
              <a:ext uri="{28A0092B-C50C-407E-A947-70E740481C1C}">
                <a14:useLocalDpi xmlns:a14="http://schemas.microsoft.com/office/drawing/2010/main" val="0"/>
              </a:ext>
            </a:extLst>
          </a:blip>
          <a:srcRect l="762" t="1524" r="762"/>
          <a:stretch/>
        </p:blipFill>
        <p:spPr>
          <a:xfrm>
            <a:off x="3851689" y="6757286"/>
            <a:ext cx="3920711" cy="3301113"/>
          </a:xfrm>
          <a:prstGeom prst="rect">
            <a:avLst/>
          </a:prstGeom>
        </p:spPr>
      </p:pic>
      <p:sp>
        <p:nvSpPr>
          <p:cNvPr id="29" name="Rectangle 28">
            <a:extLst>
              <a:ext uri="{FF2B5EF4-FFF2-40B4-BE49-F238E27FC236}">
                <a16:creationId xmlns:a16="http://schemas.microsoft.com/office/drawing/2014/main" id="{D7AC4248-79CD-41E9-8538-965537D4983F}"/>
              </a:ext>
            </a:extLst>
          </p:cNvPr>
          <p:cNvSpPr/>
          <p:nvPr/>
        </p:nvSpPr>
        <p:spPr>
          <a:xfrm>
            <a:off x="0" y="0"/>
            <a:ext cx="7772400" cy="353793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Shape 29">
            <a:extLst>
              <a:ext uri="{FF2B5EF4-FFF2-40B4-BE49-F238E27FC236}">
                <a16:creationId xmlns:a16="http://schemas.microsoft.com/office/drawing/2014/main" id="{B351647F-FC0B-70C2-038A-8344138E0243}"/>
              </a:ext>
            </a:extLst>
          </p:cNvPr>
          <p:cNvSpPr/>
          <p:nvPr/>
        </p:nvSpPr>
        <p:spPr>
          <a:xfrm rot="18878745">
            <a:off x="3831768" y="1152294"/>
            <a:ext cx="5460934" cy="2980445"/>
          </a:xfrm>
          <a:custGeom>
            <a:avLst/>
            <a:gdLst>
              <a:gd name="connsiteX0" fmla="*/ 4972747 w 5460934"/>
              <a:gd name="connsiteY0" fmla="*/ 0 h 2980445"/>
              <a:gd name="connsiteX1" fmla="*/ 5460934 w 5460934"/>
              <a:gd name="connsiteY1" fmla="*/ 494262 h 2980445"/>
              <a:gd name="connsiteX2" fmla="*/ 2943816 w 5460934"/>
              <a:gd name="connsiteY2" fmla="*/ 2980445 h 2980445"/>
              <a:gd name="connsiteX3" fmla="*/ 0 w 5460934"/>
              <a:gd name="connsiteY3" fmla="*/ 0 h 2980445"/>
            </a:gdLst>
            <a:ahLst/>
            <a:cxnLst>
              <a:cxn ang="0">
                <a:pos x="connsiteX0" y="connsiteY0"/>
              </a:cxn>
              <a:cxn ang="0">
                <a:pos x="connsiteX1" y="connsiteY1"/>
              </a:cxn>
              <a:cxn ang="0">
                <a:pos x="connsiteX2" y="connsiteY2"/>
              </a:cxn>
              <a:cxn ang="0">
                <a:pos x="connsiteX3" y="connsiteY3"/>
              </a:cxn>
            </a:cxnLst>
            <a:rect l="l" t="t" r="r" b="b"/>
            <a:pathLst>
              <a:path w="5460934" h="2980445">
                <a:moveTo>
                  <a:pt x="4972747" y="0"/>
                </a:moveTo>
                <a:lnTo>
                  <a:pt x="5460934" y="494262"/>
                </a:lnTo>
                <a:lnTo>
                  <a:pt x="2943816" y="2980445"/>
                </a:lnTo>
                <a:lnTo>
                  <a:pt x="0"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pic>
        <p:nvPicPr>
          <p:cNvPr id="4" name="Picture 3">
            <a:extLst>
              <a:ext uri="{FF2B5EF4-FFF2-40B4-BE49-F238E27FC236}">
                <a16:creationId xmlns:a16="http://schemas.microsoft.com/office/drawing/2014/main" id="{C916F1D9-3495-1B2E-FC3D-D17A259FAF9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0307" y="193390"/>
            <a:ext cx="1832000" cy="571012"/>
          </a:xfrm>
          <a:prstGeom prst="rect">
            <a:avLst/>
          </a:prstGeom>
        </p:spPr>
      </p:pic>
      <p:sp>
        <p:nvSpPr>
          <p:cNvPr id="17" name="Rectangle 16">
            <a:extLst>
              <a:ext uri="{FF2B5EF4-FFF2-40B4-BE49-F238E27FC236}">
                <a16:creationId xmlns:a16="http://schemas.microsoft.com/office/drawing/2014/main" id="{CCF8BAAD-1EFD-80A7-59FC-F12C164FEE02}"/>
              </a:ext>
            </a:extLst>
          </p:cNvPr>
          <p:cNvSpPr/>
          <p:nvPr/>
        </p:nvSpPr>
        <p:spPr>
          <a:xfrm>
            <a:off x="435143" y="3621197"/>
            <a:ext cx="6917975" cy="1815882"/>
          </a:xfrm>
          <a:prstGeom prst="rect">
            <a:avLst/>
          </a:prstGeom>
        </p:spPr>
        <p:txBody>
          <a:bodyPr wrap="square" lIns="91440" tIns="45720" rIns="91440" bIns="45720" anchor="t">
            <a:spAutoFit/>
          </a:bodyPr>
          <a:lstStyle/>
          <a:p>
            <a:pPr fontAlgn="t">
              <a:defRPr/>
            </a:pPr>
            <a:r>
              <a:rPr lang="en-US" sz="1600" dirty="0">
                <a:latin typeface="Segoe UI Light"/>
                <a:cs typeface="Segoe UI Semibold"/>
              </a:rPr>
              <a:t>In the new era of modern work, flexibility, empowerment, and resilience are the paths to success. </a:t>
            </a:r>
            <a:endParaRPr lang="en-US" sz="1200" dirty="0">
              <a:solidFill>
                <a:srgbClr val="2F2F2F"/>
              </a:solidFill>
              <a:ea typeface="+mn-lt"/>
              <a:cs typeface="+mn-lt"/>
            </a:endParaRPr>
          </a:p>
          <a:p>
            <a:pPr>
              <a:defRPr/>
            </a:pPr>
            <a:r>
              <a:rPr lang="en-US" sz="1600" dirty="0">
                <a:latin typeface="Segoe UI Light"/>
                <a:cs typeface="Segoe UI Semibold"/>
              </a:rPr>
              <a:t>A modern device strategy prioritizes the employee experience to deliver better business outcomes with hardware built for flexible and productive environments. </a:t>
            </a:r>
            <a:endParaRPr lang="en-US" sz="1600">
              <a:latin typeface="Segoe UI Light"/>
              <a:cs typeface="Segoe UI Semibold"/>
            </a:endParaRPr>
          </a:p>
          <a:p>
            <a:pPr>
              <a:defRPr/>
            </a:pPr>
            <a:r>
              <a:rPr lang="en-US" sz="1600" dirty="0">
                <a:latin typeface="Segoe UI Light"/>
                <a:cs typeface="Segoe UI Semibold"/>
              </a:rPr>
              <a:t>Join us for the Modernize with Surface Workshop to meet the challenges of modern business head-on.</a:t>
            </a:r>
            <a:endParaRPr lang="en-US" dirty="0"/>
          </a:p>
        </p:txBody>
      </p:sp>
      <p:sp>
        <p:nvSpPr>
          <p:cNvPr id="9" name="TextBox 8">
            <a:extLst>
              <a:ext uri="{FF2B5EF4-FFF2-40B4-BE49-F238E27FC236}">
                <a16:creationId xmlns:a16="http://schemas.microsoft.com/office/drawing/2014/main" id="{B9A09BE2-0D41-7FBD-C7A7-3E8B84E06F73}"/>
              </a:ext>
            </a:extLst>
          </p:cNvPr>
          <p:cNvSpPr txBox="1"/>
          <p:nvPr/>
        </p:nvSpPr>
        <p:spPr>
          <a:xfrm>
            <a:off x="319274" y="1016533"/>
            <a:ext cx="4910342" cy="1569660"/>
          </a:xfrm>
          <a:prstGeom prst="rect">
            <a:avLst/>
          </a:prstGeom>
          <a:noFill/>
        </p:spPr>
        <p:txBody>
          <a:bodyPr wrap="square" lIns="91440" tIns="45720" rIns="91440" bIns="45720" rtlCol="0" anchor="t">
            <a:spAutoFit/>
          </a:bodyPr>
          <a:lstStyle/>
          <a:p>
            <a:pPr>
              <a:defRPr/>
            </a:pPr>
            <a:r>
              <a:rPr lang="en-US" sz="3200">
                <a:solidFill>
                  <a:srgbClr val="000000"/>
                </a:solidFill>
                <a:latin typeface="Segoe UI Light"/>
                <a:ea typeface="Roboto"/>
                <a:cs typeface="Segoe UI Semibold"/>
              </a:rPr>
              <a:t>Explore ways to modernize your workplace with Microsoft Surface</a:t>
            </a:r>
          </a:p>
        </p:txBody>
      </p:sp>
      <p:sp>
        <p:nvSpPr>
          <p:cNvPr id="11" name="Rectangle 10">
            <a:extLst>
              <a:ext uri="{FF2B5EF4-FFF2-40B4-BE49-F238E27FC236}">
                <a16:creationId xmlns:a16="http://schemas.microsoft.com/office/drawing/2014/main" id="{3B31C567-A0A6-92A2-2690-5C59257B517E}"/>
              </a:ext>
            </a:extLst>
          </p:cNvPr>
          <p:cNvSpPr/>
          <p:nvPr/>
        </p:nvSpPr>
        <p:spPr>
          <a:xfrm>
            <a:off x="336225" y="5648520"/>
            <a:ext cx="7143790" cy="1092607"/>
          </a:xfrm>
          <a:prstGeom prst="rect">
            <a:avLst/>
          </a:prstGeom>
        </p:spPr>
        <p:txBody>
          <a:bodyPr wrap="square" lIns="91440" tIns="45720" rIns="91440" bIns="45720" anchor="t">
            <a:spAutoFit/>
          </a:bodyPr>
          <a:lstStyle/>
          <a:p>
            <a:pPr fontAlgn="t"/>
            <a:r>
              <a:rPr lang="en-US" sz="1600">
                <a:solidFill>
                  <a:srgbClr val="000000"/>
                </a:solidFill>
                <a:latin typeface="Segoe UI Light"/>
                <a:cs typeface="Segoe UI Semibold"/>
              </a:rPr>
              <a:t>See what Surface can do for your business </a:t>
            </a:r>
            <a:endParaRPr lang="en-US" sz="1600">
              <a:solidFill>
                <a:srgbClr val="000000"/>
              </a:solidFill>
              <a:latin typeface="Segoe UI Light"/>
              <a:cs typeface="Segoe UI Semibold" panose="020B0702040204020203" pitchFamily="34" charset="0"/>
            </a:endParaRPr>
          </a:p>
          <a:p>
            <a:pPr fontAlgn="t"/>
            <a:endParaRPr lang="en-US" sz="1300">
              <a:solidFill>
                <a:srgbClr val="2F2F2F"/>
              </a:solidFill>
              <a:latin typeface="Segoe UI Semibold" panose="020B0702040204020203" pitchFamily="34" charset="0"/>
              <a:cs typeface="Segoe UI Semibold" panose="020B0702040204020203" pitchFamily="34" charset="0"/>
            </a:endParaRPr>
          </a:p>
          <a:p>
            <a:pPr fontAlgn="t">
              <a:defRPr/>
            </a:pPr>
            <a:r>
              <a:rPr lang="en-US" sz="1200">
                <a:solidFill>
                  <a:srgbClr val="2F2F2F"/>
                </a:solidFill>
                <a:latin typeface="Segoe UI"/>
              </a:rPr>
              <a:t>For the </a:t>
            </a:r>
            <a:r>
              <a:rPr lang="en-US" sz="1200">
                <a:solidFill>
                  <a:srgbClr val="2F2F2F"/>
                </a:solidFill>
                <a:latin typeface="Segoe UI Semibold"/>
                <a:cs typeface="Segoe UI Semibold"/>
              </a:rPr>
              <a:t>Modernize with Surface Workshop</a:t>
            </a:r>
            <a:r>
              <a:rPr lang="en-US" sz="1200">
                <a:solidFill>
                  <a:srgbClr val="2F2F2F"/>
                </a:solidFill>
                <a:latin typeface="Segoe UI"/>
              </a:rPr>
              <a:t>, [</a:t>
            </a:r>
            <a:r>
              <a:rPr lang="en-US" sz="1200">
                <a:solidFill>
                  <a:srgbClr val="2F2F2F"/>
                </a:solidFill>
                <a:highlight>
                  <a:srgbClr val="C0C0C0"/>
                </a:highlight>
                <a:latin typeface="Segoe UI"/>
              </a:rPr>
              <a:t>PARTNER NAME</a:t>
            </a:r>
            <a:r>
              <a:rPr lang="en-US" sz="1200">
                <a:solidFill>
                  <a:srgbClr val="2F2F2F"/>
                </a:solidFill>
                <a:latin typeface="Segoe UI"/>
              </a:rPr>
              <a:t>] consultants' partner with you to identify challenges, pain points, and opportunities. We’ll develop an actionable plan to propel your organization into the future of work and set the stage for resilience and innovation in a changing world.</a:t>
            </a:r>
            <a:endParaRPr lang="en-US" sz="1200">
              <a:solidFill>
                <a:srgbClr val="2F2F2F"/>
              </a:solidFill>
              <a:cs typeface="Segoe UI"/>
            </a:endParaRPr>
          </a:p>
        </p:txBody>
      </p:sp>
      <p:cxnSp>
        <p:nvCxnSpPr>
          <p:cNvPr id="14" name="Straight Connector 13">
            <a:extLst>
              <a:ext uri="{FF2B5EF4-FFF2-40B4-BE49-F238E27FC236}">
                <a16:creationId xmlns:a16="http://schemas.microsoft.com/office/drawing/2014/main" id="{ED6F5D08-9518-3688-9AF5-C2DFA50CF972}"/>
              </a:ext>
            </a:extLst>
          </p:cNvPr>
          <p:cNvCxnSpPr>
            <a:cxnSpLocks/>
          </p:cNvCxnSpPr>
          <p:nvPr/>
        </p:nvCxnSpPr>
        <p:spPr>
          <a:xfrm>
            <a:off x="319178" y="5530150"/>
            <a:ext cx="6911975" cy="0"/>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pic>
        <p:nvPicPr>
          <p:cNvPr id="40" name="Picture 39" descr="A person sitting at a white table with a computer&#10;&#10;Description automatically generated with medium confidence">
            <a:extLst>
              <a:ext uri="{FF2B5EF4-FFF2-40B4-BE49-F238E27FC236}">
                <a16:creationId xmlns:a16="http://schemas.microsoft.com/office/drawing/2014/main" id="{02328C53-D19D-1ABA-F904-2EF81EFDA33A}"/>
              </a:ext>
            </a:extLst>
          </p:cNvPr>
          <p:cNvPicPr>
            <a:picLocks noChangeAspect="1"/>
          </p:cNvPicPr>
          <p:nvPr/>
        </p:nvPicPr>
        <p:blipFill rotWithShape="1">
          <a:blip r:embed="rId5">
            <a:extLst>
              <a:ext uri="{28A0092B-C50C-407E-A947-70E740481C1C}">
                <a14:useLocalDpi xmlns:a14="http://schemas.microsoft.com/office/drawing/2010/main" val="0"/>
              </a:ext>
            </a:extLst>
          </a:blip>
          <a:srcRect l="10731" t="29043" r="23822" b="20347"/>
          <a:stretch/>
        </p:blipFill>
        <p:spPr>
          <a:xfrm>
            <a:off x="2173266" y="651355"/>
            <a:ext cx="5599134" cy="2886581"/>
          </a:xfrm>
          <a:prstGeom prst="rect">
            <a:avLst/>
          </a:prstGeom>
        </p:spPr>
      </p:pic>
      <p:sp>
        <p:nvSpPr>
          <p:cNvPr id="2" name="object 2">
            <a:extLst>
              <a:ext uri="{FF2B5EF4-FFF2-40B4-BE49-F238E27FC236}">
                <a16:creationId xmlns:a16="http://schemas.microsoft.com/office/drawing/2014/main" id="{F4CE9920-4FCD-D4CE-31B3-250254C5E5C5}"/>
              </a:ext>
            </a:extLst>
          </p:cNvPr>
          <p:cNvSpPr txBox="1">
            <a:spLocks/>
          </p:cNvSpPr>
          <p:nvPr/>
        </p:nvSpPr>
        <p:spPr>
          <a:xfrm>
            <a:off x="430212" y="7281771"/>
            <a:ext cx="3153023" cy="2169825"/>
          </a:xfrm>
          <a:prstGeom prst="rect">
            <a:avLst/>
          </a:prstGeom>
        </p:spPr>
        <p:txBody>
          <a:bodyPr vert="horz" wrap="square" lIns="0" tIns="12700" rIns="0" bIns="0" rtlCol="0" anchor="t">
            <a:spAutoFit/>
          </a:bodyPr>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a:lnSpc>
                <a:spcPct val="100000"/>
              </a:lnSpc>
              <a:spcBef>
                <a:spcPts val="100"/>
              </a:spcBef>
              <a:buFont typeface="Arial" panose="020B0604020202020204" pitchFamily="34" charset="0"/>
              <a:buNone/>
            </a:pPr>
            <a:r>
              <a:rPr lang="en-US" sz="1600" spc="-10">
                <a:latin typeface="+mj-lt"/>
                <a:cs typeface="Segoe UI Semilight"/>
              </a:rPr>
              <a:t>Workshop highlights</a:t>
            </a:r>
          </a:p>
          <a:p>
            <a:pPr marL="0" indent="0">
              <a:lnSpc>
                <a:spcPct val="100000"/>
              </a:lnSpc>
              <a:spcBef>
                <a:spcPts val="100"/>
              </a:spcBef>
              <a:buFont typeface="Arial" panose="020B0604020202020204" pitchFamily="34" charset="0"/>
              <a:buNone/>
            </a:pPr>
            <a:r>
              <a:rPr lang="en-US" sz="1200" spc="-10">
                <a:cs typeface="Segoe UI Semilight"/>
              </a:rPr>
              <a:t>We’ll work with you to:</a:t>
            </a:r>
          </a:p>
          <a:p>
            <a:pPr>
              <a:lnSpc>
                <a:spcPct val="100000"/>
              </a:lnSpc>
              <a:spcBef>
                <a:spcPts val="100"/>
              </a:spcBef>
              <a:buFont typeface="Wingdings" panose="05000000000000000000" pitchFamily="2" charset="2"/>
              <a:buChar char="q"/>
            </a:pPr>
            <a:r>
              <a:rPr lang="en-US" sz="1200">
                <a:solidFill>
                  <a:srgbClr val="2F2F2F"/>
                </a:solidFill>
              </a:rPr>
              <a:t>Assess your needs and challenges through a customized workshop</a:t>
            </a:r>
            <a:endParaRPr lang="en-US" sz="1200">
              <a:solidFill>
                <a:srgbClr val="2F2F2F"/>
              </a:solidFill>
              <a:cs typeface="Segoe UI"/>
            </a:endParaRPr>
          </a:p>
          <a:p>
            <a:pPr>
              <a:lnSpc>
                <a:spcPct val="100000"/>
              </a:lnSpc>
              <a:spcBef>
                <a:spcPts val="100"/>
              </a:spcBef>
              <a:buFont typeface="Wingdings" panose="05000000000000000000" pitchFamily="2" charset="2"/>
              <a:buChar char="q"/>
            </a:pPr>
            <a:r>
              <a:rPr lang="en-US" sz="1200">
                <a:solidFill>
                  <a:srgbClr val="2F2F2F"/>
                </a:solidFill>
              </a:rPr>
              <a:t>Explore ways that Microsoft Surface can support your goals to improve business outcomes</a:t>
            </a:r>
            <a:endParaRPr lang="en-US" sz="1200">
              <a:solidFill>
                <a:srgbClr val="2F2F2F"/>
              </a:solidFill>
              <a:cs typeface="Segoe UI"/>
            </a:endParaRPr>
          </a:p>
          <a:p>
            <a:pPr>
              <a:lnSpc>
                <a:spcPct val="100000"/>
              </a:lnSpc>
              <a:spcBef>
                <a:spcPts val="100"/>
              </a:spcBef>
              <a:buFont typeface="Wingdings" panose="05000000000000000000" pitchFamily="2" charset="2"/>
              <a:buChar char="q"/>
            </a:pPr>
            <a:r>
              <a:rPr lang="en-US" sz="1200">
                <a:solidFill>
                  <a:srgbClr val="2F2F2F"/>
                </a:solidFill>
              </a:rPr>
              <a:t>Inform how Surface can help reduce costs and improve business agility</a:t>
            </a:r>
            <a:endParaRPr lang="en-US" sz="1200">
              <a:solidFill>
                <a:srgbClr val="2F2F2F"/>
              </a:solidFill>
              <a:cs typeface="Segoe UI"/>
            </a:endParaRPr>
          </a:p>
          <a:p>
            <a:pPr>
              <a:lnSpc>
                <a:spcPct val="100000"/>
              </a:lnSpc>
              <a:spcBef>
                <a:spcPts val="100"/>
              </a:spcBef>
              <a:buFont typeface="Wingdings" panose="05000000000000000000" pitchFamily="2" charset="2"/>
              <a:buChar char="q"/>
            </a:pPr>
            <a:r>
              <a:rPr lang="en-US" sz="1200" spc="-10">
                <a:cs typeface="Segoe UI Semilight"/>
              </a:rPr>
              <a:t>Build a plan tailored to your business with concrete next steps that work for you</a:t>
            </a:r>
          </a:p>
        </p:txBody>
      </p:sp>
      <p:sp>
        <p:nvSpPr>
          <p:cNvPr id="15" name="object 7">
            <a:extLst>
              <a:ext uri="{FF2B5EF4-FFF2-40B4-BE49-F238E27FC236}">
                <a16:creationId xmlns:a16="http://schemas.microsoft.com/office/drawing/2014/main" id="{CDAF4A16-0AEA-9157-688F-DD2D906F90C2}"/>
              </a:ext>
            </a:extLst>
          </p:cNvPr>
          <p:cNvSpPr txBox="1"/>
          <p:nvPr/>
        </p:nvSpPr>
        <p:spPr>
          <a:xfrm>
            <a:off x="4276160" y="7207948"/>
            <a:ext cx="3066027" cy="1514517"/>
          </a:xfrm>
          <a:prstGeom prst="rect">
            <a:avLst/>
          </a:prstGeom>
        </p:spPr>
        <p:txBody>
          <a:bodyPr vert="horz" wrap="square" lIns="0" tIns="82550" rIns="0" bIns="0" rtlCol="0" anchor="t">
            <a:spAutoFit/>
          </a:bodyPr>
          <a:lstStyle/>
          <a:p>
            <a:pPr marL="12700" defTabSz="914400"/>
            <a:r>
              <a:rPr sz="1600">
                <a:latin typeface="+mj-lt"/>
                <a:cs typeface="Segoe UI Semibold"/>
              </a:rPr>
              <a:t>Who </a:t>
            </a:r>
            <a:r>
              <a:rPr sz="1600" spc="-5">
                <a:latin typeface="+mj-lt"/>
                <a:cs typeface="Segoe UI Semibold"/>
              </a:rPr>
              <a:t>should</a:t>
            </a:r>
            <a:r>
              <a:rPr lang="en-US" sz="1600" spc="-5">
                <a:latin typeface="+mj-lt"/>
                <a:cs typeface="Segoe UI Semibold"/>
              </a:rPr>
              <a:t> </a:t>
            </a:r>
            <a:r>
              <a:rPr sz="1600" spc="-5">
                <a:latin typeface="+mj-lt"/>
                <a:cs typeface="Segoe UI Semibold"/>
              </a:rPr>
              <a:t>attend</a:t>
            </a:r>
            <a:endParaRPr lang="en-US" sz="1600" spc="-5">
              <a:latin typeface="+mj-lt"/>
              <a:cs typeface="Segoe UI Semibold"/>
            </a:endParaRPr>
          </a:p>
          <a:p>
            <a:pPr marL="12700" defTabSz="914400"/>
            <a:r>
              <a:rPr sz="1100">
                <a:solidFill>
                  <a:srgbClr val="2F2F2F"/>
                </a:solidFill>
                <a:cs typeface="Segoe UI"/>
              </a:rPr>
              <a:t>The workshop </a:t>
            </a:r>
            <a:r>
              <a:rPr sz="1100" spc="-5">
                <a:solidFill>
                  <a:srgbClr val="2F2F2F"/>
                </a:solidFill>
                <a:cs typeface="Segoe UI"/>
              </a:rPr>
              <a:t>is intended </a:t>
            </a:r>
            <a:r>
              <a:rPr sz="1100">
                <a:solidFill>
                  <a:srgbClr val="2F2F2F"/>
                </a:solidFill>
                <a:cs typeface="Segoe UI"/>
              </a:rPr>
              <a:t>for:</a:t>
            </a:r>
            <a:endParaRPr lang="en-US" sz="1100">
              <a:solidFill>
                <a:srgbClr val="2F2F2F"/>
              </a:solidFill>
              <a:cs typeface="Segoe UI"/>
            </a:endParaRPr>
          </a:p>
          <a:p>
            <a:pPr marL="240665" indent="-227965" defTabSz="914400">
              <a:buFont typeface="Wingdings" panose="05000000000000000000" pitchFamily="2" charset="2"/>
              <a:buChar char="q"/>
              <a:tabLst>
                <a:tab pos="240665" algn="l"/>
                <a:tab pos="241300" algn="l"/>
              </a:tabLst>
            </a:pPr>
            <a:r>
              <a:rPr lang="en-US" sz="1100" spc="-5">
                <a:solidFill>
                  <a:srgbClr val="2E2E2E"/>
                </a:solidFill>
                <a:cs typeface="Segoe UI"/>
              </a:rPr>
              <a:t>IT decision makers</a:t>
            </a:r>
          </a:p>
          <a:p>
            <a:pPr marL="240665" indent="-227965" defTabSz="914400">
              <a:buFont typeface="Wingdings" panose="05000000000000000000" pitchFamily="2" charset="2"/>
              <a:buChar char="q"/>
              <a:tabLst>
                <a:tab pos="240665" algn="l"/>
                <a:tab pos="241300" algn="l"/>
              </a:tabLst>
            </a:pPr>
            <a:r>
              <a:rPr lang="en-US" sz="1100" spc="-5">
                <a:solidFill>
                  <a:srgbClr val="2E2E2E"/>
                </a:solidFill>
                <a:cs typeface="Segoe UI"/>
              </a:rPr>
              <a:t>Business decision makers</a:t>
            </a:r>
          </a:p>
          <a:p>
            <a:pPr marL="240665" indent="-227965" defTabSz="914400">
              <a:buFont typeface="Wingdings" panose="05000000000000000000" pitchFamily="2" charset="2"/>
              <a:buChar char="q"/>
              <a:tabLst>
                <a:tab pos="240665" algn="l"/>
                <a:tab pos="241300" algn="l"/>
              </a:tabLst>
            </a:pPr>
            <a:r>
              <a:rPr lang="en-US" sz="1100" spc="-5">
                <a:solidFill>
                  <a:srgbClr val="2E2E2E"/>
                </a:solidFill>
                <a:cs typeface="Segoe UI"/>
              </a:rPr>
              <a:t>Chief Information Officer (CIO)</a:t>
            </a:r>
          </a:p>
          <a:p>
            <a:pPr marL="240665" indent="-227965" defTabSz="914400">
              <a:buFont typeface="Wingdings" panose="05000000000000000000" pitchFamily="2" charset="2"/>
              <a:buChar char="q"/>
              <a:tabLst>
                <a:tab pos="240665" algn="l"/>
                <a:tab pos="241300" algn="l"/>
              </a:tabLst>
            </a:pPr>
            <a:r>
              <a:rPr lang="en-US" sz="1100" spc="-5">
                <a:solidFill>
                  <a:srgbClr val="2E2E2E"/>
                </a:solidFill>
                <a:cs typeface="Segoe UI"/>
              </a:rPr>
              <a:t>IT Operations</a:t>
            </a:r>
          </a:p>
          <a:p>
            <a:pPr marL="240665" indent="-227965" defTabSz="914400">
              <a:buFont typeface="Wingdings" panose="05000000000000000000" pitchFamily="2" charset="2"/>
              <a:buChar char="q"/>
              <a:tabLst>
                <a:tab pos="240665" algn="l"/>
                <a:tab pos="241300" algn="l"/>
              </a:tabLst>
            </a:pPr>
            <a:r>
              <a:rPr lang="en-US" sz="1100" spc="-5">
                <a:solidFill>
                  <a:srgbClr val="2E2E2E"/>
                </a:solidFill>
                <a:cs typeface="Segoe UI"/>
              </a:rPr>
              <a:t>Business Architects</a:t>
            </a:r>
          </a:p>
          <a:p>
            <a:pPr marL="240665" indent="-227965" defTabSz="914400">
              <a:buFont typeface="Wingdings" panose="05000000000000000000" pitchFamily="2" charset="2"/>
              <a:buChar char="q"/>
              <a:tabLst>
                <a:tab pos="240665" algn="l"/>
                <a:tab pos="241300" algn="l"/>
              </a:tabLst>
            </a:pPr>
            <a:r>
              <a:rPr lang="en-US" sz="1100" spc="-5">
                <a:solidFill>
                  <a:srgbClr val="2E2E2E"/>
                </a:solidFill>
                <a:cs typeface="Segoe UI"/>
              </a:rPr>
              <a:t>Solution Architects</a:t>
            </a:r>
            <a:endParaRPr lang="en-US">
              <a:solidFill>
                <a:prstClr val="black"/>
              </a:solidFill>
            </a:endParaRPr>
          </a:p>
        </p:txBody>
      </p:sp>
      <p:cxnSp>
        <p:nvCxnSpPr>
          <p:cNvPr id="16" name="Straight Connector 15">
            <a:extLst>
              <a:ext uri="{FF2B5EF4-FFF2-40B4-BE49-F238E27FC236}">
                <a16:creationId xmlns:a16="http://schemas.microsoft.com/office/drawing/2014/main" id="{475070B4-B9CE-583D-C0DC-B8B88B88BB42}"/>
              </a:ext>
            </a:extLst>
          </p:cNvPr>
          <p:cNvCxnSpPr>
            <a:cxnSpLocks/>
          </p:cNvCxnSpPr>
          <p:nvPr/>
        </p:nvCxnSpPr>
        <p:spPr>
          <a:xfrm>
            <a:off x="430212" y="6986416"/>
            <a:ext cx="6911975" cy="0"/>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32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7245BC-CF04-1283-3C78-CF07D2F76155}"/>
              </a:ext>
            </a:extLst>
          </p:cNvPr>
          <p:cNvSpPr/>
          <p:nvPr/>
        </p:nvSpPr>
        <p:spPr>
          <a:xfrm>
            <a:off x="430213" y="7583396"/>
            <a:ext cx="6911975" cy="209082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C916F1D9-3495-1B2E-FC3D-D17A259FAF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6839" y="206454"/>
            <a:ext cx="1832000" cy="571012"/>
          </a:xfrm>
          <a:prstGeom prst="rect">
            <a:avLst/>
          </a:prstGeom>
        </p:spPr>
      </p:pic>
      <p:sp>
        <p:nvSpPr>
          <p:cNvPr id="17" name="Rectangle 16">
            <a:extLst>
              <a:ext uri="{FF2B5EF4-FFF2-40B4-BE49-F238E27FC236}">
                <a16:creationId xmlns:a16="http://schemas.microsoft.com/office/drawing/2014/main" id="{CCF8BAAD-1EFD-80A7-59FC-F12C164FEE02}"/>
              </a:ext>
            </a:extLst>
          </p:cNvPr>
          <p:cNvSpPr/>
          <p:nvPr/>
        </p:nvSpPr>
        <p:spPr>
          <a:xfrm>
            <a:off x="355752" y="5299751"/>
            <a:ext cx="7005965" cy="1446550"/>
          </a:xfrm>
          <a:prstGeom prst="rect">
            <a:avLst/>
          </a:prstGeom>
        </p:spPr>
        <p:txBody>
          <a:bodyPr wrap="square" lIns="91440" tIns="45720" rIns="91440" bIns="45720" anchor="t">
            <a:spAutoFit/>
          </a:bodyPr>
          <a:lstStyle/>
          <a:p>
            <a:pPr fontAlgn="t"/>
            <a:r>
              <a:rPr lang="en-US" sz="1600">
                <a:latin typeface="Segoe UI Light"/>
                <a:cs typeface="Segoe UI Semibold"/>
              </a:rPr>
              <a:t>Why [</a:t>
            </a:r>
            <a:r>
              <a:rPr lang="en-US" sz="1600">
                <a:highlight>
                  <a:srgbClr val="C0C0C0"/>
                </a:highlight>
                <a:latin typeface="Segoe UI Light"/>
                <a:cs typeface="Segoe UI Semibold"/>
              </a:rPr>
              <a:t>PARTNER NAME</a:t>
            </a:r>
            <a:r>
              <a:rPr lang="en-US" sz="1600">
                <a:latin typeface="Segoe UI Light"/>
                <a:cs typeface="Segoe UI Semibold"/>
              </a:rPr>
              <a:t>]?</a:t>
            </a:r>
            <a:endParaRPr lang="en-US" sz="1300">
              <a:solidFill>
                <a:srgbClr val="2F2F2F"/>
              </a:solidFill>
              <a:latin typeface="Segoe UI Semibold" panose="020B0702040204020203" pitchFamily="34" charset="0"/>
              <a:cs typeface="Segoe UI Semibold" panose="020B0702040204020203" pitchFamily="34" charset="0"/>
            </a:endParaRPr>
          </a:p>
          <a:p>
            <a:pPr fontAlgn="t"/>
            <a:endParaRPr lang="en-US" sz="1200">
              <a:solidFill>
                <a:srgbClr val="2F2F2F"/>
              </a:solidFill>
            </a:endParaRPr>
          </a:p>
          <a:p>
            <a:pPr fontAlgn="t"/>
            <a:r>
              <a:rPr lang="en-US" sz="1200">
                <a:solidFill>
                  <a:srgbClr val="2F2F2F"/>
                </a:solidFill>
              </a:rPr>
              <a:t>With extensive solution development experience, [</a:t>
            </a:r>
            <a:r>
              <a:rPr lang="en-US" sz="1200">
                <a:solidFill>
                  <a:srgbClr val="2F2F2F"/>
                </a:solidFill>
                <a:highlight>
                  <a:srgbClr val="C0C0C0"/>
                </a:highlight>
              </a:rPr>
              <a:t>PARTNER NAME</a:t>
            </a:r>
            <a:r>
              <a:rPr lang="en-US" sz="1200">
                <a:solidFill>
                  <a:srgbClr val="2F2F2F"/>
                </a:solidFill>
              </a:rPr>
              <a:t>] can help you bridge the gap between your employees’ day-to-day realities and your organization’s future opportunities. Our industry and technology experience makes us a trusted partner in our customers’ transformation journeys. We’ll work with you to understand your environment and identify opportunities to help you modernize your organization through technology.</a:t>
            </a:r>
            <a:endParaRPr lang="en-US" sz="1200">
              <a:solidFill>
                <a:srgbClr val="2F2F2F"/>
              </a:solidFill>
              <a:cs typeface="Segoe UI"/>
            </a:endParaRPr>
          </a:p>
        </p:txBody>
      </p:sp>
      <p:sp>
        <p:nvSpPr>
          <p:cNvPr id="22" name="Rectangle 21">
            <a:extLst>
              <a:ext uri="{FF2B5EF4-FFF2-40B4-BE49-F238E27FC236}">
                <a16:creationId xmlns:a16="http://schemas.microsoft.com/office/drawing/2014/main" id="{03215EA2-9AAD-CC56-9774-8DA2BDBD3FEF}"/>
              </a:ext>
            </a:extLst>
          </p:cNvPr>
          <p:cNvSpPr/>
          <p:nvPr/>
        </p:nvSpPr>
        <p:spPr>
          <a:xfrm>
            <a:off x="4019777" y="3293616"/>
            <a:ext cx="3416400" cy="982320"/>
          </a:xfrm>
          <a:prstGeom prst="rect">
            <a:avLst/>
          </a:prstGeom>
        </p:spPr>
        <p:txBody>
          <a:bodyPr wrap="square" lIns="91440" tIns="45720" rIns="91440" bIns="45720" anchor="t">
            <a:spAutoFit/>
          </a:bodyPr>
          <a:lstStyle/>
          <a:p>
            <a:pPr fontAlgn="t">
              <a:spcBef>
                <a:spcPts val="400"/>
              </a:spcBef>
              <a:spcAft>
                <a:spcPts val="300"/>
              </a:spcAft>
            </a:pPr>
            <a:r>
              <a:rPr lang="en-US" sz="1600">
                <a:latin typeface="Segoe UI Light"/>
                <a:cs typeface="Segoe UI Semibold"/>
              </a:rPr>
              <a:t>Maximize your technology investment</a:t>
            </a:r>
          </a:p>
          <a:p>
            <a:pPr fontAlgn="t">
              <a:spcBef>
                <a:spcPts val="400"/>
              </a:spcBef>
              <a:spcAft>
                <a:spcPts val="300"/>
              </a:spcAft>
            </a:pPr>
            <a:r>
              <a:rPr lang="en-US" sz="1200">
                <a:solidFill>
                  <a:srgbClr val="2F2F2F"/>
                </a:solidFill>
              </a:rPr>
              <a:t>Extend your total cost of ownership with devices built around quality craftsmanship, accessible design, and sustainability.</a:t>
            </a:r>
          </a:p>
        </p:txBody>
      </p:sp>
      <p:sp>
        <p:nvSpPr>
          <p:cNvPr id="23" name="Rectangle 22">
            <a:extLst>
              <a:ext uri="{FF2B5EF4-FFF2-40B4-BE49-F238E27FC236}">
                <a16:creationId xmlns:a16="http://schemas.microsoft.com/office/drawing/2014/main" id="{EC71CF9D-8F63-9107-7F0A-1AC96FA56C46}"/>
              </a:ext>
            </a:extLst>
          </p:cNvPr>
          <p:cNvSpPr/>
          <p:nvPr/>
        </p:nvSpPr>
        <p:spPr>
          <a:xfrm>
            <a:off x="336222" y="3293616"/>
            <a:ext cx="3416400" cy="1166986"/>
          </a:xfrm>
          <a:prstGeom prst="rect">
            <a:avLst/>
          </a:prstGeom>
        </p:spPr>
        <p:txBody>
          <a:bodyPr wrap="square" lIns="91440" tIns="45720" rIns="91440" bIns="45720" anchor="t">
            <a:spAutoFit/>
          </a:bodyPr>
          <a:lstStyle/>
          <a:p>
            <a:pPr fontAlgn="t">
              <a:spcBef>
                <a:spcPts val="400"/>
              </a:spcBef>
              <a:spcAft>
                <a:spcPts val="300"/>
              </a:spcAft>
            </a:pPr>
            <a:r>
              <a:rPr lang="en-US" sz="1600">
                <a:latin typeface="Segoe UI Light"/>
                <a:cs typeface="Segoe UI Semibold"/>
              </a:rPr>
              <a:t>Versatile and adaptable</a:t>
            </a:r>
          </a:p>
          <a:p>
            <a:pPr fontAlgn="t">
              <a:spcBef>
                <a:spcPts val="400"/>
              </a:spcBef>
              <a:spcAft>
                <a:spcPts val="300"/>
              </a:spcAft>
            </a:pPr>
            <a:r>
              <a:rPr lang="en-US" sz="1200">
                <a:solidFill>
                  <a:srgbClr val="2F2F2F"/>
                </a:solidFill>
              </a:rPr>
              <a:t>Give your people the benefits of versatile form factors, premium inking and touch, high-quality displays, mics, and cameras, and an adaptable ecosystem of flexible accessories.</a:t>
            </a:r>
            <a:endParaRPr lang="en-US" sz="1200">
              <a:solidFill>
                <a:srgbClr val="2F2F2F"/>
              </a:solidFill>
              <a:cs typeface="Segoe UI"/>
            </a:endParaRPr>
          </a:p>
        </p:txBody>
      </p:sp>
      <p:sp>
        <p:nvSpPr>
          <p:cNvPr id="27" name="Rectangle 26">
            <a:extLst>
              <a:ext uri="{FF2B5EF4-FFF2-40B4-BE49-F238E27FC236}">
                <a16:creationId xmlns:a16="http://schemas.microsoft.com/office/drawing/2014/main" id="{79C1D8D7-A970-D5C4-BD4B-FAE7E54A3A85}"/>
              </a:ext>
            </a:extLst>
          </p:cNvPr>
          <p:cNvSpPr/>
          <p:nvPr/>
        </p:nvSpPr>
        <p:spPr>
          <a:xfrm>
            <a:off x="336222" y="1874904"/>
            <a:ext cx="3416400" cy="1166986"/>
          </a:xfrm>
          <a:prstGeom prst="rect">
            <a:avLst/>
          </a:prstGeom>
        </p:spPr>
        <p:txBody>
          <a:bodyPr wrap="square" lIns="91440" tIns="45720" rIns="91440" bIns="45720" anchor="t">
            <a:spAutoFit/>
          </a:bodyPr>
          <a:lstStyle/>
          <a:p>
            <a:pPr fontAlgn="t">
              <a:spcBef>
                <a:spcPts val="400"/>
              </a:spcBef>
              <a:spcAft>
                <a:spcPts val="300"/>
              </a:spcAft>
            </a:pPr>
            <a:r>
              <a:rPr lang="en-US" sz="1600">
                <a:latin typeface="Segoe UI Light"/>
                <a:cs typeface="Segoe UI Semibold"/>
              </a:rPr>
              <a:t>Unlock powerful productivity</a:t>
            </a:r>
          </a:p>
          <a:p>
            <a:pPr fontAlgn="t">
              <a:spcBef>
                <a:spcPts val="400"/>
              </a:spcBef>
              <a:spcAft>
                <a:spcPts val="300"/>
              </a:spcAft>
            </a:pPr>
            <a:r>
              <a:rPr lang="en-US" sz="1200">
                <a:solidFill>
                  <a:srgbClr val="2F2F2F"/>
                </a:solidFill>
              </a:rPr>
              <a:t>Empower a productive everyday experience for employees by capturing the best of Microsoft on devices with the power, battery life, and connectivity they need to thrive.</a:t>
            </a:r>
          </a:p>
        </p:txBody>
      </p:sp>
      <p:sp>
        <p:nvSpPr>
          <p:cNvPr id="28" name="Rectangle 27">
            <a:extLst>
              <a:ext uri="{FF2B5EF4-FFF2-40B4-BE49-F238E27FC236}">
                <a16:creationId xmlns:a16="http://schemas.microsoft.com/office/drawing/2014/main" id="{DEF78A69-27FF-F823-1077-F3E43F2739F9}"/>
              </a:ext>
            </a:extLst>
          </p:cNvPr>
          <p:cNvSpPr/>
          <p:nvPr/>
        </p:nvSpPr>
        <p:spPr>
          <a:xfrm>
            <a:off x="4019777" y="1874904"/>
            <a:ext cx="3465499" cy="1166986"/>
          </a:xfrm>
          <a:prstGeom prst="rect">
            <a:avLst/>
          </a:prstGeom>
        </p:spPr>
        <p:txBody>
          <a:bodyPr wrap="square" lIns="91440" tIns="45720" rIns="91440" bIns="45720" anchor="t">
            <a:spAutoFit/>
          </a:bodyPr>
          <a:lstStyle/>
          <a:p>
            <a:pPr fontAlgn="t">
              <a:spcBef>
                <a:spcPts val="400"/>
              </a:spcBef>
              <a:spcAft>
                <a:spcPts val="300"/>
              </a:spcAft>
            </a:pPr>
            <a:r>
              <a:rPr lang="en-US" sz="1600">
                <a:latin typeface="Segoe UI Light"/>
                <a:cs typeface="Segoe UI Semibold"/>
              </a:rPr>
              <a:t>Industry-leading security</a:t>
            </a:r>
          </a:p>
          <a:p>
            <a:pPr fontAlgn="t">
              <a:spcBef>
                <a:spcPts val="400"/>
              </a:spcBef>
              <a:spcAft>
                <a:spcPts val="300"/>
              </a:spcAft>
            </a:pPr>
            <a:r>
              <a:rPr lang="en-US" sz="1200">
                <a:solidFill>
                  <a:srgbClr val="2F2F2F"/>
                </a:solidFill>
              </a:rPr>
              <a:t>Protect your business and your customers with chip-to-cloud security, protection down to the firmware layer, and complete control through remote device management.</a:t>
            </a:r>
            <a:endParaRPr lang="en-US" sz="1200">
              <a:solidFill>
                <a:srgbClr val="2F2F2F"/>
              </a:solidFill>
              <a:cs typeface="Segoe UI"/>
            </a:endParaRPr>
          </a:p>
        </p:txBody>
      </p:sp>
      <p:sp>
        <p:nvSpPr>
          <p:cNvPr id="29" name="Rectangle 28">
            <a:extLst>
              <a:ext uri="{FF2B5EF4-FFF2-40B4-BE49-F238E27FC236}">
                <a16:creationId xmlns:a16="http://schemas.microsoft.com/office/drawing/2014/main" id="{4FC5CE9E-94E8-54F4-6F71-5CE5715B0A8A}"/>
              </a:ext>
            </a:extLst>
          </p:cNvPr>
          <p:cNvSpPr/>
          <p:nvPr/>
        </p:nvSpPr>
        <p:spPr>
          <a:xfrm>
            <a:off x="336224" y="838387"/>
            <a:ext cx="7045023" cy="738664"/>
          </a:xfrm>
          <a:prstGeom prst="rect">
            <a:avLst/>
          </a:prstGeom>
        </p:spPr>
        <p:txBody>
          <a:bodyPr wrap="square" lIns="91440" tIns="45720" rIns="91440" bIns="45720" anchor="t">
            <a:spAutoFit/>
          </a:bodyPr>
          <a:lstStyle/>
          <a:p>
            <a:pPr fontAlgn="t"/>
            <a:r>
              <a:rPr lang="en-US" sz="2000">
                <a:latin typeface="Segoe UI Light"/>
                <a:cs typeface="Segoe UI Semibold"/>
              </a:rPr>
              <a:t>Modernize your business. Empower your workforce.</a:t>
            </a:r>
          </a:p>
          <a:p>
            <a:pPr fontAlgn="t"/>
            <a:endParaRPr lang="en-US" sz="1000">
              <a:solidFill>
                <a:srgbClr val="2F2F2F"/>
              </a:solidFill>
              <a:latin typeface="Segoe UI Semibold" panose="020B0702040204020203" pitchFamily="34" charset="0"/>
              <a:cs typeface="Segoe UI Semibold" panose="020B0702040204020203" pitchFamily="34" charset="0"/>
            </a:endParaRPr>
          </a:p>
          <a:p>
            <a:pPr fontAlgn="t">
              <a:defRPr/>
            </a:pPr>
            <a:r>
              <a:rPr lang="en-US" sz="1200">
                <a:solidFill>
                  <a:srgbClr val="2F2F2F"/>
                </a:solidFill>
                <a:latin typeface="Segoe UI"/>
              </a:rPr>
              <a:t>Discover the advantages of Microsoft Surface.</a:t>
            </a:r>
            <a:endParaRPr lang="en-US" sz="1200">
              <a:solidFill>
                <a:srgbClr val="2F2F2F"/>
              </a:solidFill>
              <a:cs typeface="Segoe UI"/>
            </a:endParaRPr>
          </a:p>
        </p:txBody>
      </p:sp>
      <p:cxnSp>
        <p:nvCxnSpPr>
          <p:cNvPr id="30" name="Straight Connector 29">
            <a:extLst>
              <a:ext uri="{FF2B5EF4-FFF2-40B4-BE49-F238E27FC236}">
                <a16:creationId xmlns:a16="http://schemas.microsoft.com/office/drawing/2014/main" id="{794371D8-73C9-CE6A-A2D8-85AB72B77CEC}"/>
              </a:ext>
            </a:extLst>
          </p:cNvPr>
          <p:cNvCxnSpPr>
            <a:cxnSpLocks/>
          </p:cNvCxnSpPr>
          <p:nvPr/>
        </p:nvCxnSpPr>
        <p:spPr>
          <a:xfrm>
            <a:off x="430213" y="4894095"/>
            <a:ext cx="6911975" cy="0"/>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E1C7F2E-3A77-56AE-7937-BA73900C03D2}"/>
              </a:ext>
            </a:extLst>
          </p:cNvPr>
          <p:cNvSpPr/>
          <p:nvPr/>
        </p:nvSpPr>
        <p:spPr>
          <a:xfrm>
            <a:off x="680689" y="7798653"/>
            <a:ext cx="3108441" cy="1277273"/>
          </a:xfrm>
          <a:prstGeom prst="rect">
            <a:avLst/>
          </a:prstGeom>
        </p:spPr>
        <p:txBody>
          <a:bodyPr wrap="square" lIns="91440" tIns="45720" rIns="91440" bIns="45720" anchor="t">
            <a:spAutoFit/>
          </a:bodyPr>
          <a:lstStyle/>
          <a:p>
            <a:pPr fontAlgn="t"/>
            <a:r>
              <a:rPr lang="en-US" sz="1600">
                <a:latin typeface="Segoe UI Light"/>
                <a:cs typeface="Segoe UI Semibold"/>
              </a:rPr>
              <a:t>Contact us today to get started</a:t>
            </a:r>
          </a:p>
          <a:p>
            <a:pPr fontAlgn="t"/>
            <a:endParaRPr lang="en-US" sz="1300">
              <a:solidFill>
                <a:srgbClr val="2F2F2F"/>
              </a:solidFill>
              <a:latin typeface="Segoe UI Semibold" panose="020B0702040204020203" pitchFamily="34" charset="0"/>
              <a:cs typeface="Segoe UI Semibold" panose="020B0702040204020203" pitchFamily="34" charset="0"/>
            </a:endParaRPr>
          </a:p>
          <a:p>
            <a:pPr fontAlgn="t"/>
            <a:r>
              <a:rPr lang="en-US" sz="1200">
                <a:solidFill>
                  <a:srgbClr val="2F2F2F"/>
                </a:solidFill>
                <a:highlight>
                  <a:srgbClr val="C0C0C0"/>
                </a:highlight>
              </a:rPr>
              <a:t>[PARTNER NAME]</a:t>
            </a:r>
          </a:p>
          <a:p>
            <a:pPr fontAlgn="t"/>
            <a:r>
              <a:rPr lang="en-US" sz="1200">
                <a:solidFill>
                  <a:srgbClr val="2F2F2F"/>
                </a:solidFill>
                <a:highlight>
                  <a:srgbClr val="C0C0C0"/>
                </a:highlight>
              </a:rPr>
              <a:t>[PARTNER EMAIL]</a:t>
            </a:r>
          </a:p>
          <a:p>
            <a:pPr fontAlgn="t"/>
            <a:r>
              <a:rPr lang="en-US" sz="1200">
                <a:solidFill>
                  <a:srgbClr val="2F2F2F"/>
                </a:solidFill>
                <a:highlight>
                  <a:srgbClr val="C0C0C0"/>
                </a:highlight>
              </a:rPr>
              <a:t>[PARTNER PHONE]</a:t>
            </a:r>
          </a:p>
          <a:p>
            <a:pPr fontAlgn="t"/>
            <a:r>
              <a:rPr lang="en-US" sz="1200">
                <a:solidFill>
                  <a:srgbClr val="2F2F2F"/>
                </a:solidFill>
                <a:highlight>
                  <a:srgbClr val="C0C0C0"/>
                </a:highlight>
              </a:rPr>
              <a:t>[PARTNER ADDRESS]</a:t>
            </a:r>
          </a:p>
        </p:txBody>
      </p:sp>
      <p:sp>
        <p:nvSpPr>
          <p:cNvPr id="19" name="Rectangle 18">
            <a:extLst>
              <a:ext uri="{FF2B5EF4-FFF2-40B4-BE49-F238E27FC236}">
                <a16:creationId xmlns:a16="http://schemas.microsoft.com/office/drawing/2014/main" id="{193090D9-FA05-B9A2-9430-82C7D59A498C}"/>
              </a:ext>
            </a:extLst>
          </p:cNvPr>
          <p:cNvSpPr/>
          <p:nvPr/>
        </p:nvSpPr>
        <p:spPr>
          <a:xfrm>
            <a:off x="680689" y="9181969"/>
            <a:ext cx="3665843" cy="276999"/>
          </a:xfrm>
          <a:prstGeom prst="rect">
            <a:avLst/>
          </a:prstGeom>
        </p:spPr>
        <p:txBody>
          <a:bodyPr wrap="square" lIns="91440" tIns="45720" rIns="91440" bIns="45720" anchor="t">
            <a:spAutoFit/>
          </a:bodyPr>
          <a:lstStyle/>
          <a:p>
            <a:pPr fontAlgn="t"/>
            <a:r>
              <a:rPr lang="en-US" sz="1200">
                <a:solidFill>
                  <a:srgbClr val="0078D4"/>
                </a:solidFill>
                <a:highlight>
                  <a:srgbClr val="C0C0C0"/>
                </a:highlight>
                <a:latin typeface="Segoe UI Semibold" panose="020B0702040204020203" pitchFamily="34" charset="0"/>
                <a:cs typeface="Segoe UI Semibold" panose="020B0702040204020203" pitchFamily="34" charset="0"/>
              </a:rPr>
              <a:t>Explore Microsoft Surface for Business solutions &gt;</a:t>
            </a:r>
          </a:p>
        </p:txBody>
      </p:sp>
      <p:sp>
        <p:nvSpPr>
          <p:cNvPr id="2" name="Rectangle 1">
            <a:extLst>
              <a:ext uri="{FF2B5EF4-FFF2-40B4-BE49-F238E27FC236}">
                <a16:creationId xmlns:a16="http://schemas.microsoft.com/office/drawing/2014/main" id="{5B0E5BDE-2688-3F27-5DDF-63A956F4E9BA}"/>
              </a:ext>
            </a:extLst>
          </p:cNvPr>
          <p:cNvSpPr/>
          <p:nvPr/>
        </p:nvSpPr>
        <p:spPr>
          <a:xfrm>
            <a:off x="5897880" y="300607"/>
            <a:ext cx="1444308" cy="382706"/>
          </a:xfrm>
          <a:prstGeom prst="rect">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00">
                <a:solidFill>
                  <a:schemeClr val="tx1"/>
                </a:solidFill>
                <a:latin typeface="Segoe UI Semibold" panose="020B0702040204020203" pitchFamily="34" charset="0"/>
                <a:cs typeface="Segoe UI Semibold" panose="020B0702040204020203" pitchFamily="34" charset="0"/>
              </a:rPr>
              <a:t>FPO - Partner Logo</a:t>
            </a:r>
          </a:p>
        </p:txBody>
      </p:sp>
      <p:pic>
        <p:nvPicPr>
          <p:cNvPr id="3" name="Picture 2" descr="A person and person looking at a tablet&#10;&#10;Description automatically generated">
            <a:extLst>
              <a:ext uri="{FF2B5EF4-FFF2-40B4-BE49-F238E27FC236}">
                <a16:creationId xmlns:a16="http://schemas.microsoft.com/office/drawing/2014/main" id="{24076437-BA16-B888-9335-7447AC26C1D1}"/>
              </a:ext>
            </a:extLst>
          </p:cNvPr>
          <p:cNvPicPr>
            <a:picLocks noChangeAspect="1"/>
          </p:cNvPicPr>
          <p:nvPr/>
        </p:nvPicPr>
        <p:blipFill>
          <a:blip r:embed="rId4"/>
          <a:stretch>
            <a:fillRect/>
          </a:stretch>
        </p:blipFill>
        <p:spPr>
          <a:xfrm>
            <a:off x="4018103" y="7210530"/>
            <a:ext cx="3324953" cy="2426759"/>
          </a:xfrm>
          <a:prstGeom prst="rect">
            <a:avLst/>
          </a:prstGeom>
        </p:spPr>
      </p:pic>
    </p:spTree>
    <p:extLst>
      <p:ext uri="{BB962C8B-B14F-4D97-AF65-F5344CB8AC3E}">
        <p14:creationId xmlns:p14="http://schemas.microsoft.com/office/powerpoint/2010/main" val="240958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icrosoft - VML">
      <a:majorFont>
        <a:latin typeface="Segoe UI Light"/>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DB1EB926B4C44CA95314EBE42668ED" ma:contentTypeVersion="20" ma:contentTypeDescription="Create a new document." ma:contentTypeScope="" ma:versionID="5de6ffb66f13adf8bf6a4f576365efef">
  <xsd:schema xmlns:xsd="http://www.w3.org/2001/XMLSchema" xmlns:xs="http://www.w3.org/2001/XMLSchema" xmlns:p="http://schemas.microsoft.com/office/2006/metadata/properties" xmlns:ns1="http://schemas.microsoft.com/sharepoint/v3" xmlns:ns2="850a7189-aaef-42cf-81c4-de8963dac130" xmlns:ns3="4b17b58a-5b17-4004-a040-b0b23c96f67c" xmlns:ns4="230e9df3-be65-4c73-a93b-d1236ebd677e" targetNamespace="http://schemas.microsoft.com/office/2006/metadata/properties" ma:root="true" ma:fieldsID="b3ca6d11c8213971565b0e32fda6fd19" ns1:_="" ns2:_="" ns3:_="" ns4:_="">
    <xsd:import namespace="http://schemas.microsoft.com/sharepoint/v3"/>
    <xsd:import namespace="850a7189-aaef-42cf-81c4-de8963dac130"/>
    <xsd:import namespace="4b17b58a-5b17-4004-a040-b0b23c96f67c"/>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4:TaxCatchAll" minOccurs="0"/>
                <xsd:element ref="ns2:MediaServiceSearchProperties" minOccurs="0"/>
                <xsd:element ref="ns2:MediaServiceDocTags"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0a7189-aaef-42cf-81c4-de8963dac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ocTags" ma:index="23" nillable="true" ma:displayName="MediaServiceDocTags" ma:hidden="true" ma:internalName="MediaServiceDocTag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17b58a-5b17-4004-a040-b0b23c96f6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6c806d5-300a-4bf3-b514-b69449f57ab7}" ma:internalName="TaxCatchAll" ma:showField="CatchAllData" ma:web="4b17b58a-5b17-4004-a040-b0b23c96f6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xsi:nil="true"/>
    <lcf76f155ced4ddcb4097134ff3c332f xmlns="850a7189-aaef-42cf-81c4-de8963dac13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702996E-CD92-46DD-93F1-F5DC0EF75721}">
  <ds:schemaRefs>
    <ds:schemaRef ds:uri="http://schemas.microsoft.com/sharepoint/v3/contenttype/forms"/>
  </ds:schemaRefs>
</ds:datastoreItem>
</file>

<file path=customXml/itemProps2.xml><?xml version="1.0" encoding="utf-8"?>
<ds:datastoreItem xmlns:ds="http://schemas.openxmlformats.org/officeDocument/2006/customXml" ds:itemID="{9AC7C21F-7BA2-4B83-9DEA-86EC6B4A41AB}">
  <ds:schemaRefs>
    <ds:schemaRef ds:uri="230e9df3-be65-4c73-a93b-d1236ebd677e"/>
    <ds:schemaRef ds:uri="4b17b58a-5b17-4004-a040-b0b23c96f67c"/>
    <ds:schemaRef ds:uri="850a7189-aaef-42cf-81c4-de8963dac1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8E533E-3FFE-4F3F-A2D6-01B14CF60FD7}">
  <ds:schemaRefs>
    <ds:schemaRef ds:uri="http://purl.org/dc/terms/"/>
    <ds:schemaRef ds:uri="http://schemas.microsoft.com/sharepoint/v3"/>
    <ds:schemaRef ds:uri="http://purl.org/dc/dcmitype/"/>
    <ds:schemaRef ds:uri="850a7189-aaef-42cf-81c4-de8963dac130"/>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230e9df3-be65-4c73-a93b-d1236ebd677e"/>
    <ds:schemaRef ds:uri="4b17b58a-5b17-4004-a040-b0b23c96f67c"/>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f42aa342-8706-4288-bd11-ebb85995028c}" enabled="1" method="Privilege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448</Words>
  <Application>Microsoft Office PowerPoint</Application>
  <PresentationFormat>Custom</PresentationFormat>
  <Paragraphs>45</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Flyer</dc:title>
  <dc:creator>Claudia Chan</dc:creator>
  <cp:lastModifiedBy>Darpan Marwah (WIMMER SOLUTIONS CORPORATION)</cp:lastModifiedBy>
  <cp:revision>31</cp:revision>
  <dcterms:created xsi:type="dcterms:W3CDTF">2021-03-08T01:36:41Z</dcterms:created>
  <dcterms:modified xsi:type="dcterms:W3CDTF">2023-11-06T20:14:03Z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0x01010056DB1EB926B4C44CA95314EBE42668ED</vt:lpwstr>
  </property>
  <property fmtid="{D5CDD505-2E9C-101B-9397-08002B2CF9AE}" pid="3" name="MediaServiceImageTags">
    <vt:lpwstr/>
  </property>
  <property fmtid="{D5CDD505-2E9C-101B-9397-08002B2CF9AE}" pid="4" name="ClassificationContentMarkingHeaderLocations">
    <vt:lpwstr>Office Theme:11</vt:lpwstr>
  </property>
  <property fmtid="{D5CDD505-2E9C-101B-9397-08002B2CF9AE}" pid="5" name="ClassificationContentMarkingHeaderText">
    <vt:lpwstr>Classified as Microsoft Highly Confidential</vt:lpwstr>
  </property>
  <property fmtid="{D5CDD505-2E9C-101B-9397-08002B2CF9AE}" pid="6" name="ClassificationContentMarkingFooterText">
    <vt:lpwstr>Classified as Microsoft Confidential</vt:lpwstr>
  </property>
</Properties>
</file>