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6"/>
  </p:sldMasterIdLst>
  <p:sldIdLst>
    <p:sldId id="261" r:id="rId7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19"/>
    <a:srgbClr val="FFB900"/>
    <a:srgbClr val="F0FDFF"/>
    <a:srgbClr val="505050"/>
    <a:srgbClr val="F6E2E5"/>
    <a:srgbClr val="E6E6E6"/>
    <a:srgbClr val="007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7E4D14-7B35-47D2-8633-18B037B78690}" v="19" dt="2023-05-16T13:16:47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2040" y="-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E89-A443-4379-BAB8-DFDAFC2D8BE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2DB1-1352-4D08-9F1A-63BEF328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6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E89-A443-4379-BAB8-DFDAFC2D8BE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2DB1-1352-4D08-9F1A-63BEF328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4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E89-A443-4379-BAB8-DFDAFC2D8BE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2DB1-1352-4D08-9F1A-63BEF328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8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E89-A443-4379-BAB8-DFDAFC2D8BE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2DB1-1352-4D08-9F1A-63BEF328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E89-A443-4379-BAB8-DFDAFC2D8BE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2DB1-1352-4D08-9F1A-63BEF328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2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E89-A443-4379-BAB8-DFDAFC2D8BE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2DB1-1352-4D08-9F1A-63BEF328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0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E89-A443-4379-BAB8-DFDAFC2D8BE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2DB1-1352-4D08-9F1A-63BEF328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9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E89-A443-4379-BAB8-DFDAFC2D8BE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2DB1-1352-4D08-9F1A-63BEF328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2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E89-A443-4379-BAB8-DFDAFC2D8BE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2DB1-1352-4D08-9F1A-63BEF328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8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E89-A443-4379-BAB8-DFDAFC2D8BE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2DB1-1352-4D08-9F1A-63BEF328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4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E89-A443-4379-BAB8-DFDAFC2D8BE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2DB1-1352-4D08-9F1A-63BEF328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89E89-A443-4379-BAB8-DFDAFC2D8BE7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82DB1-1352-4D08-9F1A-63BEF328F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5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sof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97021BEF-823F-4B4E-A8E6-3DBFAED6E548}"/>
              </a:ext>
            </a:extLst>
          </p:cNvPr>
          <p:cNvSpPr/>
          <p:nvPr/>
        </p:nvSpPr>
        <p:spPr>
          <a:xfrm>
            <a:off x="-1959" y="0"/>
            <a:ext cx="6858001" cy="1910080"/>
          </a:xfrm>
          <a:prstGeom prst="rect">
            <a:avLst/>
          </a:prstGeom>
          <a:solidFill>
            <a:srgbClr val="F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7A2DF42-0F78-4650-99F6-212FAEDF1B4A}"/>
              </a:ext>
            </a:extLst>
          </p:cNvPr>
          <p:cNvSpPr/>
          <p:nvPr/>
        </p:nvSpPr>
        <p:spPr>
          <a:xfrm>
            <a:off x="-2" y="909833"/>
            <a:ext cx="6858001" cy="1613308"/>
          </a:xfrm>
          <a:prstGeom prst="rect">
            <a:avLst/>
          </a:prstGeom>
          <a:solidFill>
            <a:srgbClr val="50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E05A29-7622-4C01-AE60-E55DADA195F9}"/>
              </a:ext>
            </a:extLst>
          </p:cNvPr>
          <p:cNvSpPr txBox="1"/>
          <p:nvPr/>
        </p:nvSpPr>
        <p:spPr>
          <a:xfrm>
            <a:off x="400563" y="1115427"/>
            <a:ext cx="3582157" cy="1200329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Live online event</a:t>
            </a:r>
          </a:p>
          <a:p>
            <a: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Surface Modern </a:t>
            </a:r>
          </a:p>
          <a:p>
            <a: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Workshop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5DD4B8-D854-4E34-9D32-07F31334733F}"/>
              </a:ext>
            </a:extLst>
          </p:cNvPr>
          <p:cNvSpPr txBox="1"/>
          <p:nvPr/>
        </p:nvSpPr>
        <p:spPr>
          <a:xfrm>
            <a:off x="395540" y="2918134"/>
            <a:ext cx="6164821" cy="1572354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cs typeface="Segoe UI"/>
              </a:rPr>
              <a:t>Partnering with Microsoft, we are proud to invite you to our Surface Modern Workshop event. We know customers are searching for modern solutions to today’s technology challenges.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C019"/>
                </a:highlight>
                <a:latin typeface="Segoe UI"/>
                <a:cs typeface="Segoe UI"/>
              </a:rPr>
              <a:t>[Partner Company]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cs typeface="Segoe UI"/>
              </a:rPr>
              <a:t> is inviting select customers to learn how Surface and Microsoft 365 address these challenges and provide an integrated hardware and software experience.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cs typeface="Segoe UI"/>
              </a:rPr>
              <a:t>During our time together, you’ll be briefed on the Surface device family, new approaches to modern management with Windows Autopilot, and how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C019"/>
                </a:highlight>
                <a:latin typeface="Segoe UI"/>
                <a:cs typeface="Segoe UI"/>
              </a:rPr>
              <a:t>[Partner Company]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cs typeface="Segoe UI"/>
              </a:rPr>
              <a:t> can bring it all together for you.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66810E-A559-4217-ADD1-B1EA0A7CAD76}"/>
              </a:ext>
            </a:extLst>
          </p:cNvPr>
          <p:cNvSpPr txBox="1"/>
          <p:nvPr/>
        </p:nvSpPr>
        <p:spPr>
          <a:xfrm>
            <a:off x="190254" y="4728603"/>
            <a:ext cx="2161650" cy="209557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solidFill>
                  <a:srgbClr val="505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Workshop agenda</a:t>
            </a:r>
          </a:p>
          <a:p>
            <a:pPr marL="169863" indent="-169863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Surface and the </a:t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Modern Workplace  </a:t>
            </a:r>
          </a:p>
          <a:p>
            <a:pPr marL="169863" indent="-169863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Surface Portfolio Updates  </a:t>
            </a:r>
          </a:p>
          <a:p>
            <a:pPr marL="169863" indent="-169863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Remote Work with </a:t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Microsoft Teams </a:t>
            </a:r>
          </a:p>
          <a:p>
            <a:pPr marL="169863" indent="-169863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Modern Management </a:t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Microsoft 365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79EBB68-2124-4B23-BC30-96633B69830A}"/>
              </a:ext>
            </a:extLst>
          </p:cNvPr>
          <p:cNvGrpSpPr/>
          <p:nvPr/>
        </p:nvGrpSpPr>
        <p:grpSpPr>
          <a:xfrm>
            <a:off x="4699246" y="6620860"/>
            <a:ext cx="2126424" cy="1323676"/>
            <a:chOff x="4655360" y="7157326"/>
            <a:chExt cx="2126424" cy="132367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DAD8DCE-D534-4F22-B43F-9FCBF967AD62}"/>
                </a:ext>
              </a:extLst>
            </p:cNvPr>
            <p:cNvSpPr txBox="1"/>
            <p:nvPr/>
          </p:nvSpPr>
          <p:spPr>
            <a:xfrm>
              <a:off x="4655360" y="7157326"/>
              <a:ext cx="2126424" cy="49308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highlight>
                    <a:srgbClr val="FFC019"/>
                  </a:highlight>
                  <a:latin typeface="Segoe UI Semibold" panose="020B0702040204020203" pitchFamily="34" charset="0"/>
                  <a:cs typeface="Segoe UI Semibold" panose="020B0702040204020203" pitchFamily="34" charset="0"/>
                </a:rPr>
                <a:t>[Month] [day], [year]</a:t>
              </a:r>
            </a:p>
            <a:p>
              <a:pPr>
                <a:lnSpc>
                  <a:spcPct val="12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highlight>
                    <a:srgbClr val="FFC019"/>
                  </a:highlight>
                  <a:latin typeface="Segoe UI Semibold" panose="020B0702040204020203" pitchFamily="34" charset="0"/>
                  <a:cs typeface="Segoe UI Semibold" panose="020B0702040204020203" pitchFamily="34" charset="0"/>
                </a:rPr>
                <a:t>[time]</a:t>
              </a:r>
            </a:p>
          </p:txBody>
        </p:sp>
        <p:sp>
          <p:nvSpPr>
            <p:cNvPr id="11" name="Rectangle 10">
              <a:hlinkClick r:id="rId2"/>
              <a:extLst>
                <a:ext uri="{FF2B5EF4-FFF2-40B4-BE49-F238E27FC236}">
                  <a16:creationId xmlns:a16="http://schemas.microsoft.com/office/drawing/2014/main" id="{86AF8CAE-8155-4317-92E4-63080B56156F}"/>
                </a:ext>
              </a:extLst>
            </p:cNvPr>
            <p:cNvSpPr/>
            <p:nvPr/>
          </p:nvSpPr>
          <p:spPr>
            <a:xfrm>
              <a:off x="4655360" y="8115242"/>
              <a:ext cx="1514540" cy="365760"/>
            </a:xfrm>
            <a:prstGeom prst="rect">
              <a:avLst/>
            </a:prstGeom>
            <a:solidFill>
              <a:srgbClr val="FF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Register now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77EE9BB-6744-4403-A5E9-815C34AB071A}"/>
                </a:ext>
              </a:extLst>
            </p:cNvPr>
            <p:cNvSpPr txBox="1"/>
            <p:nvPr/>
          </p:nvSpPr>
          <p:spPr>
            <a:xfrm>
              <a:off x="4655360" y="7847027"/>
              <a:ext cx="1641540" cy="268215"/>
            </a:xfrm>
            <a:prstGeom prst="rect">
              <a:avLst/>
            </a:prstGeom>
            <a:noFill/>
          </p:spPr>
          <p:txBody>
            <a:bodyPr wrap="square" lIns="0" rIns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Join us for the live event!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EF0091D-2390-480C-92E1-F73F096B45F3}"/>
              </a:ext>
            </a:extLst>
          </p:cNvPr>
          <p:cNvSpPr txBox="1"/>
          <p:nvPr/>
        </p:nvSpPr>
        <p:spPr>
          <a:xfrm>
            <a:off x="4310043" y="4595295"/>
            <a:ext cx="2161650" cy="1409232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>
                <a:solidFill>
                  <a:srgbClr val="68217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   </a:t>
            </a:r>
          </a:p>
          <a:p>
            <a:pPr marL="171450" indent="-1714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Zero-Touch Deployment </a:t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with Windows Autopilot </a:t>
            </a:r>
          </a:p>
          <a:p>
            <a:pPr marL="171450" indent="-1714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Surface Device-as-a-Service </a:t>
            </a:r>
          </a:p>
          <a:p>
            <a:pPr marL="171450" indent="-1714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Live Q&amp;A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CC3CB1-64B5-4958-832C-BB8591B488C4}"/>
              </a:ext>
            </a:extLst>
          </p:cNvPr>
          <p:cNvSpPr/>
          <p:nvPr/>
        </p:nvSpPr>
        <p:spPr>
          <a:xfrm>
            <a:off x="454617" y="219307"/>
            <a:ext cx="2045776" cy="469429"/>
          </a:xfrm>
          <a:prstGeom prst="rect">
            <a:avLst/>
          </a:prstGeom>
          <a:solidFill>
            <a:srgbClr val="FFC019"/>
          </a:solidFill>
          <a:ln>
            <a:solidFill>
              <a:srgbClr val="FFC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latin typeface="Segoe UI Semibold" panose="020B0702040204020203" pitchFamily="34" charset="0"/>
                <a:cs typeface="Segoe UI Semibold" panose="020B0702040204020203" pitchFamily="34" charset="0"/>
              </a:rPr>
              <a:t>[Partner logo]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FF4F866-E2E8-4C89-AE23-4DC26722EE33}"/>
              </a:ext>
            </a:extLst>
          </p:cNvPr>
          <p:cNvGrpSpPr/>
          <p:nvPr/>
        </p:nvGrpSpPr>
        <p:grpSpPr>
          <a:xfrm>
            <a:off x="4966724" y="1352947"/>
            <a:ext cx="1607618" cy="621869"/>
            <a:chOff x="4966724" y="1312023"/>
            <a:chExt cx="1607618" cy="62186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FCF30ED-6114-40DB-A457-16F96B256932}"/>
                </a:ext>
              </a:extLst>
            </p:cNvPr>
            <p:cNvSpPr txBox="1"/>
            <p:nvPr/>
          </p:nvSpPr>
          <p:spPr>
            <a:xfrm>
              <a:off x="4966724" y="1312023"/>
              <a:ext cx="1607618" cy="259879"/>
            </a:xfrm>
            <a:prstGeom prst="rect">
              <a:avLst/>
            </a:prstGeom>
            <a:noFill/>
          </p:spPr>
          <p:txBody>
            <a:bodyPr wrap="square" lIns="0" rIns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Sponsored by</a:t>
              </a:r>
            </a:p>
          </p:txBody>
        </p:sp>
        <p:grpSp>
          <p:nvGrpSpPr>
            <p:cNvPr id="29" name="Graphic 3">
              <a:extLst>
                <a:ext uri="{FF2B5EF4-FFF2-40B4-BE49-F238E27FC236}">
                  <a16:creationId xmlns:a16="http://schemas.microsoft.com/office/drawing/2014/main" id="{98FA1023-6C63-488A-A163-29B9C929845B}"/>
                </a:ext>
              </a:extLst>
            </p:cNvPr>
            <p:cNvGrpSpPr/>
            <p:nvPr/>
          </p:nvGrpSpPr>
          <p:grpSpPr>
            <a:xfrm>
              <a:off x="4996776" y="1678249"/>
              <a:ext cx="1199032" cy="255643"/>
              <a:chOff x="1819275" y="4229100"/>
              <a:chExt cx="3216592" cy="685800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B776DA9-DB25-4C87-97D8-80558F7D3719}"/>
                  </a:ext>
                </a:extLst>
              </p:cNvPr>
              <p:cNvSpPr/>
              <p:nvPr/>
            </p:nvSpPr>
            <p:spPr>
              <a:xfrm>
                <a:off x="2710814" y="4335720"/>
                <a:ext cx="2325052" cy="449258"/>
              </a:xfrm>
              <a:custGeom>
                <a:avLst/>
                <a:gdLst>
                  <a:gd name="connsiteX0" fmla="*/ 445294 w 2325052"/>
                  <a:gd name="connsiteY0" fmla="*/ 30539 h 449258"/>
                  <a:gd name="connsiteX1" fmla="*/ 445294 w 2325052"/>
                  <a:gd name="connsiteY1" fmla="*/ 442019 h 449258"/>
                  <a:gd name="connsiteX2" fmla="*/ 373856 w 2325052"/>
                  <a:gd name="connsiteY2" fmla="*/ 442019 h 449258"/>
                  <a:gd name="connsiteX3" fmla="*/ 373856 w 2325052"/>
                  <a:gd name="connsiteY3" fmla="*/ 119503 h 449258"/>
                  <a:gd name="connsiteX4" fmla="*/ 372713 w 2325052"/>
                  <a:gd name="connsiteY4" fmla="*/ 119503 h 449258"/>
                  <a:gd name="connsiteX5" fmla="*/ 244983 w 2325052"/>
                  <a:gd name="connsiteY5" fmla="*/ 442019 h 449258"/>
                  <a:gd name="connsiteX6" fmla="*/ 197358 w 2325052"/>
                  <a:gd name="connsiteY6" fmla="*/ 442019 h 449258"/>
                  <a:gd name="connsiteX7" fmla="*/ 66866 w 2325052"/>
                  <a:gd name="connsiteY7" fmla="*/ 119503 h 449258"/>
                  <a:gd name="connsiteX8" fmla="*/ 66008 w 2325052"/>
                  <a:gd name="connsiteY8" fmla="*/ 119503 h 449258"/>
                  <a:gd name="connsiteX9" fmla="*/ 66008 w 2325052"/>
                  <a:gd name="connsiteY9" fmla="*/ 442019 h 449258"/>
                  <a:gd name="connsiteX10" fmla="*/ 0 w 2325052"/>
                  <a:gd name="connsiteY10" fmla="*/ 442019 h 449258"/>
                  <a:gd name="connsiteX11" fmla="*/ 0 w 2325052"/>
                  <a:gd name="connsiteY11" fmla="*/ 30539 h 449258"/>
                  <a:gd name="connsiteX12" fmla="*/ 102394 w 2325052"/>
                  <a:gd name="connsiteY12" fmla="*/ 30539 h 449258"/>
                  <a:gd name="connsiteX13" fmla="*/ 220599 w 2325052"/>
                  <a:gd name="connsiteY13" fmla="*/ 335339 h 449258"/>
                  <a:gd name="connsiteX14" fmla="*/ 222314 w 2325052"/>
                  <a:gd name="connsiteY14" fmla="*/ 335339 h 449258"/>
                  <a:gd name="connsiteX15" fmla="*/ 347186 w 2325052"/>
                  <a:gd name="connsiteY15" fmla="*/ 30539 h 449258"/>
                  <a:gd name="connsiteX16" fmla="*/ 505111 w 2325052"/>
                  <a:gd name="connsiteY16" fmla="*/ 61781 h 449258"/>
                  <a:gd name="connsiteX17" fmla="*/ 517589 w 2325052"/>
                  <a:gd name="connsiteY17" fmla="*/ 33206 h 449258"/>
                  <a:gd name="connsiteX18" fmla="*/ 577691 w 2325052"/>
                  <a:gd name="connsiteY18" fmla="*/ 33206 h 449258"/>
                  <a:gd name="connsiteX19" fmla="*/ 589693 w 2325052"/>
                  <a:gd name="connsiteY19" fmla="*/ 61781 h 449258"/>
                  <a:gd name="connsiteX20" fmla="*/ 577406 w 2325052"/>
                  <a:gd name="connsiteY20" fmla="*/ 90356 h 449258"/>
                  <a:gd name="connsiteX21" fmla="*/ 547211 w 2325052"/>
                  <a:gd name="connsiteY21" fmla="*/ 101881 h 449258"/>
                  <a:gd name="connsiteX22" fmla="*/ 517303 w 2325052"/>
                  <a:gd name="connsiteY22" fmla="*/ 90261 h 449258"/>
                  <a:gd name="connsiteX23" fmla="*/ 505111 w 2325052"/>
                  <a:gd name="connsiteY23" fmla="*/ 61781 h 449258"/>
                  <a:gd name="connsiteX24" fmla="*/ 581311 w 2325052"/>
                  <a:gd name="connsiteY24" fmla="*/ 147506 h 449258"/>
                  <a:gd name="connsiteX25" fmla="*/ 581311 w 2325052"/>
                  <a:gd name="connsiteY25" fmla="*/ 442781 h 449258"/>
                  <a:gd name="connsiteX26" fmla="*/ 511873 w 2325052"/>
                  <a:gd name="connsiteY26" fmla="*/ 442781 h 449258"/>
                  <a:gd name="connsiteX27" fmla="*/ 511873 w 2325052"/>
                  <a:gd name="connsiteY27" fmla="*/ 147506 h 449258"/>
                  <a:gd name="connsiteX28" fmla="*/ 792290 w 2325052"/>
                  <a:gd name="connsiteY28" fmla="*/ 391537 h 449258"/>
                  <a:gd name="connsiteX29" fmla="*/ 826484 w 2325052"/>
                  <a:gd name="connsiteY29" fmla="*/ 384298 h 449258"/>
                  <a:gd name="connsiteX30" fmla="*/ 860870 w 2325052"/>
                  <a:gd name="connsiteY30" fmla="*/ 365248 h 449258"/>
                  <a:gd name="connsiteX31" fmla="*/ 860870 w 2325052"/>
                  <a:gd name="connsiteY31" fmla="*/ 429827 h 449258"/>
                  <a:gd name="connsiteX32" fmla="*/ 822770 w 2325052"/>
                  <a:gd name="connsiteY32" fmla="*/ 444210 h 449258"/>
                  <a:gd name="connsiteX33" fmla="*/ 776383 w 2325052"/>
                  <a:gd name="connsiteY33" fmla="*/ 449068 h 449258"/>
                  <a:gd name="connsiteX34" fmla="*/ 630174 w 2325052"/>
                  <a:gd name="connsiteY34" fmla="*/ 314925 h 449258"/>
                  <a:gd name="connsiteX35" fmla="*/ 630174 w 2325052"/>
                  <a:gd name="connsiteY35" fmla="*/ 302954 h 449258"/>
                  <a:gd name="connsiteX36" fmla="*/ 671798 w 2325052"/>
                  <a:gd name="connsiteY36" fmla="*/ 185701 h 449258"/>
                  <a:gd name="connsiteX37" fmla="*/ 789718 w 2325052"/>
                  <a:gd name="connsiteY37" fmla="*/ 139696 h 449258"/>
                  <a:gd name="connsiteX38" fmla="*/ 829151 w 2325052"/>
                  <a:gd name="connsiteY38" fmla="*/ 144649 h 449258"/>
                  <a:gd name="connsiteX39" fmla="*/ 861060 w 2325052"/>
                  <a:gd name="connsiteY39" fmla="*/ 156174 h 449258"/>
                  <a:gd name="connsiteX40" fmla="*/ 861060 w 2325052"/>
                  <a:gd name="connsiteY40" fmla="*/ 222849 h 449258"/>
                  <a:gd name="connsiteX41" fmla="*/ 828199 w 2325052"/>
                  <a:gd name="connsiteY41" fmla="*/ 204656 h 449258"/>
                  <a:gd name="connsiteX42" fmla="*/ 793909 w 2325052"/>
                  <a:gd name="connsiteY42" fmla="*/ 198179 h 449258"/>
                  <a:gd name="connsiteX43" fmla="*/ 727234 w 2325052"/>
                  <a:gd name="connsiteY43" fmla="*/ 224849 h 449258"/>
                  <a:gd name="connsiteX44" fmla="*/ 701993 w 2325052"/>
                  <a:gd name="connsiteY44" fmla="*/ 296858 h 449258"/>
                  <a:gd name="connsiteX45" fmla="*/ 726281 w 2325052"/>
                  <a:gd name="connsiteY45" fmla="*/ 366676 h 449258"/>
                  <a:gd name="connsiteX46" fmla="*/ 792290 w 2325052"/>
                  <a:gd name="connsiteY46" fmla="*/ 391537 h 449258"/>
                  <a:gd name="connsiteX47" fmla="*/ 1058990 w 2325052"/>
                  <a:gd name="connsiteY47" fmla="*/ 142172 h 449258"/>
                  <a:gd name="connsiteX48" fmla="*/ 1073849 w 2325052"/>
                  <a:gd name="connsiteY48" fmla="*/ 143315 h 449258"/>
                  <a:gd name="connsiteX49" fmla="*/ 1085088 w 2325052"/>
                  <a:gd name="connsiteY49" fmla="*/ 146173 h 449258"/>
                  <a:gd name="connsiteX50" fmla="*/ 1085088 w 2325052"/>
                  <a:gd name="connsiteY50" fmla="*/ 216467 h 449258"/>
                  <a:gd name="connsiteX51" fmla="*/ 1069181 w 2325052"/>
                  <a:gd name="connsiteY51" fmla="*/ 208847 h 449258"/>
                  <a:gd name="connsiteX52" fmla="*/ 1043749 w 2325052"/>
                  <a:gd name="connsiteY52" fmla="*/ 205228 h 449258"/>
                  <a:gd name="connsiteX53" fmla="*/ 1000220 w 2325052"/>
                  <a:gd name="connsiteY53" fmla="*/ 226754 h 449258"/>
                  <a:gd name="connsiteX54" fmla="*/ 982504 w 2325052"/>
                  <a:gd name="connsiteY54" fmla="*/ 293429 h 449258"/>
                  <a:gd name="connsiteX55" fmla="*/ 982504 w 2325052"/>
                  <a:gd name="connsiteY55" fmla="*/ 442019 h 449258"/>
                  <a:gd name="connsiteX56" fmla="*/ 913067 w 2325052"/>
                  <a:gd name="connsiteY56" fmla="*/ 442019 h 449258"/>
                  <a:gd name="connsiteX57" fmla="*/ 913067 w 2325052"/>
                  <a:gd name="connsiteY57" fmla="*/ 146744 h 449258"/>
                  <a:gd name="connsiteX58" fmla="*/ 982504 w 2325052"/>
                  <a:gd name="connsiteY58" fmla="*/ 146744 h 449258"/>
                  <a:gd name="connsiteX59" fmla="*/ 982504 w 2325052"/>
                  <a:gd name="connsiteY59" fmla="*/ 193226 h 449258"/>
                  <a:gd name="connsiteX60" fmla="*/ 983647 w 2325052"/>
                  <a:gd name="connsiteY60" fmla="*/ 193226 h 449258"/>
                  <a:gd name="connsiteX61" fmla="*/ 1012222 w 2325052"/>
                  <a:gd name="connsiteY61" fmla="*/ 155126 h 449258"/>
                  <a:gd name="connsiteX62" fmla="*/ 1058609 w 2325052"/>
                  <a:gd name="connsiteY62" fmla="*/ 142172 h 449258"/>
                  <a:gd name="connsiteX63" fmla="*/ 1088803 w 2325052"/>
                  <a:gd name="connsiteY63" fmla="*/ 298858 h 449258"/>
                  <a:gd name="connsiteX64" fmla="*/ 1130141 w 2325052"/>
                  <a:gd name="connsiteY64" fmla="*/ 182844 h 449258"/>
                  <a:gd name="connsiteX65" fmla="*/ 1244441 w 2325052"/>
                  <a:gd name="connsiteY65" fmla="*/ 140172 h 449258"/>
                  <a:gd name="connsiteX66" fmla="*/ 1352455 w 2325052"/>
                  <a:gd name="connsiteY66" fmla="*/ 181320 h 449258"/>
                  <a:gd name="connsiteX67" fmla="*/ 1391412 w 2325052"/>
                  <a:gd name="connsiteY67" fmla="*/ 292477 h 449258"/>
                  <a:gd name="connsiteX68" fmla="*/ 1350074 w 2325052"/>
                  <a:gd name="connsiteY68" fmla="*/ 406777 h 449258"/>
                  <a:gd name="connsiteX69" fmla="*/ 1237583 w 2325052"/>
                  <a:gd name="connsiteY69" fmla="*/ 449258 h 449258"/>
                  <a:gd name="connsiteX70" fmla="*/ 1128713 w 2325052"/>
                  <a:gd name="connsiteY70" fmla="*/ 408968 h 449258"/>
                  <a:gd name="connsiteX71" fmla="*/ 1088422 w 2325052"/>
                  <a:gd name="connsiteY71" fmla="*/ 298858 h 449258"/>
                  <a:gd name="connsiteX72" fmla="*/ 1161193 w 2325052"/>
                  <a:gd name="connsiteY72" fmla="*/ 296477 h 449258"/>
                  <a:gd name="connsiteX73" fmla="*/ 1182053 w 2325052"/>
                  <a:gd name="connsiteY73" fmla="*/ 367153 h 449258"/>
                  <a:gd name="connsiteX74" fmla="*/ 1242060 w 2325052"/>
                  <a:gd name="connsiteY74" fmla="*/ 391537 h 449258"/>
                  <a:gd name="connsiteX75" fmla="*/ 1299210 w 2325052"/>
                  <a:gd name="connsiteY75" fmla="*/ 367153 h 449258"/>
                  <a:gd name="connsiteX76" fmla="*/ 1318927 w 2325052"/>
                  <a:gd name="connsiteY76" fmla="*/ 294763 h 449258"/>
                  <a:gd name="connsiteX77" fmla="*/ 1298448 w 2325052"/>
                  <a:gd name="connsiteY77" fmla="*/ 222944 h 449258"/>
                  <a:gd name="connsiteX78" fmla="*/ 1241298 w 2325052"/>
                  <a:gd name="connsiteY78" fmla="*/ 198655 h 449258"/>
                  <a:gd name="connsiteX79" fmla="*/ 1182053 w 2325052"/>
                  <a:gd name="connsiteY79" fmla="*/ 224087 h 449258"/>
                  <a:gd name="connsiteX80" fmla="*/ 1160812 w 2325052"/>
                  <a:gd name="connsiteY80" fmla="*/ 296477 h 449258"/>
                  <a:gd name="connsiteX81" fmla="*/ 1495139 w 2325052"/>
                  <a:gd name="connsiteY81" fmla="*/ 224468 h 449258"/>
                  <a:gd name="connsiteX82" fmla="*/ 1504664 w 2325052"/>
                  <a:gd name="connsiteY82" fmla="*/ 247900 h 449258"/>
                  <a:gd name="connsiteX83" fmla="*/ 1546479 w 2325052"/>
                  <a:gd name="connsiteY83" fmla="*/ 269236 h 449258"/>
                  <a:gd name="connsiteX84" fmla="*/ 1604867 w 2325052"/>
                  <a:gd name="connsiteY84" fmla="*/ 306669 h 449258"/>
                  <a:gd name="connsiteX85" fmla="*/ 1621726 w 2325052"/>
                  <a:gd name="connsiteY85" fmla="*/ 357056 h 449258"/>
                  <a:gd name="connsiteX86" fmla="*/ 1589723 w 2325052"/>
                  <a:gd name="connsiteY86" fmla="*/ 423731 h 449258"/>
                  <a:gd name="connsiteX87" fmla="*/ 1503140 w 2325052"/>
                  <a:gd name="connsiteY87" fmla="*/ 448973 h 449258"/>
                  <a:gd name="connsiteX88" fmla="*/ 1462564 w 2325052"/>
                  <a:gd name="connsiteY88" fmla="*/ 444496 h 449258"/>
                  <a:gd name="connsiteX89" fmla="*/ 1424464 w 2325052"/>
                  <a:gd name="connsiteY89" fmla="*/ 433161 h 449258"/>
                  <a:gd name="connsiteX90" fmla="*/ 1424464 w 2325052"/>
                  <a:gd name="connsiteY90" fmla="*/ 365057 h 449258"/>
                  <a:gd name="connsiteX91" fmla="*/ 1465231 w 2325052"/>
                  <a:gd name="connsiteY91" fmla="*/ 386012 h 449258"/>
                  <a:gd name="connsiteX92" fmla="*/ 1504855 w 2325052"/>
                  <a:gd name="connsiteY92" fmla="*/ 393823 h 449258"/>
                  <a:gd name="connsiteX93" fmla="*/ 1539526 w 2325052"/>
                  <a:gd name="connsiteY93" fmla="*/ 387155 h 449258"/>
                  <a:gd name="connsiteX94" fmla="*/ 1550765 w 2325052"/>
                  <a:gd name="connsiteY94" fmla="*/ 365057 h 449258"/>
                  <a:gd name="connsiteX95" fmla="*/ 1539145 w 2325052"/>
                  <a:gd name="connsiteY95" fmla="*/ 341054 h 449258"/>
                  <a:gd name="connsiteX96" fmla="*/ 1495044 w 2325052"/>
                  <a:gd name="connsiteY96" fmla="*/ 318194 h 449258"/>
                  <a:gd name="connsiteX97" fmla="*/ 1440561 w 2325052"/>
                  <a:gd name="connsiteY97" fmla="*/ 282095 h 449258"/>
                  <a:gd name="connsiteX98" fmla="*/ 1424464 w 2325052"/>
                  <a:gd name="connsiteY98" fmla="*/ 231041 h 449258"/>
                  <a:gd name="connsiteX99" fmla="*/ 1456182 w 2325052"/>
                  <a:gd name="connsiteY99" fmla="*/ 165413 h 449258"/>
                  <a:gd name="connsiteX100" fmla="*/ 1538383 w 2325052"/>
                  <a:gd name="connsiteY100" fmla="*/ 139791 h 449258"/>
                  <a:gd name="connsiteX101" fmla="*/ 1573149 w 2325052"/>
                  <a:gd name="connsiteY101" fmla="*/ 143220 h 449258"/>
                  <a:gd name="connsiteX102" fmla="*/ 1605248 w 2325052"/>
                  <a:gd name="connsiteY102" fmla="*/ 152078 h 449258"/>
                  <a:gd name="connsiteX103" fmla="*/ 1605248 w 2325052"/>
                  <a:gd name="connsiteY103" fmla="*/ 218086 h 449258"/>
                  <a:gd name="connsiteX104" fmla="*/ 1573149 w 2325052"/>
                  <a:gd name="connsiteY104" fmla="*/ 202275 h 449258"/>
                  <a:gd name="connsiteX105" fmla="*/ 1536668 w 2325052"/>
                  <a:gd name="connsiteY105" fmla="*/ 195703 h 449258"/>
                  <a:gd name="connsiteX106" fmla="*/ 1505807 w 2325052"/>
                  <a:gd name="connsiteY106" fmla="*/ 203418 h 449258"/>
                  <a:gd name="connsiteX107" fmla="*/ 1494758 w 2325052"/>
                  <a:gd name="connsiteY107" fmla="*/ 224468 h 449258"/>
                  <a:gd name="connsiteX108" fmla="*/ 1651635 w 2325052"/>
                  <a:gd name="connsiteY108" fmla="*/ 298858 h 449258"/>
                  <a:gd name="connsiteX109" fmla="*/ 1692974 w 2325052"/>
                  <a:gd name="connsiteY109" fmla="*/ 182844 h 449258"/>
                  <a:gd name="connsiteX110" fmla="*/ 1807274 w 2325052"/>
                  <a:gd name="connsiteY110" fmla="*/ 140172 h 449258"/>
                  <a:gd name="connsiteX111" fmla="*/ 1915287 w 2325052"/>
                  <a:gd name="connsiteY111" fmla="*/ 181320 h 449258"/>
                  <a:gd name="connsiteX112" fmla="*/ 1954149 w 2325052"/>
                  <a:gd name="connsiteY112" fmla="*/ 292477 h 449258"/>
                  <a:gd name="connsiteX113" fmla="*/ 1912811 w 2325052"/>
                  <a:gd name="connsiteY113" fmla="*/ 406777 h 449258"/>
                  <a:gd name="connsiteX114" fmla="*/ 1800320 w 2325052"/>
                  <a:gd name="connsiteY114" fmla="*/ 449258 h 449258"/>
                  <a:gd name="connsiteX115" fmla="*/ 1691450 w 2325052"/>
                  <a:gd name="connsiteY115" fmla="*/ 408968 h 449258"/>
                  <a:gd name="connsiteX116" fmla="*/ 1651635 w 2325052"/>
                  <a:gd name="connsiteY116" fmla="*/ 298858 h 449258"/>
                  <a:gd name="connsiteX117" fmla="*/ 1723930 w 2325052"/>
                  <a:gd name="connsiteY117" fmla="*/ 296477 h 449258"/>
                  <a:gd name="connsiteX118" fmla="*/ 1744885 w 2325052"/>
                  <a:gd name="connsiteY118" fmla="*/ 367153 h 449258"/>
                  <a:gd name="connsiteX119" fmla="*/ 1804035 w 2325052"/>
                  <a:gd name="connsiteY119" fmla="*/ 391537 h 449258"/>
                  <a:gd name="connsiteX120" fmla="*/ 1861185 w 2325052"/>
                  <a:gd name="connsiteY120" fmla="*/ 367153 h 449258"/>
                  <a:gd name="connsiteX121" fmla="*/ 1880997 w 2325052"/>
                  <a:gd name="connsiteY121" fmla="*/ 294763 h 449258"/>
                  <a:gd name="connsiteX122" fmla="*/ 1860518 w 2325052"/>
                  <a:gd name="connsiteY122" fmla="*/ 222944 h 449258"/>
                  <a:gd name="connsiteX123" fmla="*/ 1803368 w 2325052"/>
                  <a:gd name="connsiteY123" fmla="*/ 198655 h 449258"/>
                  <a:gd name="connsiteX124" fmla="*/ 1744028 w 2325052"/>
                  <a:gd name="connsiteY124" fmla="*/ 224087 h 449258"/>
                  <a:gd name="connsiteX125" fmla="*/ 1723454 w 2325052"/>
                  <a:gd name="connsiteY125" fmla="*/ 296477 h 449258"/>
                  <a:gd name="connsiteX126" fmla="*/ 2185035 w 2325052"/>
                  <a:gd name="connsiteY126" fmla="*/ 203799 h 449258"/>
                  <a:gd name="connsiteX127" fmla="*/ 2081117 w 2325052"/>
                  <a:gd name="connsiteY127" fmla="*/ 203799 h 449258"/>
                  <a:gd name="connsiteX128" fmla="*/ 2081117 w 2325052"/>
                  <a:gd name="connsiteY128" fmla="*/ 441924 h 449258"/>
                  <a:gd name="connsiteX129" fmla="*/ 2010823 w 2325052"/>
                  <a:gd name="connsiteY129" fmla="*/ 441924 h 449258"/>
                  <a:gd name="connsiteX130" fmla="*/ 2010823 w 2325052"/>
                  <a:gd name="connsiteY130" fmla="*/ 203799 h 449258"/>
                  <a:gd name="connsiteX131" fmla="*/ 1961483 w 2325052"/>
                  <a:gd name="connsiteY131" fmla="*/ 203799 h 449258"/>
                  <a:gd name="connsiteX132" fmla="*/ 1961483 w 2325052"/>
                  <a:gd name="connsiteY132" fmla="*/ 146649 h 449258"/>
                  <a:gd name="connsiteX133" fmla="*/ 2010823 w 2325052"/>
                  <a:gd name="connsiteY133" fmla="*/ 146649 h 449258"/>
                  <a:gd name="connsiteX134" fmla="*/ 2010823 w 2325052"/>
                  <a:gd name="connsiteY134" fmla="*/ 105977 h 449258"/>
                  <a:gd name="connsiteX135" fmla="*/ 2041112 w 2325052"/>
                  <a:gd name="connsiteY135" fmla="*/ 29777 h 449258"/>
                  <a:gd name="connsiteX136" fmla="*/ 2118360 w 2325052"/>
                  <a:gd name="connsiteY136" fmla="*/ 59 h 449258"/>
                  <a:gd name="connsiteX137" fmla="*/ 2140744 w 2325052"/>
                  <a:gd name="connsiteY137" fmla="*/ 1393 h 449258"/>
                  <a:gd name="connsiteX138" fmla="*/ 2157889 w 2325052"/>
                  <a:gd name="connsiteY138" fmla="*/ 5298 h 449258"/>
                  <a:gd name="connsiteX139" fmla="*/ 2157889 w 2325052"/>
                  <a:gd name="connsiteY139" fmla="*/ 64829 h 449258"/>
                  <a:gd name="connsiteX140" fmla="*/ 2145888 w 2325052"/>
                  <a:gd name="connsiteY140" fmla="*/ 59971 h 449258"/>
                  <a:gd name="connsiteX141" fmla="*/ 2126075 w 2325052"/>
                  <a:gd name="connsiteY141" fmla="*/ 57114 h 449258"/>
                  <a:gd name="connsiteX142" fmla="*/ 2092452 w 2325052"/>
                  <a:gd name="connsiteY142" fmla="*/ 70735 h 449258"/>
                  <a:gd name="connsiteX143" fmla="*/ 2080736 w 2325052"/>
                  <a:gd name="connsiteY143" fmla="*/ 111025 h 449258"/>
                  <a:gd name="connsiteX144" fmla="*/ 2080736 w 2325052"/>
                  <a:gd name="connsiteY144" fmla="*/ 146649 h 449258"/>
                  <a:gd name="connsiteX145" fmla="*/ 2185035 w 2325052"/>
                  <a:gd name="connsiteY145" fmla="*/ 146649 h 449258"/>
                  <a:gd name="connsiteX146" fmla="*/ 2185035 w 2325052"/>
                  <a:gd name="connsiteY146" fmla="*/ 79974 h 449258"/>
                  <a:gd name="connsiteX147" fmla="*/ 2254758 w 2325052"/>
                  <a:gd name="connsiteY147" fmla="*/ 58733 h 449258"/>
                  <a:gd name="connsiteX148" fmla="*/ 2254758 w 2325052"/>
                  <a:gd name="connsiteY148" fmla="*/ 146268 h 449258"/>
                  <a:gd name="connsiteX149" fmla="*/ 2325053 w 2325052"/>
                  <a:gd name="connsiteY149" fmla="*/ 146268 h 449258"/>
                  <a:gd name="connsiteX150" fmla="*/ 2325053 w 2325052"/>
                  <a:gd name="connsiteY150" fmla="*/ 203418 h 449258"/>
                  <a:gd name="connsiteX151" fmla="*/ 2254758 w 2325052"/>
                  <a:gd name="connsiteY151" fmla="*/ 203418 h 449258"/>
                  <a:gd name="connsiteX152" fmla="*/ 2254758 w 2325052"/>
                  <a:gd name="connsiteY152" fmla="*/ 341816 h 449258"/>
                  <a:gd name="connsiteX153" fmla="*/ 2264283 w 2325052"/>
                  <a:gd name="connsiteY153" fmla="*/ 379916 h 449258"/>
                  <a:gd name="connsiteX154" fmla="*/ 2295430 w 2325052"/>
                  <a:gd name="connsiteY154" fmla="*/ 391156 h 449258"/>
                  <a:gd name="connsiteX155" fmla="*/ 2309813 w 2325052"/>
                  <a:gd name="connsiteY155" fmla="*/ 388679 h 449258"/>
                  <a:gd name="connsiteX156" fmla="*/ 2324576 w 2325052"/>
                  <a:gd name="connsiteY156" fmla="*/ 381821 h 449258"/>
                  <a:gd name="connsiteX157" fmla="*/ 2324576 w 2325052"/>
                  <a:gd name="connsiteY157" fmla="*/ 438971 h 449258"/>
                  <a:gd name="connsiteX158" fmla="*/ 2302574 w 2325052"/>
                  <a:gd name="connsiteY158" fmla="*/ 445829 h 449258"/>
                  <a:gd name="connsiteX159" fmla="*/ 2272380 w 2325052"/>
                  <a:gd name="connsiteY159" fmla="*/ 448973 h 449258"/>
                  <a:gd name="connsiteX160" fmla="*/ 2206466 w 2325052"/>
                  <a:gd name="connsiteY160" fmla="*/ 425636 h 449258"/>
                  <a:gd name="connsiteX161" fmla="*/ 2184559 w 2325052"/>
                  <a:gd name="connsiteY161" fmla="*/ 355151 h 449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</a:cxnLst>
                <a:rect l="l" t="t" r="r" b="b"/>
                <a:pathLst>
                  <a:path w="2325052" h="449258">
                    <a:moveTo>
                      <a:pt x="445294" y="30539"/>
                    </a:moveTo>
                    <a:lnTo>
                      <a:pt x="445294" y="442019"/>
                    </a:lnTo>
                    <a:lnTo>
                      <a:pt x="373856" y="442019"/>
                    </a:lnTo>
                    <a:lnTo>
                      <a:pt x="373856" y="119503"/>
                    </a:lnTo>
                    <a:lnTo>
                      <a:pt x="372713" y="119503"/>
                    </a:lnTo>
                    <a:lnTo>
                      <a:pt x="244983" y="442019"/>
                    </a:lnTo>
                    <a:lnTo>
                      <a:pt x="197358" y="442019"/>
                    </a:lnTo>
                    <a:lnTo>
                      <a:pt x="66866" y="119503"/>
                    </a:lnTo>
                    <a:lnTo>
                      <a:pt x="66008" y="119503"/>
                    </a:lnTo>
                    <a:lnTo>
                      <a:pt x="66008" y="442019"/>
                    </a:lnTo>
                    <a:lnTo>
                      <a:pt x="0" y="442019"/>
                    </a:lnTo>
                    <a:lnTo>
                      <a:pt x="0" y="30539"/>
                    </a:lnTo>
                    <a:lnTo>
                      <a:pt x="102394" y="30539"/>
                    </a:lnTo>
                    <a:lnTo>
                      <a:pt x="220599" y="335339"/>
                    </a:lnTo>
                    <a:lnTo>
                      <a:pt x="222314" y="335339"/>
                    </a:lnTo>
                    <a:lnTo>
                      <a:pt x="347186" y="30539"/>
                    </a:lnTo>
                    <a:close/>
                    <a:moveTo>
                      <a:pt x="505111" y="61781"/>
                    </a:moveTo>
                    <a:cubicBezTo>
                      <a:pt x="505006" y="50912"/>
                      <a:pt x="509540" y="40516"/>
                      <a:pt x="517589" y="33206"/>
                    </a:cubicBezTo>
                    <a:cubicBezTo>
                      <a:pt x="534562" y="17534"/>
                      <a:pt x="560718" y="17534"/>
                      <a:pt x="577691" y="33206"/>
                    </a:cubicBezTo>
                    <a:cubicBezTo>
                      <a:pt x="585464" y="40668"/>
                      <a:pt x="589807" y="51008"/>
                      <a:pt x="589693" y="61781"/>
                    </a:cubicBezTo>
                    <a:cubicBezTo>
                      <a:pt x="589978" y="72645"/>
                      <a:pt x="585483" y="83087"/>
                      <a:pt x="577406" y="90356"/>
                    </a:cubicBezTo>
                    <a:cubicBezTo>
                      <a:pt x="569243" y="98017"/>
                      <a:pt x="558403" y="102158"/>
                      <a:pt x="547211" y="101881"/>
                    </a:cubicBezTo>
                    <a:cubicBezTo>
                      <a:pt x="536096" y="102140"/>
                      <a:pt x="525332" y="97957"/>
                      <a:pt x="517303" y="90261"/>
                    </a:cubicBezTo>
                    <a:cubicBezTo>
                      <a:pt x="509292" y="82989"/>
                      <a:pt x="504844" y="72595"/>
                      <a:pt x="505111" y="61781"/>
                    </a:cubicBezTo>
                    <a:close/>
                    <a:moveTo>
                      <a:pt x="581311" y="147506"/>
                    </a:moveTo>
                    <a:lnTo>
                      <a:pt x="581311" y="442781"/>
                    </a:lnTo>
                    <a:lnTo>
                      <a:pt x="511873" y="442781"/>
                    </a:lnTo>
                    <a:lnTo>
                      <a:pt x="511873" y="147506"/>
                    </a:lnTo>
                    <a:close/>
                    <a:moveTo>
                      <a:pt x="792290" y="391537"/>
                    </a:moveTo>
                    <a:cubicBezTo>
                      <a:pt x="804034" y="391267"/>
                      <a:pt x="815635" y="388812"/>
                      <a:pt x="826484" y="384298"/>
                    </a:cubicBezTo>
                    <a:cubicBezTo>
                      <a:pt x="838781" y="379590"/>
                      <a:pt x="850354" y="373176"/>
                      <a:pt x="860870" y="365248"/>
                    </a:cubicBezTo>
                    <a:lnTo>
                      <a:pt x="860870" y="429827"/>
                    </a:lnTo>
                    <a:cubicBezTo>
                      <a:pt x="848963" y="436512"/>
                      <a:pt x="836124" y="441360"/>
                      <a:pt x="822770" y="444210"/>
                    </a:cubicBezTo>
                    <a:cubicBezTo>
                      <a:pt x="807539" y="447571"/>
                      <a:pt x="791975" y="449201"/>
                      <a:pt x="776383" y="449068"/>
                    </a:cubicBezTo>
                    <a:cubicBezTo>
                      <a:pt x="698964" y="452399"/>
                      <a:pt x="633508" y="392342"/>
                      <a:pt x="630174" y="314925"/>
                    </a:cubicBezTo>
                    <a:cubicBezTo>
                      <a:pt x="630003" y="310937"/>
                      <a:pt x="630003" y="306943"/>
                      <a:pt x="630174" y="302954"/>
                    </a:cubicBezTo>
                    <a:cubicBezTo>
                      <a:pt x="628564" y="259988"/>
                      <a:pt x="643452" y="218034"/>
                      <a:pt x="671798" y="185701"/>
                    </a:cubicBezTo>
                    <a:cubicBezTo>
                      <a:pt x="699545" y="155031"/>
                      <a:pt x="738854" y="139696"/>
                      <a:pt x="789718" y="139696"/>
                    </a:cubicBezTo>
                    <a:cubicBezTo>
                      <a:pt x="803015" y="139711"/>
                      <a:pt x="816264" y="141374"/>
                      <a:pt x="829151" y="144649"/>
                    </a:cubicBezTo>
                    <a:cubicBezTo>
                      <a:pt x="840238" y="147090"/>
                      <a:pt x="850973" y="150964"/>
                      <a:pt x="861060" y="156174"/>
                    </a:cubicBezTo>
                    <a:lnTo>
                      <a:pt x="861060" y="222849"/>
                    </a:lnTo>
                    <a:cubicBezTo>
                      <a:pt x="850973" y="215341"/>
                      <a:pt x="839915" y="209223"/>
                      <a:pt x="828199" y="204656"/>
                    </a:cubicBezTo>
                    <a:cubicBezTo>
                      <a:pt x="817264" y="200404"/>
                      <a:pt x="805644" y="198208"/>
                      <a:pt x="793909" y="198179"/>
                    </a:cubicBezTo>
                    <a:cubicBezTo>
                      <a:pt x="768887" y="197099"/>
                      <a:pt x="744607" y="206812"/>
                      <a:pt x="727234" y="224849"/>
                    </a:cubicBezTo>
                    <a:cubicBezTo>
                      <a:pt x="709717" y="244621"/>
                      <a:pt x="700649" y="270476"/>
                      <a:pt x="701993" y="296858"/>
                    </a:cubicBezTo>
                    <a:cubicBezTo>
                      <a:pt x="700440" y="322441"/>
                      <a:pt x="709184" y="347584"/>
                      <a:pt x="726281" y="366676"/>
                    </a:cubicBezTo>
                    <a:cubicBezTo>
                      <a:pt x="743826" y="383843"/>
                      <a:pt x="767772" y="392862"/>
                      <a:pt x="792290" y="391537"/>
                    </a:cubicBezTo>
                    <a:close/>
                    <a:moveTo>
                      <a:pt x="1058990" y="142172"/>
                    </a:moveTo>
                    <a:cubicBezTo>
                      <a:pt x="1063962" y="142128"/>
                      <a:pt x="1068934" y="142511"/>
                      <a:pt x="1073849" y="143315"/>
                    </a:cubicBezTo>
                    <a:cubicBezTo>
                      <a:pt x="1077678" y="143913"/>
                      <a:pt x="1081440" y="144870"/>
                      <a:pt x="1085088" y="146173"/>
                    </a:cubicBezTo>
                    <a:lnTo>
                      <a:pt x="1085088" y="216467"/>
                    </a:lnTo>
                    <a:cubicBezTo>
                      <a:pt x="1080183" y="213164"/>
                      <a:pt x="1074830" y="210596"/>
                      <a:pt x="1069181" y="208847"/>
                    </a:cubicBezTo>
                    <a:cubicBezTo>
                      <a:pt x="1060952" y="206275"/>
                      <a:pt x="1052370" y="205053"/>
                      <a:pt x="1043749" y="205228"/>
                    </a:cubicBezTo>
                    <a:cubicBezTo>
                      <a:pt x="1026643" y="205092"/>
                      <a:pt x="1010498" y="213080"/>
                      <a:pt x="1000220" y="226754"/>
                    </a:cubicBezTo>
                    <a:cubicBezTo>
                      <a:pt x="988409" y="241168"/>
                      <a:pt x="982504" y="263394"/>
                      <a:pt x="982504" y="293429"/>
                    </a:cubicBezTo>
                    <a:lnTo>
                      <a:pt x="982504" y="442019"/>
                    </a:lnTo>
                    <a:lnTo>
                      <a:pt x="913067" y="442019"/>
                    </a:lnTo>
                    <a:lnTo>
                      <a:pt x="913067" y="146744"/>
                    </a:lnTo>
                    <a:lnTo>
                      <a:pt x="982504" y="146744"/>
                    </a:lnTo>
                    <a:lnTo>
                      <a:pt x="982504" y="193226"/>
                    </a:lnTo>
                    <a:lnTo>
                      <a:pt x="983647" y="193226"/>
                    </a:lnTo>
                    <a:cubicBezTo>
                      <a:pt x="989162" y="177960"/>
                      <a:pt x="999106" y="164691"/>
                      <a:pt x="1012222" y="155126"/>
                    </a:cubicBezTo>
                    <a:cubicBezTo>
                      <a:pt x="1025909" y="145976"/>
                      <a:pt x="1042159" y="141437"/>
                      <a:pt x="1058609" y="142172"/>
                    </a:cubicBezTo>
                    <a:close/>
                    <a:moveTo>
                      <a:pt x="1088803" y="298858"/>
                    </a:moveTo>
                    <a:cubicBezTo>
                      <a:pt x="1088803" y="249995"/>
                      <a:pt x="1102614" y="211419"/>
                      <a:pt x="1130141" y="182844"/>
                    </a:cubicBezTo>
                    <a:cubicBezTo>
                      <a:pt x="1157669" y="154269"/>
                      <a:pt x="1195959" y="140172"/>
                      <a:pt x="1244441" y="140172"/>
                    </a:cubicBezTo>
                    <a:cubicBezTo>
                      <a:pt x="1290542" y="140172"/>
                      <a:pt x="1326547" y="153888"/>
                      <a:pt x="1352455" y="181320"/>
                    </a:cubicBezTo>
                    <a:cubicBezTo>
                      <a:pt x="1378363" y="208752"/>
                      <a:pt x="1391345" y="245804"/>
                      <a:pt x="1391412" y="292477"/>
                    </a:cubicBezTo>
                    <a:cubicBezTo>
                      <a:pt x="1391412" y="340292"/>
                      <a:pt x="1377629" y="378392"/>
                      <a:pt x="1350074" y="406777"/>
                    </a:cubicBezTo>
                    <a:cubicBezTo>
                      <a:pt x="1322518" y="435161"/>
                      <a:pt x="1285018" y="449322"/>
                      <a:pt x="1237583" y="449258"/>
                    </a:cubicBezTo>
                    <a:cubicBezTo>
                      <a:pt x="1191863" y="449258"/>
                      <a:pt x="1155573" y="435828"/>
                      <a:pt x="1128713" y="408968"/>
                    </a:cubicBezTo>
                    <a:cubicBezTo>
                      <a:pt x="1101852" y="382107"/>
                      <a:pt x="1088422" y="345404"/>
                      <a:pt x="1088422" y="298858"/>
                    </a:cubicBezTo>
                    <a:close/>
                    <a:moveTo>
                      <a:pt x="1161193" y="296477"/>
                    </a:moveTo>
                    <a:cubicBezTo>
                      <a:pt x="1161193" y="327338"/>
                      <a:pt x="1168146" y="350896"/>
                      <a:pt x="1182053" y="367153"/>
                    </a:cubicBezTo>
                    <a:cubicBezTo>
                      <a:pt x="1197340" y="383938"/>
                      <a:pt x="1219400" y="392902"/>
                      <a:pt x="1242060" y="391537"/>
                    </a:cubicBezTo>
                    <a:cubicBezTo>
                      <a:pt x="1263863" y="392726"/>
                      <a:pt x="1284980" y="383716"/>
                      <a:pt x="1299210" y="367153"/>
                    </a:cubicBezTo>
                    <a:cubicBezTo>
                      <a:pt x="1312355" y="350834"/>
                      <a:pt x="1318927" y="326703"/>
                      <a:pt x="1318927" y="294763"/>
                    </a:cubicBezTo>
                    <a:cubicBezTo>
                      <a:pt x="1318927" y="263045"/>
                      <a:pt x="1312164" y="239042"/>
                      <a:pt x="1298448" y="222944"/>
                    </a:cubicBezTo>
                    <a:cubicBezTo>
                      <a:pt x="1284113" y="206536"/>
                      <a:pt x="1263063" y="197588"/>
                      <a:pt x="1241298" y="198655"/>
                    </a:cubicBezTo>
                    <a:cubicBezTo>
                      <a:pt x="1218667" y="197445"/>
                      <a:pt x="1196759" y="206847"/>
                      <a:pt x="1182053" y="224087"/>
                    </a:cubicBezTo>
                    <a:cubicBezTo>
                      <a:pt x="1167765" y="240947"/>
                      <a:pt x="1160812" y="264854"/>
                      <a:pt x="1160812" y="296477"/>
                    </a:cubicBezTo>
                    <a:close/>
                    <a:moveTo>
                      <a:pt x="1495139" y="224468"/>
                    </a:moveTo>
                    <a:cubicBezTo>
                      <a:pt x="1494634" y="233312"/>
                      <a:pt x="1498140" y="241913"/>
                      <a:pt x="1504664" y="247900"/>
                    </a:cubicBezTo>
                    <a:cubicBezTo>
                      <a:pt x="1517485" y="257023"/>
                      <a:pt x="1531572" y="264211"/>
                      <a:pt x="1546479" y="269236"/>
                    </a:cubicBezTo>
                    <a:cubicBezTo>
                      <a:pt x="1568729" y="276703"/>
                      <a:pt x="1588789" y="289564"/>
                      <a:pt x="1604867" y="306669"/>
                    </a:cubicBezTo>
                    <a:cubicBezTo>
                      <a:pt x="1616250" y="320955"/>
                      <a:pt x="1622212" y="338799"/>
                      <a:pt x="1621726" y="357056"/>
                    </a:cubicBezTo>
                    <a:cubicBezTo>
                      <a:pt x="1622412" y="383137"/>
                      <a:pt x="1610497" y="407952"/>
                      <a:pt x="1589723" y="423731"/>
                    </a:cubicBezTo>
                    <a:cubicBezTo>
                      <a:pt x="1568387" y="440559"/>
                      <a:pt x="1539526" y="448973"/>
                      <a:pt x="1503140" y="448973"/>
                    </a:cubicBezTo>
                    <a:cubicBezTo>
                      <a:pt x="1489500" y="448849"/>
                      <a:pt x="1475908" y="447348"/>
                      <a:pt x="1462564" y="444496"/>
                    </a:cubicBezTo>
                    <a:cubicBezTo>
                      <a:pt x="1449476" y="442168"/>
                      <a:pt x="1436694" y="438365"/>
                      <a:pt x="1424464" y="433161"/>
                    </a:cubicBezTo>
                    <a:lnTo>
                      <a:pt x="1424464" y="365057"/>
                    </a:lnTo>
                    <a:cubicBezTo>
                      <a:pt x="1437037" y="373867"/>
                      <a:pt x="1450753" y="380916"/>
                      <a:pt x="1465231" y="386012"/>
                    </a:cubicBezTo>
                    <a:cubicBezTo>
                      <a:pt x="1477890" y="390884"/>
                      <a:pt x="1491291" y="393527"/>
                      <a:pt x="1504855" y="393823"/>
                    </a:cubicBezTo>
                    <a:cubicBezTo>
                      <a:pt x="1516790" y="394625"/>
                      <a:pt x="1528734" y="392328"/>
                      <a:pt x="1539526" y="387155"/>
                    </a:cubicBezTo>
                    <a:cubicBezTo>
                      <a:pt x="1547146" y="382505"/>
                      <a:pt x="1551499" y="373956"/>
                      <a:pt x="1550765" y="365057"/>
                    </a:cubicBezTo>
                    <a:cubicBezTo>
                      <a:pt x="1550756" y="355703"/>
                      <a:pt x="1546479" y="346865"/>
                      <a:pt x="1539145" y="341054"/>
                    </a:cubicBezTo>
                    <a:cubicBezTo>
                      <a:pt x="1525591" y="331395"/>
                      <a:pt x="1510751" y="323699"/>
                      <a:pt x="1495044" y="318194"/>
                    </a:cubicBezTo>
                    <a:cubicBezTo>
                      <a:pt x="1474213" y="310778"/>
                      <a:pt x="1455515" y="298386"/>
                      <a:pt x="1440561" y="282095"/>
                    </a:cubicBezTo>
                    <a:cubicBezTo>
                      <a:pt x="1429426" y="267466"/>
                      <a:pt x="1423730" y="249412"/>
                      <a:pt x="1424464" y="231041"/>
                    </a:cubicBezTo>
                    <a:cubicBezTo>
                      <a:pt x="1424007" y="205367"/>
                      <a:pt x="1435780" y="181004"/>
                      <a:pt x="1456182" y="165413"/>
                    </a:cubicBezTo>
                    <a:cubicBezTo>
                      <a:pt x="1479737" y="147516"/>
                      <a:pt x="1508827" y="138448"/>
                      <a:pt x="1538383" y="139791"/>
                    </a:cubicBezTo>
                    <a:cubicBezTo>
                      <a:pt x="1550051" y="139921"/>
                      <a:pt x="1561681" y="141069"/>
                      <a:pt x="1573149" y="143220"/>
                    </a:cubicBezTo>
                    <a:cubicBezTo>
                      <a:pt x="1584141" y="144999"/>
                      <a:pt x="1594904" y="147969"/>
                      <a:pt x="1605248" y="152078"/>
                    </a:cubicBezTo>
                    <a:lnTo>
                      <a:pt x="1605248" y="218086"/>
                    </a:lnTo>
                    <a:cubicBezTo>
                      <a:pt x="1595209" y="211574"/>
                      <a:pt x="1584436" y="206267"/>
                      <a:pt x="1573149" y="202275"/>
                    </a:cubicBezTo>
                    <a:cubicBezTo>
                      <a:pt x="1561462" y="198002"/>
                      <a:pt x="1549117" y="195779"/>
                      <a:pt x="1536668" y="195703"/>
                    </a:cubicBezTo>
                    <a:cubicBezTo>
                      <a:pt x="1525838" y="195064"/>
                      <a:pt x="1515066" y="197756"/>
                      <a:pt x="1505807" y="203418"/>
                    </a:cubicBezTo>
                    <a:cubicBezTo>
                      <a:pt x="1498778" y="208093"/>
                      <a:pt x="1494615" y="216027"/>
                      <a:pt x="1494758" y="224468"/>
                    </a:cubicBezTo>
                    <a:close/>
                    <a:moveTo>
                      <a:pt x="1651635" y="298858"/>
                    </a:moveTo>
                    <a:cubicBezTo>
                      <a:pt x="1651635" y="249995"/>
                      <a:pt x="1665351" y="211419"/>
                      <a:pt x="1692974" y="182844"/>
                    </a:cubicBezTo>
                    <a:cubicBezTo>
                      <a:pt x="1720596" y="154269"/>
                      <a:pt x="1758791" y="140172"/>
                      <a:pt x="1807274" y="140172"/>
                    </a:cubicBezTo>
                    <a:cubicBezTo>
                      <a:pt x="1853375" y="140172"/>
                      <a:pt x="1889379" y="153888"/>
                      <a:pt x="1915287" y="181320"/>
                    </a:cubicBezTo>
                    <a:cubicBezTo>
                      <a:pt x="1941195" y="208752"/>
                      <a:pt x="1954149" y="245804"/>
                      <a:pt x="1954149" y="292477"/>
                    </a:cubicBezTo>
                    <a:cubicBezTo>
                      <a:pt x="1954149" y="340292"/>
                      <a:pt x="1940366" y="378392"/>
                      <a:pt x="1912811" y="406777"/>
                    </a:cubicBezTo>
                    <a:cubicBezTo>
                      <a:pt x="1885255" y="435161"/>
                      <a:pt x="1847755" y="449322"/>
                      <a:pt x="1800320" y="449258"/>
                    </a:cubicBezTo>
                    <a:cubicBezTo>
                      <a:pt x="1754600" y="449258"/>
                      <a:pt x="1718310" y="435828"/>
                      <a:pt x="1691450" y="408968"/>
                    </a:cubicBezTo>
                    <a:cubicBezTo>
                      <a:pt x="1664589" y="382107"/>
                      <a:pt x="1651321" y="345404"/>
                      <a:pt x="1651635" y="298858"/>
                    </a:cubicBezTo>
                    <a:close/>
                    <a:moveTo>
                      <a:pt x="1723930" y="296477"/>
                    </a:moveTo>
                    <a:cubicBezTo>
                      <a:pt x="1723930" y="327338"/>
                      <a:pt x="1730912" y="350896"/>
                      <a:pt x="1744885" y="367153"/>
                    </a:cubicBezTo>
                    <a:cubicBezTo>
                      <a:pt x="1759963" y="383721"/>
                      <a:pt x="1781661" y="392667"/>
                      <a:pt x="1804035" y="391537"/>
                    </a:cubicBezTo>
                    <a:cubicBezTo>
                      <a:pt x="1825847" y="392770"/>
                      <a:pt x="1846983" y="383752"/>
                      <a:pt x="1861185" y="367153"/>
                    </a:cubicBezTo>
                    <a:cubicBezTo>
                      <a:pt x="1874453" y="350834"/>
                      <a:pt x="1881064" y="326703"/>
                      <a:pt x="1880997" y="294763"/>
                    </a:cubicBezTo>
                    <a:cubicBezTo>
                      <a:pt x="1880997" y="263045"/>
                      <a:pt x="1874139" y="239042"/>
                      <a:pt x="1860518" y="222944"/>
                    </a:cubicBezTo>
                    <a:cubicBezTo>
                      <a:pt x="1846183" y="206536"/>
                      <a:pt x="1825133" y="197588"/>
                      <a:pt x="1803368" y="198655"/>
                    </a:cubicBezTo>
                    <a:cubicBezTo>
                      <a:pt x="1780708" y="197414"/>
                      <a:pt x="1758763" y="206819"/>
                      <a:pt x="1744028" y="224087"/>
                    </a:cubicBezTo>
                    <a:cubicBezTo>
                      <a:pt x="1730502" y="240947"/>
                      <a:pt x="1723454" y="264854"/>
                      <a:pt x="1723454" y="296477"/>
                    </a:cubicBezTo>
                    <a:close/>
                    <a:moveTo>
                      <a:pt x="2185035" y="203799"/>
                    </a:moveTo>
                    <a:lnTo>
                      <a:pt x="2081117" y="203799"/>
                    </a:lnTo>
                    <a:lnTo>
                      <a:pt x="2081117" y="441924"/>
                    </a:lnTo>
                    <a:lnTo>
                      <a:pt x="2010823" y="441924"/>
                    </a:lnTo>
                    <a:lnTo>
                      <a:pt x="2010823" y="203799"/>
                    </a:lnTo>
                    <a:lnTo>
                      <a:pt x="1961483" y="203799"/>
                    </a:lnTo>
                    <a:lnTo>
                      <a:pt x="1961483" y="146649"/>
                    </a:lnTo>
                    <a:lnTo>
                      <a:pt x="2010823" y="146649"/>
                    </a:lnTo>
                    <a:lnTo>
                      <a:pt x="2010823" y="105977"/>
                    </a:lnTo>
                    <a:cubicBezTo>
                      <a:pt x="2009842" y="77463"/>
                      <a:pt x="2020824" y="49836"/>
                      <a:pt x="2041112" y="29777"/>
                    </a:cubicBezTo>
                    <a:cubicBezTo>
                      <a:pt x="2061782" y="9823"/>
                      <a:pt x="2089652" y="-900"/>
                      <a:pt x="2118360" y="59"/>
                    </a:cubicBezTo>
                    <a:cubicBezTo>
                      <a:pt x="2125837" y="21"/>
                      <a:pt x="2133314" y="466"/>
                      <a:pt x="2140744" y="1393"/>
                    </a:cubicBezTo>
                    <a:cubicBezTo>
                      <a:pt x="2146573" y="2117"/>
                      <a:pt x="2152317" y="3425"/>
                      <a:pt x="2157889" y="5298"/>
                    </a:cubicBezTo>
                    <a:lnTo>
                      <a:pt x="2157889" y="64829"/>
                    </a:lnTo>
                    <a:cubicBezTo>
                      <a:pt x="2154041" y="62849"/>
                      <a:pt x="2150031" y="61223"/>
                      <a:pt x="2145888" y="59971"/>
                    </a:cubicBezTo>
                    <a:cubicBezTo>
                      <a:pt x="2139477" y="57968"/>
                      <a:pt x="2132791" y="57003"/>
                      <a:pt x="2126075" y="57114"/>
                    </a:cubicBezTo>
                    <a:cubicBezTo>
                      <a:pt x="2113388" y="56359"/>
                      <a:pt x="2101034" y="61362"/>
                      <a:pt x="2092452" y="70735"/>
                    </a:cubicBezTo>
                    <a:cubicBezTo>
                      <a:pt x="2083860" y="82333"/>
                      <a:pt x="2079698" y="96627"/>
                      <a:pt x="2080736" y="111025"/>
                    </a:cubicBezTo>
                    <a:lnTo>
                      <a:pt x="2080736" y="146649"/>
                    </a:lnTo>
                    <a:lnTo>
                      <a:pt x="2185035" y="146649"/>
                    </a:lnTo>
                    <a:lnTo>
                      <a:pt x="2185035" y="79974"/>
                    </a:lnTo>
                    <a:lnTo>
                      <a:pt x="2254758" y="58733"/>
                    </a:lnTo>
                    <a:lnTo>
                      <a:pt x="2254758" y="146268"/>
                    </a:lnTo>
                    <a:lnTo>
                      <a:pt x="2325053" y="146268"/>
                    </a:lnTo>
                    <a:lnTo>
                      <a:pt x="2325053" y="203418"/>
                    </a:lnTo>
                    <a:lnTo>
                      <a:pt x="2254758" y="203418"/>
                    </a:lnTo>
                    <a:lnTo>
                      <a:pt x="2254758" y="341816"/>
                    </a:lnTo>
                    <a:cubicBezTo>
                      <a:pt x="2254758" y="360009"/>
                      <a:pt x="2257997" y="372868"/>
                      <a:pt x="2264283" y="379916"/>
                    </a:cubicBezTo>
                    <a:cubicBezTo>
                      <a:pt x="2272532" y="388030"/>
                      <a:pt x="2283905" y="392135"/>
                      <a:pt x="2295430" y="391156"/>
                    </a:cubicBezTo>
                    <a:cubicBezTo>
                      <a:pt x="2300326" y="391122"/>
                      <a:pt x="2305184" y="390286"/>
                      <a:pt x="2309813" y="388679"/>
                    </a:cubicBezTo>
                    <a:cubicBezTo>
                      <a:pt x="2314985" y="386990"/>
                      <a:pt x="2319947" y="384687"/>
                      <a:pt x="2324576" y="381821"/>
                    </a:cubicBezTo>
                    <a:lnTo>
                      <a:pt x="2324576" y="438971"/>
                    </a:lnTo>
                    <a:cubicBezTo>
                      <a:pt x="2317604" y="442293"/>
                      <a:pt x="2310194" y="444601"/>
                      <a:pt x="2302574" y="445829"/>
                    </a:cubicBezTo>
                    <a:cubicBezTo>
                      <a:pt x="2292639" y="447896"/>
                      <a:pt x="2282523" y="448950"/>
                      <a:pt x="2272380" y="448973"/>
                    </a:cubicBezTo>
                    <a:cubicBezTo>
                      <a:pt x="2243042" y="448973"/>
                      <a:pt x="2221135" y="441162"/>
                      <a:pt x="2206466" y="425636"/>
                    </a:cubicBezTo>
                    <a:cubicBezTo>
                      <a:pt x="2191798" y="410111"/>
                      <a:pt x="2184559" y="386489"/>
                      <a:pt x="2184559" y="35515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C31BB898-58ED-4E71-9C7F-98303931D68A}"/>
                  </a:ext>
                </a:extLst>
              </p:cNvPr>
              <p:cNvSpPr/>
              <p:nvPr/>
            </p:nvSpPr>
            <p:spPr>
              <a:xfrm>
                <a:off x="1819275" y="4229100"/>
                <a:ext cx="325945" cy="325945"/>
              </a:xfrm>
              <a:custGeom>
                <a:avLst/>
                <a:gdLst>
                  <a:gd name="connsiteX0" fmla="*/ 0 w 325945"/>
                  <a:gd name="connsiteY0" fmla="*/ 0 h 325945"/>
                  <a:gd name="connsiteX1" fmla="*/ 325946 w 325945"/>
                  <a:gd name="connsiteY1" fmla="*/ 0 h 325945"/>
                  <a:gd name="connsiteX2" fmla="*/ 325946 w 325945"/>
                  <a:gd name="connsiteY2" fmla="*/ 325946 h 325945"/>
                  <a:gd name="connsiteX3" fmla="*/ 0 w 325945"/>
                  <a:gd name="connsiteY3" fmla="*/ 325946 h 325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5945" h="325945">
                    <a:moveTo>
                      <a:pt x="0" y="0"/>
                    </a:moveTo>
                    <a:lnTo>
                      <a:pt x="325946" y="0"/>
                    </a:lnTo>
                    <a:lnTo>
                      <a:pt x="325946" y="325946"/>
                    </a:lnTo>
                    <a:lnTo>
                      <a:pt x="0" y="325946"/>
                    </a:lnTo>
                    <a:close/>
                  </a:path>
                </a:pathLst>
              </a:custGeom>
              <a:solidFill>
                <a:srgbClr val="F2502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3DB0E6E8-F2CF-4951-B39E-F2733BF92A3B}"/>
                  </a:ext>
                </a:extLst>
              </p:cNvPr>
              <p:cNvSpPr/>
              <p:nvPr/>
            </p:nvSpPr>
            <p:spPr>
              <a:xfrm>
                <a:off x="2179129" y="4229100"/>
                <a:ext cx="325945" cy="325945"/>
              </a:xfrm>
              <a:custGeom>
                <a:avLst/>
                <a:gdLst>
                  <a:gd name="connsiteX0" fmla="*/ 0 w 325945"/>
                  <a:gd name="connsiteY0" fmla="*/ 0 h 325945"/>
                  <a:gd name="connsiteX1" fmla="*/ 325946 w 325945"/>
                  <a:gd name="connsiteY1" fmla="*/ 0 h 325945"/>
                  <a:gd name="connsiteX2" fmla="*/ 325946 w 325945"/>
                  <a:gd name="connsiteY2" fmla="*/ 325946 h 325945"/>
                  <a:gd name="connsiteX3" fmla="*/ 0 w 325945"/>
                  <a:gd name="connsiteY3" fmla="*/ 325946 h 325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5945" h="325945">
                    <a:moveTo>
                      <a:pt x="0" y="0"/>
                    </a:moveTo>
                    <a:lnTo>
                      <a:pt x="325946" y="0"/>
                    </a:lnTo>
                    <a:lnTo>
                      <a:pt x="325946" y="325946"/>
                    </a:lnTo>
                    <a:lnTo>
                      <a:pt x="0" y="325946"/>
                    </a:lnTo>
                    <a:close/>
                  </a:path>
                </a:pathLst>
              </a:custGeom>
              <a:solidFill>
                <a:srgbClr val="7FBA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A8F6525-E7CA-4C37-9D7A-7EEF729FC5F3}"/>
                  </a:ext>
                </a:extLst>
              </p:cNvPr>
              <p:cNvSpPr/>
              <p:nvPr/>
            </p:nvSpPr>
            <p:spPr>
              <a:xfrm>
                <a:off x="1819275" y="4588954"/>
                <a:ext cx="325945" cy="325945"/>
              </a:xfrm>
              <a:custGeom>
                <a:avLst/>
                <a:gdLst>
                  <a:gd name="connsiteX0" fmla="*/ 0 w 325945"/>
                  <a:gd name="connsiteY0" fmla="*/ 0 h 325945"/>
                  <a:gd name="connsiteX1" fmla="*/ 325946 w 325945"/>
                  <a:gd name="connsiteY1" fmla="*/ 0 h 325945"/>
                  <a:gd name="connsiteX2" fmla="*/ 325946 w 325945"/>
                  <a:gd name="connsiteY2" fmla="*/ 325946 h 325945"/>
                  <a:gd name="connsiteX3" fmla="*/ 0 w 325945"/>
                  <a:gd name="connsiteY3" fmla="*/ 325946 h 325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5945" h="325945">
                    <a:moveTo>
                      <a:pt x="0" y="0"/>
                    </a:moveTo>
                    <a:lnTo>
                      <a:pt x="325946" y="0"/>
                    </a:lnTo>
                    <a:lnTo>
                      <a:pt x="325946" y="325946"/>
                    </a:lnTo>
                    <a:lnTo>
                      <a:pt x="0" y="325946"/>
                    </a:lnTo>
                    <a:close/>
                  </a:path>
                </a:pathLst>
              </a:custGeom>
              <a:solidFill>
                <a:srgbClr val="00A4E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605003C5-F035-40A5-8C58-292375D2E630}"/>
                  </a:ext>
                </a:extLst>
              </p:cNvPr>
              <p:cNvSpPr/>
              <p:nvPr/>
            </p:nvSpPr>
            <p:spPr>
              <a:xfrm>
                <a:off x="2179129" y="4588954"/>
                <a:ext cx="325945" cy="325945"/>
              </a:xfrm>
              <a:custGeom>
                <a:avLst/>
                <a:gdLst>
                  <a:gd name="connsiteX0" fmla="*/ 0 w 325945"/>
                  <a:gd name="connsiteY0" fmla="*/ 0 h 325945"/>
                  <a:gd name="connsiteX1" fmla="*/ 325946 w 325945"/>
                  <a:gd name="connsiteY1" fmla="*/ 0 h 325945"/>
                  <a:gd name="connsiteX2" fmla="*/ 325946 w 325945"/>
                  <a:gd name="connsiteY2" fmla="*/ 325946 h 325945"/>
                  <a:gd name="connsiteX3" fmla="*/ 0 w 325945"/>
                  <a:gd name="connsiteY3" fmla="*/ 325946 h 325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5945" h="325945">
                    <a:moveTo>
                      <a:pt x="0" y="0"/>
                    </a:moveTo>
                    <a:lnTo>
                      <a:pt x="325946" y="0"/>
                    </a:lnTo>
                    <a:lnTo>
                      <a:pt x="325946" y="325946"/>
                    </a:lnTo>
                    <a:lnTo>
                      <a:pt x="0" y="325946"/>
                    </a:lnTo>
                    <a:close/>
                  </a:path>
                </a:pathLst>
              </a:custGeom>
              <a:solidFill>
                <a:srgbClr val="FFB9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pic>
        <p:nvPicPr>
          <p:cNvPr id="1032" name="Picture 8">
            <a:extLst>
              <a:ext uri="{FF2B5EF4-FFF2-40B4-BE49-F238E27FC236}">
                <a16:creationId xmlns:a16="http://schemas.microsoft.com/office/drawing/2014/main" id="{BD7C1175-8683-BF40-9777-54BF6001F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7359" y="5649963"/>
            <a:ext cx="68580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85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nterprise KM Document Card" ma:contentTypeID="0x01010062C008D7A2F07C4BAABAD05EEA95919E0074F46043E3CF2540B7C1F266B2A28170" ma:contentTypeVersion="150" ma:contentTypeDescription="Base document content type for cards supporting enterprise knowledge management. Can also be used as a parent and extended with approved enterprise or subject-domain columns for business group or application-specific KM card content types." ma:contentTypeScope="" ma:versionID="ee5981f08c6eb06cf5c6d0aa7143d0cf">
  <xsd:schema xmlns:xsd="http://www.w3.org/2001/XMLSchema" xmlns:xs="http://www.w3.org/2001/XMLSchema" xmlns:p="http://schemas.microsoft.com/office/2006/metadata/properties" xmlns:ns1="http://schemas.microsoft.com/sharepoint/v3" xmlns:ns2="230e9df3-be65-4c73-a93b-d1236ebd677e" xmlns:ns3="ee4a7809-70ea-4e27-ab75-a6c2be9ed89d" xmlns:ns4="2298d5ab-a95b-4280-b619-ee3fa95765b4" targetNamespace="http://schemas.microsoft.com/office/2006/metadata/properties" ma:root="true" ma:fieldsID="3e3d51df62bc4eb675012f19320a86d2" ns1:_="" ns2:_="" ns3:_="" ns4:_="">
    <xsd:import namespace="http://schemas.microsoft.com/sharepoint/v3"/>
    <xsd:import namespace="230e9df3-be65-4c73-a93b-d1236ebd677e"/>
    <xsd:import namespace="ee4a7809-70ea-4e27-ab75-a6c2be9ed89d"/>
    <xsd:import namespace="2298d5ab-a95b-4280-b619-ee3fa95765b4"/>
    <xsd:element name="properties">
      <xsd:complexType>
        <xsd:sequence>
          <xsd:element name="documentManagement">
            <xsd:complexType>
              <xsd:all>
                <xsd:element ref="ns2:SummaryDescription" minOccurs="0"/>
                <xsd:element ref="ns2:Owners" minOccurs="0"/>
                <xsd:element ref="ns2:_dlc_DocIdUrl" minOccurs="0"/>
                <xsd:element ref="ns2:DocumentDescription" minOccurs="0"/>
                <xsd:element ref="ns2:Owner" minOccurs="0"/>
                <xsd:element ref="ns3:ContentCategories"/>
                <xsd:element ref="ns3:IndustryVertical" minOccurs="0"/>
                <xsd:element ref="ns2:TaxCatchAll" minOccurs="0"/>
                <xsd:element ref="ns2:TaxCatchAllLabel" minOccurs="0"/>
                <xsd:element ref="ns2:k39e5019f8e24a20a01159148b815aac" minOccurs="0"/>
                <xsd:element ref="ns2:p3065242fc644b25ab253c7f8aa61ee1" minOccurs="0"/>
                <xsd:element ref="ns2:_dlc_DocId" minOccurs="0"/>
                <xsd:element ref="ns2:ConfidentialityTaxHTField0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Product" minOccurs="0"/>
                <xsd:element ref="ns3:Customer"/>
                <xsd:element ref="ns3:Campaigns" minOccurs="0"/>
                <xsd:element ref="ns3:Segment" minOccurs="0"/>
                <xsd:element ref="ns3:Event" minOccurs="0"/>
                <xsd:element ref="ns3:Program" minOccurs="0"/>
                <xsd:element ref="ns3:Readiness" minOccurs="0"/>
                <xsd:element ref="ns3:CompeteDocType" minOccurs="0"/>
                <xsd:element ref="ns3:Audience" minOccurs="0"/>
                <xsd:element ref="ns3:Competitor" minOccurs="0"/>
                <xsd:element ref="ns3:Year" minOccurs="0"/>
                <xsd:element ref="ns3:Month_x0020_of_x0020_upload" minOccurs="0"/>
                <xsd:element ref="ns4:SharedWithUsers" minOccurs="0"/>
                <xsd:element ref="ns4:SharedWithDetails" minOccurs="0"/>
                <xsd:element ref="ns3:Services" minOccurs="0"/>
                <xsd:element ref="ns3:FiscalYear" minOccurs="0"/>
                <xsd:element ref="ns3:Startdate" minOccurs="0"/>
                <xsd:element ref="ns3:Enddate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Versions0" minOccurs="0"/>
                <xsd:element ref="ns3:Device_x0020_Version" minOccurs="0"/>
                <xsd:element ref="ns3:FeaturedContent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Refresh" minOccurs="0"/>
                <xsd:element ref="ns3:MediaServiceSearchProperties" minOccurs="0"/>
                <xsd:element ref="ns3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9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30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SummaryDescription" ma:index="2" nillable="true" ma:displayName="Summary Description" ma:description="Content description in publishing HTML format." ma:internalName="SummaryDescription">
      <xsd:simpleType>
        <xsd:restriction base="dms:Unknown"/>
      </xsd:simpleType>
    </xsd:element>
    <xsd:element name="Owners" ma:index="3" nillable="true" ma:displayName="Owners" ma:format="Dropdown" ma:list="UserInfo" ma:SharePointGroup="0" ma:internalName="Owners" ma:showField="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Url" ma:index="5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Description" ma:index="8" nillable="true" ma:displayName="Document Description" ma:description="Alternate description for documents that can be used for display." ma:internalName="Document_x0020_Description" ma:readOnly="false">
      <xsd:simpleType>
        <xsd:restriction base="dms:Note">
          <xsd:maxLength value="255"/>
        </xsd:restriction>
      </xsd:simpleType>
    </xsd:element>
    <xsd:element name="Owner" ma:index="9" nillable="true" ma:displayName="Owner" ma:list="UserInfo" ma:SharePointGroup="0" ma:internalName="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12" nillable="true" ma:displayName="Taxonomy Catch All Column" ma:hidden="true" ma:list="{c432a711-5704-48c8-a158-bc03de2aea43}" ma:internalName="TaxCatchAll" ma:readOnly="false" ma:showField="CatchAllData" ma:web="2298d5ab-a95b-4280-b619-ee3fa95765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c432a711-5704-48c8-a158-bc03de2aea43}" ma:internalName="TaxCatchAllLabel" ma:readOnly="false" ma:showField="CatchAllDataLabel" ma:web="2298d5ab-a95b-4280-b619-ee3fa95765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39e5019f8e24a20a01159148b815aac" ma:index="17" nillable="true" ma:taxonomy="true" ma:internalName="k39e5019f8e24a20a01159148b815aac" ma:taxonomyFieldName="About" ma:displayName="About" ma:readOnly="false" ma:default="" ma:fieldId="{439e5019-f8e2-4a20-a011-59148b815aac}" ma:taxonomyMulti="true" ma:sspId="e385fb40-52d4-4fae-9c5b-3e8ff8a5878e" ma:termSetId="10257755-0674-446b-9eea-4989c6cf42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3065242fc644b25ab253c7f8aa61ee1" ma:index="19" nillable="true" ma:taxonomy="true" ma:internalName="p3065242fc644b25ab253c7f8aa61ee1" ma:taxonomyFieldName="For" ma:displayName="For" ma:readOnly="false" ma:default="" ma:fieldId="{93065242-fc64-4b25-ab25-3c7f8aa61ee1}" ma:taxonomyMulti="true" ma:sspId="e385fb40-52d4-4fae-9c5b-3e8ff8a5878e" ma:termSetId="053b1336-9c08-4429-9c1c-55eceea3f1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0" nillable="true" ma:displayName="Document ID Value" ma:description="The value of the document ID assigned to this item." ma:hidden="true" ma:internalName="_dlc_DocId" ma:readOnly="false">
      <xsd:simpleType>
        <xsd:restriction base="dms:Text"/>
      </xsd:simpleType>
    </xsd:element>
    <xsd:element name="ConfidentialityTaxHTField0" ma:index="21" nillable="true" ma:taxonomy="true" ma:internalName="ConfidentialityTaxHTField0" ma:taxonomyFieldName="Confidentiality" ma:displayName="Maximum Reach" ma:default="5;#internal users|461efa83-0283-486a-a8d5-943328f3693f" ma:fieldId="{840a9f3c-1e14-4c21-9dbf-5637765665db}" ma:sspId="e385fb40-52d4-4fae-9c5b-3e8ff8a5878e" ma:termSetId="e0e820dc-7da0-48b9-8472-209c7e82d1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PersistId" ma:index="22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a7809-70ea-4e27-ab75-a6c2be9ed89d" elementFormDefault="qualified">
    <xsd:import namespace="http://schemas.microsoft.com/office/2006/documentManagement/types"/>
    <xsd:import namespace="http://schemas.microsoft.com/office/infopath/2007/PartnerControls"/>
    <xsd:element name="ContentCategories" ma:index="10" ma:displayName="Content Categories" ma:default="None" ma:description="Types of assets" ma:format="Dropdown" ma:internalName="ContentCategories">
      <xsd:simpleType>
        <xsd:restriction base="dms:Choice">
          <xsd:enumeration value="Announcement"/>
          <xsd:enumeration value="Article"/>
          <xsd:enumeration value="Battlecards"/>
          <xsd:enumeration value="Brochure (3+ pages)"/>
          <xsd:enumeration value="Call guide"/>
          <xsd:enumeration value="Check list"/>
          <xsd:enumeration value="Comparison Files"/>
          <xsd:enumeration value="Comparison Profiles"/>
          <xsd:enumeration value="Compatibility Matrix"/>
          <xsd:enumeration value="Compete"/>
          <xsd:enumeration value="Customer Presentation"/>
          <xsd:enumeration value="Customer Story"/>
          <xsd:enumeration value="Customer Stories Templates"/>
          <xsd:enumeration value="Competitive Research"/>
          <xsd:enumeration value="Demonstration"/>
          <xsd:enumeration value="Digital Marketing resource"/>
          <xsd:enumeration value="eBook"/>
          <xsd:enumeration value="Editable Email Templates"/>
          <xsd:enumeration value="Editable Flyers"/>
          <xsd:enumeration value="Email Templates"/>
          <xsd:enumeration value="Fact Sheet"/>
          <xsd:enumeration value="Flyers (1-2 pg)"/>
          <xsd:enumeration value="Images"/>
          <xsd:enumeration value="Infographic"/>
          <xsd:enumeration value="Link (to other site or content)"/>
          <xsd:enumeration value="Marketing Resources"/>
          <xsd:enumeration value="Marketing Toolkit"/>
          <xsd:enumeration value="Meet Deck"/>
          <xsd:enumeration value="Mixed Reality Compete"/>
          <xsd:enumeration value="One Sheet"/>
          <xsd:enumeration value="Pitch Deck"/>
          <xsd:enumeration value="POV"/>
          <xsd:enumeration value="Presentation"/>
          <xsd:enumeration value="Product FAQ"/>
          <xsd:enumeration value="Recording"/>
          <xsd:enumeration value="Research"/>
          <xsd:enumeration value="Technical FAQ"/>
          <xsd:enumeration value="Technical Resources"/>
          <xsd:enumeration value="Tool"/>
          <xsd:enumeration value="Training"/>
          <xsd:enumeration value="Video"/>
          <xsd:enumeration value="White Paper"/>
          <xsd:enumeration value="Data Sheet"/>
          <xsd:enumeration value="Flyers"/>
          <xsd:enumeration value="Images and videos"/>
          <xsd:enumeration value="Warranty &amp; Support"/>
          <xsd:enumeration value="None"/>
          <xsd:enumeration value="Guidance"/>
          <xsd:enumeration value="roadmap"/>
        </xsd:restriction>
      </xsd:simpleType>
    </xsd:element>
    <xsd:element name="IndustryVertical" ma:index="11" nillable="true" ma:displayName="Industry" ma:format="Dropdown" ma:internalName="IndustryVertica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ducation"/>
                    <xsd:enumeration value="Education - Higher Ed"/>
                    <xsd:enumeration value="Education - K-12"/>
                    <xsd:enumeration value="Financial Services"/>
                    <xsd:enumeration value="Government - National"/>
                    <xsd:enumeration value="Government - State and Local"/>
                    <xsd:enumeration value="Government- Federal"/>
                    <xsd:enumeration value="Healthcare"/>
                    <xsd:enumeration value="Manufacturing"/>
                    <xsd:enumeration value="Retail"/>
                    <xsd:enumeration value="Public Sector"/>
                    <xsd:enumeration value="Other"/>
                    <xsd:enumeration value="Education - IT Admin"/>
                    <xsd:enumeration value="Frontline Worker"/>
                    <xsd:enumeration value="DFS"/>
                    <xsd:enumeration value="Legal"/>
                    <xsd:enumeration value="Nonprofit"/>
                    <xsd:enumeration value="All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1" nillable="true" ma:displayName="MediaServiceDateTaken" ma:hidden="true" ma:internalName="MediaServiceDateTaken" ma:readOnly="true">
      <xsd:simpleType>
        <xsd:restriction base="dms:Text"/>
      </xsd:simpleType>
    </xsd:element>
    <xsd:element name="Product" ma:index="32" nillable="true" ma:displayName="Product" ma:format="Dropdown" ma:internalName="Produc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"/>
                    <xsd:enumeration value="Apple"/>
                    <xsd:enumeration value="Compete"/>
                    <xsd:enumeration value="Education"/>
                    <xsd:enumeration value="Google"/>
                    <xsd:enumeration value="Google Chrome"/>
                    <xsd:enumeration value="HoloLens"/>
                    <xsd:enumeration value="Laptop"/>
                    <xsd:enumeration value="Surface"/>
                    <xsd:enumeration value="Surface Pro"/>
                    <xsd:enumeration value="Surface Pro 7"/>
                    <xsd:enumeration value="Surface Pro X"/>
                    <xsd:enumeration value="Surface Hub"/>
                    <xsd:enumeration value="Surface Studio"/>
                    <xsd:enumeration value="Surface Book"/>
                    <xsd:enumeration value="Surface Book 3"/>
                    <xsd:enumeration value="Surface Go"/>
                    <xsd:enumeration value="Surface Go 2"/>
                    <xsd:enumeration value="Surface Laptop"/>
                    <xsd:enumeration value="Surface Laptop 3"/>
                    <xsd:enumeration value="Surface Headphones"/>
                    <xsd:enumeration value="Arc Mouse"/>
                    <xsd:enumeration value="Type Cover"/>
                    <xsd:enumeration value="Surface Pen"/>
                    <xsd:enumeration value="Surface Dock 2"/>
                    <xsd:enumeration value="Surface Dial"/>
                    <xsd:enumeration value="Surface Duo"/>
                    <xsd:enumeration value="Cross-device"/>
                    <xsd:enumeration value="Surface Dock"/>
                    <xsd:enumeration value="Surface Earbuds"/>
                    <xsd:enumeration value="Surface Headphones 2"/>
                    <xsd:enumeration value="Surface Type Cover"/>
                    <xsd:enumeration value="Surface Slim Pen"/>
                    <xsd:enumeration value="Remote Work &amp; Learn"/>
                    <xsd:enumeration value="Portfolio"/>
                    <xsd:enumeration value="Financial Services"/>
                    <xsd:enumeration value="Financial"/>
                    <xsd:enumeration value="Healthcare"/>
                    <xsd:enumeration value="Home"/>
                    <xsd:enumeration value="Industry"/>
                    <xsd:enumeration value="Manufacturing"/>
                    <xsd:enumeration value="Programs"/>
                    <xsd:enumeration value="Public Sector"/>
                    <xsd:enumeration value="Windows"/>
                    <xsd:enumeration value="Retail"/>
                    <xsd:enumeration value="SMB"/>
                    <xsd:enumeration value="Storytelling"/>
                    <xsd:enumeration value="Warranty &amp; Support"/>
                    <xsd:enumeration value="Surface Laptop Go"/>
                    <xsd:enumeration value="Surface Fingerprint Reader"/>
                    <xsd:enumeration value="PCA &amp; Teams Certified Accessories"/>
                    <xsd:enumeration value="Surface Laptop SE"/>
                    <xsd:enumeration value="Headphones 2+"/>
                    <xsd:enumeration value="DFS"/>
                    <xsd:enumeration value="Surface Laptop studio"/>
                  </xsd:restriction>
                </xsd:simpleType>
              </xsd:element>
            </xsd:sequence>
          </xsd:extension>
        </xsd:complexContent>
      </xsd:complexType>
    </xsd:element>
    <xsd:element name="Customer" ma:index="33" ma:displayName="Customer" ma:default="All" ma:format="Dropdown" ma:internalName="Customer">
      <xsd:simpleType>
        <xsd:restriction base="dms:Choice">
          <xsd:enumeration value="All"/>
          <xsd:enumeration value="Commercial"/>
          <xsd:enumeration value="Consumer"/>
          <xsd:enumeration value="None"/>
        </xsd:restriction>
      </xsd:simpleType>
    </xsd:element>
    <xsd:element name="Campaigns" ma:index="34" nillable="true" ma:displayName="Campaigns" ma:format="Dropdown" ma:internalName="Campaigns">
      <xsd:simpleType>
        <xsd:restriction base="dms:Choice">
          <xsd:enumeration value="Remote Work and Learn"/>
          <xsd:enumeration value="Reduce Cost and Manage Risk"/>
        </xsd:restriction>
      </xsd:simpleType>
    </xsd:element>
    <xsd:element name="Segment" ma:index="35" nillable="true" ma:displayName="Segment" ma:format="Dropdown" ma:internalName="Segment">
      <xsd:simpleType>
        <xsd:restriction base="dms:Choice">
          <xsd:enumeration value="All"/>
          <xsd:enumeration value="SMB"/>
          <xsd:enumeration value="Enterprise"/>
          <xsd:enumeration value="SMC-C"/>
        </xsd:restriction>
      </xsd:simpleType>
    </xsd:element>
    <xsd:element name="Event" ma:index="36" nillable="true" ma:displayName="Event" ma:format="Dropdown" ma:internalName="Event">
      <xsd:simpleType>
        <xsd:restriction base="dms:Choice">
          <xsd:enumeration value="MS Ready"/>
          <xsd:enumeration value="MS Inspire"/>
          <xsd:enumeration value="MS Ignite"/>
          <xsd:enumeration value="Launch"/>
          <xsd:enumeration value="General"/>
        </xsd:restriction>
      </xsd:simpleType>
    </xsd:element>
    <xsd:element name="Program" ma:index="37" nillable="true" ma:displayName="Program" ma:format="Dropdown" ma:internalName="Program">
      <xsd:simpleType>
        <xsd:restriction base="dms:Choice">
          <xsd:enumeration value="Offer"/>
          <xsd:enumeration value="Partner Program"/>
          <xsd:enumeration value="Pricing Program"/>
          <xsd:enumeration value="Promotion"/>
          <xsd:enumeration value="Warranty &amp; Support"/>
          <xsd:enumeration value="Customer Immersion Experience (CIE)"/>
          <xsd:enumeration value="Surface Modern Workshop"/>
          <xsd:enumeration value="Surface Content Management"/>
        </xsd:restriction>
      </xsd:simpleType>
    </xsd:element>
    <xsd:element name="Readiness" ma:index="38" nillable="true" ma:displayName="Readiness" ma:format="Dropdown" ma:internalName="Readines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emonstration"/>
                    <xsd:enumeration value="Sales Readiness"/>
                    <xsd:enumeration value="IT Pro"/>
                    <xsd:enumeration value="Sales Play Immersion"/>
                    <xsd:enumeration value="Technical Immersion"/>
                    <xsd:enumeration value="Business Decision Maker"/>
                    <xsd:enumeration value="Online course"/>
                    <xsd:enumeration value="Learning Path"/>
                    <xsd:enumeration value="Seller Readiness"/>
                    <xsd:enumeration value="Technical Readiness"/>
                    <xsd:enumeration value="Tech Deep Dive"/>
                  </xsd:restriction>
                </xsd:simpleType>
              </xsd:element>
            </xsd:sequence>
          </xsd:extension>
        </xsd:complexContent>
      </xsd:complexType>
    </xsd:element>
    <xsd:element name="CompeteDocType" ma:index="39" nillable="true" ma:displayName="Compete DocType" ma:format="Dropdown" ma:internalName="CompeteDoc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nnouncement"/>
                    <xsd:enumeration value="Announcement, Event"/>
                    <xsd:enumeration value="Announcement, Surface vs Apple"/>
                    <xsd:enumeration value="Battlecards"/>
                    <xsd:enumeration value="Battlecards, Surface vs Apple"/>
                    <xsd:enumeration value="Compete"/>
                    <xsd:enumeration value="Comparisons Files"/>
                    <xsd:enumeration value="Comparisons Profiles"/>
                    <xsd:enumeration value="Competitive Research"/>
                    <xsd:enumeration value="DVP"/>
                    <xsd:enumeration value="Event"/>
                    <xsd:enumeration value="Marketing Resources"/>
                    <xsd:enumeration value="Mixed Reality Compete"/>
                    <xsd:enumeration value="Narrative"/>
                    <xsd:enumeration value="Presentation"/>
                    <xsd:enumeration value="POV"/>
                    <xsd:enumeration value="POV, Surface vs Apple"/>
                    <xsd:enumeration value="Research"/>
                    <xsd:enumeration value="Research, Surface vs Google"/>
                    <xsd:enumeration value="Research, Surface vs Apple"/>
                    <xsd:enumeration value="Storybook"/>
                    <xsd:enumeration value="Surface vs Apple"/>
                    <xsd:enumeration value="Surface vs Apple, Windows 10 vs Apple"/>
                    <xsd:enumeration value="Surface vs Google"/>
                    <xsd:enumeration value="Surface vs Google, Windows 10 vs Google"/>
                    <xsd:enumeration value="Training"/>
                    <xsd:enumeration value="Windows 10 vs Apple"/>
                    <xsd:enumeration value="Windows 10 vs Apple, Battlecards"/>
                    <xsd:enumeration value="Windows 10 vs Chrome OS"/>
                    <xsd:enumeration value="Windows 10 vs Chrome OS, Compete Flash"/>
                    <xsd:enumeration value="Windows Update"/>
                  </xsd:restriction>
                </xsd:simpleType>
              </xsd:element>
            </xsd:sequence>
          </xsd:extension>
        </xsd:complexContent>
      </xsd:complexType>
    </xsd:element>
    <xsd:element name="Audience" ma:index="40" nillable="true" ma:displayName="Audience" ma:format="Dropdown" ma:internalName="Audience">
      <xsd:simpleType>
        <xsd:restriction base="dms:Choice">
          <xsd:enumeration value="Customer"/>
          <xsd:enumeration value="Field"/>
          <xsd:enumeration value="Partner"/>
        </xsd:restriction>
      </xsd:simpleType>
    </xsd:element>
    <xsd:element name="Competitor" ma:index="41" nillable="true" ma:displayName="Competitor" ma:format="Dropdown" ma:internalName="Competitor">
      <xsd:simpleType>
        <xsd:restriction base="dms:Choice">
          <xsd:enumeration value="Apple"/>
          <xsd:enumeration value="Google"/>
          <xsd:enumeration value="Android"/>
        </xsd:restriction>
      </xsd:simpleType>
    </xsd:element>
    <xsd:element name="Year" ma:index="42" nillable="true" ma:displayName="Calendar Year" ma:format="Dropdown" ma:internalName="Year">
      <xsd:simpleType>
        <xsd:restriction base="dms:Choice">
          <xsd:enumeration value="2018"/>
          <xsd:enumeration value="2019"/>
          <xsd:enumeration value="2020"/>
          <xsd:enumeration value="2021"/>
        </xsd:restriction>
      </xsd:simpleType>
    </xsd:element>
    <xsd:element name="Month_x0020_of_x0020_upload" ma:index="43" nillable="true" ma:displayName="Month of upload" ma:format="Dropdown" ma:internalName="Month_x0020_of_x0020_upload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  <xsd:element name="Services" ma:index="46" nillable="true" ma:displayName="Services" ma:format="Dropdown" ma:internalName="Services">
      <xsd:simpleType>
        <xsd:restriction base="dms:Choice">
          <xsd:enumeration value="M365"/>
          <xsd:enumeration value="O365"/>
          <xsd:enumeration value="M365 F1"/>
        </xsd:restriction>
      </xsd:simpleType>
    </xsd:element>
    <xsd:element name="FiscalYear" ma:index="47" nillable="true" ma:displayName="Fiscal Year" ma:format="Dropdown" ma:internalName="FiscalYear">
      <xsd:simpleType>
        <xsd:restriction base="dms:Choice">
          <xsd:enumeration value="FY 21"/>
          <xsd:enumeration value="FY 20"/>
          <xsd:enumeration value="FY 19"/>
          <xsd:enumeration value="FY 22"/>
        </xsd:restriction>
      </xsd:simpleType>
    </xsd:element>
    <xsd:element name="Startdate" ma:index="48" nillable="true" ma:displayName="Start date" ma:format="DateOnly" ma:internalName="Startdate">
      <xsd:simpleType>
        <xsd:restriction base="dms:DateTime"/>
      </xsd:simpleType>
    </xsd:element>
    <xsd:element name="Enddate" ma:index="49" nillable="true" ma:displayName="End date" ma:format="DateOnly" ma:internalName="Enddate">
      <xsd:simpleType>
        <xsd:restriction base="dms:DateTime"/>
      </xsd:simpleType>
    </xsd:element>
    <xsd:element name="MediaServiceOCR" ma:index="5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5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2" nillable="true" ma:displayName="MediaServiceEventHashCode" ma:hidden="true" ma:internalName="MediaServiceEventHashCode" ma:readOnly="true">
      <xsd:simpleType>
        <xsd:restriction base="dms:Text"/>
      </xsd:simpleType>
    </xsd:element>
    <xsd:element name="Versions0" ma:index="53" nillable="true" ma:displayName="Versions" ma:default="All" ma:hidden="true" ma:internalName="Versions0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"/>
                    <xsd:enumeration value="iPad Air, iPad Mini"/>
                    <xsd:enumeration value="Mac"/>
                    <xsd:enumeration value="Surface Pro 7"/>
                    <xsd:enumeration value="Surface Pro 6"/>
                    <xsd:enumeration value="Surface Pro"/>
                    <xsd:enumeration value="Surface Pro (5th Gen) with LTE Advanced"/>
                    <xsd:enumeration value="Surface Pro (5th Gen)"/>
                    <xsd:enumeration value="Surface Pro X"/>
                    <xsd:enumeration value="Surface Hub"/>
                    <xsd:enumeration value="Surface Hub V1"/>
                    <xsd:enumeration value="Surface Hub 2S"/>
                    <xsd:enumeration value="Surface Hub 2S 85&quot;"/>
                    <xsd:enumeration value="Surface Studio 2"/>
                    <xsd:enumeration value="Surface Studio"/>
                    <xsd:enumeration value="Surface Book 3"/>
                    <xsd:enumeration value="Surface Book 3 (13 inch)"/>
                    <xsd:enumeration value="Surface Book 3 (15 inch)"/>
                    <xsd:enumeration value="Surface Book 2"/>
                    <xsd:enumeration value="Surface Book and Surface Book with Performance Base"/>
                    <xsd:enumeration value="Surface Go"/>
                    <xsd:enumeration value="Surface Go 2"/>
                    <xsd:enumeration value="Surface Laptop"/>
                    <xsd:enumeration value="Surface Laptop 3 (13 inch)"/>
                    <xsd:enumeration value="Surface Laptop 3 (15 inch)"/>
                    <xsd:enumeration value="Surface Laptop 3"/>
                    <xsd:enumeration value="Accessories"/>
                    <xsd:enumeration value="Surface Earbuds"/>
                    <xsd:enumeration value="Surface Dock"/>
                    <xsd:enumeration value="Surface Slim Pen"/>
                    <xsd:enumeration value="Surface Pen"/>
                    <xsd:enumeration value="Surface Headphones 2"/>
                    <xsd:enumeration value="Surface Dial"/>
                    <xsd:enumeration value="Surface Headphones"/>
                    <xsd:enumeration value="Surface Dock 2"/>
                    <xsd:enumeration value="Surface Laptop 2"/>
                    <xsd:enumeration value="Holiday Surface Devices"/>
                    <xsd:enumeration value="Windows 10"/>
                    <xsd:enumeration value="Microsoft Classroom Pen"/>
                  </xsd:restriction>
                </xsd:simpleType>
              </xsd:element>
            </xsd:sequence>
          </xsd:extension>
        </xsd:complexContent>
      </xsd:complexType>
    </xsd:element>
    <xsd:element name="Device_x0020_Version" ma:index="54" nillable="true" ma:displayName="Device Version" ma:default="None" ma:format="Dropdown" ma:internalName="Device_x0020_Vers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"/>
                    <xsd:enumeration value="iPad Air, iPad Mini"/>
                    <xsd:enumeration value="Mac"/>
                    <xsd:enumeration value="Surface Pro 7"/>
                    <xsd:enumeration value="Surface Pro 6"/>
                    <xsd:enumeration value="Surface Pro"/>
                    <xsd:enumeration value="Surface Pro (5th Gen) with LTE Advanced"/>
                    <xsd:enumeration value="Surface Pro (5th Gen)"/>
                    <xsd:enumeration value="Surface Pro X"/>
                    <xsd:enumeration value="Surface Hub"/>
                    <xsd:enumeration value="Surface Hub V1"/>
                    <xsd:enumeration value="Surface Hub 2S"/>
                    <xsd:enumeration value="Surface Hub 2S 85&quot;"/>
                    <xsd:enumeration value="Surface Studio 2"/>
                    <xsd:enumeration value="Surface Studio"/>
                    <xsd:enumeration value="Surface Book 3"/>
                    <xsd:enumeration value="Surface Book 3 (13 inch)"/>
                    <xsd:enumeration value="Surface Book 3 (15 inch)"/>
                    <xsd:enumeration value="Surface Book 2"/>
                    <xsd:enumeration value="Surface Book and Surface Book with Performance Base"/>
                    <xsd:enumeration value="Surface Go"/>
                    <xsd:enumeration value="Surface Go 2"/>
                    <xsd:enumeration value="Surface Laptop"/>
                    <xsd:enumeration value="Surface Laptop 3 (13 inch)"/>
                    <xsd:enumeration value="Surface Laptop 3 (15 inch)"/>
                    <xsd:enumeration value="Surface Laptop 3"/>
                    <xsd:enumeration value="Accessories"/>
                    <xsd:enumeration value="Surface Earbuds"/>
                    <xsd:enumeration value="Surface Dock"/>
                    <xsd:enumeration value="Surface Slim Pen"/>
                    <xsd:enumeration value="Surface Pen"/>
                    <xsd:enumeration value="Surface Headphones 2"/>
                    <xsd:enumeration value="Surface Dial"/>
                    <xsd:enumeration value="Surface Headphones"/>
                    <xsd:enumeration value="Surface Dock 2"/>
                    <xsd:enumeration value="Surface Laptop 2"/>
                    <xsd:enumeration value="Holiday Surface Devices"/>
                    <xsd:enumeration value="Windows 10"/>
                    <xsd:enumeration value="Microsoft Classroom Pen"/>
                    <xsd:enumeration value="Surface Duo"/>
                    <xsd:enumeration value="Surface Laptop go"/>
                    <xsd:enumeration value="Surface Hub 2S - Surface Fingerprint Reader"/>
                    <xsd:enumeration value="None"/>
                    <xsd:enumeration value="Surface Pro 7+"/>
                    <xsd:enumeration value="MS Accessories"/>
                    <xsd:enumeration value="Surface Accessories"/>
                    <xsd:enumeration value="Surface Laptop 4"/>
                    <xsd:enumeration value="Surface Go 3"/>
                    <xsd:enumeration value="Surface Pro 8"/>
                    <xsd:enumeration value="Surface Laptop Studio"/>
                    <xsd:enumeration value="Surface Duo 2"/>
                    <xsd:enumeration value="Surface Laptop SE"/>
                    <xsd:enumeration value="Windows 11"/>
                    <xsd:enumeration value="Surface Laptop Go 2"/>
                    <xsd:enumeration value="Surface Headphones 2+"/>
                  </xsd:restriction>
                </xsd:simpleType>
              </xsd:element>
            </xsd:sequence>
          </xsd:extension>
        </xsd:complexContent>
      </xsd:complexType>
    </xsd:element>
    <xsd:element name="FeaturedContent" ma:index="55" nillable="true" ma:displayName="Featured" ma:default="No" ma:format="RadioButtons" ma:internalName="FeaturedContent">
      <xsd:simpleType>
        <xsd:restriction base="dms:Choice">
          <xsd:enumeration value="Yes"/>
          <xsd:enumeration value="No"/>
        </xsd:restriction>
      </xsd:simpleType>
    </xsd:element>
    <xsd:element name="MediaServiceLocation" ma:index="56" nillable="true" ma:displayName="Location" ma:internalName="MediaServiceLocation" ma:readOnly="true">
      <xsd:simpleType>
        <xsd:restriction base="dms:Text"/>
      </xsd:simpleType>
    </xsd:element>
    <xsd:element name="MediaLengthInSeconds" ma:index="5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9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efresh" ma:index="60" nillable="true" ma:displayName="Refresh" ma:default="0" ma:format="Dropdown" ma:internalName="Refresh">
      <xsd:simpleType>
        <xsd:restriction base="dms:Boolean"/>
      </xsd:simpleType>
    </xsd:element>
    <xsd:element name="MediaServiceSearchProperties" ma:index="6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62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98d5ab-a95b-4280-b619-ee3fa95765b4" elementFormDefault="qualified">
    <xsd:import namespace="http://schemas.microsoft.com/office/2006/documentManagement/types"/>
    <xsd:import namespace="http://schemas.microsoft.com/office/infopath/2007/PartnerControls"/>
    <xsd:element name="SharedWithUsers" ma:index="4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Description xmlns="230e9df3-be65-4c73-a93b-d1236ebd677e" xsi:nil="true"/>
    <Owner xmlns="230e9df3-be65-4c73-a93b-d1236ebd677e">
      <UserInfo>
        <DisplayName/>
        <AccountId xsi:nil="true"/>
        <AccountType/>
      </UserInfo>
    </Owner>
    <_ip_UnifiedCompliancePolicyUIAction xmlns="http://schemas.microsoft.com/sharepoint/v3" xsi:nil="true"/>
    <Year xmlns="ee4a7809-70ea-4e27-ab75-a6c2be9ed89d" xsi:nil="true"/>
    <FiscalYear xmlns="ee4a7809-70ea-4e27-ab75-a6c2be9ed89d" xsi:nil="true"/>
    <ConfidentialityTaxHTField0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customer ready</TermName>
          <TermId xmlns="http://schemas.microsoft.com/office/infopath/2007/PartnerControls">8986c41d-21c5-4f8f-8a12-ea4625b46858</TermId>
        </TermInfo>
      </Terms>
    </ConfidentialityTaxHTField0>
    <TaxCatchAllLabel xmlns="230e9df3-be65-4c73-a93b-d1236ebd677e" xsi:nil="true"/>
    <CompeteDocType xmlns="ee4a7809-70ea-4e27-ab75-a6c2be9ed89d" xsi:nil="true"/>
    <IndustryVertical xmlns="ee4a7809-70ea-4e27-ab75-a6c2be9ed89d" xsi:nil="true"/>
    <_dlc_DocIdPersistId xmlns="230e9df3-be65-4c73-a93b-d1236ebd677e" xsi:nil="true"/>
    <Event xmlns="ee4a7809-70ea-4e27-ab75-a6c2be9ed89d" xsi:nil="true"/>
    <Readiness xmlns="ee4a7809-70ea-4e27-ab75-a6c2be9ed89d" xsi:nil="true"/>
    <Startdate xmlns="ee4a7809-70ea-4e27-ab75-a6c2be9ed89d" xsi:nil="true"/>
    <ContentCategories xmlns="ee4a7809-70ea-4e27-ab75-a6c2be9ed89d">Presentation</ContentCategories>
    <_ip_UnifiedCompliancePolicyProperties xmlns="http://schemas.microsoft.com/sharepoint/v3" xsi:nil="true"/>
    <Segment xmlns="ee4a7809-70ea-4e27-ab75-a6c2be9ed89d" xsi:nil="true"/>
    <Competitor xmlns="ee4a7809-70ea-4e27-ab75-a6c2be9ed89d" xsi:nil="true"/>
    <Services xmlns="ee4a7809-70ea-4e27-ab75-a6c2be9ed89d" xsi:nil="true"/>
    <p3065242fc644b25ab253c7f8aa61ee1 xmlns="230e9df3-be65-4c73-a93b-d1236ebd677e">
      <Terms xmlns="http://schemas.microsoft.com/office/infopath/2007/PartnerControls"/>
    </p3065242fc644b25ab253c7f8aa61ee1>
    <Program xmlns="ee4a7809-70ea-4e27-ab75-a6c2be9ed89d">Surface Modern Workshop</Program>
    <Audience xmlns="ee4a7809-70ea-4e27-ab75-a6c2be9ed89d" xsi:nil="true"/>
    <Versions0 xmlns="ee4a7809-70ea-4e27-ab75-a6c2be9ed89d">
      <Value>All</Value>
    </Versions0>
    <Owners xmlns="230e9df3-be65-4c73-a93b-d1236ebd677e">
      <UserInfo>
        <DisplayName>i:0#.f|membership|liorb@microsoft.com</DisplayName>
        <AccountId>73</AccountId>
        <AccountType/>
      </UserInfo>
      <UserInfo>
        <DisplayName>i:0#.f|membership|jshia@microsoft.com</DisplayName>
        <AccountId>88</AccountId>
        <AccountType/>
      </UserInfo>
    </Owners>
    <k39e5019f8e24a20a01159148b815aac xmlns="230e9df3-be65-4c73-a93b-d1236ebd677e">
      <Terms xmlns="http://schemas.microsoft.com/office/infopath/2007/PartnerControls"/>
    </k39e5019f8e24a20a01159148b815aac>
    <Device_x0020_Version xmlns="ee4a7809-70ea-4e27-ab75-a6c2be9ed89d">
      <Value>None</Value>
    </Device_x0020_Version>
    <Month_x0020_of_x0020_upload xmlns="ee4a7809-70ea-4e27-ab75-a6c2be9ed89d" xsi:nil="true"/>
    <SummaryDescription xmlns="230e9df3-be65-4c73-a93b-d1236ebd677e" xsi:nil="true"/>
    <_dlc_DocId xmlns="230e9df3-be65-4c73-a93b-d1236ebd677e">USDMMZXC5KTV-260472975-6944</_dlc_DocId>
    <Campaigns xmlns="ee4a7809-70ea-4e27-ab75-a6c2be9ed89d" xsi:nil="true"/>
    <FeaturedContent xmlns="ee4a7809-70ea-4e27-ab75-a6c2be9ed89d">No</FeaturedContent>
    <_dlc_DocIdUrl xmlns="230e9df3-be65-4c73-a93b-d1236ebd677e">
      <Url>https://microsoft.sharepoint.com/sites/surface/_layouts/15/DocIdRedir.aspx?ID=USDMMZXC5KTV-260472975-6944</Url>
      <Description>USDMMZXC5KTV-260472975-6944</Description>
    </_dlc_DocIdUrl>
    <TaxCatchAll xmlns="230e9df3-be65-4c73-a93b-d1236ebd677e">
      <Value>8</Value>
    </TaxCatchAll>
    <Product xmlns="ee4a7809-70ea-4e27-ab75-a6c2be9ed89d" xsi:nil="true"/>
    <Customer xmlns="ee4a7809-70ea-4e27-ab75-a6c2be9ed89d">Commercial</Customer>
    <Enddate xmlns="ee4a7809-70ea-4e27-ab75-a6c2be9ed89d" xsi:nil="true"/>
    <lcf76f155ced4ddcb4097134ff3c332f xmlns="ee4a7809-70ea-4e27-ab75-a6c2be9ed89d">
      <Terms xmlns="http://schemas.microsoft.com/office/infopath/2007/PartnerControls"/>
    </lcf76f155ced4ddcb4097134ff3c332f>
    <Refresh xmlns="ee4a7809-70ea-4e27-ab75-a6c2be9ed89d">false</Refresh>
  </documentManagement>
</p:properties>
</file>

<file path=customXml/item5.xml><?xml version="1.0" encoding="utf-8"?>
<?mso-contentType ?>
<SharedContentType xmlns="Microsoft.SharePoint.Taxonomy.ContentTypeSync" SourceId="e385fb40-52d4-4fae-9c5b-3e8ff8a5878e" ContentTypeId="0x01010062C008D7A2F07C4BAABAD05EEA95919E" PreviousValue="false"/>
</file>

<file path=customXml/itemProps1.xml><?xml version="1.0" encoding="utf-8"?>
<ds:datastoreItem xmlns:ds="http://schemas.openxmlformats.org/officeDocument/2006/customXml" ds:itemID="{E1DB2CE6-7172-4489-8E34-9B1402553A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0e9df3-be65-4c73-a93b-d1236ebd677e"/>
    <ds:schemaRef ds:uri="ee4a7809-70ea-4e27-ab75-a6c2be9ed89d"/>
    <ds:schemaRef ds:uri="2298d5ab-a95b-4280-b619-ee3fa95765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2DFBB9-1383-4EA4-975C-B719225618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D0FFE4-F9DF-4048-8EC6-E7326C47338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A9A0D1C-C970-423E-BA3D-E45809A1C825}">
  <ds:schemaRefs>
    <ds:schemaRef ds:uri="20162380-8b5a-40bd-b900-ae9a6925c43f"/>
    <ds:schemaRef ds:uri="http://schemas.microsoft.com/office/2006/metadata/properties"/>
    <ds:schemaRef ds:uri="http://schemas.microsoft.com/office/infopath/2007/PartnerControls"/>
    <ds:schemaRef ds:uri="230e9df3-be65-4c73-a93b-d1236ebd677e"/>
    <ds:schemaRef ds:uri="http://schemas.microsoft.com/sharepoint/v3"/>
    <ds:schemaRef ds:uri="ee4a7809-70ea-4e27-ab75-a6c2be9ed89d"/>
  </ds:schemaRefs>
</ds:datastoreItem>
</file>

<file path=customXml/itemProps5.xml><?xml version="1.0" encoding="utf-8"?>
<ds:datastoreItem xmlns:ds="http://schemas.openxmlformats.org/officeDocument/2006/customXml" ds:itemID="{1858B489-A954-417E-AD67-F16915C45975}">
  <ds:schemaRefs>
    <ds:schemaRef ds:uri="Microsoft.SharePoint.Taxonomy.ContentTypeSync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1456</TotalTime>
  <Words>163</Words>
  <Application>Microsoft Office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Modern Workshop - Marketing Handout</dc:title>
  <dc:creator>Michael Paolantonio</dc:creator>
  <cp:lastModifiedBy>Darpan Marwah (Wimmer Solutions Corporation)</cp:lastModifiedBy>
  <cp:revision>8</cp:revision>
  <dcterms:created xsi:type="dcterms:W3CDTF">2020-08-11T16:21:20Z</dcterms:created>
  <dcterms:modified xsi:type="dcterms:W3CDTF">2023-05-17T20:53:36Z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0x01010062C008D7A2F07C4BAABAD05EEA95919E0074F46043E3CF2540B7C1F266B2A28170</vt:lpwstr>
  </property>
  <property fmtid="{D5CDD505-2E9C-101B-9397-08002B2CF9AE}" pid="3" name="_dlc_policyId">
    <vt:lpwstr>0x01010062C008D7A2F07C4BAABAD05EEA95919E0074F46043E3CF2540B7C1F266B2A28170|1081736713</vt:lpwstr>
  </property>
  <property fmtid="{D5CDD505-2E9C-101B-9397-08002B2CF9AE}" pid="4" name="Confidentiality">
    <vt:lpwstr>8;#customer ready|8986c41d-21c5-4f8f-8a12-ea4625b46858</vt:lpwstr>
  </property>
  <property fmtid="{D5CDD505-2E9C-101B-9397-08002B2CF9AE}" pid="5" name="ItemRetentionFormula">
    <vt:lpwstr>&lt;formula id="Microsoft.Office.RecordsManagement.PolicyFeatures.Expiration.Formula.BuiltIn"&gt;&lt;number&gt;13&lt;/number&gt;&lt;property&gt;Modified&lt;/property&gt;&lt;propertyId&gt;28cf69c5-fa48-462a-b5cd-27b6f9d2bd5f&lt;/propertyId&gt;&lt;period&gt;months&lt;/period&gt;&lt;/formula&gt;</vt:lpwstr>
  </property>
  <property fmtid="{D5CDD505-2E9C-101B-9397-08002B2CF9AE}" pid="6" name="_dlc_DocIdItemGuid">
    <vt:lpwstr>6cd5b6d7-68ea-49e9-abe1-243caf67f02a</vt:lpwstr>
  </property>
  <property fmtid="{D5CDD505-2E9C-101B-9397-08002B2CF9AE}" pid="7" name="For">
    <vt:lpwstr/>
  </property>
  <property fmtid="{D5CDD505-2E9C-101B-9397-08002B2CF9AE}" pid="8" name="About">
    <vt:lpwstr/>
  </property>
  <property fmtid="{D5CDD505-2E9C-101B-9397-08002B2CF9AE}" pid="9" name="MediaServiceImageTags">
    <vt:lpwstr/>
  </property>
  <property fmtid="{D5CDD505-2E9C-101B-9397-08002B2CF9AE}" pid="10" name="_dlc_ExpireDate">
    <vt:filetime>2024-04-27T05:41:58Z</vt:filetime>
  </property>
</Properties>
</file>