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"/>
  </p:notesMasterIdLst>
  <p:sldIdLst>
    <p:sldId id="276" r:id="rId5"/>
    <p:sldId id="278" r:id="rId6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8D997A-5021-6EC6-AF1E-E458C718E4CB}" name="Jared Hahne" initials="JH" userId="S::jaredhahne@microsoft.com::d409c590-5b6a-4290-b097-a843e55d3a09" providerId="AD"/>
  <p188:author id="{E5FD09AB-A013-52C3-0C2F-6C3809E03AE5}" name="Shannon Kirby (Razor Consulting Solutions, In)" initials="SI" userId="S::v-skirby@microsoft.com::0bffd3e4-97e8-448e-baab-58a9fffa7e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30302"/>
    <a:srgbClr val="666666"/>
    <a:srgbClr val="505050"/>
    <a:srgbClr val="0078D4"/>
    <a:srgbClr val="F25022"/>
    <a:srgbClr val="7FBA00"/>
    <a:srgbClr val="FFB900"/>
    <a:srgbClr val="00A4E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F3013F-BB74-4E56-9AE8-37E5AA4CCC1F}" v="60" dt="2024-03-01T18:49:09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-2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99EF-5554-4AE4-8C00-C4168E34E16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10A6E-7829-490D-8310-1936A41E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61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 2: </a:t>
            </a:r>
            <a:r>
              <a:rPr lang="en-US" sz="1200" b="0" i="0" dirty="0">
                <a:solidFill>
                  <a:schemeClr val="bg1"/>
                </a:solidFill>
                <a:effectLst/>
                <a:cs typeface="Segoe UI"/>
              </a:rPr>
              <a:t>A Business Value White Paper, commissioned by Microsoft September 2022 (IDC)</a:t>
            </a:r>
            <a:r>
              <a:rPr lang="en-US" sz="1200" dirty="0">
                <a:solidFill>
                  <a:schemeClr val="bg1"/>
                </a:solidFill>
                <a:cs typeface="Segoe UI"/>
              </a:rPr>
              <a:t> 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 3: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 commissioned Total Economic Impact™ study conducted by Forrester Consulting on behalf of Microsoft, July 2020. “Maximizing Your ROI from Microsoft 365 Enterprise With Microsoft Surface.”;  Evaluating the Business Case of Microsoft Surface-IDC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0A6E-7829-490D-8310-1936A41E14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3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 2: </a:t>
            </a:r>
            <a:r>
              <a:rPr lang="en-US" sz="1200" b="0" i="0" dirty="0">
                <a:solidFill>
                  <a:schemeClr val="bg1"/>
                </a:solidFill>
                <a:effectLst/>
                <a:cs typeface="Segoe UI"/>
              </a:rPr>
              <a:t>A Business Value White Paper, commissioned by Microsoft September 2022 (IDC)</a:t>
            </a:r>
            <a:r>
              <a:rPr lang="en-US" sz="1200" dirty="0">
                <a:solidFill>
                  <a:schemeClr val="bg1"/>
                </a:solidFill>
                <a:cs typeface="Segoe UI"/>
              </a:rPr>
              <a:t> 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 3: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 commissioned Total Economic Impact™ study conducted by Forrester Consulting on behalf of Microsoft, July 2020. “Maximizing Your ROI from Microsoft 365 Enterprise With Microsoft Surface.”;  Evaluating the Business Case of Microsoft Surface-IDC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0A6E-7829-490D-8310-1936A41E14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0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5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6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8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EE5F-7BFE-453B-A73B-7C0A3786C1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A431-851D-4EFC-9994-8B4A21E1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1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12C6B2-0C14-CB55-6E10-5EF064C82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" r="867" b="7558"/>
          <a:stretch/>
        </p:blipFill>
        <p:spPr>
          <a:xfrm>
            <a:off x="-1" y="-1"/>
            <a:ext cx="12191998" cy="42720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E6CDE1-ACC4-4535-A8B1-662017021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" y="12915192"/>
            <a:ext cx="12192001" cy="2264744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23000">
                <a:schemeClr val="accent2">
                  <a:lumMod val="90000"/>
                </a:schemeClr>
              </a:gs>
              <a:gs pos="51000">
                <a:schemeClr val="accent2">
                  <a:lumMod val="90000"/>
                </a:schemeClr>
              </a:gs>
              <a:gs pos="97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Microsoft Surface logo, horizontal">
            <a:extLst>
              <a:ext uri="{FF2B5EF4-FFF2-40B4-BE49-F238E27FC236}">
                <a16:creationId xmlns:a16="http://schemas.microsoft.com/office/drawing/2014/main" id="{94A1159D-310F-4912-A468-4DCC0FB0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2" y="11164"/>
            <a:ext cx="4217182" cy="13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8E3710-4B09-4A3C-B8FD-802D63A311A9}"/>
              </a:ext>
            </a:extLst>
          </p:cNvPr>
          <p:cNvSpPr txBox="1"/>
          <p:nvPr/>
        </p:nvSpPr>
        <p:spPr>
          <a:xfrm>
            <a:off x="1" y="6881808"/>
            <a:ext cx="1219199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Take advantage of limited time savings on Surface Laptop 5 and experience l</a:t>
            </a:r>
            <a:r>
              <a:rPr lang="en-US" sz="3000" u="none" strike="noStrike" kern="1200" dirty="0">
                <a:solidFill>
                  <a:schemeClr val="tx1"/>
                </a:solidFill>
                <a:effectLst/>
                <a:latin typeface="Segoe UI"/>
                <a:ea typeface="+mn-ea"/>
                <a:cs typeface="Segoe UI"/>
              </a:rPr>
              <a:t>ightning-fast productivity, sleek portability, an enhanced camera for more engaging video calls, and built-in security.</a:t>
            </a:r>
            <a:endParaRPr lang="en-US" sz="3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A48D4-3633-4330-9360-361F34562631}"/>
              </a:ext>
            </a:extLst>
          </p:cNvPr>
          <p:cNvSpPr txBox="1"/>
          <p:nvPr/>
        </p:nvSpPr>
        <p:spPr>
          <a:xfrm>
            <a:off x="403145" y="15521561"/>
            <a:ext cx="11561057" cy="723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0" i="1" u="none" strike="noStrike" baseline="30000" dirty="0">
                <a:effectLst/>
              </a:rPr>
              <a:t>1</a:t>
            </a:r>
            <a:r>
              <a:rPr lang="en-US" sz="1000" b="0" i="1" u="none" strike="noStrike" dirty="0">
                <a:effectLst/>
              </a:rPr>
              <a:t>Savings based on US MSRP. </a:t>
            </a:r>
            <a:r>
              <a:rPr lang="en-US" sz="1000" i="1" dirty="0"/>
              <a:t>C</a:t>
            </a:r>
            <a:r>
              <a:rPr lang="en-US" sz="1000" b="0" i="1" u="none" strike="noStrike" dirty="0">
                <a:effectLst/>
              </a:rPr>
              <a:t>ontact your partner for full details including SKU level eligibility. Final discounts determined by </a:t>
            </a:r>
            <a:r>
              <a:rPr lang="en-US" sz="1000" i="1" dirty="0"/>
              <a:t>authorized reseller. </a:t>
            </a:r>
            <a:r>
              <a:rPr lang="en-US" sz="1000" b="0" i="1" u="none" strike="noStrike" dirty="0">
                <a:effectLst/>
              </a:rPr>
              <a:t>Valid from 04</a:t>
            </a:r>
            <a:r>
              <a:rPr lang="en-US" sz="1000" i="1" dirty="0"/>
              <a:t>/01/24 – 06/30/24 </a:t>
            </a:r>
            <a:r>
              <a:rPr lang="en-US" sz="1000" b="0" i="1" u="none" strike="noStrike" dirty="0">
                <a:effectLst/>
              </a:rPr>
              <a:t>only through participating Surface Commercial Authorized Resellers in the 50 United States and the District of Columbia.</a:t>
            </a:r>
          </a:p>
          <a:p>
            <a:r>
              <a:rPr lang="en-US" sz="1000" i="1" baseline="30000" dirty="0"/>
              <a:t>2</a:t>
            </a:r>
            <a:r>
              <a:rPr lang="en-US" sz="1000" i="1" dirty="0"/>
              <a:t>ERP listed is for Windows 11 and Windows 10 SKUs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9921A-D371-4A4E-A527-434DE7530EAC}"/>
              </a:ext>
            </a:extLst>
          </p:cNvPr>
          <p:cNvSpPr txBox="1"/>
          <p:nvPr/>
        </p:nvSpPr>
        <p:spPr>
          <a:xfrm>
            <a:off x="2896144" y="6173317"/>
            <a:ext cx="657505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cs typeface="Segoe UI Light"/>
              </a:rPr>
              <a:t>Surface Laptop 5 for Business</a:t>
            </a:r>
            <a:endParaRPr lang="en-US" sz="360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C00F433-FDE7-418B-8DB6-C2F7A39D79E7}"/>
              </a:ext>
            </a:extLst>
          </p:cNvPr>
          <p:cNvSpPr txBox="1">
            <a:spLocks/>
          </p:cNvSpPr>
          <p:nvPr/>
        </p:nvSpPr>
        <p:spPr>
          <a:xfrm>
            <a:off x="1752866" y="13310848"/>
            <a:ext cx="8686259" cy="164352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200" b="1" dirty="0">
                <a:solidFill>
                  <a:schemeClr val="accent5"/>
                </a:solidFill>
                <a:latin typeface="Segoe UI"/>
                <a:cs typeface="Segoe UI"/>
              </a:rPr>
              <a:t>Reach out to your Surface specialist or partner rep today! </a:t>
            </a:r>
            <a:br>
              <a:rPr lang="en-NZ" sz="2700" b="1" dirty="0">
                <a:latin typeface="Segoe UI"/>
                <a:cs typeface="Segoe UI"/>
              </a:rPr>
            </a:br>
            <a:r>
              <a:rPr lang="en-NZ" sz="2400" dirty="0">
                <a:solidFill>
                  <a:schemeClr val="accent5"/>
                </a:solidFill>
                <a:latin typeface="Segoe UI"/>
                <a:cs typeface="Segoe UI"/>
              </a:rPr>
              <a:t>This offer is good for commercial customers from April 1 – June 30, 2024.</a:t>
            </a:r>
            <a:r>
              <a:rPr lang="en-NZ" sz="2400" baseline="30000" dirty="0">
                <a:solidFill>
                  <a:schemeClr val="accent5"/>
                </a:solidFill>
                <a:latin typeface="Segoe UI"/>
                <a:cs typeface="Segoe UI"/>
              </a:rPr>
              <a:t>1</a:t>
            </a:r>
            <a:endParaRPr lang="en-NZ" sz="2400" baseline="30000" dirty="0">
              <a:solidFill>
                <a:schemeClr val="accent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BE5512-542B-114B-8C95-381C0364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4239938"/>
            <a:ext cx="12191998" cy="177502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E10658-36AD-FAE0-8131-1E303C1DB066}"/>
              </a:ext>
            </a:extLst>
          </p:cNvPr>
          <p:cNvSpPr txBox="1"/>
          <p:nvPr/>
        </p:nvSpPr>
        <p:spPr>
          <a:xfrm>
            <a:off x="756121" y="4527963"/>
            <a:ext cx="1082628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cs typeface="Segoe UI Light"/>
              </a:rPr>
              <a:t>Explore Limited-Time Savings on Surface</a:t>
            </a:r>
            <a:endParaRPr lang="en-US" sz="40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ACA3AD9-90DD-462E-A4AB-6414679AAE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97" y="5167992"/>
            <a:ext cx="1082628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kumimoji="0" lang="en-NZ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Segoe UI Light"/>
              </a:rPr>
              <a:t>Save up to $100</a:t>
            </a:r>
            <a:r>
              <a:rPr lang="en-NZ" sz="3200" baseline="30000" dirty="0">
                <a:cs typeface="Segoe UI Light"/>
              </a:rPr>
              <a:t>1</a:t>
            </a:r>
            <a:r>
              <a:rPr kumimoji="0" lang="en-NZ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Segoe UI Light"/>
              </a:rPr>
              <a:t> on </a:t>
            </a:r>
            <a:r>
              <a:rPr lang="en-NZ" sz="3200" dirty="0">
                <a:cs typeface="Segoe UI Light"/>
              </a:rPr>
              <a:t>Surface</a:t>
            </a:r>
            <a:r>
              <a:rPr kumimoji="0" lang="en-NZ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Segoe UI Light"/>
              </a:rPr>
              <a:t> Laptop 5</a:t>
            </a:r>
          </a:p>
        </p:txBody>
      </p:sp>
      <p:pic>
        <p:nvPicPr>
          <p:cNvPr id="24" name="Picture 23" descr="A computer with a screen on&#10;&#10;Description automatically generated">
            <a:extLst>
              <a:ext uri="{FF2B5EF4-FFF2-40B4-BE49-F238E27FC236}">
                <a16:creationId xmlns:a16="http://schemas.microsoft.com/office/drawing/2014/main" id="{EC41FFDA-64E3-D1D2-54C6-E7B5A6B60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72" y="8929288"/>
            <a:ext cx="6201074" cy="348810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1E90BE7-9473-A8B9-872A-5A40CA6B0BC5}"/>
              </a:ext>
            </a:extLst>
          </p:cNvPr>
          <p:cNvSpPr/>
          <p:nvPr/>
        </p:nvSpPr>
        <p:spPr>
          <a:xfrm>
            <a:off x="5561976" y="9171075"/>
            <a:ext cx="1214572" cy="121457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DDD33E-D4D4-B9A9-696C-BECA22307540}"/>
              </a:ext>
            </a:extLst>
          </p:cNvPr>
          <p:cNvSpPr txBox="1"/>
          <p:nvPr/>
        </p:nvSpPr>
        <p:spPr>
          <a:xfrm>
            <a:off x="5683375" y="9282079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Save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up to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$100</a:t>
            </a:r>
            <a:r>
              <a:rPr lang="en-US" sz="2400" baseline="30000" dirty="0">
                <a:solidFill>
                  <a:schemeClr val="bg1"/>
                </a:solidFill>
              </a:rPr>
              <a:t>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5" name="Picture 4" descr="A computer with a screen on&#10;&#10;Description automatically generated">
            <a:extLst>
              <a:ext uri="{FF2B5EF4-FFF2-40B4-BE49-F238E27FC236}">
                <a16:creationId xmlns:a16="http://schemas.microsoft.com/office/drawing/2014/main" id="{CB4A6E20-306D-9CB1-A85D-28BF68B60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57" y="8929287"/>
            <a:ext cx="6201076" cy="34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12C6B2-0C14-CB55-6E10-5EF064C82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" r="867" b="7558"/>
          <a:stretch/>
        </p:blipFill>
        <p:spPr>
          <a:xfrm>
            <a:off x="-1" y="-1"/>
            <a:ext cx="12191998" cy="4272073"/>
          </a:xfrm>
          <a:prstGeom prst="rect">
            <a:avLst/>
          </a:prstGeom>
        </p:spPr>
      </p:pic>
      <p:pic>
        <p:nvPicPr>
          <p:cNvPr id="1030" name="Picture 6" descr="Microsoft Surface logo, horizontal">
            <a:extLst>
              <a:ext uri="{FF2B5EF4-FFF2-40B4-BE49-F238E27FC236}">
                <a16:creationId xmlns:a16="http://schemas.microsoft.com/office/drawing/2014/main" id="{94A1159D-310F-4912-A468-4DCC0FB0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2" y="11164"/>
            <a:ext cx="4217182" cy="13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0A48D4-3633-4330-9360-361F34562631}"/>
              </a:ext>
            </a:extLst>
          </p:cNvPr>
          <p:cNvSpPr txBox="1"/>
          <p:nvPr/>
        </p:nvSpPr>
        <p:spPr>
          <a:xfrm>
            <a:off x="403145" y="15521561"/>
            <a:ext cx="11561057" cy="723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b="0" i="1" u="none" strike="noStrike" baseline="30000" dirty="0">
                <a:effectLst/>
              </a:rPr>
              <a:t>1</a:t>
            </a:r>
            <a:r>
              <a:rPr lang="en-US" sz="1000" b="0" i="1" u="none" strike="noStrike" dirty="0">
                <a:effectLst/>
              </a:rPr>
              <a:t>Savings based on US MSRP. </a:t>
            </a:r>
            <a:r>
              <a:rPr lang="en-US" sz="1000" i="1" dirty="0"/>
              <a:t>C</a:t>
            </a:r>
            <a:r>
              <a:rPr lang="en-US" sz="1000" b="0" i="1" u="none" strike="noStrike" dirty="0">
                <a:effectLst/>
              </a:rPr>
              <a:t>ontact your partner for full details including SKU level eligibility. Final discounts determined by </a:t>
            </a:r>
            <a:r>
              <a:rPr lang="en-US" sz="1000" i="1" dirty="0"/>
              <a:t>authorized reseller. </a:t>
            </a:r>
            <a:r>
              <a:rPr lang="en-US" sz="1000" b="0" i="1" u="none" strike="noStrike" dirty="0">
                <a:effectLst/>
              </a:rPr>
              <a:t>Valid from 04</a:t>
            </a:r>
            <a:r>
              <a:rPr lang="en-US" sz="1000" i="1" dirty="0"/>
              <a:t>/01/24 – 06/30/24 </a:t>
            </a:r>
            <a:r>
              <a:rPr lang="en-US" sz="1000" b="0" i="1" u="none" strike="noStrike" dirty="0">
                <a:effectLst/>
              </a:rPr>
              <a:t>only through participating Surface Commercial Authorized Resellers in the 50 United States and the District of Columbia.</a:t>
            </a:r>
          </a:p>
          <a:p>
            <a:r>
              <a:rPr lang="en-US" sz="1000" i="1" baseline="30000" dirty="0"/>
              <a:t>2</a:t>
            </a:r>
            <a:r>
              <a:rPr lang="en-US" sz="1000" i="1" dirty="0"/>
              <a:t>ERP listed is for Windows 11 and Windows 10 SKUs</a:t>
            </a:r>
            <a:endParaRPr lang="en-US" sz="1100" dirty="0"/>
          </a:p>
          <a:p>
            <a:endParaRPr lang="en-US" sz="11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FB0745-4B26-601C-B128-6D3934F31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69165"/>
              </p:ext>
            </p:extLst>
          </p:nvPr>
        </p:nvGraphicFramePr>
        <p:xfrm>
          <a:off x="0" y="10174890"/>
          <a:ext cx="12192000" cy="518915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962996">
                  <a:extLst>
                    <a:ext uri="{9D8B030D-6E8A-4147-A177-3AD203B41FA5}">
                      <a16:colId xmlns:a16="http://schemas.microsoft.com/office/drawing/2014/main" val="1600031990"/>
                    </a:ext>
                  </a:extLst>
                </a:gridCol>
                <a:gridCol w="3458095">
                  <a:extLst>
                    <a:ext uri="{9D8B030D-6E8A-4147-A177-3AD203B41FA5}">
                      <a16:colId xmlns:a16="http://schemas.microsoft.com/office/drawing/2014/main" val="3686920068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val="943938794"/>
                    </a:ext>
                  </a:extLst>
                </a:gridCol>
              </a:tblGrid>
              <a:tr h="655722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5 Win 10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Estimated Retail Price</a:t>
                      </a:r>
                      <a:r>
                        <a:rPr kumimoji="0" lang="en-US" sz="1600" b="0" i="0" u="none" strike="noStrike" kern="1200" cap="none" spc="0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Discount $</a:t>
                      </a:r>
                      <a:r>
                        <a:rPr kumimoji="0" lang="en-US" sz="1600" b="0" i="0" u="none" strike="noStrike" kern="1200" cap="none" spc="0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  <a:endParaRPr kumimoji="0" lang="en-US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40853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i5/8/256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$1,149.99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$75.00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177034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i5/8/512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$1,449.99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$75.00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34200"/>
                  </a:ext>
                </a:extLst>
              </a:tr>
              <a:tr h="3920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i5/16/256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$1,549.99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19979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i5/16/512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$1,649.99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355966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i7/16/256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$1,749.99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49533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i7/16/512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$1,849.99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8741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i7/32/512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$2,249.99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430805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i7/32/1TB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$2,449.99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730261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15in i7/8/256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$1,449.99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$75.00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374918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15in i7/8/512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$1,649.99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$75.00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826000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15in i7/16/256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$1,849.99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51269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15in i7/16/512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$1,949.99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50689"/>
                  </a:ext>
                </a:extLst>
              </a:tr>
              <a:tr h="3451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15in i7/32/1TB CM W10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$2,549.99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510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8BE5512-542B-114B-8C95-381C0364D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4239938"/>
            <a:ext cx="12191998" cy="177502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E10658-36AD-FAE0-8131-1E303C1DB066}"/>
              </a:ext>
            </a:extLst>
          </p:cNvPr>
          <p:cNvSpPr txBox="1"/>
          <p:nvPr/>
        </p:nvSpPr>
        <p:spPr>
          <a:xfrm>
            <a:off x="756121" y="4527963"/>
            <a:ext cx="1082628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cs typeface="Segoe UI Light"/>
              </a:rPr>
              <a:t>Explore Limited-Time Savings on Surface</a:t>
            </a:r>
            <a:endParaRPr lang="en-US" sz="40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ACA3AD9-90DD-462E-A4AB-6414679AAE6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597" y="5167992"/>
            <a:ext cx="1082628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kumimoji="0" lang="en-NZ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Segoe UI Light"/>
              </a:rPr>
              <a:t>Save up to $100</a:t>
            </a:r>
            <a:r>
              <a:rPr lang="en-NZ" sz="3200" baseline="30000" dirty="0">
                <a:cs typeface="Segoe UI Light"/>
              </a:rPr>
              <a:t>1</a:t>
            </a:r>
            <a:r>
              <a:rPr kumimoji="0" lang="en-NZ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Segoe UI Light"/>
              </a:rPr>
              <a:t> on </a:t>
            </a:r>
            <a:r>
              <a:rPr lang="en-NZ" sz="3200" dirty="0">
                <a:cs typeface="Segoe UI Light"/>
              </a:rPr>
              <a:t>Surface</a:t>
            </a:r>
            <a:r>
              <a:rPr kumimoji="0" lang="en-NZ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Segoe UI Light"/>
              </a:rPr>
              <a:t> Laptop 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F0D4FE-CA09-06AF-0E6D-A3321C207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75281"/>
              </p:ext>
            </p:extLst>
          </p:nvPr>
        </p:nvGraphicFramePr>
        <p:xfrm>
          <a:off x="2" y="6014959"/>
          <a:ext cx="12191998" cy="415993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962995">
                  <a:extLst>
                    <a:ext uri="{9D8B030D-6E8A-4147-A177-3AD203B41FA5}">
                      <a16:colId xmlns:a16="http://schemas.microsoft.com/office/drawing/2014/main" val="1600031990"/>
                    </a:ext>
                  </a:extLst>
                </a:gridCol>
                <a:gridCol w="3458094">
                  <a:extLst>
                    <a:ext uri="{9D8B030D-6E8A-4147-A177-3AD203B41FA5}">
                      <a16:colId xmlns:a16="http://schemas.microsoft.com/office/drawing/2014/main" val="3686920068"/>
                    </a:ext>
                  </a:extLst>
                </a:gridCol>
                <a:gridCol w="2770909">
                  <a:extLst>
                    <a:ext uri="{9D8B030D-6E8A-4147-A177-3AD203B41FA5}">
                      <a16:colId xmlns:a16="http://schemas.microsoft.com/office/drawing/2014/main" val="943938794"/>
                    </a:ext>
                  </a:extLst>
                </a:gridCol>
              </a:tblGrid>
              <a:tr h="530461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Surface Laptop 5 Win 11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Estimated Retail Price</a:t>
                      </a:r>
                      <a:r>
                        <a:rPr kumimoji="0" lang="en-US" sz="1600" b="0" i="0" u="none" strike="noStrike" kern="1200" cap="none" spc="0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Discount $</a:t>
                      </a:r>
                      <a:r>
                        <a:rPr kumimoji="0" lang="en-US" sz="1600" b="0" i="0" u="none" strike="noStrike" kern="1200" cap="none" spc="0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  <a:endParaRPr kumimoji="0" lang="en-US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840853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i5/8/256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$1,099.99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$75.00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471890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i5/8/512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$1,399.99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$75.00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31855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i5/16/256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$1,499.99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789673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i5/16/512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$1,599.99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18559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i7/16/256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$1,699.99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040402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i7/16/512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$1,799.99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857844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i7/32/512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$2,199.99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16072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13in i7/32/1TB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$2,399.99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41271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15in i7/8/256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$1,399.99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$75.00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828269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15in i7/8/512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$1,599.99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$75.00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27853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15in i7/16/256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$1,799.99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78574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15in i7/16/512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$1,899.99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72826"/>
                  </a:ext>
                </a:extLst>
              </a:tr>
              <a:tr h="2791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SrfcLpt5 15in i7/32/1TB CM W11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$2,499.99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$100.00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232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14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 Stand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8D4"/>
      </a:accent1>
      <a:accent2>
        <a:srgbClr val="F2F2F2"/>
      </a:accent2>
      <a:accent3>
        <a:srgbClr val="D2D2D2"/>
      </a:accent3>
      <a:accent4>
        <a:srgbClr val="737373"/>
      </a:accent4>
      <a:accent5>
        <a:srgbClr val="2F2F2F"/>
      </a:accent5>
      <a:accent6>
        <a:srgbClr val="000000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KeyPoints xmlns="e2e3fd19-621f-42cf-a488-7dd358fff568" xsi:nil="true"/>
    <lcf76f155ced4ddcb4097134ff3c332f xmlns="e2e3fd19-621f-42cf-a488-7dd358fff568">
      <Terms xmlns="http://schemas.microsoft.com/office/infopath/2007/PartnerControls"/>
    </lcf76f155ced4ddcb4097134ff3c332f>
    <TaxCatchAll xmlns="230e9df3-be65-4c73-a93b-d1236ebd677e" xsi:nil="true"/>
    <SharedWithUsers xmlns="1a74a7af-666e-4e1d-a197-b0d864d7a495">
      <UserInfo>
        <DisplayName>Jared Hahne</DisplayName>
        <AccountId>1795</AccountId>
        <AccountType/>
      </UserInfo>
      <UserInfo>
        <DisplayName>Josh Pereira</DisplayName>
        <AccountId>435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2673A4ED9674895461CEEC6D1E88D" ma:contentTypeVersion="23" ma:contentTypeDescription="Create a new document." ma:contentTypeScope="" ma:versionID="1ee9d2603090c63377438ac59725cbcd">
  <xsd:schema xmlns:xsd="http://www.w3.org/2001/XMLSchema" xmlns:xs="http://www.w3.org/2001/XMLSchema" xmlns:p="http://schemas.microsoft.com/office/2006/metadata/properties" xmlns:ns1="http://schemas.microsoft.com/sharepoint/v3" xmlns:ns2="1a74a7af-666e-4e1d-a197-b0d864d7a495" xmlns:ns3="e2e3fd19-621f-42cf-a488-7dd358fff568" xmlns:ns4="230e9df3-be65-4c73-a93b-d1236ebd677e" targetNamespace="http://schemas.microsoft.com/office/2006/metadata/properties" ma:root="true" ma:fieldsID="02e0acdd45387811eeb2fe14c106c286" ns1:_="" ns2:_="" ns3:_="" ns4:_="">
    <xsd:import namespace="http://schemas.microsoft.com/sharepoint/v3"/>
    <xsd:import namespace="1a74a7af-666e-4e1d-a197-b0d864d7a495"/>
    <xsd:import namespace="e2e3fd19-621f-42cf-a488-7dd358fff568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DocTag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4a7af-666e-4e1d-a197-b0d864d7a4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3fd19-621f-42cf-a488-7dd358fff5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29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3276730e-c7ab-42a9-a8ab-04d68f6e9049}" ma:internalName="TaxCatchAll" ma:showField="CatchAllData" ma:web="1a74a7af-666e-4e1d-a197-b0d864d7a4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00D7D4-3BF5-4E5E-80F0-1846B02929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33A5AA-F929-4331-9FFE-B0BFEB5820FF}">
  <ds:schemaRefs>
    <ds:schemaRef ds:uri="e2e3fd19-621f-42cf-a488-7dd358fff568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1a74a7af-666e-4e1d-a197-b0d864d7a495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3610A5C-4578-4576-A617-CB2EA85C4D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74a7af-666e-4e1d-a197-b0d864d7a495"/>
    <ds:schemaRef ds:uri="e2e3fd19-621f-42cf-a488-7dd358fff568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584</Words>
  <Application>Microsoft Office PowerPoint</Application>
  <PresentationFormat>Custom</PresentationFormat>
  <Paragraphs>103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Save up to $1001 on Surface Laptop 5</vt:lpstr>
      <vt:lpstr>Save up to $1001 on Surface Laptop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Kirby</dc:creator>
  <cp:lastModifiedBy>Benjamin Moss (DERFLAN INC)</cp:lastModifiedBy>
  <cp:revision>11</cp:revision>
  <dcterms:created xsi:type="dcterms:W3CDTF">2020-06-18T15:44:12Z</dcterms:created>
  <dcterms:modified xsi:type="dcterms:W3CDTF">2024-03-28T04:23:48Z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2020-06-18T21:54:13Z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bcbd3469-0395-4896-8446-dd5ded39894a</vt:lpwstr>
  </property>
  <property fmtid="{D5CDD505-2E9C-101B-9397-08002B2CF9AE}" pid="8" name="MSIP_Label_f42aa342-8706-4288-bd11-ebb85995028c_ContentBits">
    <vt:lpwstr>0</vt:lpwstr>
  </property>
  <property fmtid="{D5CDD505-2E9C-101B-9397-08002B2CF9AE}" pid="9" name="ContentTypeId">
    <vt:lpwstr>0x0101007DA2673A4ED9674895461CEEC6D1E88D</vt:lpwstr>
  </property>
  <property fmtid="{D5CDD505-2E9C-101B-9397-08002B2CF9AE}" pid="10" name="MediaServiceImageTags">
    <vt:lpwstr/>
  </property>
</Properties>
</file>