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788" r:id="rId5"/>
    <p:sldMasterId id="2147484821" r:id="rId6"/>
  </p:sldMasterIdLst>
  <p:notesMasterIdLst>
    <p:notesMasterId r:id="rId15"/>
  </p:notesMasterIdLst>
  <p:handoutMasterIdLst>
    <p:handoutMasterId r:id="rId16"/>
  </p:handoutMasterIdLst>
  <p:sldIdLst>
    <p:sldId id="256" r:id="rId7"/>
    <p:sldId id="1673" r:id="rId8"/>
    <p:sldId id="257" r:id="rId9"/>
    <p:sldId id="10548" r:id="rId10"/>
    <p:sldId id="10549" r:id="rId11"/>
    <p:sldId id="10550" r:id="rId12"/>
    <p:sldId id="262" r:id="rId13"/>
    <p:sldId id="10546" r:id="rId14"/>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 id="5" name="Tina Crispo" initials="TC" lastIdx="1" clrIdx="5">
    <p:extLst>
      <p:ext uri="{19B8F6BF-5375-455C-9EA6-DF929625EA0E}">
        <p15:presenceInfo xmlns:p15="http://schemas.microsoft.com/office/powerpoint/2012/main" userId="S::tinac@microsoft.com::d72185a2-25a0-43ac-897d-188941665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4"/>
    <a:srgbClr val="000000"/>
    <a:srgbClr val="FF9349"/>
    <a:srgbClr val="50E6FF"/>
    <a:srgbClr val="FFFFFF"/>
    <a:srgbClr val="30E5D0"/>
    <a:srgbClr val="A92E01"/>
    <a:srgbClr val="C13501"/>
    <a:srgbClr val="E6E6E6"/>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921558-7634-4919-A2ED-AE4E729FD7D2}" v="1" dt="2023-08-01T14:17:41.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48" autoAdjust="0"/>
  </p:normalViewPr>
  <p:slideViewPr>
    <p:cSldViewPr snapToGrid="0">
      <p:cViewPr varScale="1">
        <p:scale>
          <a:sx n="77" d="100"/>
          <a:sy n="77" d="100"/>
        </p:scale>
        <p:origin x="36" y="340"/>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Haberkamp" userId="09a02b91-cf45-44a6-8772-a11e13932b68" providerId="ADAL" clId="{F3921558-7634-4919-A2ED-AE4E729FD7D2}"/>
    <pc:docChg chg="addSld modSld">
      <pc:chgData name="Patrick Haberkamp" userId="09a02b91-cf45-44a6-8772-a11e13932b68" providerId="ADAL" clId="{F3921558-7634-4919-A2ED-AE4E729FD7D2}" dt="2023-08-01T14:18:45.521" v="36" actId="1076"/>
      <pc:docMkLst>
        <pc:docMk/>
      </pc:docMkLst>
      <pc:sldChg chg="modSp add mod">
        <pc:chgData name="Patrick Haberkamp" userId="09a02b91-cf45-44a6-8772-a11e13932b68" providerId="ADAL" clId="{F3921558-7634-4919-A2ED-AE4E729FD7D2}" dt="2023-08-01T14:18:45.521" v="36" actId="1076"/>
        <pc:sldMkLst>
          <pc:docMk/>
          <pc:sldMk cId="2605588547" sldId="256"/>
        </pc:sldMkLst>
        <pc:spChg chg="mod">
          <ac:chgData name="Patrick Haberkamp" userId="09a02b91-cf45-44a6-8772-a11e13932b68" providerId="ADAL" clId="{F3921558-7634-4919-A2ED-AE4E729FD7D2}" dt="2023-08-01T14:18:45.521" v="36" actId="1076"/>
          <ac:spMkLst>
            <pc:docMk/>
            <pc:sldMk cId="2605588547" sldId="256"/>
            <ac:spMk id="9" creationId="{BE4A79EE-B26D-4346-AC7E-6F639A54835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8/1/2023 10:17 AM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8/1/2023 9:51 AM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8/1/2023 9:51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707546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A person sitting at a table using a computer&#10;&#10;Description automatically generated">
            <a:extLst>
              <a:ext uri="{FF2B5EF4-FFF2-40B4-BE49-F238E27FC236}">
                <a16:creationId xmlns:a16="http://schemas.microsoft.com/office/drawing/2014/main" id="{5F7412F4-D8B1-4E99-BBBF-F3C9E3D06C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FBAE4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Tree>
    <p:extLst>
      <p:ext uri="{BB962C8B-B14F-4D97-AF65-F5344CB8AC3E}">
        <p14:creationId xmlns:p14="http://schemas.microsoft.com/office/powerpoint/2010/main" val="130885658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Tree>
    <p:extLst>
      <p:ext uri="{BB962C8B-B14F-4D97-AF65-F5344CB8AC3E}">
        <p14:creationId xmlns:p14="http://schemas.microsoft.com/office/powerpoint/2010/main" val="332335955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Tree>
    <p:extLst>
      <p:ext uri="{BB962C8B-B14F-4D97-AF65-F5344CB8AC3E}">
        <p14:creationId xmlns:p14="http://schemas.microsoft.com/office/powerpoint/2010/main" val="215170057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291626771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3780856489"/>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21086697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61380531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12073271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363317621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12" name="Picture 11" descr="A group of people in a conference room&#10;&#10;Description automatically generated">
            <a:extLst>
              <a:ext uri="{FF2B5EF4-FFF2-40B4-BE49-F238E27FC236}">
                <a16:creationId xmlns:a16="http://schemas.microsoft.com/office/drawing/2014/main" id="{8439ECA1-13E6-47B5-8D69-943B6FD1CE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935070"/>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a:t>Title</a:t>
            </a:r>
          </a:p>
        </p:txBody>
      </p:sp>
    </p:spTree>
    <p:extLst>
      <p:ext uri="{BB962C8B-B14F-4D97-AF65-F5344CB8AC3E}">
        <p14:creationId xmlns:p14="http://schemas.microsoft.com/office/powerpoint/2010/main" val="90893270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Tree>
    <p:extLst>
      <p:ext uri="{BB962C8B-B14F-4D97-AF65-F5344CB8AC3E}">
        <p14:creationId xmlns:p14="http://schemas.microsoft.com/office/powerpoint/2010/main" val="102846397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guide id="4" orient="horz" pos="2505"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12" name="Picture 11" descr="A group of people in a conference room&#10;&#10;Description automatically generated">
            <a:extLst>
              <a:ext uri="{FF2B5EF4-FFF2-40B4-BE49-F238E27FC236}">
                <a16:creationId xmlns:a16="http://schemas.microsoft.com/office/drawing/2014/main" id="{E4D4C574-7CCF-442A-8A7F-5A24E17BCD9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34732008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12" name="Picture 11" descr="A group of people in a conference room&#10;&#10;Description automatically generated">
            <a:extLst>
              <a:ext uri="{FF2B5EF4-FFF2-40B4-BE49-F238E27FC236}">
                <a16:creationId xmlns:a16="http://schemas.microsoft.com/office/drawing/2014/main" id="{8439ECA1-13E6-47B5-8D69-943B6FD1CE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3202896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8152032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53727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09729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95462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619577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912137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24281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93674846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Tree>
    <p:extLst>
      <p:ext uri="{BB962C8B-B14F-4D97-AF65-F5344CB8AC3E}">
        <p14:creationId xmlns:p14="http://schemas.microsoft.com/office/powerpoint/2010/main" val="314281771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Tree>
    <p:extLst>
      <p:ext uri="{BB962C8B-B14F-4D97-AF65-F5344CB8AC3E}">
        <p14:creationId xmlns:p14="http://schemas.microsoft.com/office/powerpoint/2010/main" val="1225457419"/>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Tree>
    <p:extLst>
      <p:ext uri="{BB962C8B-B14F-4D97-AF65-F5344CB8AC3E}">
        <p14:creationId xmlns:p14="http://schemas.microsoft.com/office/powerpoint/2010/main" val="3485061572"/>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3094191245"/>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45980677"/>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267126097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402105842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2481769637"/>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3694936094"/>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47522"/>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a:t>Title</a:t>
            </a:r>
          </a:p>
        </p:txBody>
      </p:sp>
    </p:spTree>
    <p:extLst>
      <p:ext uri="{BB962C8B-B14F-4D97-AF65-F5344CB8AC3E}">
        <p14:creationId xmlns:p14="http://schemas.microsoft.com/office/powerpoint/2010/main" val="359152287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Tree>
    <p:extLst>
      <p:ext uri="{BB962C8B-B14F-4D97-AF65-F5344CB8AC3E}">
        <p14:creationId xmlns:p14="http://schemas.microsoft.com/office/powerpoint/2010/main" val="153725796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Tree>
    <p:extLst>
      <p:ext uri="{BB962C8B-B14F-4D97-AF65-F5344CB8AC3E}">
        <p14:creationId xmlns:p14="http://schemas.microsoft.com/office/powerpoint/2010/main" val="114713723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6759675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107189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8066914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17229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5585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48705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292056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22177528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36895686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Event Titl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A49A99-4E38-4CC4-A3D5-0CE4BA36F4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568"/>
          <a:stretch/>
        </p:blipFill>
        <p:spPr>
          <a:xfrm>
            <a:off x="0" y="0"/>
            <a:ext cx="12192000" cy="6864259"/>
          </a:xfrm>
          <a:prstGeom prst="rect">
            <a:avLst/>
          </a:prstGeom>
        </p:spPr>
      </p:pic>
      <p:grpSp>
        <p:nvGrpSpPr>
          <p:cNvPr id="10" name="Group 9">
            <a:extLst>
              <a:ext uri="{FF2B5EF4-FFF2-40B4-BE49-F238E27FC236}">
                <a16:creationId xmlns:a16="http://schemas.microsoft.com/office/drawing/2014/main" id="{7825A8C7-6063-4278-B88F-B32637BF485A}"/>
              </a:ext>
            </a:extLst>
          </p:cNvPr>
          <p:cNvGrpSpPr/>
          <p:nvPr userDrawn="1"/>
        </p:nvGrpSpPr>
        <p:grpSpPr>
          <a:xfrm>
            <a:off x="0" y="0"/>
            <a:ext cx="12192000" cy="6858000"/>
            <a:chOff x="0" y="0"/>
            <a:chExt cx="12436475" cy="6994525"/>
          </a:xfrm>
        </p:grpSpPr>
        <p:pic>
          <p:nvPicPr>
            <p:cNvPr id="12" name="Picture 11">
              <a:extLst>
                <a:ext uri="{FF2B5EF4-FFF2-40B4-BE49-F238E27FC236}">
                  <a16:creationId xmlns:a16="http://schemas.microsoft.com/office/drawing/2014/main" id="{E0C568FA-4150-4DF6-869D-223370731699}"/>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r="3106"/>
            <a:stretch/>
          </p:blipFill>
          <p:spPr>
            <a:xfrm>
              <a:off x="5659212" y="0"/>
              <a:ext cx="6777263" cy="6994525"/>
            </a:xfrm>
            <a:prstGeom prst="rect">
              <a:avLst/>
            </a:prstGeom>
          </p:spPr>
        </p:pic>
        <p:pic>
          <p:nvPicPr>
            <p:cNvPr id="15" name="Picture 14">
              <a:extLst>
                <a:ext uri="{FF2B5EF4-FFF2-40B4-BE49-F238E27FC236}">
                  <a16:creationId xmlns:a16="http://schemas.microsoft.com/office/drawing/2014/main" id="{8CEBF85A-7003-4043-BDB1-54905C4DD9EA}"/>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18755"/>
            <a:stretch/>
          </p:blipFill>
          <p:spPr>
            <a:xfrm>
              <a:off x="0" y="0"/>
              <a:ext cx="5682702" cy="6994525"/>
            </a:xfrm>
            <a:prstGeom prst="rect">
              <a:avLst/>
            </a:prstGeom>
          </p:spPr>
        </p:pic>
      </p:grpSp>
      <p:sp>
        <p:nvSpPr>
          <p:cNvPr id="16" name="Rectangle 15">
            <a:extLst>
              <a:ext uri="{FF2B5EF4-FFF2-40B4-BE49-F238E27FC236}">
                <a16:creationId xmlns:a16="http://schemas.microsoft.com/office/drawing/2014/main" id="{DE71E06A-6F53-422E-87A5-834712AC7EC4}"/>
              </a:ext>
            </a:extLst>
          </p:cNvPr>
          <p:cNvSpPr/>
          <p:nvPr userDrawn="1"/>
        </p:nvSpPr>
        <p:spPr bwMode="auto">
          <a:xfrm>
            <a:off x="0" y="-2"/>
            <a:ext cx="9905806" cy="6880071"/>
          </a:xfrm>
          <a:prstGeom prst="rect">
            <a:avLst/>
          </a:prstGeom>
          <a:gradFill flip="none" rotWithShape="1">
            <a:gsLst>
              <a:gs pos="0">
                <a:schemeClr val="bg1">
                  <a:alpha val="80000"/>
                </a:schemeClr>
              </a:gs>
              <a:gs pos="100000">
                <a:schemeClr val="bg1">
                  <a:shade val="100000"/>
                  <a:satMod val="115000"/>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a:extLst>
              <a:ext uri="{FF2B5EF4-FFF2-40B4-BE49-F238E27FC236}">
                <a16:creationId xmlns:a16="http://schemas.microsoft.com/office/drawing/2014/main" id="{0ABE4EFE-8755-49D6-83BB-1957CA50CD03}"/>
              </a:ext>
            </a:extLst>
          </p:cNvPr>
          <p:cNvGrpSpPr/>
          <p:nvPr userDrawn="1"/>
        </p:nvGrpSpPr>
        <p:grpSpPr>
          <a:xfrm>
            <a:off x="4261370" y="216356"/>
            <a:ext cx="7803530" cy="6568648"/>
            <a:chOff x="7854943" y="523302"/>
            <a:chExt cx="8222190" cy="6920075"/>
          </a:xfrm>
        </p:grpSpPr>
        <p:grpSp>
          <p:nvGrpSpPr>
            <p:cNvPr id="18" name="Group 17">
              <a:extLst>
                <a:ext uri="{FF2B5EF4-FFF2-40B4-BE49-F238E27FC236}">
                  <a16:creationId xmlns:a16="http://schemas.microsoft.com/office/drawing/2014/main" id="{79DAC36F-2651-4D22-9EEC-7B8A5C5E8699}"/>
                </a:ext>
              </a:extLst>
            </p:cNvPr>
            <p:cNvGrpSpPr/>
            <p:nvPr/>
          </p:nvGrpSpPr>
          <p:grpSpPr>
            <a:xfrm>
              <a:off x="11062227" y="523302"/>
              <a:ext cx="5014906" cy="5729131"/>
              <a:chOff x="11062227" y="523302"/>
              <a:chExt cx="5014906" cy="5729131"/>
            </a:xfrm>
          </p:grpSpPr>
          <p:grpSp>
            <p:nvGrpSpPr>
              <p:cNvPr id="44" name="Group 43">
                <a:extLst>
                  <a:ext uri="{FF2B5EF4-FFF2-40B4-BE49-F238E27FC236}">
                    <a16:creationId xmlns:a16="http://schemas.microsoft.com/office/drawing/2014/main" id="{DDA67EDC-8BBB-4E4E-8595-6D585ED26BCE}"/>
                  </a:ext>
                </a:extLst>
              </p:cNvPr>
              <p:cNvGrpSpPr/>
              <p:nvPr/>
            </p:nvGrpSpPr>
            <p:grpSpPr>
              <a:xfrm>
                <a:off x="14143037" y="2125662"/>
                <a:ext cx="1219200" cy="1219200"/>
                <a:chOff x="14143037" y="2125662"/>
                <a:chExt cx="1219200" cy="1219200"/>
              </a:xfrm>
            </p:grpSpPr>
            <p:sp>
              <p:nvSpPr>
                <p:cNvPr id="54" name="Oval 53">
                  <a:extLst>
                    <a:ext uri="{FF2B5EF4-FFF2-40B4-BE49-F238E27FC236}">
                      <a16:creationId xmlns:a16="http://schemas.microsoft.com/office/drawing/2014/main" id="{597138A9-FA64-4C71-8869-711F6C56FB77}"/>
                    </a:ext>
                  </a:extLst>
                </p:cNvPr>
                <p:cNvSpPr/>
                <p:nvPr/>
              </p:nvSpPr>
              <p:spPr bwMode="auto">
                <a:xfrm>
                  <a:off x="14143037" y="2125662"/>
                  <a:ext cx="1219200" cy="1219200"/>
                </a:xfrm>
                <a:prstGeom prst="ellipse">
                  <a:avLst/>
                </a:prstGeom>
                <a:solidFill>
                  <a:srgbClr val="FFFFFF">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55" name="Freeform 215">
                  <a:extLst>
                    <a:ext uri="{FF2B5EF4-FFF2-40B4-BE49-F238E27FC236}">
                      <a16:creationId xmlns:a16="http://schemas.microsoft.com/office/drawing/2014/main" id="{A3B544EE-7544-4580-BE4C-55D411668BD7}"/>
                    </a:ext>
                  </a:extLst>
                </p:cNvPr>
                <p:cNvSpPr>
                  <a:spLocks noEditPoints="1"/>
                </p:cNvSpPr>
                <p:nvPr/>
              </p:nvSpPr>
              <p:spPr bwMode="auto">
                <a:xfrm>
                  <a:off x="14385130" y="2366697"/>
                  <a:ext cx="739945" cy="734484"/>
                </a:xfrm>
                <a:custGeom>
                  <a:avLst/>
                  <a:gdLst>
                    <a:gd name="T0" fmla="*/ 88 w 153"/>
                    <a:gd name="T1" fmla="*/ 152 h 152"/>
                    <a:gd name="T2" fmla="*/ 93 w 153"/>
                    <a:gd name="T3" fmla="*/ 150 h 152"/>
                    <a:gd name="T4" fmla="*/ 98 w 153"/>
                    <a:gd name="T5" fmla="*/ 149 h 152"/>
                    <a:gd name="T6" fmla="*/ 104 w 153"/>
                    <a:gd name="T7" fmla="*/ 147 h 152"/>
                    <a:gd name="T8" fmla="*/ 108 w 153"/>
                    <a:gd name="T9" fmla="*/ 145 h 152"/>
                    <a:gd name="T10" fmla="*/ 114 w 153"/>
                    <a:gd name="T11" fmla="*/ 143 h 152"/>
                    <a:gd name="T12" fmla="*/ 118 w 153"/>
                    <a:gd name="T13" fmla="*/ 140 h 152"/>
                    <a:gd name="T14" fmla="*/ 123 w 153"/>
                    <a:gd name="T15" fmla="*/ 137 h 152"/>
                    <a:gd name="T16" fmla="*/ 126 w 153"/>
                    <a:gd name="T17" fmla="*/ 134 h 152"/>
                    <a:gd name="T18" fmla="*/ 0 w 153"/>
                    <a:gd name="T19" fmla="*/ 76 h 152"/>
                    <a:gd name="T20" fmla="*/ 30 w 153"/>
                    <a:gd name="T21" fmla="*/ 136 h 152"/>
                    <a:gd name="T22" fmla="*/ 33 w 153"/>
                    <a:gd name="T23" fmla="*/ 139 h 152"/>
                    <a:gd name="T24" fmla="*/ 38 w 153"/>
                    <a:gd name="T25" fmla="*/ 142 h 152"/>
                    <a:gd name="T26" fmla="*/ 42 w 153"/>
                    <a:gd name="T27" fmla="*/ 144 h 152"/>
                    <a:gd name="T28" fmla="*/ 48 w 153"/>
                    <a:gd name="T29" fmla="*/ 147 h 152"/>
                    <a:gd name="T30" fmla="*/ 52 w 153"/>
                    <a:gd name="T31" fmla="*/ 148 h 152"/>
                    <a:gd name="T32" fmla="*/ 58 w 153"/>
                    <a:gd name="T33" fmla="*/ 150 h 152"/>
                    <a:gd name="T34" fmla="*/ 63 w 153"/>
                    <a:gd name="T35" fmla="*/ 151 h 152"/>
                    <a:gd name="T36" fmla="*/ 69 w 153"/>
                    <a:gd name="T37" fmla="*/ 152 h 152"/>
                    <a:gd name="T38" fmla="*/ 76 w 153"/>
                    <a:gd name="T39" fmla="*/ 152 h 152"/>
                    <a:gd name="T40" fmla="*/ 84 w 153"/>
                    <a:gd name="T41" fmla="*/ 152 h 152"/>
                    <a:gd name="T42" fmla="*/ 111 w 153"/>
                    <a:gd name="T43" fmla="*/ 138 h 152"/>
                    <a:gd name="T44" fmla="*/ 105 w 153"/>
                    <a:gd name="T45" fmla="*/ 141 h 152"/>
                    <a:gd name="T46" fmla="*/ 94 w 153"/>
                    <a:gd name="T47" fmla="*/ 145 h 152"/>
                    <a:gd name="T48" fmla="*/ 88 w 153"/>
                    <a:gd name="T49" fmla="*/ 146 h 152"/>
                    <a:gd name="T50" fmla="*/ 76 w 153"/>
                    <a:gd name="T51" fmla="*/ 147 h 152"/>
                    <a:gd name="T52" fmla="*/ 65 w 153"/>
                    <a:gd name="T53" fmla="*/ 146 h 152"/>
                    <a:gd name="T54" fmla="*/ 59 w 153"/>
                    <a:gd name="T55" fmla="*/ 145 h 152"/>
                    <a:gd name="T56" fmla="*/ 48 w 153"/>
                    <a:gd name="T57" fmla="*/ 141 h 152"/>
                    <a:gd name="T58" fmla="*/ 41 w 153"/>
                    <a:gd name="T59" fmla="*/ 138 h 152"/>
                    <a:gd name="T60" fmla="*/ 33 w 153"/>
                    <a:gd name="T61" fmla="*/ 133 h 152"/>
                    <a:gd name="T62" fmla="*/ 58 w 153"/>
                    <a:gd name="T63" fmla="*/ 118 h 152"/>
                    <a:gd name="T64" fmla="*/ 66 w 153"/>
                    <a:gd name="T65" fmla="*/ 98 h 152"/>
                    <a:gd name="T66" fmla="*/ 51 w 153"/>
                    <a:gd name="T67" fmla="*/ 75 h 152"/>
                    <a:gd name="T68" fmla="*/ 52 w 153"/>
                    <a:gd name="T69" fmla="*/ 66 h 152"/>
                    <a:gd name="T70" fmla="*/ 53 w 153"/>
                    <a:gd name="T71" fmla="*/ 61 h 152"/>
                    <a:gd name="T72" fmla="*/ 54 w 153"/>
                    <a:gd name="T73" fmla="*/ 45 h 152"/>
                    <a:gd name="T74" fmla="*/ 99 w 153"/>
                    <a:gd name="T75" fmla="*/ 49 h 152"/>
                    <a:gd name="T76" fmla="*/ 100 w 153"/>
                    <a:gd name="T77" fmla="*/ 61 h 152"/>
                    <a:gd name="T78" fmla="*/ 100 w 153"/>
                    <a:gd name="T79" fmla="*/ 67 h 152"/>
                    <a:gd name="T80" fmla="*/ 103 w 153"/>
                    <a:gd name="T81" fmla="*/ 95 h 152"/>
                    <a:gd name="T82" fmla="*/ 86 w 153"/>
                    <a:gd name="T83" fmla="*/ 102 h 152"/>
                    <a:gd name="T84" fmla="*/ 96 w 153"/>
                    <a:gd name="T85" fmla="*/ 119 h 152"/>
                    <a:gd name="T86" fmla="*/ 116 w 153"/>
                    <a:gd name="T87" fmla="*/ 135 h 152"/>
                    <a:gd name="T88" fmla="*/ 148 w 153"/>
                    <a:gd name="T89" fmla="*/ 76 h 152"/>
                    <a:gd name="T90" fmla="*/ 91 w 153"/>
                    <a:gd name="T91" fmla="*/ 102 h 152"/>
                    <a:gd name="T92" fmla="*/ 105 w 153"/>
                    <a:gd name="T93" fmla="*/ 67 h 152"/>
                    <a:gd name="T94" fmla="*/ 105 w 153"/>
                    <a:gd name="T95" fmla="*/ 45 h 152"/>
                    <a:gd name="T96" fmla="*/ 48 w 153"/>
                    <a:gd name="T97" fmla="*/ 45 h 152"/>
                    <a:gd name="T98" fmla="*/ 47 w 153"/>
                    <a:gd name="T99" fmla="*/ 65 h 152"/>
                    <a:gd name="T100" fmla="*/ 46 w 153"/>
                    <a:gd name="T101" fmla="*/ 99 h 152"/>
                    <a:gd name="T102" fmla="*/ 28 w 153"/>
                    <a:gd name="T103" fmla="*/ 1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52">
                      <a:moveTo>
                        <a:pt x="84" y="152"/>
                      </a:moveTo>
                      <a:cubicBezTo>
                        <a:pt x="84" y="152"/>
                        <a:pt x="85" y="152"/>
                        <a:pt x="86" y="152"/>
                      </a:cubicBezTo>
                      <a:cubicBezTo>
                        <a:pt x="86" y="152"/>
                        <a:pt x="87" y="152"/>
                        <a:pt x="88" y="152"/>
                      </a:cubicBezTo>
                      <a:cubicBezTo>
                        <a:pt x="88" y="151"/>
                        <a:pt x="89" y="151"/>
                        <a:pt x="89" y="151"/>
                      </a:cubicBezTo>
                      <a:cubicBezTo>
                        <a:pt x="90" y="151"/>
                        <a:pt x="91" y="151"/>
                        <a:pt x="91" y="151"/>
                      </a:cubicBezTo>
                      <a:cubicBezTo>
                        <a:pt x="92" y="151"/>
                        <a:pt x="93" y="151"/>
                        <a:pt x="93" y="150"/>
                      </a:cubicBezTo>
                      <a:cubicBezTo>
                        <a:pt x="94" y="150"/>
                        <a:pt x="94" y="150"/>
                        <a:pt x="95" y="150"/>
                      </a:cubicBezTo>
                      <a:cubicBezTo>
                        <a:pt x="96" y="150"/>
                        <a:pt x="96" y="150"/>
                        <a:pt x="97" y="150"/>
                      </a:cubicBezTo>
                      <a:cubicBezTo>
                        <a:pt x="97" y="149"/>
                        <a:pt x="98" y="149"/>
                        <a:pt x="98" y="149"/>
                      </a:cubicBezTo>
                      <a:cubicBezTo>
                        <a:pt x="99" y="149"/>
                        <a:pt x="100" y="149"/>
                        <a:pt x="100" y="148"/>
                      </a:cubicBezTo>
                      <a:cubicBezTo>
                        <a:pt x="101" y="148"/>
                        <a:pt x="101" y="148"/>
                        <a:pt x="102" y="148"/>
                      </a:cubicBezTo>
                      <a:cubicBezTo>
                        <a:pt x="102" y="148"/>
                        <a:pt x="103" y="147"/>
                        <a:pt x="104" y="147"/>
                      </a:cubicBezTo>
                      <a:cubicBezTo>
                        <a:pt x="104" y="147"/>
                        <a:pt x="105" y="147"/>
                        <a:pt x="105" y="147"/>
                      </a:cubicBezTo>
                      <a:cubicBezTo>
                        <a:pt x="106" y="146"/>
                        <a:pt x="107" y="146"/>
                        <a:pt x="107" y="146"/>
                      </a:cubicBezTo>
                      <a:cubicBezTo>
                        <a:pt x="108" y="146"/>
                        <a:pt x="108" y="145"/>
                        <a:pt x="108" y="145"/>
                      </a:cubicBezTo>
                      <a:cubicBezTo>
                        <a:pt x="109" y="145"/>
                        <a:pt x="110" y="145"/>
                        <a:pt x="111" y="144"/>
                      </a:cubicBezTo>
                      <a:cubicBezTo>
                        <a:pt x="111" y="144"/>
                        <a:pt x="111" y="144"/>
                        <a:pt x="112" y="144"/>
                      </a:cubicBezTo>
                      <a:cubicBezTo>
                        <a:pt x="112" y="143"/>
                        <a:pt x="113" y="143"/>
                        <a:pt x="114" y="143"/>
                      </a:cubicBezTo>
                      <a:cubicBezTo>
                        <a:pt x="114" y="142"/>
                        <a:pt x="114" y="142"/>
                        <a:pt x="115" y="142"/>
                      </a:cubicBezTo>
                      <a:cubicBezTo>
                        <a:pt x="115" y="142"/>
                        <a:pt x="116" y="141"/>
                        <a:pt x="117" y="141"/>
                      </a:cubicBezTo>
                      <a:cubicBezTo>
                        <a:pt x="117" y="141"/>
                        <a:pt x="117" y="140"/>
                        <a:pt x="118" y="140"/>
                      </a:cubicBezTo>
                      <a:cubicBezTo>
                        <a:pt x="118" y="140"/>
                        <a:pt x="119" y="139"/>
                        <a:pt x="120" y="139"/>
                      </a:cubicBezTo>
                      <a:cubicBezTo>
                        <a:pt x="120" y="139"/>
                        <a:pt x="120" y="138"/>
                        <a:pt x="120" y="138"/>
                      </a:cubicBezTo>
                      <a:cubicBezTo>
                        <a:pt x="121" y="138"/>
                        <a:pt x="122" y="137"/>
                        <a:pt x="123" y="137"/>
                      </a:cubicBezTo>
                      <a:cubicBezTo>
                        <a:pt x="123" y="137"/>
                        <a:pt x="123" y="136"/>
                        <a:pt x="123" y="136"/>
                      </a:cubicBezTo>
                      <a:cubicBezTo>
                        <a:pt x="124" y="136"/>
                        <a:pt x="125" y="135"/>
                        <a:pt x="126" y="134"/>
                      </a:cubicBezTo>
                      <a:cubicBezTo>
                        <a:pt x="126" y="134"/>
                        <a:pt x="126" y="134"/>
                        <a:pt x="126" y="134"/>
                      </a:cubicBezTo>
                      <a:cubicBezTo>
                        <a:pt x="142" y="120"/>
                        <a:pt x="153" y="99"/>
                        <a:pt x="153" y="76"/>
                      </a:cubicBezTo>
                      <a:cubicBezTo>
                        <a:pt x="153" y="34"/>
                        <a:pt x="118" y="0"/>
                        <a:pt x="76" y="0"/>
                      </a:cubicBezTo>
                      <a:cubicBezTo>
                        <a:pt x="34" y="0"/>
                        <a:pt x="0" y="34"/>
                        <a:pt x="0" y="76"/>
                      </a:cubicBezTo>
                      <a:cubicBezTo>
                        <a:pt x="0" y="99"/>
                        <a:pt x="10" y="120"/>
                        <a:pt x="27" y="134"/>
                      </a:cubicBezTo>
                      <a:cubicBezTo>
                        <a:pt x="27" y="134"/>
                        <a:pt x="27" y="134"/>
                        <a:pt x="27" y="134"/>
                      </a:cubicBezTo>
                      <a:cubicBezTo>
                        <a:pt x="28" y="135"/>
                        <a:pt x="29" y="136"/>
                        <a:pt x="30" y="136"/>
                      </a:cubicBezTo>
                      <a:cubicBezTo>
                        <a:pt x="30" y="136"/>
                        <a:pt x="30" y="137"/>
                        <a:pt x="30" y="137"/>
                      </a:cubicBezTo>
                      <a:cubicBezTo>
                        <a:pt x="31" y="137"/>
                        <a:pt x="31" y="138"/>
                        <a:pt x="32" y="138"/>
                      </a:cubicBezTo>
                      <a:cubicBezTo>
                        <a:pt x="32" y="138"/>
                        <a:pt x="33" y="139"/>
                        <a:pt x="33" y="139"/>
                      </a:cubicBezTo>
                      <a:cubicBezTo>
                        <a:pt x="34" y="139"/>
                        <a:pt x="34" y="140"/>
                        <a:pt x="35" y="140"/>
                      </a:cubicBezTo>
                      <a:cubicBezTo>
                        <a:pt x="35" y="140"/>
                        <a:pt x="36" y="141"/>
                        <a:pt x="36" y="141"/>
                      </a:cubicBezTo>
                      <a:cubicBezTo>
                        <a:pt x="37" y="141"/>
                        <a:pt x="37" y="142"/>
                        <a:pt x="38" y="142"/>
                      </a:cubicBezTo>
                      <a:cubicBezTo>
                        <a:pt x="38" y="142"/>
                        <a:pt x="39" y="142"/>
                        <a:pt x="39" y="143"/>
                      </a:cubicBezTo>
                      <a:cubicBezTo>
                        <a:pt x="40" y="143"/>
                        <a:pt x="40" y="143"/>
                        <a:pt x="41" y="144"/>
                      </a:cubicBezTo>
                      <a:cubicBezTo>
                        <a:pt x="41" y="144"/>
                        <a:pt x="42" y="144"/>
                        <a:pt x="42" y="144"/>
                      </a:cubicBezTo>
                      <a:cubicBezTo>
                        <a:pt x="43" y="145"/>
                        <a:pt x="44" y="145"/>
                        <a:pt x="44" y="145"/>
                      </a:cubicBezTo>
                      <a:cubicBezTo>
                        <a:pt x="45" y="145"/>
                        <a:pt x="45" y="146"/>
                        <a:pt x="45" y="146"/>
                      </a:cubicBezTo>
                      <a:cubicBezTo>
                        <a:pt x="46" y="146"/>
                        <a:pt x="47" y="146"/>
                        <a:pt x="48" y="147"/>
                      </a:cubicBezTo>
                      <a:cubicBezTo>
                        <a:pt x="48" y="147"/>
                        <a:pt x="48" y="147"/>
                        <a:pt x="49" y="147"/>
                      </a:cubicBezTo>
                      <a:cubicBezTo>
                        <a:pt x="49" y="147"/>
                        <a:pt x="50" y="148"/>
                        <a:pt x="51" y="148"/>
                      </a:cubicBezTo>
                      <a:cubicBezTo>
                        <a:pt x="51" y="148"/>
                        <a:pt x="52" y="148"/>
                        <a:pt x="52" y="148"/>
                      </a:cubicBezTo>
                      <a:cubicBezTo>
                        <a:pt x="53" y="149"/>
                        <a:pt x="54" y="149"/>
                        <a:pt x="54" y="149"/>
                      </a:cubicBezTo>
                      <a:cubicBezTo>
                        <a:pt x="55" y="149"/>
                        <a:pt x="55" y="149"/>
                        <a:pt x="56" y="150"/>
                      </a:cubicBezTo>
                      <a:cubicBezTo>
                        <a:pt x="56" y="150"/>
                        <a:pt x="57" y="150"/>
                        <a:pt x="58" y="150"/>
                      </a:cubicBezTo>
                      <a:cubicBezTo>
                        <a:pt x="58" y="150"/>
                        <a:pt x="59" y="150"/>
                        <a:pt x="59" y="150"/>
                      </a:cubicBezTo>
                      <a:cubicBezTo>
                        <a:pt x="60" y="151"/>
                        <a:pt x="61" y="151"/>
                        <a:pt x="61" y="151"/>
                      </a:cubicBezTo>
                      <a:cubicBezTo>
                        <a:pt x="62" y="151"/>
                        <a:pt x="63" y="151"/>
                        <a:pt x="63" y="151"/>
                      </a:cubicBezTo>
                      <a:cubicBezTo>
                        <a:pt x="64" y="151"/>
                        <a:pt x="64" y="151"/>
                        <a:pt x="65" y="152"/>
                      </a:cubicBezTo>
                      <a:cubicBezTo>
                        <a:pt x="66" y="152"/>
                        <a:pt x="66" y="152"/>
                        <a:pt x="67" y="152"/>
                      </a:cubicBezTo>
                      <a:cubicBezTo>
                        <a:pt x="68" y="152"/>
                        <a:pt x="68" y="152"/>
                        <a:pt x="69" y="152"/>
                      </a:cubicBezTo>
                      <a:cubicBezTo>
                        <a:pt x="70" y="152"/>
                        <a:pt x="70" y="152"/>
                        <a:pt x="71" y="152"/>
                      </a:cubicBezTo>
                      <a:cubicBezTo>
                        <a:pt x="72" y="152"/>
                        <a:pt x="72" y="152"/>
                        <a:pt x="72" y="152"/>
                      </a:cubicBezTo>
                      <a:cubicBezTo>
                        <a:pt x="74" y="152"/>
                        <a:pt x="75" y="152"/>
                        <a:pt x="76" y="152"/>
                      </a:cubicBezTo>
                      <a:cubicBezTo>
                        <a:pt x="78" y="152"/>
                        <a:pt x="79" y="152"/>
                        <a:pt x="80" y="152"/>
                      </a:cubicBezTo>
                      <a:cubicBezTo>
                        <a:pt x="81" y="152"/>
                        <a:pt x="81" y="152"/>
                        <a:pt x="81" y="152"/>
                      </a:cubicBezTo>
                      <a:cubicBezTo>
                        <a:pt x="82" y="152"/>
                        <a:pt x="83" y="152"/>
                        <a:pt x="84" y="152"/>
                      </a:cubicBezTo>
                      <a:close/>
                      <a:moveTo>
                        <a:pt x="116" y="135"/>
                      </a:moveTo>
                      <a:cubicBezTo>
                        <a:pt x="116" y="135"/>
                        <a:pt x="115" y="136"/>
                        <a:pt x="115" y="136"/>
                      </a:cubicBezTo>
                      <a:cubicBezTo>
                        <a:pt x="114" y="137"/>
                        <a:pt x="113" y="137"/>
                        <a:pt x="111" y="138"/>
                      </a:cubicBezTo>
                      <a:cubicBezTo>
                        <a:pt x="111" y="138"/>
                        <a:pt x="111" y="138"/>
                        <a:pt x="110" y="139"/>
                      </a:cubicBezTo>
                      <a:cubicBezTo>
                        <a:pt x="109" y="139"/>
                        <a:pt x="107" y="140"/>
                        <a:pt x="106" y="141"/>
                      </a:cubicBezTo>
                      <a:cubicBezTo>
                        <a:pt x="106" y="141"/>
                        <a:pt x="105" y="141"/>
                        <a:pt x="105" y="141"/>
                      </a:cubicBezTo>
                      <a:cubicBezTo>
                        <a:pt x="103" y="142"/>
                        <a:pt x="102" y="143"/>
                        <a:pt x="100" y="143"/>
                      </a:cubicBezTo>
                      <a:cubicBezTo>
                        <a:pt x="100" y="143"/>
                        <a:pt x="99" y="143"/>
                        <a:pt x="99" y="144"/>
                      </a:cubicBezTo>
                      <a:cubicBezTo>
                        <a:pt x="97" y="144"/>
                        <a:pt x="96" y="145"/>
                        <a:pt x="94" y="145"/>
                      </a:cubicBezTo>
                      <a:cubicBezTo>
                        <a:pt x="94" y="145"/>
                        <a:pt x="94" y="145"/>
                        <a:pt x="94" y="145"/>
                      </a:cubicBezTo>
                      <a:cubicBezTo>
                        <a:pt x="92" y="146"/>
                        <a:pt x="91" y="146"/>
                        <a:pt x="89" y="146"/>
                      </a:cubicBezTo>
                      <a:cubicBezTo>
                        <a:pt x="89" y="146"/>
                        <a:pt x="88" y="146"/>
                        <a:pt x="88" y="146"/>
                      </a:cubicBezTo>
                      <a:cubicBezTo>
                        <a:pt x="86" y="147"/>
                        <a:pt x="84" y="147"/>
                        <a:pt x="83" y="147"/>
                      </a:cubicBezTo>
                      <a:cubicBezTo>
                        <a:pt x="82" y="147"/>
                        <a:pt x="82" y="147"/>
                        <a:pt x="82" y="147"/>
                      </a:cubicBezTo>
                      <a:cubicBezTo>
                        <a:pt x="80" y="147"/>
                        <a:pt x="78" y="147"/>
                        <a:pt x="76" y="147"/>
                      </a:cubicBezTo>
                      <a:cubicBezTo>
                        <a:pt x="75" y="147"/>
                        <a:pt x="73" y="147"/>
                        <a:pt x="71" y="147"/>
                      </a:cubicBezTo>
                      <a:cubicBezTo>
                        <a:pt x="71" y="147"/>
                        <a:pt x="70" y="147"/>
                        <a:pt x="70" y="147"/>
                      </a:cubicBezTo>
                      <a:cubicBezTo>
                        <a:pt x="68" y="147"/>
                        <a:pt x="66" y="147"/>
                        <a:pt x="65" y="146"/>
                      </a:cubicBezTo>
                      <a:cubicBezTo>
                        <a:pt x="64" y="146"/>
                        <a:pt x="64" y="146"/>
                        <a:pt x="64" y="146"/>
                      </a:cubicBezTo>
                      <a:cubicBezTo>
                        <a:pt x="62" y="146"/>
                        <a:pt x="60" y="145"/>
                        <a:pt x="59" y="145"/>
                      </a:cubicBezTo>
                      <a:cubicBezTo>
                        <a:pt x="59" y="145"/>
                        <a:pt x="59" y="145"/>
                        <a:pt x="59" y="145"/>
                      </a:cubicBezTo>
                      <a:cubicBezTo>
                        <a:pt x="57" y="145"/>
                        <a:pt x="55" y="144"/>
                        <a:pt x="54" y="144"/>
                      </a:cubicBezTo>
                      <a:cubicBezTo>
                        <a:pt x="53" y="143"/>
                        <a:pt x="53" y="143"/>
                        <a:pt x="52" y="143"/>
                      </a:cubicBezTo>
                      <a:cubicBezTo>
                        <a:pt x="51" y="143"/>
                        <a:pt x="49" y="142"/>
                        <a:pt x="48" y="141"/>
                      </a:cubicBezTo>
                      <a:cubicBezTo>
                        <a:pt x="48" y="141"/>
                        <a:pt x="47" y="141"/>
                        <a:pt x="47" y="141"/>
                      </a:cubicBezTo>
                      <a:cubicBezTo>
                        <a:pt x="45" y="140"/>
                        <a:pt x="44" y="139"/>
                        <a:pt x="42" y="139"/>
                      </a:cubicBezTo>
                      <a:cubicBezTo>
                        <a:pt x="42" y="138"/>
                        <a:pt x="42" y="138"/>
                        <a:pt x="41" y="138"/>
                      </a:cubicBezTo>
                      <a:cubicBezTo>
                        <a:pt x="40" y="137"/>
                        <a:pt x="39" y="137"/>
                        <a:pt x="38" y="136"/>
                      </a:cubicBezTo>
                      <a:cubicBezTo>
                        <a:pt x="38" y="136"/>
                        <a:pt x="37" y="135"/>
                        <a:pt x="37" y="135"/>
                      </a:cubicBezTo>
                      <a:cubicBezTo>
                        <a:pt x="35" y="134"/>
                        <a:pt x="34" y="133"/>
                        <a:pt x="33" y="133"/>
                      </a:cubicBezTo>
                      <a:cubicBezTo>
                        <a:pt x="33" y="132"/>
                        <a:pt x="32" y="132"/>
                        <a:pt x="32" y="132"/>
                      </a:cubicBezTo>
                      <a:cubicBezTo>
                        <a:pt x="40" y="125"/>
                        <a:pt x="47" y="121"/>
                        <a:pt x="57" y="119"/>
                      </a:cubicBezTo>
                      <a:cubicBezTo>
                        <a:pt x="58" y="118"/>
                        <a:pt x="58" y="118"/>
                        <a:pt x="58" y="118"/>
                      </a:cubicBezTo>
                      <a:cubicBezTo>
                        <a:pt x="59" y="117"/>
                        <a:pt x="59" y="117"/>
                        <a:pt x="59" y="117"/>
                      </a:cubicBezTo>
                      <a:cubicBezTo>
                        <a:pt x="64" y="114"/>
                        <a:pt x="66" y="108"/>
                        <a:pt x="66" y="102"/>
                      </a:cubicBezTo>
                      <a:cubicBezTo>
                        <a:pt x="66" y="98"/>
                        <a:pt x="66" y="98"/>
                        <a:pt x="66" y="98"/>
                      </a:cubicBezTo>
                      <a:cubicBezTo>
                        <a:pt x="62" y="97"/>
                        <a:pt x="62" y="97"/>
                        <a:pt x="62" y="97"/>
                      </a:cubicBezTo>
                      <a:cubicBezTo>
                        <a:pt x="53" y="96"/>
                        <a:pt x="50" y="95"/>
                        <a:pt x="49" y="95"/>
                      </a:cubicBezTo>
                      <a:cubicBezTo>
                        <a:pt x="48" y="94"/>
                        <a:pt x="46" y="88"/>
                        <a:pt x="51" y="75"/>
                      </a:cubicBezTo>
                      <a:cubicBezTo>
                        <a:pt x="52" y="74"/>
                        <a:pt x="52" y="71"/>
                        <a:pt x="52" y="68"/>
                      </a:cubicBezTo>
                      <a:cubicBezTo>
                        <a:pt x="53" y="67"/>
                        <a:pt x="53" y="67"/>
                        <a:pt x="53" y="67"/>
                      </a:cubicBezTo>
                      <a:cubicBezTo>
                        <a:pt x="52" y="66"/>
                        <a:pt x="52" y="66"/>
                        <a:pt x="52" y="66"/>
                      </a:cubicBezTo>
                      <a:cubicBezTo>
                        <a:pt x="52" y="66"/>
                        <a:pt x="52" y="65"/>
                        <a:pt x="52" y="65"/>
                      </a:cubicBezTo>
                      <a:cubicBezTo>
                        <a:pt x="52" y="64"/>
                        <a:pt x="52" y="62"/>
                        <a:pt x="53" y="61"/>
                      </a:cubicBezTo>
                      <a:cubicBezTo>
                        <a:pt x="53" y="61"/>
                        <a:pt x="53" y="61"/>
                        <a:pt x="53" y="61"/>
                      </a:cubicBezTo>
                      <a:cubicBezTo>
                        <a:pt x="53" y="60"/>
                        <a:pt x="53" y="60"/>
                        <a:pt x="53" y="60"/>
                      </a:cubicBezTo>
                      <a:cubicBezTo>
                        <a:pt x="53" y="56"/>
                        <a:pt x="53" y="53"/>
                        <a:pt x="53" y="49"/>
                      </a:cubicBezTo>
                      <a:cubicBezTo>
                        <a:pt x="54" y="45"/>
                        <a:pt x="54" y="45"/>
                        <a:pt x="54" y="45"/>
                      </a:cubicBezTo>
                      <a:cubicBezTo>
                        <a:pt x="54" y="36"/>
                        <a:pt x="65" y="28"/>
                        <a:pt x="76" y="28"/>
                      </a:cubicBezTo>
                      <a:cubicBezTo>
                        <a:pt x="88" y="28"/>
                        <a:pt x="99" y="36"/>
                        <a:pt x="99" y="45"/>
                      </a:cubicBezTo>
                      <a:cubicBezTo>
                        <a:pt x="99" y="49"/>
                        <a:pt x="99" y="49"/>
                        <a:pt x="99" y="49"/>
                      </a:cubicBezTo>
                      <a:cubicBezTo>
                        <a:pt x="99" y="52"/>
                        <a:pt x="99" y="56"/>
                        <a:pt x="99" y="60"/>
                      </a:cubicBezTo>
                      <a:cubicBezTo>
                        <a:pt x="100" y="61"/>
                        <a:pt x="100" y="61"/>
                        <a:pt x="100" y="61"/>
                      </a:cubicBezTo>
                      <a:cubicBezTo>
                        <a:pt x="100" y="61"/>
                        <a:pt x="100" y="61"/>
                        <a:pt x="100" y="61"/>
                      </a:cubicBezTo>
                      <a:cubicBezTo>
                        <a:pt x="100" y="62"/>
                        <a:pt x="100" y="64"/>
                        <a:pt x="100" y="65"/>
                      </a:cubicBezTo>
                      <a:cubicBezTo>
                        <a:pt x="100" y="65"/>
                        <a:pt x="100" y="66"/>
                        <a:pt x="100" y="66"/>
                      </a:cubicBezTo>
                      <a:cubicBezTo>
                        <a:pt x="100" y="67"/>
                        <a:pt x="100" y="67"/>
                        <a:pt x="100" y="67"/>
                      </a:cubicBezTo>
                      <a:cubicBezTo>
                        <a:pt x="100" y="68"/>
                        <a:pt x="100" y="68"/>
                        <a:pt x="100" y="68"/>
                      </a:cubicBezTo>
                      <a:cubicBezTo>
                        <a:pt x="101" y="71"/>
                        <a:pt x="101" y="74"/>
                        <a:pt x="102" y="75"/>
                      </a:cubicBezTo>
                      <a:cubicBezTo>
                        <a:pt x="106" y="88"/>
                        <a:pt x="104" y="94"/>
                        <a:pt x="103" y="95"/>
                      </a:cubicBezTo>
                      <a:cubicBezTo>
                        <a:pt x="103" y="95"/>
                        <a:pt x="100" y="96"/>
                        <a:pt x="91" y="97"/>
                      </a:cubicBezTo>
                      <a:cubicBezTo>
                        <a:pt x="86" y="98"/>
                        <a:pt x="86" y="98"/>
                        <a:pt x="86" y="98"/>
                      </a:cubicBezTo>
                      <a:cubicBezTo>
                        <a:pt x="86" y="102"/>
                        <a:pt x="86" y="102"/>
                        <a:pt x="86" y="102"/>
                      </a:cubicBezTo>
                      <a:cubicBezTo>
                        <a:pt x="87" y="108"/>
                        <a:pt x="89" y="114"/>
                        <a:pt x="93" y="117"/>
                      </a:cubicBezTo>
                      <a:cubicBezTo>
                        <a:pt x="94" y="118"/>
                        <a:pt x="94" y="118"/>
                        <a:pt x="94" y="118"/>
                      </a:cubicBezTo>
                      <a:cubicBezTo>
                        <a:pt x="96" y="119"/>
                        <a:pt x="96" y="119"/>
                        <a:pt x="96" y="119"/>
                      </a:cubicBezTo>
                      <a:cubicBezTo>
                        <a:pt x="106" y="121"/>
                        <a:pt x="113" y="125"/>
                        <a:pt x="120" y="132"/>
                      </a:cubicBezTo>
                      <a:cubicBezTo>
                        <a:pt x="120" y="132"/>
                        <a:pt x="120" y="132"/>
                        <a:pt x="120" y="133"/>
                      </a:cubicBezTo>
                      <a:cubicBezTo>
                        <a:pt x="118" y="133"/>
                        <a:pt x="117" y="134"/>
                        <a:pt x="116" y="135"/>
                      </a:cubicBezTo>
                      <a:close/>
                      <a:moveTo>
                        <a:pt x="5" y="76"/>
                      </a:moveTo>
                      <a:cubicBezTo>
                        <a:pt x="5" y="37"/>
                        <a:pt x="37" y="5"/>
                        <a:pt x="76" y="5"/>
                      </a:cubicBezTo>
                      <a:cubicBezTo>
                        <a:pt x="116" y="5"/>
                        <a:pt x="148" y="37"/>
                        <a:pt x="148" y="76"/>
                      </a:cubicBezTo>
                      <a:cubicBezTo>
                        <a:pt x="148" y="97"/>
                        <a:pt x="139" y="116"/>
                        <a:pt x="124" y="129"/>
                      </a:cubicBezTo>
                      <a:cubicBezTo>
                        <a:pt x="116" y="121"/>
                        <a:pt x="108" y="116"/>
                        <a:pt x="97" y="114"/>
                      </a:cubicBezTo>
                      <a:cubicBezTo>
                        <a:pt x="94" y="111"/>
                        <a:pt x="92" y="107"/>
                        <a:pt x="91" y="102"/>
                      </a:cubicBezTo>
                      <a:cubicBezTo>
                        <a:pt x="99" y="102"/>
                        <a:pt x="105" y="101"/>
                        <a:pt x="107" y="99"/>
                      </a:cubicBezTo>
                      <a:cubicBezTo>
                        <a:pt x="109" y="96"/>
                        <a:pt x="112" y="88"/>
                        <a:pt x="107" y="74"/>
                      </a:cubicBezTo>
                      <a:cubicBezTo>
                        <a:pt x="106" y="72"/>
                        <a:pt x="106" y="70"/>
                        <a:pt x="105" y="67"/>
                      </a:cubicBezTo>
                      <a:cubicBezTo>
                        <a:pt x="105" y="67"/>
                        <a:pt x="106" y="66"/>
                        <a:pt x="106" y="65"/>
                      </a:cubicBezTo>
                      <a:cubicBezTo>
                        <a:pt x="106" y="63"/>
                        <a:pt x="105" y="61"/>
                        <a:pt x="105" y="60"/>
                      </a:cubicBezTo>
                      <a:cubicBezTo>
                        <a:pt x="104" y="53"/>
                        <a:pt x="104" y="47"/>
                        <a:pt x="105" y="45"/>
                      </a:cubicBezTo>
                      <a:cubicBezTo>
                        <a:pt x="104" y="45"/>
                        <a:pt x="104" y="45"/>
                        <a:pt x="104" y="45"/>
                      </a:cubicBezTo>
                      <a:cubicBezTo>
                        <a:pt x="103" y="32"/>
                        <a:pt x="90" y="23"/>
                        <a:pt x="76" y="23"/>
                      </a:cubicBezTo>
                      <a:cubicBezTo>
                        <a:pt x="63" y="23"/>
                        <a:pt x="49" y="32"/>
                        <a:pt x="48" y="45"/>
                      </a:cubicBezTo>
                      <a:cubicBezTo>
                        <a:pt x="48" y="45"/>
                        <a:pt x="48" y="45"/>
                        <a:pt x="48" y="45"/>
                      </a:cubicBezTo>
                      <a:cubicBezTo>
                        <a:pt x="48" y="47"/>
                        <a:pt x="48" y="53"/>
                        <a:pt x="48" y="60"/>
                      </a:cubicBezTo>
                      <a:cubicBezTo>
                        <a:pt x="47" y="61"/>
                        <a:pt x="47" y="63"/>
                        <a:pt x="47" y="65"/>
                      </a:cubicBezTo>
                      <a:cubicBezTo>
                        <a:pt x="47" y="66"/>
                        <a:pt x="47" y="67"/>
                        <a:pt x="47" y="67"/>
                      </a:cubicBezTo>
                      <a:cubicBezTo>
                        <a:pt x="47" y="70"/>
                        <a:pt x="47" y="72"/>
                        <a:pt x="46" y="74"/>
                      </a:cubicBezTo>
                      <a:cubicBezTo>
                        <a:pt x="41" y="88"/>
                        <a:pt x="43" y="96"/>
                        <a:pt x="46" y="99"/>
                      </a:cubicBezTo>
                      <a:cubicBezTo>
                        <a:pt x="48" y="101"/>
                        <a:pt x="54" y="102"/>
                        <a:pt x="61" y="102"/>
                      </a:cubicBezTo>
                      <a:cubicBezTo>
                        <a:pt x="61" y="107"/>
                        <a:pt x="59" y="111"/>
                        <a:pt x="56" y="114"/>
                      </a:cubicBezTo>
                      <a:cubicBezTo>
                        <a:pt x="45" y="116"/>
                        <a:pt x="36" y="121"/>
                        <a:pt x="28" y="129"/>
                      </a:cubicBezTo>
                      <a:cubicBezTo>
                        <a:pt x="14" y="116"/>
                        <a:pt x="5" y="97"/>
                        <a:pt x="5" y="76"/>
                      </a:cubicBezTo>
                      <a:close/>
                    </a:path>
                  </a:pathLst>
                </a:custGeom>
                <a:solidFill>
                  <a:schemeClr val="tx2">
                    <a:lumMod val="25000"/>
                    <a:lumOff val="75000"/>
                    <a:alpha val="50000"/>
                  </a:schemeClr>
                </a:solidFill>
                <a:ln>
                  <a:noFill/>
                </a:ln>
              </p:spPr>
              <p:txBody>
                <a:bodyPr vert="horz" wrap="square" lIns="91440" tIns="45720" rIns="91440" bIns="45720" numCol="1" anchor="t" anchorCtr="0" compatLnSpc="1">
                  <a:prstTxWarp prst="textNoShape">
                    <a:avLst/>
                  </a:prstTxWarp>
                </a:bodyPr>
                <a:lstStyle/>
                <a:p>
                  <a:endParaRPr lang="en-US" sz="1765"/>
                </a:p>
              </p:txBody>
            </p:sp>
          </p:grpSp>
          <p:grpSp>
            <p:nvGrpSpPr>
              <p:cNvPr id="45" name="Group 44">
                <a:extLst>
                  <a:ext uri="{FF2B5EF4-FFF2-40B4-BE49-F238E27FC236}">
                    <a16:creationId xmlns:a16="http://schemas.microsoft.com/office/drawing/2014/main" id="{C056C57A-4975-49BC-900C-8E31F4A489A0}"/>
                  </a:ext>
                </a:extLst>
              </p:cNvPr>
              <p:cNvGrpSpPr/>
              <p:nvPr/>
            </p:nvGrpSpPr>
            <p:grpSpPr>
              <a:xfrm>
                <a:off x="15362237" y="5537537"/>
                <a:ext cx="714896" cy="714896"/>
                <a:chOff x="14395189" y="818837"/>
                <a:chExt cx="714896" cy="714896"/>
              </a:xfrm>
            </p:grpSpPr>
            <p:sp>
              <p:nvSpPr>
                <p:cNvPr id="52" name="Oval 51">
                  <a:extLst>
                    <a:ext uri="{FF2B5EF4-FFF2-40B4-BE49-F238E27FC236}">
                      <a16:creationId xmlns:a16="http://schemas.microsoft.com/office/drawing/2014/main" id="{645FBBCA-1A7B-48C9-8B05-64586C9B18D3}"/>
                    </a:ext>
                  </a:extLst>
                </p:cNvPr>
                <p:cNvSpPr/>
                <p:nvPr/>
              </p:nvSpPr>
              <p:spPr bwMode="auto">
                <a:xfrm>
                  <a:off x="14395189" y="818837"/>
                  <a:ext cx="714896" cy="714896"/>
                </a:xfrm>
                <a:prstGeom prst="ellipse">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53" name="Freeform 214">
                  <a:extLst>
                    <a:ext uri="{FF2B5EF4-FFF2-40B4-BE49-F238E27FC236}">
                      <a16:creationId xmlns:a16="http://schemas.microsoft.com/office/drawing/2014/main" id="{6B603209-A081-4B3E-9222-209B395A9C55}"/>
                    </a:ext>
                  </a:extLst>
                </p:cNvPr>
                <p:cNvSpPr>
                  <a:spLocks noEditPoints="1"/>
                </p:cNvSpPr>
                <p:nvPr/>
              </p:nvSpPr>
              <p:spPr bwMode="auto">
                <a:xfrm>
                  <a:off x="14537530" y="962766"/>
                  <a:ext cx="430213" cy="427038"/>
                </a:xfrm>
                <a:custGeom>
                  <a:avLst/>
                  <a:gdLst>
                    <a:gd name="T0" fmla="*/ 27 w 153"/>
                    <a:gd name="T1" fmla="*/ 134 h 152"/>
                    <a:gd name="T2" fmla="*/ 30 w 153"/>
                    <a:gd name="T3" fmla="*/ 137 h 152"/>
                    <a:gd name="T4" fmla="*/ 35 w 153"/>
                    <a:gd name="T5" fmla="*/ 140 h 152"/>
                    <a:gd name="T6" fmla="*/ 39 w 153"/>
                    <a:gd name="T7" fmla="*/ 143 h 152"/>
                    <a:gd name="T8" fmla="*/ 44 w 153"/>
                    <a:gd name="T9" fmla="*/ 145 h 152"/>
                    <a:gd name="T10" fmla="*/ 49 w 153"/>
                    <a:gd name="T11" fmla="*/ 147 h 152"/>
                    <a:gd name="T12" fmla="*/ 54 w 153"/>
                    <a:gd name="T13" fmla="*/ 149 h 152"/>
                    <a:gd name="T14" fmla="*/ 60 w 153"/>
                    <a:gd name="T15" fmla="*/ 150 h 152"/>
                    <a:gd name="T16" fmla="*/ 65 w 153"/>
                    <a:gd name="T17" fmla="*/ 152 h 152"/>
                    <a:gd name="T18" fmla="*/ 71 w 153"/>
                    <a:gd name="T19" fmla="*/ 152 h 152"/>
                    <a:gd name="T20" fmla="*/ 80 w 153"/>
                    <a:gd name="T21" fmla="*/ 152 h 152"/>
                    <a:gd name="T22" fmla="*/ 86 w 153"/>
                    <a:gd name="T23" fmla="*/ 152 h 152"/>
                    <a:gd name="T24" fmla="*/ 91 w 153"/>
                    <a:gd name="T25" fmla="*/ 151 h 152"/>
                    <a:gd name="T26" fmla="*/ 97 w 153"/>
                    <a:gd name="T27" fmla="*/ 150 h 152"/>
                    <a:gd name="T28" fmla="*/ 102 w 153"/>
                    <a:gd name="T29" fmla="*/ 148 h 152"/>
                    <a:gd name="T30" fmla="*/ 107 w 153"/>
                    <a:gd name="T31" fmla="*/ 146 h 152"/>
                    <a:gd name="T32" fmla="*/ 112 w 153"/>
                    <a:gd name="T33" fmla="*/ 144 h 152"/>
                    <a:gd name="T34" fmla="*/ 117 w 153"/>
                    <a:gd name="T35" fmla="*/ 141 h 152"/>
                    <a:gd name="T36" fmla="*/ 120 w 153"/>
                    <a:gd name="T37" fmla="*/ 138 h 152"/>
                    <a:gd name="T38" fmla="*/ 126 w 153"/>
                    <a:gd name="T39" fmla="*/ 134 h 152"/>
                    <a:gd name="T40" fmla="*/ 76 w 153"/>
                    <a:gd name="T41" fmla="*/ 0 h 152"/>
                    <a:gd name="T42" fmla="*/ 115 w 153"/>
                    <a:gd name="T43" fmla="*/ 136 h 152"/>
                    <a:gd name="T44" fmla="*/ 106 w 153"/>
                    <a:gd name="T45" fmla="*/ 141 h 152"/>
                    <a:gd name="T46" fmla="*/ 99 w 153"/>
                    <a:gd name="T47" fmla="*/ 144 h 152"/>
                    <a:gd name="T48" fmla="*/ 89 w 153"/>
                    <a:gd name="T49" fmla="*/ 146 h 152"/>
                    <a:gd name="T50" fmla="*/ 82 w 153"/>
                    <a:gd name="T51" fmla="*/ 147 h 152"/>
                    <a:gd name="T52" fmla="*/ 76 w 153"/>
                    <a:gd name="T53" fmla="*/ 147 h 152"/>
                    <a:gd name="T54" fmla="*/ 71 w 153"/>
                    <a:gd name="T55" fmla="*/ 147 h 152"/>
                    <a:gd name="T56" fmla="*/ 64 w 153"/>
                    <a:gd name="T57" fmla="*/ 146 h 152"/>
                    <a:gd name="T58" fmla="*/ 54 w 153"/>
                    <a:gd name="T59" fmla="*/ 144 h 152"/>
                    <a:gd name="T60" fmla="*/ 47 w 153"/>
                    <a:gd name="T61" fmla="*/ 141 h 152"/>
                    <a:gd name="T62" fmla="*/ 38 w 153"/>
                    <a:gd name="T63" fmla="*/ 136 h 152"/>
                    <a:gd name="T64" fmla="*/ 33 w 153"/>
                    <a:gd name="T65" fmla="*/ 131 h 152"/>
                    <a:gd name="T66" fmla="*/ 66 w 153"/>
                    <a:gd name="T67" fmla="*/ 96 h 152"/>
                    <a:gd name="T68" fmla="*/ 54 w 153"/>
                    <a:gd name="T69" fmla="*/ 70 h 152"/>
                    <a:gd name="T70" fmla="*/ 55 w 153"/>
                    <a:gd name="T71" fmla="*/ 58 h 152"/>
                    <a:gd name="T72" fmla="*/ 53 w 153"/>
                    <a:gd name="T73" fmla="*/ 47 h 152"/>
                    <a:gd name="T74" fmla="*/ 99 w 153"/>
                    <a:gd name="T75" fmla="*/ 46 h 152"/>
                    <a:gd name="T76" fmla="*/ 98 w 153"/>
                    <a:gd name="T77" fmla="*/ 54 h 152"/>
                    <a:gd name="T78" fmla="*/ 100 w 153"/>
                    <a:gd name="T79" fmla="*/ 65 h 152"/>
                    <a:gd name="T80" fmla="*/ 89 w 153"/>
                    <a:gd name="T81" fmla="*/ 92 h 152"/>
                    <a:gd name="T82" fmla="*/ 97 w 153"/>
                    <a:gd name="T83" fmla="*/ 119 h 152"/>
                    <a:gd name="T84" fmla="*/ 147 w 153"/>
                    <a:gd name="T85" fmla="*/ 80 h 152"/>
                    <a:gd name="T86" fmla="*/ 98 w 153"/>
                    <a:gd name="T87" fmla="*/ 114 h 152"/>
                    <a:gd name="T88" fmla="*/ 93 w 153"/>
                    <a:gd name="T89" fmla="*/ 95 h 152"/>
                    <a:gd name="T90" fmla="*/ 106 w 153"/>
                    <a:gd name="T91" fmla="*/ 65 h 152"/>
                    <a:gd name="T92" fmla="*/ 104 w 153"/>
                    <a:gd name="T93" fmla="*/ 46 h 152"/>
                    <a:gd name="T94" fmla="*/ 49 w 153"/>
                    <a:gd name="T95" fmla="*/ 55 h 152"/>
                    <a:gd name="T96" fmla="*/ 50 w 153"/>
                    <a:gd name="T97" fmla="*/ 74 h 152"/>
                    <a:gd name="T98" fmla="*/ 61 w 153"/>
                    <a:gd name="T99" fmla="*/ 97 h 152"/>
                    <a:gd name="T100" fmla="*/ 29 w 153"/>
                    <a:gd name="T101" fmla="*/ 128 h 152"/>
                    <a:gd name="T102" fmla="*/ 5 w 153"/>
                    <a:gd name="T103" fmla="*/ 80 h 152"/>
                    <a:gd name="T104" fmla="*/ 73 w 153"/>
                    <a:gd name="T105" fmla="*/ 5 h 152"/>
                    <a:gd name="T106" fmla="*/ 77 w 153"/>
                    <a:gd name="T107" fmla="*/ 5 h 152"/>
                    <a:gd name="T108" fmla="*/ 80 w 153"/>
                    <a:gd name="T109" fmla="*/ 5 h 152"/>
                    <a:gd name="T110" fmla="*/ 147 w 153"/>
                    <a:gd name="T111" fmla="*/ 7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3" h="152">
                      <a:moveTo>
                        <a:pt x="76" y="0"/>
                      </a:moveTo>
                      <a:cubicBezTo>
                        <a:pt x="34" y="0"/>
                        <a:pt x="0" y="34"/>
                        <a:pt x="0" y="76"/>
                      </a:cubicBezTo>
                      <a:cubicBezTo>
                        <a:pt x="0" y="99"/>
                        <a:pt x="11" y="120"/>
                        <a:pt x="27" y="134"/>
                      </a:cubicBezTo>
                      <a:cubicBezTo>
                        <a:pt x="27" y="134"/>
                        <a:pt x="27" y="134"/>
                        <a:pt x="27" y="134"/>
                      </a:cubicBezTo>
                      <a:cubicBezTo>
                        <a:pt x="28" y="135"/>
                        <a:pt x="29" y="136"/>
                        <a:pt x="30" y="136"/>
                      </a:cubicBezTo>
                      <a:cubicBezTo>
                        <a:pt x="30" y="136"/>
                        <a:pt x="30" y="137"/>
                        <a:pt x="30" y="137"/>
                      </a:cubicBezTo>
                      <a:cubicBezTo>
                        <a:pt x="31" y="137"/>
                        <a:pt x="32" y="138"/>
                        <a:pt x="32" y="138"/>
                      </a:cubicBezTo>
                      <a:cubicBezTo>
                        <a:pt x="32" y="138"/>
                        <a:pt x="33" y="139"/>
                        <a:pt x="33" y="139"/>
                      </a:cubicBezTo>
                      <a:cubicBezTo>
                        <a:pt x="34" y="139"/>
                        <a:pt x="34" y="140"/>
                        <a:pt x="35" y="140"/>
                      </a:cubicBezTo>
                      <a:cubicBezTo>
                        <a:pt x="35" y="140"/>
                        <a:pt x="36" y="141"/>
                        <a:pt x="36" y="141"/>
                      </a:cubicBezTo>
                      <a:cubicBezTo>
                        <a:pt x="37" y="141"/>
                        <a:pt x="37" y="142"/>
                        <a:pt x="38" y="142"/>
                      </a:cubicBezTo>
                      <a:cubicBezTo>
                        <a:pt x="38" y="142"/>
                        <a:pt x="39" y="142"/>
                        <a:pt x="39" y="143"/>
                      </a:cubicBezTo>
                      <a:cubicBezTo>
                        <a:pt x="40" y="143"/>
                        <a:pt x="40" y="143"/>
                        <a:pt x="41" y="144"/>
                      </a:cubicBezTo>
                      <a:cubicBezTo>
                        <a:pt x="41" y="144"/>
                        <a:pt x="42" y="144"/>
                        <a:pt x="42" y="144"/>
                      </a:cubicBezTo>
                      <a:cubicBezTo>
                        <a:pt x="43" y="145"/>
                        <a:pt x="44" y="145"/>
                        <a:pt x="44" y="145"/>
                      </a:cubicBezTo>
                      <a:cubicBezTo>
                        <a:pt x="45" y="145"/>
                        <a:pt x="45" y="146"/>
                        <a:pt x="45" y="146"/>
                      </a:cubicBezTo>
                      <a:cubicBezTo>
                        <a:pt x="46" y="146"/>
                        <a:pt x="47" y="146"/>
                        <a:pt x="48" y="147"/>
                      </a:cubicBezTo>
                      <a:cubicBezTo>
                        <a:pt x="48" y="147"/>
                        <a:pt x="48" y="147"/>
                        <a:pt x="49" y="147"/>
                      </a:cubicBezTo>
                      <a:cubicBezTo>
                        <a:pt x="50" y="147"/>
                        <a:pt x="50" y="148"/>
                        <a:pt x="51" y="148"/>
                      </a:cubicBezTo>
                      <a:cubicBezTo>
                        <a:pt x="51" y="148"/>
                        <a:pt x="52" y="148"/>
                        <a:pt x="52" y="148"/>
                      </a:cubicBezTo>
                      <a:cubicBezTo>
                        <a:pt x="53" y="149"/>
                        <a:pt x="54" y="149"/>
                        <a:pt x="54" y="149"/>
                      </a:cubicBezTo>
                      <a:cubicBezTo>
                        <a:pt x="55" y="149"/>
                        <a:pt x="55" y="149"/>
                        <a:pt x="56" y="150"/>
                      </a:cubicBezTo>
                      <a:cubicBezTo>
                        <a:pt x="57" y="150"/>
                        <a:pt x="57" y="150"/>
                        <a:pt x="58" y="150"/>
                      </a:cubicBezTo>
                      <a:cubicBezTo>
                        <a:pt x="58" y="150"/>
                        <a:pt x="59" y="150"/>
                        <a:pt x="60" y="150"/>
                      </a:cubicBezTo>
                      <a:cubicBezTo>
                        <a:pt x="60" y="151"/>
                        <a:pt x="61" y="151"/>
                        <a:pt x="61" y="151"/>
                      </a:cubicBezTo>
                      <a:cubicBezTo>
                        <a:pt x="62" y="151"/>
                        <a:pt x="63" y="151"/>
                        <a:pt x="63" y="151"/>
                      </a:cubicBezTo>
                      <a:cubicBezTo>
                        <a:pt x="64" y="151"/>
                        <a:pt x="64" y="151"/>
                        <a:pt x="65" y="152"/>
                      </a:cubicBezTo>
                      <a:cubicBezTo>
                        <a:pt x="66" y="152"/>
                        <a:pt x="66" y="152"/>
                        <a:pt x="67" y="152"/>
                      </a:cubicBezTo>
                      <a:cubicBezTo>
                        <a:pt x="68" y="152"/>
                        <a:pt x="68" y="152"/>
                        <a:pt x="69" y="152"/>
                      </a:cubicBezTo>
                      <a:cubicBezTo>
                        <a:pt x="70" y="152"/>
                        <a:pt x="70" y="152"/>
                        <a:pt x="71" y="152"/>
                      </a:cubicBezTo>
                      <a:cubicBezTo>
                        <a:pt x="72" y="152"/>
                        <a:pt x="72" y="152"/>
                        <a:pt x="73" y="152"/>
                      </a:cubicBezTo>
                      <a:cubicBezTo>
                        <a:pt x="74" y="152"/>
                        <a:pt x="75" y="152"/>
                        <a:pt x="76" y="152"/>
                      </a:cubicBezTo>
                      <a:cubicBezTo>
                        <a:pt x="78" y="152"/>
                        <a:pt x="79" y="152"/>
                        <a:pt x="80" y="152"/>
                      </a:cubicBezTo>
                      <a:cubicBezTo>
                        <a:pt x="81" y="152"/>
                        <a:pt x="81" y="152"/>
                        <a:pt x="82" y="152"/>
                      </a:cubicBezTo>
                      <a:cubicBezTo>
                        <a:pt x="82" y="152"/>
                        <a:pt x="83" y="152"/>
                        <a:pt x="84" y="152"/>
                      </a:cubicBezTo>
                      <a:cubicBezTo>
                        <a:pt x="85" y="152"/>
                        <a:pt x="85" y="152"/>
                        <a:pt x="86" y="152"/>
                      </a:cubicBezTo>
                      <a:cubicBezTo>
                        <a:pt x="86" y="152"/>
                        <a:pt x="87" y="152"/>
                        <a:pt x="88" y="152"/>
                      </a:cubicBezTo>
                      <a:cubicBezTo>
                        <a:pt x="88" y="151"/>
                        <a:pt x="89" y="151"/>
                        <a:pt x="89" y="151"/>
                      </a:cubicBezTo>
                      <a:cubicBezTo>
                        <a:pt x="90" y="151"/>
                        <a:pt x="91" y="151"/>
                        <a:pt x="91" y="151"/>
                      </a:cubicBezTo>
                      <a:cubicBezTo>
                        <a:pt x="92" y="151"/>
                        <a:pt x="93" y="151"/>
                        <a:pt x="93" y="150"/>
                      </a:cubicBezTo>
                      <a:cubicBezTo>
                        <a:pt x="94" y="150"/>
                        <a:pt x="94" y="150"/>
                        <a:pt x="95" y="150"/>
                      </a:cubicBezTo>
                      <a:cubicBezTo>
                        <a:pt x="96" y="150"/>
                        <a:pt x="96" y="150"/>
                        <a:pt x="97" y="150"/>
                      </a:cubicBezTo>
                      <a:cubicBezTo>
                        <a:pt x="97" y="149"/>
                        <a:pt x="98" y="149"/>
                        <a:pt x="98" y="149"/>
                      </a:cubicBezTo>
                      <a:cubicBezTo>
                        <a:pt x="99" y="149"/>
                        <a:pt x="100" y="149"/>
                        <a:pt x="100" y="148"/>
                      </a:cubicBezTo>
                      <a:cubicBezTo>
                        <a:pt x="101" y="148"/>
                        <a:pt x="101" y="148"/>
                        <a:pt x="102" y="148"/>
                      </a:cubicBezTo>
                      <a:cubicBezTo>
                        <a:pt x="103" y="148"/>
                        <a:pt x="103" y="147"/>
                        <a:pt x="104" y="147"/>
                      </a:cubicBezTo>
                      <a:cubicBezTo>
                        <a:pt x="104" y="147"/>
                        <a:pt x="105" y="147"/>
                        <a:pt x="105" y="147"/>
                      </a:cubicBezTo>
                      <a:cubicBezTo>
                        <a:pt x="106" y="146"/>
                        <a:pt x="107" y="146"/>
                        <a:pt x="107" y="146"/>
                      </a:cubicBezTo>
                      <a:cubicBezTo>
                        <a:pt x="108" y="146"/>
                        <a:pt x="108" y="145"/>
                        <a:pt x="108" y="145"/>
                      </a:cubicBezTo>
                      <a:cubicBezTo>
                        <a:pt x="109" y="145"/>
                        <a:pt x="110" y="145"/>
                        <a:pt x="111" y="144"/>
                      </a:cubicBezTo>
                      <a:cubicBezTo>
                        <a:pt x="111" y="144"/>
                        <a:pt x="111" y="144"/>
                        <a:pt x="112" y="144"/>
                      </a:cubicBezTo>
                      <a:cubicBezTo>
                        <a:pt x="112" y="143"/>
                        <a:pt x="113" y="143"/>
                        <a:pt x="114" y="143"/>
                      </a:cubicBezTo>
                      <a:cubicBezTo>
                        <a:pt x="114" y="142"/>
                        <a:pt x="114" y="142"/>
                        <a:pt x="115" y="142"/>
                      </a:cubicBezTo>
                      <a:cubicBezTo>
                        <a:pt x="115" y="142"/>
                        <a:pt x="116" y="141"/>
                        <a:pt x="117" y="141"/>
                      </a:cubicBezTo>
                      <a:cubicBezTo>
                        <a:pt x="117" y="141"/>
                        <a:pt x="117" y="140"/>
                        <a:pt x="118" y="140"/>
                      </a:cubicBezTo>
                      <a:cubicBezTo>
                        <a:pt x="118" y="140"/>
                        <a:pt x="119" y="139"/>
                        <a:pt x="120" y="139"/>
                      </a:cubicBezTo>
                      <a:cubicBezTo>
                        <a:pt x="120" y="139"/>
                        <a:pt x="120" y="138"/>
                        <a:pt x="120" y="138"/>
                      </a:cubicBezTo>
                      <a:cubicBezTo>
                        <a:pt x="121" y="138"/>
                        <a:pt x="122" y="137"/>
                        <a:pt x="123" y="137"/>
                      </a:cubicBezTo>
                      <a:cubicBezTo>
                        <a:pt x="123" y="137"/>
                        <a:pt x="123" y="136"/>
                        <a:pt x="123" y="136"/>
                      </a:cubicBezTo>
                      <a:cubicBezTo>
                        <a:pt x="124" y="136"/>
                        <a:pt x="125" y="135"/>
                        <a:pt x="126" y="134"/>
                      </a:cubicBezTo>
                      <a:cubicBezTo>
                        <a:pt x="126" y="134"/>
                        <a:pt x="126" y="134"/>
                        <a:pt x="126" y="134"/>
                      </a:cubicBezTo>
                      <a:cubicBezTo>
                        <a:pt x="142" y="120"/>
                        <a:pt x="153" y="99"/>
                        <a:pt x="153" y="76"/>
                      </a:cubicBezTo>
                      <a:cubicBezTo>
                        <a:pt x="153" y="34"/>
                        <a:pt x="118" y="0"/>
                        <a:pt x="76" y="0"/>
                      </a:cubicBezTo>
                      <a:close/>
                      <a:moveTo>
                        <a:pt x="119" y="133"/>
                      </a:moveTo>
                      <a:cubicBezTo>
                        <a:pt x="118" y="134"/>
                        <a:pt x="117" y="134"/>
                        <a:pt x="116" y="135"/>
                      </a:cubicBezTo>
                      <a:cubicBezTo>
                        <a:pt x="116" y="135"/>
                        <a:pt x="115" y="136"/>
                        <a:pt x="115" y="136"/>
                      </a:cubicBezTo>
                      <a:cubicBezTo>
                        <a:pt x="114" y="137"/>
                        <a:pt x="113" y="137"/>
                        <a:pt x="111" y="138"/>
                      </a:cubicBezTo>
                      <a:cubicBezTo>
                        <a:pt x="111" y="138"/>
                        <a:pt x="111" y="138"/>
                        <a:pt x="110" y="139"/>
                      </a:cubicBezTo>
                      <a:cubicBezTo>
                        <a:pt x="109" y="139"/>
                        <a:pt x="107" y="140"/>
                        <a:pt x="106" y="141"/>
                      </a:cubicBezTo>
                      <a:cubicBezTo>
                        <a:pt x="106" y="141"/>
                        <a:pt x="105" y="141"/>
                        <a:pt x="105" y="141"/>
                      </a:cubicBezTo>
                      <a:cubicBezTo>
                        <a:pt x="103" y="142"/>
                        <a:pt x="102" y="143"/>
                        <a:pt x="100" y="143"/>
                      </a:cubicBezTo>
                      <a:cubicBezTo>
                        <a:pt x="100" y="143"/>
                        <a:pt x="99" y="143"/>
                        <a:pt x="99" y="144"/>
                      </a:cubicBezTo>
                      <a:cubicBezTo>
                        <a:pt x="97" y="144"/>
                        <a:pt x="96" y="145"/>
                        <a:pt x="94" y="145"/>
                      </a:cubicBezTo>
                      <a:cubicBezTo>
                        <a:pt x="94" y="145"/>
                        <a:pt x="94" y="145"/>
                        <a:pt x="94" y="145"/>
                      </a:cubicBezTo>
                      <a:cubicBezTo>
                        <a:pt x="92" y="146"/>
                        <a:pt x="91" y="146"/>
                        <a:pt x="89" y="146"/>
                      </a:cubicBezTo>
                      <a:cubicBezTo>
                        <a:pt x="89" y="146"/>
                        <a:pt x="88" y="146"/>
                        <a:pt x="88" y="146"/>
                      </a:cubicBezTo>
                      <a:cubicBezTo>
                        <a:pt x="86" y="147"/>
                        <a:pt x="85" y="147"/>
                        <a:pt x="83" y="147"/>
                      </a:cubicBezTo>
                      <a:cubicBezTo>
                        <a:pt x="82" y="147"/>
                        <a:pt x="82" y="147"/>
                        <a:pt x="82" y="147"/>
                      </a:cubicBezTo>
                      <a:cubicBezTo>
                        <a:pt x="81" y="147"/>
                        <a:pt x="81" y="147"/>
                        <a:pt x="80" y="147"/>
                      </a:cubicBezTo>
                      <a:cubicBezTo>
                        <a:pt x="80" y="147"/>
                        <a:pt x="80" y="147"/>
                        <a:pt x="80" y="147"/>
                      </a:cubicBezTo>
                      <a:cubicBezTo>
                        <a:pt x="79" y="147"/>
                        <a:pt x="78" y="147"/>
                        <a:pt x="76" y="147"/>
                      </a:cubicBezTo>
                      <a:cubicBezTo>
                        <a:pt x="75" y="147"/>
                        <a:pt x="74" y="147"/>
                        <a:pt x="73" y="147"/>
                      </a:cubicBezTo>
                      <a:cubicBezTo>
                        <a:pt x="72" y="147"/>
                        <a:pt x="72" y="147"/>
                        <a:pt x="72" y="147"/>
                      </a:cubicBezTo>
                      <a:cubicBezTo>
                        <a:pt x="72" y="147"/>
                        <a:pt x="71" y="147"/>
                        <a:pt x="71" y="147"/>
                      </a:cubicBezTo>
                      <a:cubicBezTo>
                        <a:pt x="71" y="147"/>
                        <a:pt x="70" y="147"/>
                        <a:pt x="70" y="147"/>
                      </a:cubicBezTo>
                      <a:cubicBezTo>
                        <a:pt x="68" y="147"/>
                        <a:pt x="67" y="147"/>
                        <a:pt x="65" y="146"/>
                      </a:cubicBezTo>
                      <a:cubicBezTo>
                        <a:pt x="64" y="146"/>
                        <a:pt x="64" y="146"/>
                        <a:pt x="64" y="146"/>
                      </a:cubicBezTo>
                      <a:cubicBezTo>
                        <a:pt x="62" y="146"/>
                        <a:pt x="60" y="145"/>
                        <a:pt x="59" y="145"/>
                      </a:cubicBezTo>
                      <a:cubicBezTo>
                        <a:pt x="59" y="145"/>
                        <a:pt x="59" y="145"/>
                        <a:pt x="59" y="145"/>
                      </a:cubicBezTo>
                      <a:cubicBezTo>
                        <a:pt x="57" y="145"/>
                        <a:pt x="55" y="144"/>
                        <a:pt x="54" y="144"/>
                      </a:cubicBezTo>
                      <a:cubicBezTo>
                        <a:pt x="53" y="143"/>
                        <a:pt x="53" y="143"/>
                        <a:pt x="53" y="143"/>
                      </a:cubicBezTo>
                      <a:cubicBezTo>
                        <a:pt x="51" y="143"/>
                        <a:pt x="50" y="142"/>
                        <a:pt x="48" y="141"/>
                      </a:cubicBezTo>
                      <a:cubicBezTo>
                        <a:pt x="48" y="141"/>
                        <a:pt x="47" y="141"/>
                        <a:pt x="47" y="141"/>
                      </a:cubicBezTo>
                      <a:cubicBezTo>
                        <a:pt x="45" y="140"/>
                        <a:pt x="44" y="139"/>
                        <a:pt x="43" y="139"/>
                      </a:cubicBezTo>
                      <a:cubicBezTo>
                        <a:pt x="42" y="138"/>
                        <a:pt x="42" y="138"/>
                        <a:pt x="41" y="138"/>
                      </a:cubicBezTo>
                      <a:cubicBezTo>
                        <a:pt x="40" y="137"/>
                        <a:pt x="39" y="137"/>
                        <a:pt x="38" y="136"/>
                      </a:cubicBezTo>
                      <a:cubicBezTo>
                        <a:pt x="38" y="136"/>
                        <a:pt x="37" y="135"/>
                        <a:pt x="37" y="135"/>
                      </a:cubicBezTo>
                      <a:cubicBezTo>
                        <a:pt x="36" y="134"/>
                        <a:pt x="34" y="134"/>
                        <a:pt x="33" y="133"/>
                      </a:cubicBezTo>
                      <a:cubicBezTo>
                        <a:pt x="33" y="132"/>
                        <a:pt x="33" y="131"/>
                        <a:pt x="33" y="131"/>
                      </a:cubicBezTo>
                      <a:cubicBezTo>
                        <a:pt x="40" y="125"/>
                        <a:pt x="47" y="121"/>
                        <a:pt x="56" y="119"/>
                      </a:cubicBezTo>
                      <a:cubicBezTo>
                        <a:pt x="57" y="119"/>
                        <a:pt x="59" y="118"/>
                        <a:pt x="60" y="117"/>
                      </a:cubicBezTo>
                      <a:cubicBezTo>
                        <a:pt x="64" y="113"/>
                        <a:pt x="68" y="106"/>
                        <a:pt x="66" y="96"/>
                      </a:cubicBezTo>
                      <a:cubicBezTo>
                        <a:pt x="65" y="95"/>
                        <a:pt x="65" y="93"/>
                        <a:pt x="64" y="92"/>
                      </a:cubicBezTo>
                      <a:cubicBezTo>
                        <a:pt x="60" y="87"/>
                        <a:pt x="58" y="81"/>
                        <a:pt x="56" y="75"/>
                      </a:cubicBezTo>
                      <a:cubicBezTo>
                        <a:pt x="56" y="73"/>
                        <a:pt x="55" y="72"/>
                        <a:pt x="54" y="70"/>
                      </a:cubicBezTo>
                      <a:cubicBezTo>
                        <a:pt x="53" y="68"/>
                        <a:pt x="52" y="67"/>
                        <a:pt x="52" y="65"/>
                      </a:cubicBezTo>
                      <a:cubicBezTo>
                        <a:pt x="52" y="63"/>
                        <a:pt x="53" y="61"/>
                        <a:pt x="54" y="59"/>
                      </a:cubicBezTo>
                      <a:cubicBezTo>
                        <a:pt x="55" y="58"/>
                        <a:pt x="55" y="58"/>
                        <a:pt x="55" y="58"/>
                      </a:cubicBezTo>
                      <a:cubicBezTo>
                        <a:pt x="55" y="57"/>
                        <a:pt x="55" y="55"/>
                        <a:pt x="55" y="54"/>
                      </a:cubicBezTo>
                      <a:cubicBezTo>
                        <a:pt x="54" y="53"/>
                        <a:pt x="54" y="53"/>
                        <a:pt x="54" y="53"/>
                      </a:cubicBezTo>
                      <a:cubicBezTo>
                        <a:pt x="53" y="52"/>
                        <a:pt x="53" y="50"/>
                        <a:pt x="53" y="47"/>
                      </a:cubicBezTo>
                      <a:cubicBezTo>
                        <a:pt x="53" y="46"/>
                        <a:pt x="53" y="46"/>
                        <a:pt x="53" y="46"/>
                      </a:cubicBezTo>
                      <a:cubicBezTo>
                        <a:pt x="53" y="36"/>
                        <a:pt x="65" y="28"/>
                        <a:pt x="76" y="28"/>
                      </a:cubicBezTo>
                      <a:cubicBezTo>
                        <a:pt x="88" y="28"/>
                        <a:pt x="99" y="36"/>
                        <a:pt x="99" y="46"/>
                      </a:cubicBezTo>
                      <a:cubicBezTo>
                        <a:pt x="99" y="47"/>
                        <a:pt x="99" y="47"/>
                        <a:pt x="99" y="47"/>
                      </a:cubicBezTo>
                      <a:cubicBezTo>
                        <a:pt x="99" y="50"/>
                        <a:pt x="99" y="52"/>
                        <a:pt x="98" y="53"/>
                      </a:cubicBezTo>
                      <a:cubicBezTo>
                        <a:pt x="98" y="54"/>
                        <a:pt x="98" y="54"/>
                        <a:pt x="98" y="54"/>
                      </a:cubicBezTo>
                      <a:cubicBezTo>
                        <a:pt x="97" y="55"/>
                        <a:pt x="97" y="57"/>
                        <a:pt x="98" y="58"/>
                      </a:cubicBezTo>
                      <a:cubicBezTo>
                        <a:pt x="99" y="59"/>
                        <a:pt x="99" y="59"/>
                        <a:pt x="99" y="59"/>
                      </a:cubicBezTo>
                      <a:cubicBezTo>
                        <a:pt x="100" y="61"/>
                        <a:pt x="100" y="63"/>
                        <a:pt x="100" y="65"/>
                      </a:cubicBezTo>
                      <a:cubicBezTo>
                        <a:pt x="100" y="67"/>
                        <a:pt x="100" y="68"/>
                        <a:pt x="99" y="70"/>
                      </a:cubicBezTo>
                      <a:cubicBezTo>
                        <a:pt x="98" y="72"/>
                        <a:pt x="97" y="73"/>
                        <a:pt x="97" y="75"/>
                      </a:cubicBezTo>
                      <a:cubicBezTo>
                        <a:pt x="95" y="81"/>
                        <a:pt x="92" y="87"/>
                        <a:pt x="89" y="92"/>
                      </a:cubicBezTo>
                      <a:cubicBezTo>
                        <a:pt x="88" y="93"/>
                        <a:pt x="87" y="95"/>
                        <a:pt x="87" y="96"/>
                      </a:cubicBezTo>
                      <a:cubicBezTo>
                        <a:pt x="85" y="106"/>
                        <a:pt x="89" y="113"/>
                        <a:pt x="93" y="117"/>
                      </a:cubicBezTo>
                      <a:cubicBezTo>
                        <a:pt x="94" y="118"/>
                        <a:pt x="95" y="119"/>
                        <a:pt x="97" y="119"/>
                      </a:cubicBezTo>
                      <a:cubicBezTo>
                        <a:pt x="106" y="121"/>
                        <a:pt x="112" y="125"/>
                        <a:pt x="119" y="131"/>
                      </a:cubicBezTo>
                      <a:cubicBezTo>
                        <a:pt x="120" y="131"/>
                        <a:pt x="120" y="132"/>
                        <a:pt x="119" y="133"/>
                      </a:cubicBezTo>
                      <a:close/>
                      <a:moveTo>
                        <a:pt x="147" y="80"/>
                      </a:moveTo>
                      <a:cubicBezTo>
                        <a:pt x="146" y="99"/>
                        <a:pt x="138" y="116"/>
                        <a:pt x="125" y="128"/>
                      </a:cubicBezTo>
                      <a:cubicBezTo>
                        <a:pt x="125" y="128"/>
                        <a:pt x="124" y="128"/>
                        <a:pt x="123" y="128"/>
                      </a:cubicBezTo>
                      <a:cubicBezTo>
                        <a:pt x="116" y="121"/>
                        <a:pt x="108" y="116"/>
                        <a:pt x="98" y="114"/>
                      </a:cubicBezTo>
                      <a:cubicBezTo>
                        <a:pt x="97" y="114"/>
                        <a:pt x="96" y="113"/>
                        <a:pt x="96" y="113"/>
                      </a:cubicBezTo>
                      <a:cubicBezTo>
                        <a:pt x="93" y="109"/>
                        <a:pt x="91" y="105"/>
                        <a:pt x="92" y="97"/>
                      </a:cubicBezTo>
                      <a:cubicBezTo>
                        <a:pt x="92" y="96"/>
                        <a:pt x="93" y="96"/>
                        <a:pt x="93" y="95"/>
                      </a:cubicBezTo>
                      <a:cubicBezTo>
                        <a:pt x="97" y="90"/>
                        <a:pt x="100" y="83"/>
                        <a:pt x="101" y="76"/>
                      </a:cubicBezTo>
                      <a:cubicBezTo>
                        <a:pt x="102" y="75"/>
                        <a:pt x="102" y="74"/>
                        <a:pt x="103" y="74"/>
                      </a:cubicBezTo>
                      <a:cubicBezTo>
                        <a:pt x="105" y="71"/>
                        <a:pt x="106" y="68"/>
                        <a:pt x="106" y="65"/>
                      </a:cubicBezTo>
                      <a:cubicBezTo>
                        <a:pt x="106" y="62"/>
                        <a:pt x="105" y="59"/>
                        <a:pt x="103" y="57"/>
                      </a:cubicBezTo>
                      <a:cubicBezTo>
                        <a:pt x="103" y="56"/>
                        <a:pt x="103" y="55"/>
                        <a:pt x="103" y="55"/>
                      </a:cubicBezTo>
                      <a:cubicBezTo>
                        <a:pt x="105" y="52"/>
                        <a:pt x="104" y="49"/>
                        <a:pt x="104" y="46"/>
                      </a:cubicBezTo>
                      <a:cubicBezTo>
                        <a:pt x="104" y="33"/>
                        <a:pt x="90" y="23"/>
                        <a:pt x="76" y="23"/>
                      </a:cubicBezTo>
                      <a:cubicBezTo>
                        <a:pt x="62" y="23"/>
                        <a:pt x="48" y="33"/>
                        <a:pt x="48" y="46"/>
                      </a:cubicBezTo>
                      <a:cubicBezTo>
                        <a:pt x="48" y="49"/>
                        <a:pt x="48" y="52"/>
                        <a:pt x="49" y="55"/>
                      </a:cubicBezTo>
                      <a:cubicBezTo>
                        <a:pt x="50" y="55"/>
                        <a:pt x="50" y="56"/>
                        <a:pt x="49" y="57"/>
                      </a:cubicBezTo>
                      <a:cubicBezTo>
                        <a:pt x="48" y="59"/>
                        <a:pt x="47" y="62"/>
                        <a:pt x="47" y="65"/>
                      </a:cubicBezTo>
                      <a:cubicBezTo>
                        <a:pt x="47" y="68"/>
                        <a:pt x="48" y="71"/>
                        <a:pt x="50" y="74"/>
                      </a:cubicBezTo>
                      <a:cubicBezTo>
                        <a:pt x="51" y="74"/>
                        <a:pt x="51" y="75"/>
                        <a:pt x="51" y="76"/>
                      </a:cubicBezTo>
                      <a:cubicBezTo>
                        <a:pt x="53" y="83"/>
                        <a:pt x="56" y="90"/>
                        <a:pt x="60" y="95"/>
                      </a:cubicBezTo>
                      <a:cubicBezTo>
                        <a:pt x="60" y="96"/>
                        <a:pt x="61" y="96"/>
                        <a:pt x="61" y="97"/>
                      </a:cubicBezTo>
                      <a:cubicBezTo>
                        <a:pt x="62" y="104"/>
                        <a:pt x="60" y="109"/>
                        <a:pt x="57" y="113"/>
                      </a:cubicBezTo>
                      <a:cubicBezTo>
                        <a:pt x="56" y="113"/>
                        <a:pt x="56" y="114"/>
                        <a:pt x="55" y="114"/>
                      </a:cubicBezTo>
                      <a:cubicBezTo>
                        <a:pt x="45" y="116"/>
                        <a:pt x="37" y="121"/>
                        <a:pt x="29" y="128"/>
                      </a:cubicBezTo>
                      <a:cubicBezTo>
                        <a:pt x="29" y="128"/>
                        <a:pt x="28" y="128"/>
                        <a:pt x="27" y="128"/>
                      </a:cubicBezTo>
                      <a:cubicBezTo>
                        <a:pt x="15" y="116"/>
                        <a:pt x="6" y="99"/>
                        <a:pt x="5" y="80"/>
                      </a:cubicBezTo>
                      <a:cubicBezTo>
                        <a:pt x="5" y="80"/>
                        <a:pt x="5" y="80"/>
                        <a:pt x="5" y="80"/>
                      </a:cubicBezTo>
                      <a:cubicBezTo>
                        <a:pt x="5" y="78"/>
                        <a:pt x="5" y="75"/>
                        <a:pt x="5" y="73"/>
                      </a:cubicBezTo>
                      <a:cubicBezTo>
                        <a:pt x="5" y="73"/>
                        <a:pt x="5" y="72"/>
                        <a:pt x="5" y="72"/>
                      </a:cubicBezTo>
                      <a:cubicBezTo>
                        <a:pt x="7" y="36"/>
                        <a:pt x="36" y="7"/>
                        <a:pt x="73" y="5"/>
                      </a:cubicBezTo>
                      <a:cubicBezTo>
                        <a:pt x="73" y="5"/>
                        <a:pt x="73" y="5"/>
                        <a:pt x="73" y="5"/>
                      </a:cubicBezTo>
                      <a:cubicBezTo>
                        <a:pt x="74" y="5"/>
                        <a:pt x="75" y="5"/>
                        <a:pt x="75" y="5"/>
                      </a:cubicBezTo>
                      <a:cubicBezTo>
                        <a:pt x="76" y="5"/>
                        <a:pt x="77" y="5"/>
                        <a:pt x="77" y="5"/>
                      </a:cubicBezTo>
                      <a:cubicBezTo>
                        <a:pt x="77" y="5"/>
                        <a:pt x="77" y="5"/>
                        <a:pt x="78" y="5"/>
                      </a:cubicBezTo>
                      <a:cubicBezTo>
                        <a:pt x="78" y="5"/>
                        <a:pt x="79" y="5"/>
                        <a:pt x="79" y="5"/>
                      </a:cubicBezTo>
                      <a:cubicBezTo>
                        <a:pt x="80" y="5"/>
                        <a:pt x="80" y="5"/>
                        <a:pt x="80" y="5"/>
                      </a:cubicBezTo>
                      <a:cubicBezTo>
                        <a:pt x="116" y="7"/>
                        <a:pt x="146" y="36"/>
                        <a:pt x="147" y="72"/>
                      </a:cubicBezTo>
                      <a:cubicBezTo>
                        <a:pt x="147" y="73"/>
                        <a:pt x="147" y="73"/>
                        <a:pt x="147" y="73"/>
                      </a:cubicBezTo>
                      <a:cubicBezTo>
                        <a:pt x="148" y="75"/>
                        <a:pt x="148" y="77"/>
                        <a:pt x="147" y="79"/>
                      </a:cubicBezTo>
                      <a:cubicBezTo>
                        <a:pt x="147" y="79"/>
                        <a:pt x="147" y="80"/>
                        <a:pt x="147" y="80"/>
                      </a:cubicBezTo>
                      <a:close/>
                    </a:path>
                  </a:pathLst>
                </a:custGeom>
                <a:solidFill>
                  <a:schemeClr val="tx1">
                    <a:lumMod val="40000"/>
                    <a:lumOff val="60000"/>
                    <a:alpha val="50000"/>
                  </a:schemeClr>
                </a:solidFill>
                <a:ln>
                  <a:noFill/>
                </a:ln>
              </p:spPr>
              <p:txBody>
                <a:bodyPr vert="horz" wrap="square" lIns="91440" tIns="45720" rIns="91440" bIns="45720" numCol="1" anchor="t" anchorCtr="0" compatLnSpc="1">
                  <a:prstTxWarp prst="textNoShape">
                    <a:avLst/>
                  </a:prstTxWarp>
                </a:bodyPr>
                <a:lstStyle/>
                <a:p>
                  <a:endParaRPr lang="en-US" sz="1765"/>
                </a:p>
              </p:txBody>
            </p:sp>
          </p:grpSp>
          <p:grpSp>
            <p:nvGrpSpPr>
              <p:cNvPr id="46" name="Group 45">
                <a:extLst>
                  <a:ext uri="{FF2B5EF4-FFF2-40B4-BE49-F238E27FC236}">
                    <a16:creationId xmlns:a16="http://schemas.microsoft.com/office/drawing/2014/main" id="{BC5ACEE1-E064-4ACA-9742-0EFA6F7F0A43}"/>
                  </a:ext>
                </a:extLst>
              </p:cNvPr>
              <p:cNvGrpSpPr/>
              <p:nvPr/>
            </p:nvGrpSpPr>
            <p:grpSpPr>
              <a:xfrm>
                <a:off x="11062227" y="523302"/>
                <a:ext cx="689548" cy="689548"/>
                <a:chOff x="14143037" y="2125662"/>
                <a:chExt cx="1219200" cy="1219200"/>
              </a:xfrm>
            </p:grpSpPr>
            <p:sp>
              <p:nvSpPr>
                <p:cNvPr id="50" name="Oval 49">
                  <a:extLst>
                    <a:ext uri="{FF2B5EF4-FFF2-40B4-BE49-F238E27FC236}">
                      <a16:creationId xmlns:a16="http://schemas.microsoft.com/office/drawing/2014/main" id="{B8C9D82C-4CC6-4D46-8980-657410FCB899}"/>
                    </a:ext>
                  </a:extLst>
                </p:cNvPr>
                <p:cNvSpPr/>
                <p:nvPr/>
              </p:nvSpPr>
              <p:spPr bwMode="auto">
                <a:xfrm>
                  <a:off x="14143037" y="2125662"/>
                  <a:ext cx="1219200" cy="1219200"/>
                </a:xfrm>
                <a:prstGeom prst="ellipse">
                  <a:avLst/>
                </a:prstGeom>
                <a:solidFill>
                  <a:srgbClr val="FFFFFF">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51" name="Freeform 215">
                  <a:extLst>
                    <a:ext uri="{FF2B5EF4-FFF2-40B4-BE49-F238E27FC236}">
                      <a16:creationId xmlns:a16="http://schemas.microsoft.com/office/drawing/2014/main" id="{CFF2B94B-08FC-4281-9A98-9911E200F1AF}"/>
                    </a:ext>
                  </a:extLst>
                </p:cNvPr>
                <p:cNvSpPr>
                  <a:spLocks noEditPoints="1"/>
                </p:cNvSpPr>
                <p:nvPr/>
              </p:nvSpPr>
              <p:spPr bwMode="auto">
                <a:xfrm>
                  <a:off x="14385130" y="2366697"/>
                  <a:ext cx="739945" cy="734484"/>
                </a:xfrm>
                <a:custGeom>
                  <a:avLst/>
                  <a:gdLst>
                    <a:gd name="T0" fmla="*/ 88 w 153"/>
                    <a:gd name="T1" fmla="*/ 152 h 152"/>
                    <a:gd name="T2" fmla="*/ 93 w 153"/>
                    <a:gd name="T3" fmla="*/ 150 h 152"/>
                    <a:gd name="T4" fmla="*/ 98 w 153"/>
                    <a:gd name="T5" fmla="*/ 149 h 152"/>
                    <a:gd name="T6" fmla="*/ 104 w 153"/>
                    <a:gd name="T7" fmla="*/ 147 h 152"/>
                    <a:gd name="T8" fmla="*/ 108 w 153"/>
                    <a:gd name="T9" fmla="*/ 145 h 152"/>
                    <a:gd name="T10" fmla="*/ 114 w 153"/>
                    <a:gd name="T11" fmla="*/ 143 h 152"/>
                    <a:gd name="T12" fmla="*/ 118 w 153"/>
                    <a:gd name="T13" fmla="*/ 140 h 152"/>
                    <a:gd name="T14" fmla="*/ 123 w 153"/>
                    <a:gd name="T15" fmla="*/ 137 h 152"/>
                    <a:gd name="T16" fmla="*/ 126 w 153"/>
                    <a:gd name="T17" fmla="*/ 134 h 152"/>
                    <a:gd name="T18" fmla="*/ 0 w 153"/>
                    <a:gd name="T19" fmla="*/ 76 h 152"/>
                    <a:gd name="T20" fmla="*/ 30 w 153"/>
                    <a:gd name="T21" fmla="*/ 136 h 152"/>
                    <a:gd name="T22" fmla="*/ 33 w 153"/>
                    <a:gd name="T23" fmla="*/ 139 h 152"/>
                    <a:gd name="T24" fmla="*/ 38 w 153"/>
                    <a:gd name="T25" fmla="*/ 142 h 152"/>
                    <a:gd name="T26" fmla="*/ 42 w 153"/>
                    <a:gd name="T27" fmla="*/ 144 h 152"/>
                    <a:gd name="T28" fmla="*/ 48 w 153"/>
                    <a:gd name="T29" fmla="*/ 147 h 152"/>
                    <a:gd name="T30" fmla="*/ 52 w 153"/>
                    <a:gd name="T31" fmla="*/ 148 h 152"/>
                    <a:gd name="T32" fmla="*/ 58 w 153"/>
                    <a:gd name="T33" fmla="*/ 150 h 152"/>
                    <a:gd name="T34" fmla="*/ 63 w 153"/>
                    <a:gd name="T35" fmla="*/ 151 h 152"/>
                    <a:gd name="T36" fmla="*/ 69 w 153"/>
                    <a:gd name="T37" fmla="*/ 152 h 152"/>
                    <a:gd name="T38" fmla="*/ 76 w 153"/>
                    <a:gd name="T39" fmla="*/ 152 h 152"/>
                    <a:gd name="T40" fmla="*/ 84 w 153"/>
                    <a:gd name="T41" fmla="*/ 152 h 152"/>
                    <a:gd name="T42" fmla="*/ 111 w 153"/>
                    <a:gd name="T43" fmla="*/ 138 h 152"/>
                    <a:gd name="T44" fmla="*/ 105 w 153"/>
                    <a:gd name="T45" fmla="*/ 141 h 152"/>
                    <a:gd name="T46" fmla="*/ 94 w 153"/>
                    <a:gd name="T47" fmla="*/ 145 h 152"/>
                    <a:gd name="T48" fmla="*/ 88 w 153"/>
                    <a:gd name="T49" fmla="*/ 146 h 152"/>
                    <a:gd name="T50" fmla="*/ 76 w 153"/>
                    <a:gd name="T51" fmla="*/ 147 h 152"/>
                    <a:gd name="T52" fmla="*/ 65 w 153"/>
                    <a:gd name="T53" fmla="*/ 146 h 152"/>
                    <a:gd name="T54" fmla="*/ 59 w 153"/>
                    <a:gd name="T55" fmla="*/ 145 h 152"/>
                    <a:gd name="T56" fmla="*/ 48 w 153"/>
                    <a:gd name="T57" fmla="*/ 141 h 152"/>
                    <a:gd name="T58" fmla="*/ 41 w 153"/>
                    <a:gd name="T59" fmla="*/ 138 h 152"/>
                    <a:gd name="T60" fmla="*/ 33 w 153"/>
                    <a:gd name="T61" fmla="*/ 133 h 152"/>
                    <a:gd name="T62" fmla="*/ 58 w 153"/>
                    <a:gd name="T63" fmla="*/ 118 h 152"/>
                    <a:gd name="T64" fmla="*/ 66 w 153"/>
                    <a:gd name="T65" fmla="*/ 98 h 152"/>
                    <a:gd name="T66" fmla="*/ 51 w 153"/>
                    <a:gd name="T67" fmla="*/ 75 h 152"/>
                    <a:gd name="T68" fmla="*/ 52 w 153"/>
                    <a:gd name="T69" fmla="*/ 66 h 152"/>
                    <a:gd name="T70" fmla="*/ 53 w 153"/>
                    <a:gd name="T71" fmla="*/ 61 h 152"/>
                    <a:gd name="T72" fmla="*/ 54 w 153"/>
                    <a:gd name="T73" fmla="*/ 45 h 152"/>
                    <a:gd name="T74" fmla="*/ 99 w 153"/>
                    <a:gd name="T75" fmla="*/ 49 h 152"/>
                    <a:gd name="T76" fmla="*/ 100 w 153"/>
                    <a:gd name="T77" fmla="*/ 61 h 152"/>
                    <a:gd name="T78" fmla="*/ 100 w 153"/>
                    <a:gd name="T79" fmla="*/ 67 h 152"/>
                    <a:gd name="T80" fmla="*/ 103 w 153"/>
                    <a:gd name="T81" fmla="*/ 95 h 152"/>
                    <a:gd name="T82" fmla="*/ 86 w 153"/>
                    <a:gd name="T83" fmla="*/ 102 h 152"/>
                    <a:gd name="T84" fmla="*/ 96 w 153"/>
                    <a:gd name="T85" fmla="*/ 119 h 152"/>
                    <a:gd name="T86" fmla="*/ 116 w 153"/>
                    <a:gd name="T87" fmla="*/ 135 h 152"/>
                    <a:gd name="T88" fmla="*/ 148 w 153"/>
                    <a:gd name="T89" fmla="*/ 76 h 152"/>
                    <a:gd name="T90" fmla="*/ 91 w 153"/>
                    <a:gd name="T91" fmla="*/ 102 h 152"/>
                    <a:gd name="T92" fmla="*/ 105 w 153"/>
                    <a:gd name="T93" fmla="*/ 67 h 152"/>
                    <a:gd name="T94" fmla="*/ 105 w 153"/>
                    <a:gd name="T95" fmla="*/ 45 h 152"/>
                    <a:gd name="T96" fmla="*/ 48 w 153"/>
                    <a:gd name="T97" fmla="*/ 45 h 152"/>
                    <a:gd name="T98" fmla="*/ 47 w 153"/>
                    <a:gd name="T99" fmla="*/ 65 h 152"/>
                    <a:gd name="T100" fmla="*/ 46 w 153"/>
                    <a:gd name="T101" fmla="*/ 99 h 152"/>
                    <a:gd name="T102" fmla="*/ 28 w 153"/>
                    <a:gd name="T103" fmla="*/ 1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52">
                      <a:moveTo>
                        <a:pt x="84" y="152"/>
                      </a:moveTo>
                      <a:cubicBezTo>
                        <a:pt x="84" y="152"/>
                        <a:pt x="85" y="152"/>
                        <a:pt x="86" y="152"/>
                      </a:cubicBezTo>
                      <a:cubicBezTo>
                        <a:pt x="86" y="152"/>
                        <a:pt x="87" y="152"/>
                        <a:pt x="88" y="152"/>
                      </a:cubicBezTo>
                      <a:cubicBezTo>
                        <a:pt x="88" y="151"/>
                        <a:pt x="89" y="151"/>
                        <a:pt x="89" y="151"/>
                      </a:cubicBezTo>
                      <a:cubicBezTo>
                        <a:pt x="90" y="151"/>
                        <a:pt x="91" y="151"/>
                        <a:pt x="91" y="151"/>
                      </a:cubicBezTo>
                      <a:cubicBezTo>
                        <a:pt x="92" y="151"/>
                        <a:pt x="93" y="151"/>
                        <a:pt x="93" y="150"/>
                      </a:cubicBezTo>
                      <a:cubicBezTo>
                        <a:pt x="94" y="150"/>
                        <a:pt x="94" y="150"/>
                        <a:pt x="95" y="150"/>
                      </a:cubicBezTo>
                      <a:cubicBezTo>
                        <a:pt x="96" y="150"/>
                        <a:pt x="96" y="150"/>
                        <a:pt x="97" y="150"/>
                      </a:cubicBezTo>
                      <a:cubicBezTo>
                        <a:pt x="97" y="149"/>
                        <a:pt x="98" y="149"/>
                        <a:pt x="98" y="149"/>
                      </a:cubicBezTo>
                      <a:cubicBezTo>
                        <a:pt x="99" y="149"/>
                        <a:pt x="100" y="149"/>
                        <a:pt x="100" y="148"/>
                      </a:cubicBezTo>
                      <a:cubicBezTo>
                        <a:pt x="101" y="148"/>
                        <a:pt x="101" y="148"/>
                        <a:pt x="102" y="148"/>
                      </a:cubicBezTo>
                      <a:cubicBezTo>
                        <a:pt x="102" y="148"/>
                        <a:pt x="103" y="147"/>
                        <a:pt x="104" y="147"/>
                      </a:cubicBezTo>
                      <a:cubicBezTo>
                        <a:pt x="104" y="147"/>
                        <a:pt x="105" y="147"/>
                        <a:pt x="105" y="147"/>
                      </a:cubicBezTo>
                      <a:cubicBezTo>
                        <a:pt x="106" y="146"/>
                        <a:pt x="107" y="146"/>
                        <a:pt x="107" y="146"/>
                      </a:cubicBezTo>
                      <a:cubicBezTo>
                        <a:pt x="108" y="146"/>
                        <a:pt x="108" y="145"/>
                        <a:pt x="108" y="145"/>
                      </a:cubicBezTo>
                      <a:cubicBezTo>
                        <a:pt x="109" y="145"/>
                        <a:pt x="110" y="145"/>
                        <a:pt x="111" y="144"/>
                      </a:cubicBezTo>
                      <a:cubicBezTo>
                        <a:pt x="111" y="144"/>
                        <a:pt x="111" y="144"/>
                        <a:pt x="112" y="144"/>
                      </a:cubicBezTo>
                      <a:cubicBezTo>
                        <a:pt x="112" y="143"/>
                        <a:pt x="113" y="143"/>
                        <a:pt x="114" y="143"/>
                      </a:cubicBezTo>
                      <a:cubicBezTo>
                        <a:pt x="114" y="142"/>
                        <a:pt x="114" y="142"/>
                        <a:pt x="115" y="142"/>
                      </a:cubicBezTo>
                      <a:cubicBezTo>
                        <a:pt x="115" y="142"/>
                        <a:pt x="116" y="141"/>
                        <a:pt x="117" y="141"/>
                      </a:cubicBezTo>
                      <a:cubicBezTo>
                        <a:pt x="117" y="141"/>
                        <a:pt x="117" y="140"/>
                        <a:pt x="118" y="140"/>
                      </a:cubicBezTo>
                      <a:cubicBezTo>
                        <a:pt x="118" y="140"/>
                        <a:pt x="119" y="139"/>
                        <a:pt x="120" y="139"/>
                      </a:cubicBezTo>
                      <a:cubicBezTo>
                        <a:pt x="120" y="139"/>
                        <a:pt x="120" y="138"/>
                        <a:pt x="120" y="138"/>
                      </a:cubicBezTo>
                      <a:cubicBezTo>
                        <a:pt x="121" y="138"/>
                        <a:pt x="122" y="137"/>
                        <a:pt x="123" y="137"/>
                      </a:cubicBezTo>
                      <a:cubicBezTo>
                        <a:pt x="123" y="137"/>
                        <a:pt x="123" y="136"/>
                        <a:pt x="123" y="136"/>
                      </a:cubicBezTo>
                      <a:cubicBezTo>
                        <a:pt x="124" y="136"/>
                        <a:pt x="125" y="135"/>
                        <a:pt x="126" y="134"/>
                      </a:cubicBezTo>
                      <a:cubicBezTo>
                        <a:pt x="126" y="134"/>
                        <a:pt x="126" y="134"/>
                        <a:pt x="126" y="134"/>
                      </a:cubicBezTo>
                      <a:cubicBezTo>
                        <a:pt x="142" y="120"/>
                        <a:pt x="153" y="99"/>
                        <a:pt x="153" y="76"/>
                      </a:cubicBezTo>
                      <a:cubicBezTo>
                        <a:pt x="153" y="34"/>
                        <a:pt x="118" y="0"/>
                        <a:pt x="76" y="0"/>
                      </a:cubicBezTo>
                      <a:cubicBezTo>
                        <a:pt x="34" y="0"/>
                        <a:pt x="0" y="34"/>
                        <a:pt x="0" y="76"/>
                      </a:cubicBezTo>
                      <a:cubicBezTo>
                        <a:pt x="0" y="99"/>
                        <a:pt x="10" y="120"/>
                        <a:pt x="27" y="134"/>
                      </a:cubicBezTo>
                      <a:cubicBezTo>
                        <a:pt x="27" y="134"/>
                        <a:pt x="27" y="134"/>
                        <a:pt x="27" y="134"/>
                      </a:cubicBezTo>
                      <a:cubicBezTo>
                        <a:pt x="28" y="135"/>
                        <a:pt x="29" y="136"/>
                        <a:pt x="30" y="136"/>
                      </a:cubicBezTo>
                      <a:cubicBezTo>
                        <a:pt x="30" y="136"/>
                        <a:pt x="30" y="137"/>
                        <a:pt x="30" y="137"/>
                      </a:cubicBezTo>
                      <a:cubicBezTo>
                        <a:pt x="31" y="137"/>
                        <a:pt x="31" y="138"/>
                        <a:pt x="32" y="138"/>
                      </a:cubicBezTo>
                      <a:cubicBezTo>
                        <a:pt x="32" y="138"/>
                        <a:pt x="33" y="139"/>
                        <a:pt x="33" y="139"/>
                      </a:cubicBezTo>
                      <a:cubicBezTo>
                        <a:pt x="34" y="139"/>
                        <a:pt x="34" y="140"/>
                        <a:pt x="35" y="140"/>
                      </a:cubicBezTo>
                      <a:cubicBezTo>
                        <a:pt x="35" y="140"/>
                        <a:pt x="36" y="141"/>
                        <a:pt x="36" y="141"/>
                      </a:cubicBezTo>
                      <a:cubicBezTo>
                        <a:pt x="37" y="141"/>
                        <a:pt x="37" y="142"/>
                        <a:pt x="38" y="142"/>
                      </a:cubicBezTo>
                      <a:cubicBezTo>
                        <a:pt x="38" y="142"/>
                        <a:pt x="39" y="142"/>
                        <a:pt x="39" y="143"/>
                      </a:cubicBezTo>
                      <a:cubicBezTo>
                        <a:pt x="40" y="143"/>
                        <a:pt x="40" y="143"/>
                        <a:pt x="41" y="144"/>
                      </a:cubicBezTo>
                      <a:cubicBezTo>
                        <a:pt x="41" y="144"/>
                        <a:pt x="42" y="144"/>
                        <a:pt x="42" y="144"/>
                      </a:cubicBezTo>
                      <a:cubicBezTo>
                        <a:pt x="43" y="145"/>
                        <a:pt x="44" y="145"/>
                        <a:pt x="44" y="145"/>
                      </a:cubicBezTo>
                      <a:cubicBezTo>
                        <a:pt x="45" y="145"/>
                        <a:pt x="45" y="146"/>
                        <a:pt x="45" y="146"/>
                      </a:cubicBezTo>
                      <a:cubicBezTo>
                        <a:pt x="46" y="146"/>
                        <a:pt x="47" y="146"/>
                        <a:pt x="48" y="147"/>
                      </a:cubicBezTo>
                      <a:cubicBezTo>
                        <a:pt x="48" y="147"/>
                        <a:pt x="48" y="147"/>
                        <a:pt x="49" y="147"/>
                      </a:cubicBezTo>
                      <a:cubicBezTo>
                        <a:pt x="49" y="147"/>
                        <a:pt x="50" y="148"/>
                        <a:pt x="51" y="148"/>
                      </a:cubicBezTo>
                      <a:cubicBezTo>
                        <a:pt x="51" y="148"/>
                        <a:pt x="52" y="148"/>
                        <a:pt x="52" y="148"/>
                      </a:cubicBezTo>
                      <a:cubicBezTo>
                        <a:pt x="53" y="149"/>
                        <a:pt x="54" y="149"/>
                        <a:pt x="54" y="149"/>
                      </a:cubicBezTo>
                      <a:cubicBezTo>
                        <a:pt x="55" y="149"/>
                        <a:pt x="55" y="149"/>
                        <a:pt x="56" y="150"/>
                      </a:cubicBezTo>
                      <a:cubicBezTo>
                        <a:pt x="56" y="150"/>
                        <a:pt x="57" y="150"/>
                        <a:pt x="58" y="150"/>
                      </a:cubicBezTo>
                      <a:cubicBezTo>
                        <a:pt x="58" y="150"/>
                        <a:pt x="59" y="150"/>
                        <a:pt x="59" y="150"/>
                      </a:cubicBezTo>
                      <a:cubicBezTo>
                        <a:pt x="60" y="151"/>
                        <a:pt x="61" y="151"/>
                        <a:pt x="61" y="151"/>
                      </a:cubicBezTo>
                      <a:cubicBezTo>
                        <a:pt x="62" y="151"/>
                        <a:pt x="63" y="151"/>
                        <a:pt x="63" y="151"/>
                      </a:cubicBezTo>
                      <a:cubicBezTo>
                        <a:pt x="64" y="151"/>
                        <a:pt x="64" y="151"/>
                        <a:pt x="65" y="152"/>
                      </a:cubicBezTo>
                      <a:cubicBezTo>
                        <a:pt x="66" y="152"/>
                        <a:pt x="66" y="152"/>
                        <a:pt x="67" y="152"/>
                      </a:cubicBezTo>
                      <a:cubicBezTo>
                        <a:pt x="68" y="152"/>
                        <a:pt x="68" y="152"/>
                        <a:pt x="69" y="152"/>
                      </a:cubicBezTo>
                      <a:cubicBezTo>
                        <a:pt x="70" y="152"/>
                        <a:pt x="70" y="152"/>
                        <a:pt x="71" y="152"/>
                      </a:cubicBezTo>
                      <a:cubicBezTo>
                        <a:pt x="72" y="152"/>
                        <a:pt x="72" y="152"/>
                        <a:pt x="72" y="152"/>
                      </a:cubicBezTo>
                      <a:cubicBezTo>
                        <a:pt x="74" y="152"/>
                        <a:pt x="75" y="152"/>
                        <a:pt x="76" y="152"/>
                      </a:cubicBezTo>
                      <a:cubicBezTo>
                        <a:pt x="78" y="152"/>
                        <a:pt x="79" y="152"/>
                        <a:pt x="80" y="152"/>
                      </a:cubicBezTo>
                      <a:cubicBezTo>
                        <a:pt x="81" y="152"/>
                        <a:pt x="81" y="152"/>
                        <a:pt x="81" y="152"/>
                      </a:cubicBezTo>
                      <a:cubicBezTo>
                        <a:pt x="82" y="152"/>
                        <a:pt x="83" y="152"/>
                        <a:pt x="84" y="152"/>
                      </a:cubicBezTo>
                      <a:close/>
                      <a:moveTo>
                        <a:pt x="116" y="135"/>
                      </a:moveTo>
                      <a:cubicBezTo>
                        <a:pt x="116" y="135"/>
                        <a:pt x="115" y="136"/>
                        <a:pt x="115" y="136"/>
                      </a:cubicBezTo>
                      <a:cubicBezTo>
                        <a:pt x="114" y="137"/>
                        <a:pt x="113" y="137"/>
                        <a:pt x="111" y="138"/>
                      </a:cubicBezTo>
                      <a:cubicBezTo>
                        <a:pt x="111" y="138"/>
                        <a:pt x="111" y="138"/>
                        <a:pt x="110" y="139"/>
                      </a:cubicBezTo>
                      <a:cubicBezTo>
                        <a:pt x="109" y="139"/>
                        <a:pt x="107" y="140"/>
                        <a:pt x="106" y="141"/>
                      </a:cubicBezTo>
                      <a:cubicBezTo>
                        <a:pt x="106" y="141"/>
                        <a:pt x="105" y="141"/>
                        <a:pt x="105" y="141"/>
                      </a:cubicBezTo>
                      <a:cubicBezTo>
                        <a:pt x="103" y="142"/>
                        <a:pt x="102" y="143"/>
                        <a:pt x="100" y="143"/>
                      </a:cubicBezTo>
                      <a:cubicBezTo>
                        <a:pt x="100" y="143"/>
                        <a:pt x="99" y="143"/>
                        <a:pt x="99" y="144"/>
                      </a:cubicBezTo>
                      <a:cubicBezTo>
                        <a:pt x="97" y="144"/>
                        <a:pt x="96" y="145"/>
                        <a:pt x="94" y="145"/>
                      </a:cubicBezTo>
                      <a:cubicBezTo>
                        <a:pt x="94" y="145"/>
                        <a:pt x="94" y="145"/>
                        <a:pt x="94" y="145"/>
                      </a:cubicBezTo>
                      <a:cubicBezTo>
                        <a:pt x="92" y="146"/>
                        <a:pt x="91" y="146"/>
                        <a:pt x="89" y="146"/>
                      </a:cubicBezTo>
                      <a:cubicBezTo>
                        <a:pt x="89" y="146"/>
                        <a:pt x="88" y="146"/>
                        <a:pt x="88" y="146"/>
                      </a:cubicBezTo>
                      <a:cubicBezTo>
                        <a:pt x="86" y="147"/>
                        <a:pt x="84" y="147"/>
                        <a:pt x="83" y="147"/>
                      </a:cubicBezTo>
                      <a:cubicBezTo>
                        <a:pt x="82" y="147"/>
                        <a:pt x="82" y="147"/>
                        <a:pt x="82" y="147"/>
                      </a:cubicBezTo>
                      <a:cubicBezTo>
                        <a:pt x="80" y="147"/>
                        <a:pt x="78" y="147"/>
                        <a:pt x="76" y="147"/>
                      </a:cubicBezTo>
                      <a:cubicBezTo>
                        <a:pt x="75" y="147"/>
                        <a:pt x="73" y="147"/>
                        <a:pt x="71" y="147"/>
                      </a:cubicBezTo>
                      <a:cubicBezTo>
                        <a:pt x="71" y="147"/>
                        <a:pt x="70" y="147"/>
                        <a:pt x="70" y="147"/>
                      </a:cubicBezTo>
                      <a:cubicBezTo>
                        <a:pt x="68" y="147"/>
                        <a:pt x="66" y="147"/>
                        <a:pt x="65" y="146"/>
                      </a:cubicBezTo>
                      <a:cubicBezTo>
                        <a:pt x="64" y="146"/>
                        <a:pt x="64" y="146"/>
                        <a:pt x="64" y="146"/>
                      </a:cubicBezTo>
                      <a:cubicBezTo>
                        <a:pt x="62" y="146"/>
                        <a:pt x="60" y="145"/>
                        <a:pt x="59" y="145"/>
                      </a:cubicBezTo>
                      <a:cubicBezTo>
                        <a:pt x="59" y="145"/>
                        <a:pt x="59" y="145"/>
                        <a:pt x="59" y="145"/>
                      </a:cubicBezTo>
                      <a:cubicBezTo>
                        <a:pt x="57" y="145"/>
                        <a:pt x="55" y="144"/>
                        <a:pt x="54" y="144"/>
                      </a:cubicBezTo>
                      <a:cubicBezTo>
                        <a:pt x="53" y="143"/>
                        <a:pt x="53" y="143"/>
                        <a:pt x="52" y="143"/>
                      </a:cubicBezTo>
                      <a:cubicBezTo>
                        <a:pt x="51" y="143"/>
                        <a:pt x="49" y="142"/>
                        <a:pt x="48" y="141"/>
                      </a:cubicBezTo>
                      <a:cubicBezTo>
                        <a:pt x="48" y="141"/>
                        <a:pt x="47" y="141"/>
                        <a:pt x="47" y="141"/>
                      </a:cubicBezTo>
                      <a:cubicBezTo>
                        <a:pt x="45" y="140"/>
                        <a:pt x="44" y="139"/>
                        <a:pt x="42" y="139"/>
                      </a:cubicBezTo>
                      <a:cubicBezTo>
                        <a:pt x="42" y="138"/>
                        <a:pt x="42" y="138"/>
                        <a:pt x="41" y="138"/>
                      </a:cubicBezTo>
                      <a:cubicBezTo>
                        <a:pt x="40" y="137"/>
                        <a:pt x="39" y="137"/>
                        <a:pt x="38" y="136"/>
                      </a:cubicBezTo>
                      <a:cubicBezTo>
                        <a:pt x="38" y="136"/>
                        <a:pt x="37" y="135"/>
                        <a:pt x="37" y="135"/>
                      </a:cubicBezTo>
                      <a:cubicBezTo>
                        <a:pt x="35" y="134"/>
                        <a:pt x="34" y="133"/>
                        <a:pt x="33" y="133"/>
                      </a:cubicBezTo>
                      <a:cubicBezTo>
                        <a:pt x="33" y="132"/>
                        <a:pt x="32" y="132"/>
                        <a:pt x="32" y="132"/>
                      </a:cubicBezTo>
                      <a:cubicBezTo>
                        <a:pt x="40" y="125"/>
                        <a:pt x="47" y="121"/>
                        <a:pt x="57" y="119"/>
                      </a:cubicBezTo>
                      <a:cubicBezTo>
                        <a:pt x="58" y="118"/>
                        <a:pt x="58" y="118"/>
                        <a:pt x="58" y="118"/>
                      </a:cubicBezTo>
                      <a:cubicBezTo>
                        <a:pt x="59" y="117"/>
                        <a:pt x="59" y="117"/>
                        <a:pt x="59" y="117"/>
                      </a:cubicBezTo>
                      <a:cubicBezTo>
                        <a:pt x="64" y="114"/>
                        <a:pt x="66" y="108"/>
                        <a:pt x="66" y="102"/>
                      </a:cubicBezTo>
                      <a:cubicBezTo>
                        <a:pt x="66" y="98"/>
                        <a:pt x="66" y="98"/>
                        <a:pt x="66" y="98"/>
                      </a:cubicBezTo>
                      <a:cubicBezTo>
                        <a:pt x="62" y="97"/>
                        <a:pt x="62" y="97"/>
                        <a:pt x="62" y="97"/>
                      </a:cubicBezTo>
                      <a:cubicBezTo>
                        <a:pt x="53" y="96"/>
                        <a:pt x="50" y="95"/>
                        <a:pt x="49" y="95"/>
                      </a:cubicBezTo>
                      <a:cubicBezTo>
                        <a:pt x="48" y="94"/>
                        <a:pt x="46" y="88"/>
                        <a:pt x="51" y="75"/>
                      </a:cubicBezTo>
                      <a:cubicBezTo>
                        <a:pt x="52" y="74"/>
                        <a:pt x="52" y="71"/>
                        <a:pt x="52" y="68"/>
                      </a:cubicBezTo>
                      <a:cubicBezTo>
                        <a:pt x="53" y="67"/>
                        <a:pt x="53" y="67"/>
                        <a:pt x="53" y="67"/>
                      </a:cubicBezTo>
                      <a:cubicBezTo>
                        <a:pt x="52" y="66"/>
                        <a:pt x="52" y="66"/>
                        <a:pt x="52" y="66"/>
                      </a:cubicBezTo>
                      <a:cubicBezTo>
                        <a:pt x="52" y="66"/>
                        <a:pt x="52" y="65"/>
                        <a:pt x="52" y="65"/>
                      </a:cubicBezTo>
                      <a:cubicBezTo>
                        <a:pt x="52" y="64"/>
                        <a:pt x="52" y="62"/>
                        <a:pt x="53" y="61"/>
                      </a:cubicBezTo>
                      <a:cubicBezTo>
                        <a:pt x="53" y="61"/>
                        <a:pt x="53" y="61"/>
                        <a:pt x="53" y="61"/>
                      </a:cubicBezTo>
                      <a:cubicBezTo>
                        <a:pt x="53" y="60"/>
                        <a:pt x="53" y="60"/>
                        <a:pt x="53" y="60"/>
                      </a:cubicBezTo>
                      <a:cubicBezTo>
                        <a:pt x="53" y="56"/>
                        <a:pt x="53" y="53"/>
                        <a:pt x="53" y="49"/>
                      </a:cubicBezTo>
                      <a:cubicBezTo>
                        <a:pt x="54" y="45"/>
                        <a:pt x="54" y="45"/>
                        <a:pt x="54" y="45"/>
                      </a:cubicBezTo>
                      <a:cubicBezTo>
                        <a:pt x="54" y="36"/>
                        <a:pt x="65" y="28"/>
                        <a:pt x="76" y="28"/>
                      </a:cubicBezTo>
                      <a:cubicBezTo>
                        <a:pt x="88" y="28"/>
                        <a:pt x="99" y="36"/>
                        <a:pt x="99" y="45"/>
                      </a:cubicBezTo>
                      <a:cubicBezTo>
                        <a:pt x="99" y="49"/>
                        <a:pt x="99" y="49"/>
                        <a:pt x="99" y="49"/>
                      </a:cubicBezTo>
                      <a:cubicBezTo>
                        <a:pt x="99" y="52"/>
                        <a:pt x="99" y="56"/>
                        <a:pt x="99" y="60"/>
                      </a:cubicBezTo>
                      <a:cubicBezTo>
                        <a:pt x="100" y="61"/>
                        <a:pt x="100" y="61"/>
                        <a:pt x="100" y="61"/>
                      </a:cubicBezTo>
                      <a:cubicBezTo>
                        <a:pt x="100" y="61"/>
                        <a:pt x="100" y="61"/>
                        <a:pt x="100" y="61"/>
                      </a:cubicBezTo>
                      <a:cubicBezTo>
                        <a:pt x="100" y="62"/>
                        <a:pt x="100" y="64"/>
                        <a:pt x="100" y="65"/>
                      </a:cubicBezTo>
                      <a:cubicBezTo>
                        <a:pt x="100" y="65"/>
                        <a:pt x="100" y="66"/>
                        <a:pt x="100" y="66"/>
                      </a:cubicBezTo>
                      <a:cubicBezTo>
                        <a:pt x="100" y="67"/>
                        <a:pt x="100" y="67"/>
                        <a:pt x="100" y="67"/>
                      </a:cubicBezTo>
                      <a:cubicBezTo>
                        <a:pt x="100" y="68"/>
                        <a:pt x="100" y="68"/>
                        <a:pt x="100" y="68"/>
                      </a:cubicBezTo>
                      <a:cubicBezTo>
                        <a:pt x="101" y="71"/>
                        <a:pt x="101" y="74"/>
                        <a:pt x="102" y="75"/>
                      </a:cubicBezTo>
                      <a:cubicBezTo>
                        <a:pt x="106" y="88"/>
                        <a:pt x="104" y="94"/>
                        <a:pt x="103" y="95"/>
                      </a:cubicBezTo>
                      <a:cubicBezTo>
                        <a:pt x="103" y="95"/>
                        <a:pt x="100" y="96"/>
                        <a:pt x="91" y="97"/>
                      </a:cubicBezTo>
                      <a:cubicBezTo>
                        <a:pt x="86" y="98"/>
                        <a:pt x="86" y="98"/>
                        <a:pt x="86" y="98"/>
                      </a:cubicBezTo>
                      <a:cubicBezTo>
                        <a:pt x="86" y="102"/>
                        <a:pt x="86" y="102"/>
                        <a:pt x="86" y="102"/>
                      </a:cubicBezTo>
                      <a:cubicBezTo>
                        <a:pt x="87" y="108"/>
                        <a:pt x="89" y="114"/>
                        <a:pt x="93" y="117"/>
                      </a:cubicBezTo>
                      <a:cubicBezTo>
                        <a:pt x="94" y="118"/>
                        <a:pt x="94" y="118"/>
                        <a:pt x="94" y="118"/>
                      </a:cubicBezTo>
                      <a:cubicBezTo>
                        <a:pt x="96" y="119"/>
                        <a:pt x="96" y="119"/>
                        <a:pt x="96" y="119"/>
                      </a:cubicBezTo>
                      <a:cubicBezTo>
                        <a:pt x="106" y="121"/>
                        <a:pt x="113" y="125"/>
                        <a:pt x="120" y="132"/>
                      </a:cubicBezTo>
                      <a:cubicBezTo>
                        <a:pt x="120" y="132"/>
                        <a:pt x="120" y="132"/>
                        <a:pt x="120" y="133"/>
                      </a:cubicBezTo>
                      <a:cubicBezTo>
                        <a:pt x="118" y="133"/>
                        <a:pt x="117" y="134"/>
                        <a:pt x="116" y="135"/>
                      </a:cubicBezTo>
                      <a:close/>
                      <a:moveTo>
                        <a:pt x="5" y="76"/>
                      </a:moveTo>
                      <a:cubicBezTo>
                        <a:pt x="5" y="37"/>
                        <a:pt x="37" y="5"/>
                        <a:pt x="76" y="5"/>
                      </a:cubicBezTo>
                      <a:cubicBezTo>
                        <a:pt x="116" y="5"/>
                        <a:pt x="148" y="37"/>
                        <a:pt x="148" y="76"/>
                      </a:cubicBezTo>
                      <a:cubicBezTo>
                        <a:pt x="148" y="97"/>
                        <a:pt x="139" y="116"/>
                        <a:pt x="124" y="129"/>
                      </a:cubicBezTo>
                      <a:cubicBezTo>
                        <a:pt x="116" y="121"/>
                        <a:pt x="108" y="116"/>
                        <a:pt x="97" y="114"/>
                      </a:cubicBezTo>
                      <a:cubicBezTo>
                        <a:pt x="94" y="111"/>
                        <a:pt x="92" y="107"/>
                        <a:pt x="91" y="102"/>
                      </a:cubicBezTo>
                      <a:cubicBezTo>
                        <a:pt x="99" y="102"/>
                        <a:pt x="105" y="101"/>
                        <a:pt x="107" y="99"/>
                      </a:cubicBezTo>
                      <a:cubicBezTo>
                        <a:pt x="109" y="96"/>
                        <a:pt x="112" y="88"/>
                        <a:pt x="107" y="74"/>
                      </a:cubicBezTo>
                      <a:cubicBezTo>
                        <a:pt x="106" y="72"/>
                        <a:pt x="106" y="70"/>
                        <a:pt x="105" y="67"/>
                      </a:cubicBezTo>
                      <a:cubicBezTo>
                        <a:pt x="105" y="67"/>
                        <a:pt x="106" y="66"/>
                        <a:pt x="106" y="65"/>
                      </a:cubicBezTo>
                      <a:cubicBezTo>
                        <a:pt x="106" y="63"/>
                        <a:pt x="105" y="61"/>
                        <a:pt x="105" y="60"/>
                      </a:cubicBezTo>
                      <a:cubicBezTo>
                        <a:pt x="104" y="53"/>
                        <a:pt x="104" y="47"/>
                        <a:pt x="105" y="45"/>
                      </a:cubicBezTo>
                      <a:cubicBezTo>
                        <a:pt x="104" y="45"/>
                        <a:pt x="104" y="45"/>
                        <a:pt x="104" y="45"/>
                      </a:cubicBezTo>
                      <a:cubicBezTo>
                        <a:pt x="103" y="32"/>
                        <a:pt x="90" y="23"/>
                        <a:pt x="76" y="23"/>
                      </a:cubicBezTo>
                      <a:cubicBezTo>
                        <a:pt x="63" y="23"/>
                        <a:pt x="49" y="32"/>
                        <a:pt x="48" y="45"/>
                      </a:cubicBezTo>
                      <a:cubicBezTo>
                        <a:pt x="48" y="45"/>
                        <a:pt x="48" y="45"/>
                        <a:pt x="48" y="45"/>
                      </a:cubicBezTo>
                      <a:cubicBezTo>
                        <a:pt x="48" y="47"/>
                        <a:pt x="48" y="53"/>
                        <a:pt x="48" y="60"/>
                      </a:cubicBezTo>
                      <a:cubicBezTo>
                        <a:pt x="47" y="61"/>
                        <a:pt x="47" y="63"/>
                        <a:pt x="47" y="65"/>
                      </a:cubicBezTo>
                      <a:cubicBezTo>
                        <a:pt x="47" y="66"/>
                        <a:pt x="47" y="67"/>
                        <a:pt x="47" y="67"/>
                      </a:cubicBezTo>
                      <a:cubicBezTo>
                        <a:pt x="47" y="70"/>
                        <a:pt x="47" y="72"/>
                        <a:pt x="46" y="74"/>
                      </a:cubicBezTo>
                      <a:cubicBezTo>
                        <a:pt x="41" y="88"/>
                        <a:pt x="43" y="96"/>
                        <a:pt x="46" y="99"/>
                      </a:cubicBezTo>
                      <a:cubicBezTo>
                        <a:pt x="48" y="101"/>
                        <a:pt x="54" y="102"/>
                        <a:pt x="61" y="102"/>
                      </a:cubicBezTo>
                      <a:cubicBezTo>
                        <a:pt x="61" y="107"/>
                        <a:pt x="59" y="111"/>
                        <a:pt x="56" y="114"/>
                      </a:cubicBezTo>
                      <a:cubicBezTo>
                        <a:pt x="45" y="116"/>
                        <a:pt x="36" y="121"/>
                        <a:pt x="28" y="129"/>
                      </a:cubicBezTo>
                      <a:cubicBezTo>
                        <a:pt x="14" y="116"/>
                        <a:pt x="5" y="97"/>
                        <a:pt x="5" y="76"/>
                      </a:cubicBezTo>
                      <a:close/>
                    </a:path>
                  </a:pathLst>
                </a:custGeom>
                <a:solidFill>
                  <a:schemeClr val="tx2">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n-US" sz="1765"/>
                </a:p>
              </p:txBody>
            </p:sp>
          </p:grpSp>
          <p:grpSp>
            <p:nvGrpSpPr>
              <p:cNvPr id="47" name="Group 46">
                <a:extLst>
                  <a:ext uri="{FF2B5EF4-FFF2-40B4-BE49-F238E27FC236}">
                    <a16:creationId xmlns:a16="http://schemas.microsoft.com/office/drawing/2014/main" id="{7F1E65A1-5C06-4728-A6A5-32C96CD8484A}"/>
                  </a:ext>
                </a:extLst>
              </p:cNvPr>
              <p:cNvGrpSpPr/>
              <p:nvPr/>
            </p:nvGrpSpPr>
            <p:grpSpPr>
              <a:xfrm>
                <a:off x="12859693" y="3797736"/>
                <a:ext cx="967048" cy="967048"/>
                <a:chOff x="14395189" y="818837"/>
                <a:chExt cx="714896" cy="714896"/>
              </a:xfrm>
            </p:grpSpPr>
            <p:sp>
              <p:nvSpPr>
                <p:cNvPr id="48" name="Oval 47">
                  <a:extLst>
                    <a:ext uri="{FF2B5EF4-FFF2-40B4-BE49-F238E27FC236}">
                      <a16:creationId xmlns:a16="http://schemas.microsoft.com/office/drawing/2014/main" id="{E1C76DA2-DAAA-4A1A-9980-F77DFCB314C0}"/>
                    </a:ext>
                  </a:extLst>
                </p:cNvPr>
                <p:cNvSpPr/>
                <p:nvPr/>
              </p:nvSpPr>
              <p:spPr bwMode="auto">
                <a:xfrm>
                  <a:off x="14395189" y="818837"/>
                  <a:ext cx="714896" cy="714896"/>
                </a:xfrm>
                <a:prstGeom prst="ellipse">
                  <a:avLst/>
                </a:prstGeom>
                <a:solidFill>
                  <a:srgbClr val="FFFFFF">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9" name="Freeform 214">
                  <a:extLst>
                    <a:ext uri="{FF2B5EF4-FFF2-40B4-BE49-F238E27FC236}">
                      <a16:creationId xmlns:a16="http://schemas.microsoft.com/office/drawing/2014/main" id="{907CB485-C405-4C10-A0DB-13A3BD0C891E}"/>
                    </a:ext>
                  </a:extLst>
                </p:cNvPr>
                <p:cNvSpPr>
                  <a:spLocks noEditPoints="1"/>
                </p:cNvSpPr>
                <p:nvPr/>
              </p:nvSpPr>
              <p:spPr bwMode="auto">
                <a:xfrm>
                  <a:off x="14537530" y="962766"/>
                  <a:ext cx="430213" cy="427038"/>
                </a:xfrm>
                <a:custGeom>
                  <a:avLst/>
                  <a:gdLst>
                    <a:gd name="T0" fmla="*/ 27 w 153"/>
                    <a:gd name="T1" fmla="*/ 134 h 152"/>
                    <a:gd name="T2" fmla="*/ 30 w 153"/>
                    <a:gd name="T3" fmla="*/ 137 h 152"/>
                    <a:gd name="T4" fmla="*/ 35 w 153"/>
                    <a:gd name="T5" fmla="*/ 140 h 152"/>
                    <a:gd name="T6" fmla="*/ 39 w 153"/>
                    <a:gd name="T7" fmla="*/ 143 h 152"/>
                    <a:gd name="T8" fmla="*/ 44 w 153"/>
                    <a:gd name="T9" fmla="*/ 145 h 152"/>
                    <a:gd name="T10" fmla="*/ 49 w 153"/>
                    <a:gd name="T11" fmla="*/ 147 h 152"/>
                    <a:gd name="T12" fmla="*/ 54 w 153"/>
                    <a:gd name="T13" fmla="*/ 149 h 152"/>
                    <a:gd name="T14" fmla="*/ 60 w 153"/>
                    <a:gd name="T15" fmla="*/ 150 h 152"/>
                    <a:gd name="T16" fmla="*/ 65 w 153"/>
                    <a:gd name="T17" fmla="*/ 152 h 152"/>
                    <a:gd name="T18" fmla="*/ 71 w 153"/>
                    <a:gd name="T19" fmla="*/ 152 h 152"/>
                    <a:gd name="T20" fmla="*/ 80 w 153"/>
                    <a:gd name="T21" fmla="*/ 152 h 152"/>
                    <a:gd name="T22" fmla="*/ 86 w 153"/>
                    <a:gd name="T23" fmla="*/ 152 h 152"/>
                    <a:gd name="T24" fmla="*/ 91 w 153"/>
                    <a:gd name="T25" fmla="*/ 151 h 152"/>
                    <a:gd name="T26" fmla="*/ 97 w 153"/>
                    <a:gd name="T27" fmla="*/ 150 h 152"/>
                    <a:gd name="T28" fmla="*/ 102 w 153"/>
                    <a:gd name="T29" fmla="*/ 148 h 152"/>
                    <a:gd name="T30" fmla="*/ 107 w 153"/>
                    <a:gd name="T31" fmla="*/ 146 h 152"/>
                    <a:gd name="T32" fmla="*/ 112 w 153"/>
                    <a:gd name="T33" fmla="*/ 144 h 152"/>
                    <a:gd name="T34" fmla="*/ 117 w 153"/>
                    <a:gd name="T35" fmla="*/ 141 h 152"/>
                    <a:gd name="T36" fmla="*/ 120 w 153"/>
                    <a:gd name="T37" fmla="*/ 138 h 152"/>
                    <a:gd name="T38" fmla="*/ 126 w 153"/>
                    <a:gd name="T39" fmla="*/ 134 h 152"/>
                    <a:gd name="T40" fmla="*/ 76 w 153"/>
                    <a:gd name="T41" fmla="*/ 0 h 152"/>
                    <a:gd name="T42" fmla="*/ 115 w 153"/>
                    <a:gd name="T43" fmla="*/ 136 h 152"/>
                    <a:gd name="T44" fmla="*/ 106 w 153"/>
                    <a:gd name="T45" fmla="*/ 141 h 152"/>
                    <a:gd name="T46" fmla="*/ 99 w 153"/>
                    <a:gd name="T47" fmla="*/ 144 h 152"/>
                    <a:gd name="T48" fmla="*/ 89 w 153"/>
                    <a:gd name="T49" fmla="*/ 146 h 152"/>
                    <a:gd name="T50" fmla="*/ 82 w 153"/>
                    <a:gd name="T51" fmla="*/ 147 h 152"/>
                    <a:gd name="T52" fmla="*/ 76 w 153"/>
                    <a:gd name="T53" fmla="*/ 147 h 152"/>
                    <a:gd name="T54" fmla="*/ 71 w 153"/>
                    <a:gd name="T55" fmla="*/ 147 h 152"/>
                    <a:gd name="T56" fmla="*/ 64 w 153"/>
                    <a:gd name="T57" fmla="*/ 146 h 152"/>
                    <a:gd name="T58" fmla="*/ 54 w 153"/>
                    <a:gd name="T59" fmla="*/ 144 h 152"/>
                    <a:gd name="T60" fmla="*/ 47 w 153"/>
                    <a:gd name="T61" fmla="*/ 141 h 152"/>
                    <a:gd name="T62" fmla="*/ 38 w 153"/>
                    <a:gd name="T63" fmla="*/ 136 h 152"/>
                    <a:gd name="T64" fmla="*/ 33 w 153"/>
                    <a:gd name="T65" fmla="*/ 131 h 152"/>
                    <a:gd name="T66" fmla="*/ 66 w 153"/>
                    <a:gd name="T67" fmla="*/ 96 h 152"/>
                    <a:gd name="T68" fmla="*/ 54 w 153"/>
                    <a:gd name="T69" fmla="*/ 70 h 152"/>
                    <a:gd name="T70" fmla="*/ 55 w 153"/>
                    <a:gd name="T71" fmla="*/ 58 h 152"/>
                    <a:gd name="T72" fmla="*/ 53 w 153"/>
                    <a:gd name="T73" fmla="*/ 47 h 152"/>
                    <a:gd name="T74" fmla="*/ 99 w 153"/>
                    <a:gd name="T75" fmla="*/ 46 h 152"/>
                    <a:gd name="T76" fmla="*/ 98 w 153"/>
                    <a:gd name="T77" fmla="*/ 54 h 152"/>
                    <a:gd name="T78" fmla="*/ 100 w 153"/>
                    <a:gd name="T79" fmla="*/ 65 h 152"/>
                    <a:gd name="T80" fmla="*/ 89 w 153"/>
                    <a:gd name="T81" fmla="*/ 92 h 152"/>
                    <a:gd name="T82" fmla="*/ 97 w 153"/>
                    <a:gd name="T83" fmla="*/ 119 h 152"/>
                    <a:gd name="T84" fmla="*/ 147 w 153"/>
                    <a:gd name="T85" fmla="*/ 80 h 152"/>
                    <a:gd name="T86" fmla="*/ 98 w 153"/>
                    <a:gd name="T87" fmla="*/ 114 h 152"/>
                    <a:gd name="T88" fmla="*/ 93 w 153"/>
                    <a:gd name="T89" fmla="*/ 95 h 152"/>
                    <a:gd name="T90" fmla="*/ 106 w 153"/>
                    <a:gd name="T91" fmla="*/ 65 h 152"/>
                    <a:gd name="T92" fmla="*/ 104 w 153"/>
                    <a:gd name="T93" fmla="*/ 46 h 152"/>
                    <a:gd name="T94" fmla="*/ 49 w 153"/>
                    <a:gd name="T95" fmla="*/ 55 h 152"/>
                    <a:gd name="T96" fmla="*/ 50 w 153"/>
                    <a:gd name="T97" fmla="*/ 74 h 152"/>
                    <a:gd name="T98" fmla="*/ 61 w 153"/>
                    <a:gd name="T99" fmla="*/ 97 h 152"/>
                    <a:gd name="T100" fmla="*/ 29 w 153"/>
                    <a:gd name="T101" fmla="*/ 128 h 152"/>
                    <a:gd name="T102" fmla="*/ 5 w 153"/>
                    <a:gd name="T103" fmla="*/ 80 h 152"/>
                    <a:gd name="T104" fmla="*/ 73 w 153"/>
                    <a:gd name="T105" fmla="*/ 5 h 152"/>
                    <a:gd name="T106" fmla="*/ 77 w 153"/>
                    <a:gd name="T107" fmla="*/ 5 h 152"/>
                    <a:gd name="T108" fmla="*/ 80 w 153"/>
                    <a:gd name="T109" fmla="*/ 5 h 152"/>
                    <a:gd name="T110" fmla="*/ 147 w 153"/>
                    <a:gd name="T111" fmla="*/ 7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3" h="152">
                      <a:moveTo>
                        <a:pt x="76" y="0"/>
                      </a:moveTo>
                      <a:cubicBezTo>
                        <a:pt x="34" y="0"/>
                        <a:pt x="0" y="34"/>
                        <a:pt x="0" y="76"/>
                      </a:cubicBezTo>
                      <a:cubicBezTo>
                        <a:pt x="0" y="99"/>
                        <a:pt x="11" y="120"/>
                        <a:pt x="27" y="134"/>
                      </a:cubicBezTo>
                      <a:cubicBezTo>
                        <a:pt x="27" y="134"/>
                        <a:pt x="27" y="134"/>
                        <a:pt x="27" y="134"/>
                      </a:cubicBezTo>
                      <a:cubicBezTo>
                        <a:pt x="28" y="135"/>
                        <a:pt x="29" y="136"/>
                        <a:pt x="30" y="136"/>
                      </a:cubicBezTo>
                      <a:cubicBezTo>
                        <a:pt x="30" y="136"/>
                        <a:pt x="30" y="137"/>
                        <a:pt x="30" y="137"/>
                      </a:cubicBezTo>
                      <a:cubicBezTo>
                        <a:pt x="31" y="137"/>
                        <a:pt x="32" y="138"/>
                        <a:pt x="32" y="138"/>
                      </a:cubicBezTo>
                      <a:cubicBezTo>
                        <a:pt x="32" y="138"/>
                        <a:pt x="33" y="139"/>
                        <a:pt x="33" y="139"/>
                      </a:cubicBezTo>
                      <a:cubicBezTo>
                        <a:pt x="34" y="139"/>
                        <a:pt x="34" y="140"/>
                        <a:pt x="35" y="140"/>
                      </a:cubicBezTo>
                      <a:cubicBezTo>
                        <a:pt x="35" y="140"/>
                        <a:pt x="36" y="141"/>
                        <a:pt x="36" y="141"/>
                      </a:cubicBezTo>
                      <a:cubicBezTo>
                        <a:pt x="37" y="141"/>
                        <a:pt x="37" y="142"/>
                        <a:pt x="38" y="142"/>
                      </a:cubicBezTo>
                      <a:cubicBezTo>
                        <a:pt x="38" y="142"/>
                        <a:pt x="39" y="142"/>
                        <a:pt x="39" y="143"/>
                      </a:cubicBezTo>
                      <a:cubicBezTo>
                        <a:pt x="40" y="143"/>
                        <a:pt x="40" y="143"/>
                        <a:pt x="41" y="144"/>
                      </a:cubicBezTo>
                      <a:cubicBezTo>
                        <a:pt x="41" y="144"/>
                        <a:pt x="42" y="144"/>
                        <a:pt x="42" y="144"/>
                      </a:cubicBezTo>
                      <a:cubicBezTo>
                        <a:pt x="43" y="145"/>
                        <a:pt x="44" y="145"/>
                        <a:pt x="44" y="145"/>
                      </a:cubicBezTo>
                      <a:cubicBezTo>
                        <a:pt x="45" y="145"/>
                        <a:pt x="45" y="146"/>
                        <a:pt x="45" y="146"/>
                      </a:cubicBezTo>
                      <a:cubicBezTo>
                        <a:pt x="46" y="146"/>
                        <a:pt x="47" y="146"/>
                        <a:pt x="48" y="147"/>
                      </a:cubicBezTo>
                      <a:cubicBezTo>
                        <a:pt x="48" y="147"/>
                        <a:pt x="48" y="147"/>
                        <a:pt x="49" y="147"/>
                      </a:cubicBezTo>
                      <a:cubicBezTo>
                        <a:pt x="50" y="147"/>
                        <a:pt x="50" y="148"/>
                        <a:pt x="51" y="148"/>
                      </a:cubicBezTo>
                      <a:cubicBezTo>
                        <a:pt x="51" y="148"/>
                        <a:pt x="52" y="148"/>
                        <a:pt x="52" y="148"/>
                      </a:cubicBezTo>
                      <a:cubicBezTo>
                        <a:pt x="53" y="149"/>
                        <a:pt x="54" y="149"/>
                        <a:pt x="54" y="149"/>
                      </a:cubicBezTo>
                      <a:cubicBezTo>
                        <a:pt x="55" y="149"/>
                        <a:pt x="55" y="149"/>
                        <a:pt x="56" y="150"/>
                      </a:cubicBezTo>
                      <a:cubicBezTo>
                        <a:pt x="57" y="150"/>
                        <a:pt x="57" y="150"/>
                        <a:pt x="58" y="150"/>
                      </a:cubicBezTo>
                      <a:cubicBezTo>
                        <a:pt x="58" y="150"/>
                        <a:pt x="59" y="150"/>
                        <a:pt x="60" y="150"/>
                      </a:cubicBezTo>
                      <a:cubicBezTo>
                        <a:pt x="60" y="151"/>
                        <a:pt x="61" y="151"/>
                        <a:pt x="61" y="151"/>
                      </a:cubicBezTo>
                      <a:cubicBezTo>
                        <a:pt x="62" y="151"/>
                        <a:pt x="63" y="151"/>
                        <a:pt x="63" y="151"/>
                      </a:cubicBezTo>
                      <a:cubicBezTo>
                        <a:pt x="64" y="151"/>
                        <a:pt x="64" y="151"/>
                        <a:pt x="65" y="152"/>
                      </a:cubicBezTo>
                      <a:cubicBezTo>
                        <a:pt x="66" y="152"/>
                        <a:pt x="66" y="152"/>
                        <a:pt x="67" y="152"/>
                      </a:cubicBezTo>
                      <a:cubicBezTo>
                        <a:pt x="68" y="152"/>
                        <a:pt x="68" y="152"/>
                        <a:pt x="69" y="152"/>
                      </a:cubicBezTo>
                      <a:cubicBezTo>
                        <a:pt x="70" y="152"/>
                        <a:pt x="70" y="152"/>
                        <a:pt x="71" y="152"/>
                      </a:cubicBezTo>
                      <a:cubicBezTo>
                        <a:pt x="72" y="152"/>
                        <a:pt x="72" y="152"/>
                        <a:pt x="73" y="152"/>
                      </a:cubicBezTo>
                      <a:cubicBezTo>
                        <a:pt x="74" y="152"/>
                        <a:pt x="75" y="152"/>
                        <a:pt x="76" y="152"/>
                      </a:cubicBezTo>
                      <a:cubicBezTo>
                        <a:pt x="78" y="152"/>
                        <a:pt x="79" y="152"/>
                        <a:pt x="80" y="152"/>
                      </a:cubicBezTo>
                      <a:cubicBezTo>
                        <a:pt x="81" y="152"/>
                        <a:pt x="81" y="152"/>
                        <a:pt x="82" y="152"/>
                      </a:cubicBezTo>
                      <a:cubicBezTo>
                        <a:pt x="82" y="152"/>
                        <a:pt x="83" y="152"/>
                        <a:pt x="84" y="152"/>
                      </a:cubicBezTo>
                      <a:cubicBezTo>
                        <a:pt x="85" y="152"/>
                        <a:pt x="85" y="152"/>
                        <a:pt x="86" y="152"/>
                      </a:cubicBezTo>
                      <a:cubicBezTo>
                        <a:pt x="86" y="152"/>
                        <a:pt x="87" y="152"/>
                        <a:pt x="88" y="152"/>
                      </a:cubicBezTo>
                      <a:cubicBezTo>
                        <a:pt x="88" y="151"/>
                        <a:pt x="89" y="151"/>
                        <a:pt x="89" y="151"/>
                      </a:cubicBezTo>
                      <a:cubicBezTo>
                        <a:pt x="90" y="151"/>
                        <a:pt x="91" y="151"/>
                        <a:pt x="91" y="151"/>
                      </a:cubicBezTo>
                      <a:cubicBezTo>
                        <a:pt x="92" y="151"/>
                        <a:pt x="93" y="151"/>
                        <a:pt x="93" y="150"/>
                      </a:cubicBezTo>
                      <a:cubicBezTo>
                        <a:pt x="94" y="150"/>
                        <a:pt x="94" y="150"/>
                        <a:pt x="95" y="150"/>
                      </a:cubicBezTo>
                      <a:cubicBezTo>
                        <a:pt x="96" y="150"/>
                        <a:pt x="96" y="150"/>
                        <a:pt x="97" y="150"/>
                      </a:cubicBezTo>
                      <a:cubicBezTo>
                        <a:pt x="97" y="149"/>
                        <a:pt x="98" y="149"/>
                        <a:pt x="98" y="149"/>
                      </a:cubicBezTo>
                      <a:cubicBezTo>
                        <a:pt x="99" y="149"/>
                        <a:pt x="100" y="149"/>
                        <a:pt x="100" y="148"/>
                      </a:cubicBezTo>
                      <a:cubicBezTo>
                        <a:pt x="101" y="148"/>
                        <a:pt x="101" y="148"/>
                        <a:pt x="102" y="148"/>
                      </a:cubicBezTo>
                      <a:cubicBezTo>
                        <a:pt x="103" y="148"/>
                        <a:pt x="103" y="147"/>
                        <a:pt x="104" y="147"/>
                      </a:cubicBezTo>
                      <a:cubicBezTo>
                        <a:pt x="104" y="147"/>
                        <a:pt x="105" y="147"/>
                        <a:pt x="105" y="147"/>
                      </a:cubicBezTo>
                      <a:cubicBezTo>
                        <a:pt x="106" y="146"/>
                        <a:pt x="107" y="146"/>
                        <a:pt x="107" y="146"/>
                      </a:cubicBezTo>
                      <a:cubicBezTo>
                        <a:pt x="108" y="146"/>
                        <a:pt x="108" y="145"/>
                        <a:pt x="108" y="145"/>
                      </a:cubicBezTo>
                      <a:cubicBezTo>
                        <a:pt x="109" y="145"/>
                        <a:pt x="110" y="145"/>
                        <a:pt x="111" y="144"/>
                      </a:cubicBezTo>
                      <a:cubicBezTo>
                        <a:pt x="111" y="144"/>
                        <a:pt x="111" y="144"/>
                        <a:pt x="112" y="144"/>
                      </a:cubicBezTo>
                      <a:cubicBezTo>
                        <a:pt x="112" y="143"/>
                        <a:pt x="113" y="143"/>
                        <a:pt x="114" y="143"/>
                      </a:cubicBezTo>
                      <a:cubicBezTo>
                        <a:pt x="114" y="142"/>
                        <a:pt x="114" y="142"/>
                        <a:pt x="115" y="142"/>
                      </a:cubicBezTo>
                      <a:cubicBezTo>
                        <a:pt x="115" y="142"/>
                        <a:pt x="116" y="141"/>
                        <a:pt x="117" y="141"/>
                      </a:cubicBezTo>
                      <a:cubicBezTo>
                        <a:pt x="117" y="141"/>
                        <a:pt x="117" y="140"/>
                        <a:pt x="118" y="140"/>
                      </a:cubicBezTo>
                      <a:cubicBezTo>
                        <a:pt x="118" y="140"/>
                        <a:pt x="119" y="139"/>
                        <a:pt x="120" y="139"/>
                      </a:cubicBezTo>
                      <a:cubicBezTo>
                        <a:pt x="120" y="139"/>
                        <a:pt x="120" y="138"/>
                        <a:pt x="120" y="138"/>
                      </a:cubicBezTo>
                      <a:cubicBezTo>
                        <a:pt x="121" y="138"/>
                        <a:pt x="122" y="137"/>
                        <a:pt x="123" y="137"/>
                      </a:cubicBezTo>
                      <a:cubicBezTo>
                        <a:pt x="123" y="137"/>
                        <a:pt x="123" y="136"/>
                        <a:pt x="123" y="136"/>
                      </a:cubicBezTo>
                      <a:cubicBezTo>
                        <a:pt x="124" y="136"/>
                        <a:pt x="125" y="135"/>
                        <a:pt x="126" y="134"/>
                      </a:cubicBezTo>
                      <a:cubicBezTo>
                        <a:pt x="126" y="134"/>
                        <a:pt x="126" y="134"/>
                        <a:pt x="126" y="134"/>
                      </a:cubicBezTo>
                      <a:cubicBezTo>
                        <a:pt x="142" y="120"/>
                        <a:pt x="153" y="99"/>
                        <a:pt x="153" y="76"/>
                      </a:cubicBezTo>
                      <a:cubicBezTo>
                        <a:pt x="153" y="34"/>
                        <a:pt x="118" y="0"/>
                        <a:pt x="76" y="0"/>
                      </a:cubicBezTo>
                      <a:close/>
                      <a:moveTo>
                        <a:pt x="119" y="133"/>
                      </a:moveTo>
                      <a:cubicBezTo>
                        <a:pt x="118" y="134"/>
                        <a:pt x="117" y="134"/>
                        <a:pt x="116" y="135"/>
                      </a:cubicBezTo>
                      <a:cubicBezTo>
                        <a:pt x="116" y="135"/>
                        <a:pt x="115" y="136"/>
                        <a:pt x="115" y="136"/>
                      </a:cubicBezTo>
                      <a:cubicBezTo>
                        <a:pt x="114" y="137"/>
                        <a:pt x="113" y="137"/>
                        <a:pt x="111" y="138"/>
                      </a:cubicBezTo>
                      <a:cubicBezTo>
                        <a:pt x="111" y="138"/>
                        <a:pt x="111" y="138"/>
                        <a:pt x="110" y="139"/>
                      </a:cubicBezTo>
                      <a:cubicBezTo>
                        <a:pt x="109" y="139"/>
                        <a:pt x="107" y="140"/>
                        <a:pt x="106" y="141"/>
                      </a:cubicBezTo>
                      <a:cubicBezTo>
                        <a:pt x="106" y="141"/>
                        <a:pt x="105" y="141"/>
                        <a:pt x="105" y="141"/>
                      </a:cubicBezTo>
                      <a:cubicBezTo>
                        <a:pt x="103" y="142"/>
                        <a:pt x="102" y="143"/>
                        <a:pt x="100" y="143"/>
                      </a:cubicBezTo>
                      <a:cubicBezTo>
                        <a:pt x="100" y="143"/>
                        <a:pt x="99" y="143"/>
                        <a:pt x="99" y="144"/>
                      </a:cubicBezTo>
                      <a:cubicBezTo>
                        <a:pt x="97" y="144"/>
                        <a:pt x="96" y="145"/>
                        <a:pt x="94" y="145"/>
                      </a:cubicBezTo>
                      <a:cubicBezTo>
                        <a:pt x="94" y="145"/>
                        <a:pt x="94" y="145"/>
                        <a:pt x="94" y="145"/>
                      </a:cubicBezTo>
                      <a:cubicBezTo>
                        <a:pt x="92" y="146"/>
                        <a:pt x="91" y="146"/>
                        <a:pt x="89" y="146"/>
                      </a:cubicBezTo>
                      <a:cubicBezTo>
                        <a:pt x="89" y="146"/>
                        <a:pt x="88" y="146"/>
                        <a:pt x="88" y="146"/>
                      </a:cubicBezTo>
                      <a:cubicBezTo>
                        <a:pt x="86" y="147"/>
                        <a:pt x="85" y="147"/>
                        <a:pt x="83" y="147"/>
                      </a:cubicBezTo>
                      <a:cubicBezTo>
                        <a:pt x="82" y="147"/>
                        <a:pt x="82" y="147"/>
                        <a:pt x="82" y="147"/>
                      </a:cubicBezTo>
                      <a:cubicBezTo>
                        <a:pt x="81" y="147"/>
                        <a:pt x="81" y="147"/>
                        <a:pt x="80" y="147"/>
                      </a:cubicBezTo>
                      <a:cubicBezTo>
                        <a:pt x="80" y="147"/>
                        <a:pt x="80" y="147"/>
                        <a:pt x="80" y="147"/>
                      </a:cubicBezTo>
                      <a:cubicBezTo>
                        <a:pt x="79" y="147"/>
                        <a:pt x="78" y="147"/>
                        <a:pt x="76" y="147"/>
                      </a:cubicBezTo>
                      <a:cubicBezTo>
                        <a:pt x="75" y="147"/>
                        <a:pt x="74" y="147"/>
                        <a:pt x="73" y="147"/>
                      </a:cubicBezTo>
                      <a:cubicBezTo>
                        <a:pt x="72" y="147"/>
                        <a:pt x="72" y="147"/>
                        <a:pt x="72" y="147"/>
                      </a:cubicBezTo>
                      <a:cubicBezTo>
                        <a:pt x="72" y="147"/>
                        <a:pt x="71" y="147"/>
                        <a:pt x="71" y="147"/>
                      </a:cubicBezTo>
                      <a:cubicBezTo>
                        <a:pt x="71" y="147"/>
                        <a:pt x="70" y="147"/>
                        <a:pt x="70" y="147"/>
                      </a:cubicBezTo>
                      <a:cubicBezTo>
                        <a:pt x="68" y="147"/>
                        <a:pt x="67" y="147"/>
                        <a:pt x="65" y="146"/>
                      </a:cubicBezTo>
                      <a:cubicBezTo>
                        <a:pt x="64" y="146"/>
                        <a:pt x="64" y="146"/>
                        <a:pt x="64" y="146"/>
                      </a:cubicBezTo>
                      <a:cubicBezTo>
                        <a:pt x="62" y="146"/>
                        <a:pt x="60" y="145"/>
                        <a:pt x="59" y="145"/>
                      </a:cubicBezTo>
                      <a:cubicBezTo>
                        <a:pt x="59" y="145"/>
                        <a:pt x="59" y="145"/>
                        <a:pt x="59" y="145"/>
                      </a:cubicBezTo>
                      <a:cubicBezTo>
                        <a:pt x="57" y="145"/>
                        <a:pt x="55" y="144"/>
                        <a:pt x="54" y="144"/>
                      </a:cubicBezTo>
                      <a:cubicBezTo>
                        <a:pt x="53" y="143"/>
                        <a:pt x="53" y="143"/>
                        <a:pt x="53" y="143"/>
                      </a:cubicBezTo>
                      <a:cubicBezTo>
                        <a:pt x="51" y="143"/>
                        <a:pt x="50" y="142"/>
                        <a:pt x="48" y="141"/>
                      </a:cubicBezTo>
                      <a:cubicBezTo>
                        <a:pt x="48" y="141"/>
                        <a:pt x="47" y="141"/>
                        <a:pt x="47" y="141"/>
                      </a:cubicBezTo>
                      <a:cubicBezTo>
                        <a:pt x="45" y="140"/>
                        <a:pt x="44" y="139"/>
                        <a:pt x="43" y="139"/>
                      </a:cubicBezTo>
                      <a:cubicBezTo>
                        <a:pt x="42" y="138"/>
                        <a:pt x="42" y="138"/>
                        <a:pt x="41" y="138"/>
                      </a:cubicBezTo>
                      <a:cubicBezTo>
                        <a:pt x="40" y="137"/>
                        <a:pt x="39" y="137"/>
                        <a:pt x="38" y="136"/>
                      </a:cubicBezTo>
                      <a:cubicBezTo>
                        <a:pt x="38" y="136"/>
                        <a:pt x="37" y="135"/>
                        <a:pt x="37" y="135"/>
                      </a:cubicBezTo>
                      <a:cubicBezTo>
                        <a:pt x="36" y="134"/>
                        <a:pt x="34" y="134"/>
                        <a:pt x="33" y="133"/>
                      </a:cubicBezTo>
                      <a:cubicBezTo>
                        <a:pt x="33" y="132"/>
                        <a:pt x="33" y="131"/>
                        <a:pt x="33" y="131"/>
                      </a:cubicBezTo>
                      <a:cubicBezTo>
                        <a:pt x="40" y="125"/>
                        <a:pt x="47" y="121"/>
                        <a:pt x="56" y="119"/>
                      </a:cubicBezTo>
                      <a:cubicBezTo>
                        <a:pt x="57" y="119"/>
                        <a:pt x="59" y="118"/>
                        <a:pt x="60" y="117"/>
                      </a:cubicBezTo>
                      <a:cubicBezTo>
                        <a:pt x="64" y="113"/>
                        <a:pt x="68" y="106"/>
                        <a:pt x="66" y="96"/>
                      </a:cubicBezTo>
                      <a:cubicBezTo>
                        <a:pt x="65" y="95"/>
                        <a:pt x="65" y="93"/>
                        <a:pt x="64" y="92"/>
                      </a:cubicBezTo>
                      <a:cubicBezTo>
                        <a:pt x="60" y="87"/>
                        <a:pt x="58" y="81"/>
                        <a:pt x="56" y="75"/>
                      </a:cubicBezTo>
                      <a:cubicBezTo>
                        <a:pt x="56" y="73"/>
                        <a:pt x="55" y="72"/>
                        <a:pt x="54" y="70"/>
                      </a:cubicBezTo>
                      <a:cubicBezTo>
                        <a:pt x="53" y="68"/>
                        <a:pt x="52" y="67"/>
                        <a:pt x="52" y="65"/>
                      </a:cubicBezTo>
                      <a:cubicBezTo>
                        <a:pt x="52" y="63"/>
                        <a:pt x="53" y="61"/>
                        <a:pt x="54" y="59"/>
                      </a:cubicBezTo>
                      <a:cubicBezTo>
                        <a:pt x="55" y="58"/>
                        <a:pt x="55" y="58"/>
                        <a:pt x="55" y="58"/>
                      </a:cubicBezTo>
                      <a:cubicBezTo>
                        <a:pt x="55" y="57"/>
                        <a:pt x="55" y="55"/>
                        <a:pt x="55" y="54"/>
                      </a:cubicBezTo>
                      <a:cubicBezTo>
                        <a:pt x="54" y="53"/>
                        <a:pt x="54" y="53"/>
                        <a:pt x="54" y="53"/>
                      </a:cubicBezTo>
                      <a:cubicBezTo>
                        <a:pt x="53" y="52"/>
                        <a:pt x="53" y="50"/>
                        <a:pt x="53" y="47"/>
                      </a:cubicBezTo>
                      <a:cubicBezTo>
                        <a:pt x="53" y="46"/>
                        <a:pt x="53" y="46"/>
                        <a:pt x="53" y="46"/>
                      </a:cubicBezTo>
                      <a:cubicBezTo>
                        <a:pt x="53" y="36"/>
                        <a:pt x="65" y="28"/>
                        <a:pt x="76" y="28"/>
                      </a:cubicBezTo>
                      <a:cubicBezTo>
                        <a:pt x="88" y="28"/>
                        <a:pt x="99" y="36"/>
                        <a:pt x="99" y="46"/>
                      </a:cubicBezTo>
                      <a:cubicBezTo>
                        <a:pt x="99" y="47"/>
                        <a:pt x="99" y="47"/>
                        <a:pt x="99" y="47"/>
                      </a:cubicBezTo>
                      <a:cubicBezTo>
                        <a:pt x="99" y="50"/>
                        <a:pt x="99" y="52"/>
                        <a:pt x="98" y="53"/>
                      </a:cubicBezTo>
                      <a:cubicBezTo>
                        <a:pt x="98" y="54"/>
                        <a:pt x="98" y="54"/>
                        <a:pt x="98" y="54"/>
                      </a:cubicBezTo>
                      <a:cubicBezTo>
                        <a:pt x="97" y="55"/>
                        <a:pt x="97" y="57"/>
                        <a:pt x="98" y="58"/>
                      </a:cubicBezTo>
                      <a:cubicBezTo>
                        <a:pt x="99" y="59"/>
                        <a:pt x="99" y="59"/>
                        <a:pt x="99" y="59"/>
                      </a:cubicBezTo>
                      <a:cubicBezTo>
                        <a:pt x="100" y="61"/>
                        <a:pt x="100" y="63"/>
                        <a:pt x="100" y="65"/>
                      </a:cubicBezTo>
                      <a:cubicBezTo>
                        <a:pt x="100" y="67"/>
                        <a:pt x="100" y="68"/>
                        <a:pt x="99" y="70"/>
                      </a:cubicBezTo>
                      <a:cubicBezTo>
                        <a:pt x="98" y="72"/>
                        <a:pt x="97" y="73"/>
                        <a:pt x="97" y="75"/>
                      </a:cubicBezTo>
                      <a:cubicBezTo>
                        <a:pt x="95" y="81"/>
                        <a:pt x="92" y="87"/>
                        <a:pt x="89" y="92"/>
                      </a:cubicBezTo>
                      <a:cubicBezTo>
                        <a:pt x="88" y="93"/>
                        <a:pt x="87" y="95"/>
                        <a:pt x="87" y="96"/>
                      </a:cubicBezTo>
                      <a:cubicBezTo>
                        <a:pt x="85" y="106"/>
                        <a:pt x="89" y="113"/>
                        <a:pt x="93" y="117"/>
                      </a:cubicBezTo>
                      <a:cubicBezTo>
                        <a:pt x="94" y="118"/>
                        <a:pt x="95" y="119"/>
                        <a:pt x="97" y="119"/>
                      </a:cubicBezTo>
                      <a:cubicBezTo>
                        <a:pt x="106" y="121"/>
                        <a:pt x="112" y="125"/>
                        <a:pt x="119" y="131"/>
                      </a:cubicBezTo>
                      <a:cubicBezTo>
                        <a:pt x="120" y="131"/>
                        <a:pt x="120" y="132"/>
                        <a:pt x="119" y="133"/>
                      </a:cubicBezTo>
                      <a:close/>
                      <a:moveTo>
                        <a:pt x="147" y="80"/>
                      </a:moveTo>
                      <a:cubicBezTo>
                        <a:pt x="146" y="99"/>
                        <a:pt x="138" y="116"/>
                        <a:pt x="125" y="128"/>
                      </a:cubicBezTo>
                      <a:cubicBezTo>
                        <a:pt x="125" y="128"/>
                        <a:pt x="124" y="128"/>
                        <a:pt x="123" y="128"/>
                      </a:cubicBezTo>
                      <a:cubicBezTo>
                        <a:pt x="116" y="121"/>
                        <a:pt x="108" y="116"/>
                        <a:pt x="98" y="114"/>
                      </a:cubicBezTo>
                      <a:cubicBezTo>
                        <a:pt x="97" y="114"/>
                        <a:pt x="96" y="113"/>
                        <a:pt x="96" y="113"/>
                      </a:cubicBezTo>
                      <a:cubicBezTo>
                        <a:pt x="93" y="109"/>
                        <a:pt x="91" y="105"/>
                        <a:pt x="92" y="97"/>
                      </a:cubicBezTo>
                      <a:cubicBezTo>
                        <a:pt x="92" y="96"/>
                        <a:pt x="93" y="96"/>
                        <a:pt x="93" y="95"/>
                      </a:cubicBezTo>
                      <a:cubicBezTo>
                        <a:pt x="97" y="90"/>
                        <a:pt x="100" y="83"/>
                        <a:pt x="101" y="76"/>
                      </a:cubicBezTo>
                      <a:cubicBezTo>
                        <a:pt x="102" y="75"/>
                        <a:pt x="102" y="74"/>
                        <a:pt x="103" y="74"/>
                      </a:cubicBezTo>
                      <a:cubicBezTo>
                        <a:pt x="105" y="71"/>
                        <a:pt x="106" y="68"/>
                        <a:pt x="106" y="65"/>
                      </a:cubicBezTo>
                      <a:cubicBezTo>
                        <a:pt x="106" y="62"/>
                        <a:pt x="105" y="59"/>
                        <a:pt x="103" y="57"/>
                      </a:cubicBezTo>
                      <a:cubicBezTo>
                        <a:pt x="103" y="56"/>
                        <a:pt x="103" y="55"/>
                        <a:pt x="103" y="55"/>
                      </a:cubicBezTo>
                      <a:cubicBezTo>
                        <a:pt x="105" y="52"/>
                        <a:pt x="104" y="49"/>
                        <a:pt x="104" y="46"/>
                      </a:cubicBezTo>
                      <a:cubicBezTo>
                        <a:pt x="104" y="33"/>
                        <a:pt x="90" y="23"/>
                        <a:pt x="76" y="23"/>
                      </a:cubicBezTo>
                      <a:cubicBezTo>
                        <a:pt x="62" y="23"/>
                        <a:pt x="48" y="33"/>
                        <a:pt x="48" y="46"/>
                      </a:cubicBezTo>
                      <a:cubicBezTo>
                        <a:pt x="48" y="49"/>
                        <a:pt x="48" y="52"/>
                        <a:pt x="49" y="55"/>
                      </a:cubicBezTo>
                      <a:cubicBezTo>
                        <a:pt x="50" y="55"/>
                        <a:pt x="50" y="56"/>
                        <a:pt x="49" y="57"/>
                      </a:cubicBezTo>
                      <a:cubicBezTo>
                        <a:pt x="48" y="59"/>
                        <a:pt x="47" y="62"/>
                        <a:pt x="47" y="65"/>
                      </a:cubicBezTo>
                      <a:cubicBezTo>
                        <a:pt x="47" y="68"/>
                        <a:pt x="48" y="71"/>
                        <a:pt x="50" y="74"/>
                      </a:cubicBezTo>
                      <a:cubicBezTo>
                        <a:pt x="51" y="74"/>
                        <a:pt x="51" y="75"/>
                        <a:pt x="51" y="76"/>
                      </a:cubicBezTo>
                      <a:cubicBezTo>
                        <a:pt x="53" y="83"/>
                        <a:pt x="56" y="90"/>
                        <a:pt x="60" y="95"/>
                      </a:cubicBezTo>
                      <a:cubicBezTo>
                        <a:pt x="60" y="96"/>
                        <a:pt x="61" y="96"/>
                        <a:pt x="61" y="97"/>
                      </a:cubicBezTo>
                      <a:cubicBezTo>
                        <a:pt x="62" y="104"/>
                        <a:pt x="60" y="109"/>
                        <a:pt x="57" y="113"/>
                      </a:cubicBezTo>
                      <a:cubicBezTo>
                        <a:pt x="56" y="113"/>
                        <a:pt x="56" y="114"/>
                        <a:pt x="55" y="114"/>
                      </a:cubicBezTo>
                      <a:cubicBezTo>
                        <a:pt x="45" y="116"/>
                        <a:pt x="37" y="121"/>
                        <a:pt x="29" y="128"/>
                      </a:cubicBezTo>
                      <a:cubicBezTo>
                        <a:pt x="29" y="128"/>
                        <a:pt x="28" y="128"/>
                        <a:pt x="27" y="128"/>
                      </a:cubicBezTo>
                      <a:cubicBezTo>
                        <a:pt x="15" y="116"/>
                        <a:pt x="6" y="99"/>
                        <a:pt x="5" y="80"/>
                      </a:cubicBezTo>
                      <a:cubicBezTo>
                        <a:pt x="5" y="80"/>
                        <a:pt x="5" y="80"/>
                        <a:pt x="5" y="80"/>
                      </a:cubicBezTo>
                      <a:cubicBezTo>
                        <a:pt x="5" y="78"/>
                        <a:pt x="5" y="75"/>
                        <a:pt x="5" y="73"/>
                      </a:cubicBezTo>
                      <a:cubicBezTo>
                        <a:pt x="5" y="73"/>
                        <a:pt x="5" y="72"/>
                        <a:pt x="5" y="72"/>
                      </a:cubicBezTo>
                      <a:cubicBezTo>
                        <a:pt x="7" y="36"/>
                        <a:pt x="36" y="7"/>
                        <a:pt x="73" y="5"/>
                      </a:cubicBezTo>
                      <a:cubicBezTo>
                        <a:pt x="73" y="5"/>
                        <a:pt x="73" y="5"/>
                        <a:pt x="73" y="5"/>
                      </a:cubicBezTo>
                      <a:cubicBezTo>
                        <a:pt x="74" y="5"/>
                        <a:pt x="75" y="5"/>
                        <a:pt x="75" y="5"/>
                      </a:cubicBezTo>
                      <a:cubicBezTo>
                        <a:pt x="76" y="5"/>
                        <a:pt x="77" y="5"/>
                        <a:pt x="77" y="5"/>
                      </a:cubicBezTo>
                      <a:cubicBezTo>
                        <a:pt x="77" y="5"/>
                        <a:pt x="77" y="5"/>
                        <a:pt x="78" y="5"/>
                      </a:cubicBezTo>
                      <a:cubicBezTo>
                        <a:pt x="78" y="5"/>
                        <a:pt x="79" y="5"/>
                        <a:pt x="79" y="5"/>
                      </a:cubicBezTo>
                      <a:cubicBezTo>
                        <a:pt x="80" y="5"/>
                        <a:pt x="80" y="5"/>
                        <a:pt x="80" y="5"/>
                      </a:cubicBezTo>
                      <a:cubicBezTo>
                        <a:pt x="116" y="7"/>
                        <a:pt x="146" y="36"/>
                        <a:pt x="147" y="72"/>
                      </a:cubicBezTo>
                      <a:cubicBezTo>
                        <a:pt x="147" y="73"/>
                        <a:pt x="147" y="73"/>
                        <a:pt x="147" y="73"/>
                      </a:cubicBezTo>
                      <a:cubicBezTo>
                        <a:pt x="148" y="75"/>
                        <a:pt x="148" y="77"/>
                        <a:pt x="147" y="79"/>
                      </a:cubicBezTo>
                      <a:cubicBezTo>
                        <a:pt x="147" y="79"/>
                        <a:pt x="147" y="80"/>
                        <a:pt x="147" y="80"/>
                      </a:cubicBezTo>
                      <a:close/>
                    </a:path>
                  </a:pathLst>
                </a:custGeom>
                <a:solidFill>
                  <a:schemeClr val="tx2">
                    <a:lumMod val="25000"/>
                    <a:lumOff val="75000"/>
                    <a:alpha val="50000"/>
                  </a:schemeClr>
                </a:solidFill>
                <a:ln>
                  <a:noFill/>
                </a:ln>
              </p:spPr>
              <p:txBody>
                <a:bodyPr vert="horz" wrap="square" lIns="91440" tIns="45720" rIns="91440" bIns="45720" numCol="1" anchor="t" anchorCtr="0" compatLnSpc="1">
                  <a:prstTxWarp prst="textNoShape">
                    <a:avLst/>
                  </a:prstTxWarp>
                </a:bodyPr>
                <a:lstStyle/>
                <a:p>
                  <a:endParaRPr lang="en-US" sz="1765"/>
                </a:p>
              </p:txBody>
            </p:sp>
          </p:grpSp>
        </p:grpSp>
        <p:grpSp>
          <p:nvGrpSpPr>
            <p:cNvPr id="19" name="Group 18">
              <a:extLst>
                <a:ext uri="{FF2B5EF4-FFF2-40B4-BE49-F238E27FC236}">
                  <a16:creationId xmlns:a16="http://schemas.microsoft.com/office/drawing/2014/main" id="{AFBE1172-23B2-47B0-84C5-2B22AB937747}"/>
                </a:ext>
              </a:extLst>
            </p:cNvPr>
            <p:cNvGrpSpPr/>
            <p:nvPr/>
          </p:nvGrpSpPr>
          <p:grpSpPr>
            <a:xfrm>
              <a:off x="7854943" y="3631697"/>
              <a:ext cx="3216796" cy="3811680"/>
              <a:chOff x="5402548" y="785353"/>
              <a:chExt cx="3216796" cy="3811680"/>
            </a:xfrm>
          </p:grpSpPr>
          <p:grpSp>
            <p:nvGrpSpPr>
              <p:cNvPr id="32" name="Group 31">
                <a:extLst>
                  <a:ext uri="{FF2B5EF4-FFF2-40B4-BE49-F238E27FC236}">
                    <a16:creationId xmlns:a16="http://schemas.microsoft.com/office/drawing/2014/main" id="{1A29EDF1-E784-479E-8AFB-6B202AEF654B}"/>
                  </a:ext>
                </a:extLst>
              </p:cNvPr>
              <p:cNvGrpSpPr/>
              <p:nvPr/>
            </p:nvGrpSpPr>
            <p:grpSpPr>
              <a:xfrm>
                <a:off x="7724566" y="2287873"/>
                <a:ext cx="894778" cy="894778"/>
                <a:chOff x="14143037" y="2125662"/>
                <a:chExt cx="1219200" cy="1219200"/>
              </a:xfrm>
            </p:grpSpPr>
            <p:sp>
              <p:nvSpPr>
                <p:cNvPr id="42" name="Oval 41">
                  <a:extLst>
                    <a:ext uri="{FF2B5EF4-FFF2-40B4-BE49-F238E27FC236}">
                      <a16:creationId xmlns:a16="http://schemas.microsoft.com/office/drawing/2014/main" id="{38E0C280-4C2C-455C-88F3-1198FABFEE52}"/>
                    </a:ext>
                  </a:extLst>
                </p:cNvPr>
                <p:cNvSpPr/>
                <p:nvPr/>
              </p:nvSpPr>
              <p:spPr bwMode="auto">
                <a:xfrm>
                  <a:off x="14143037" y="2125662"/>
                  <a:ext cx="1219200" cy="1219200"/>
                </a:xfrm>
                <a:prstGeom prst="ellipse">
                  <a:avLst/>
                </a:prstGeom>
                <a:solidFill>
                  <a:srgbClr val="FFFFFF">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3" name="Freeform 215">
                  <a:extLst>
                    <a:ext uri="{FF2B5EF4-FFF2-40B4-BE49-F238E27FC236}">
                      <a16:creationId xmlns:a16="http://schemas.microsoft.com/office/drawing/2014/main" id="{34F158D7-6835-4E73-A544-DEA691AE9085}"/>
                    </a:ext>
                  </a:extLst>
                </p:cNvPr>
                <p:cNvSpPr>
                  <a:spLocks noEditPoints="1"/>
                </p:cNvSpPr>
                <p:nvPr/>
              </p:nvSpPr>
              <p:spPr bwMode="auto">
                <a:xfrm>
                  <a:off x="14385130" y="2366697"/>
                  <a:ext cx="739945" cy="734484"/>
                </a:xfrm>
                <a:custGeom>
                  <a:avLst/>
                  <a:gdLst>
                    <a:gd name="T0" fmla="*/ 88 w 153"/>
                    <a:gd name="T1" fmla="*/ 152 h 152"/>
                    <a:gd name="T2" fmla="*/ 93 w 153"/>
                    <a:gd name="T3" fmla="*/ 150 h 152"/>
                    <a:gd name="T4" fmla="*/ 98 w 153"/>
                    <a:gd name="T5" fmla="*/ 149 h 152"/>
                    <a:gd name="T6" fmla="*/ 104 w 153"/>
                    <a:gd name="T7" fmla="*/ 147 h 152"/>
                    <a:gd name="T8" fmla="*/ 108 w 153"/>
                    <a:gd name="T9" fmla="*/ 145 h 152"/>
                    <a:gd name="T10" fmla="*/ 114 w 153"/>
                    <a:gd name="T11" fmla="*/ 143 h 152"/>
                    <a:gd name="T12" fmla="*/ 118 w 153"/>
                    <a:gd name="T13" fmla="*/ 140 h 152"/>
                    <a:gd name="T14" fmla="*/ 123 w 153"/>
                    <a:gd name="T15" fmla="*/ 137 h 152"/>
                    <a:gd name="T16" fmla="*/ 126 w 153"/>
                    <a:gd name="T17" fmla="*/ 134 h 152"/>
                    <a:gd name="T18" fmla="*/ 0 w 153"/>
                    <a:gd name="T19" fmla="*/ 76 h 152"/>
                    <a:gd name="T20" fmla="*/ 30 w 153"/>
                    <a:gd name="T21" fmla="*/ 136 h 152"/>
                    <a:gd name="T22" fmla="*/ 33 w 153"/>
                    <a:gd name="T23" fmla="*/ 139 h 152"/>
                    <a:gd name="T24" fmla="*/ 38 w 153"/>
                    <a:gd name="T25" fmla="*/ 142 h 152"/>
                    <a:gd name="T26" fmla="*/ 42 w 153"/>
                    <a:gd name="T27" fmla="*/ 144 h 152"/>
                    <a:gd name="T28" fmla="*/ 48 w 153"/>
                    <a:gd name="T29" fmla="*/ 147 h 152"/>
                    <a:gd name="T30" fmla="*/ 52 w 153"/>
                    <a:gd name="T31" fmla="*/ 148 h 152"/>
                    <a:gd name="T32" fmla="*/ 58 w 153"/>
                    <a:gd name="T33" fmla="*/ 150 h 152"/>
                    <a:gd name="T34" fmla="*/ 63 w 153"/>
                    <a:gd name="T35" fmla="*/ 151 h 152"/>
                    <a:gd name="T36" fmla="*/ 69 w 153"/>
                    <a:gd name="T37" fmla="*/ 152 h 152"/>
                    <a:gd name="T38" fmla="*/ 76 w 153"/>
                    <a:gd name="T39" fmla="*/ 152 h 152"/>
                    <a:gd name="T40" fmla="*/ 84 w 153"/>
                    <a:gd name="T41" fmla="*/ 152 h 152"/>
                    <a:gd name="T42" fmla="*/ 111 w 153"/>
                    <a:gd name="T43" fmla="*/ 138 h 152"/>
                    <a:gd name="T44" fmla="*/ 105 w 153"/>
                    <a:gd name="T45" fmla="*/ 141 h 152"/>
                    <a:gd name="T46" fmla="*/ 94 w 153"/>
                    <a:gd name="T47" fmla="*/ 145 h 152"/>
                    <a:gd name="T48" fmla="*/ 88 w 153"/>
                    <a:gd name="T49" fmla="*/ 146 h 152"/>
                    <a:gd name="T50" fmla="*/ 76 w 153"/>
                    <a:gd name="T51" fmla="*/ 147 h 152"/>
                    <a:gd name="T52" fmla="*/ 65 w 153"/>
                    <a:gd name="T53" fmla="*/ 146 h 152"/>
                    <a:gd name="T54" fmla="*/ 59 w 153"/>
                    <a:gd name="T55" fmla="*/ 145 h 152"/>
                    <a:gd name="T56" fmla="*/ 48 w 153"/>
                    <a:gd name="T57" fmla="*/ 141 h 152"/>
                    <a:gd name="T58" fmla="*/ 41 w 153"/>
                    <a:gd name="T59" fmla="*/ 138 h 152"/>
                    <a:gd name="T60" fmla="*/ 33 w 153"/>
                    <a:gd name="T61" fmla="*/ 133 h 152"/>
                    <a:gd name="T62" fmla="*/ 58 w 153"/>
                    <a:gd name="T63" fmla="*/ 118 h 152"/>
                    <a:gd name="T64" fmla="*/ 66 w 153"/>
                    <a:gd name="T65" fmla="*/ 98 h 152"/>
                    <a:gd name="T66" fmla="*/ 51 w 153"/>
                    <a:gd name="T67" fmla="*/ 75 h 152"/>
                    <a:gd name="T68" fmla="*/ 52 w 153"/>
                    <a:gd name="T69" fmla="*/ 66 h 152"/>
                    <a:gd name="T70" fmla="*/ 53 w 153"/>
                    <a:gd name="T71" fmla="*/ 61 h 152"/>
                    <a:gd name="T72" fmla="*/ 54 w 153"/>
                    <a:gd name="T73" fmla="*/ 45 h 152"/>
                    <a:gd name="T74" fmla="*/ 99 w 153"/>
                    <a:gd name="T75" fmla="*/ 49 h 152"/>
                    <a:gd name="T76" fmla="*/ 100 w 153"/>
                    <a:gd name="T77" fmla="*/ 61 h 152"/>
                    <a:gd name="T78" fmla="*/ 100 w 153"/>
                    <a:gd name="T79" fmla="*/ 67 h 152"/>
                    <a:gd name="T80" fmla="*/ 103 w 153"/>
                    <a:gd name="T81" fmla="*/ 95 h 152"/>
                    <a:gd name="T82" fmla="*/ 86 w 153"/>
                    <a:gd name="T83" fmla="*/ 102 h 152"/>
                    <a:gd name="T84" fmla="*/ 96 w 153"/>
                    <a:gd name="T85" fmla="*/ 119 h 152"/>
                    <a:gd name="T86" fmla="*/ 116 w 153"/>
                    <a:gd name="T87" fmla="*/ 135 h 152"/>
                    <a:gd name="T88" fmla="*/ 148 w 153"/>
                    <a:gd name="T89" fmla="*/ 76 h 152"/>
                    <a:gd name="T90" fmla="*/ 91 w 153"/>
                    <a:gd name="T91" fmla="*/ 102 h 152"/>
                    <a:gd name="T92" fmla="*/ 105 w 153"/>
                    <a:gd name="T93" fmla="*/ 67 h 152"/>
                    <a:gd name="T94" fmla="*/ 105 w 153"/>
                    <a:gd name="T95" fmla="*/ 45 h 152"/>
                    <a:gd name="T96" fmla="*/ 48 w 153"/>
                    <a:gd name="T97" fmla="*/ 45 h 152"/>
                    <a:gd name="T98" fmla="*/ 47 w 153"/>
                    <a:gd name="T99" fmla="*/ 65 h 152"/>
                    <a:gd name="T100" fmla="*/ 46 w 153"/>
                    <a:gd name="T101" fmla="*/ 99 h 152"/>
                    <a:gd name="T102" fmla="*/ 28 w 153"/>
                    <a:gd name="T103" fmla="*/ 1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52">
                      <a:moveTo>
                        <a:pt x="84" y="152"/>
                      </a:moveTo>
                      <a:cubicBezTo>
                        <a:pt x="84" y="152"/>
                        <a:pt x="85" y="152"/>
                        <a:pt x="86" y="152"/>
                      </a:cubicBezTo>
                      <a:cubicBezTo>
                        <a:pt x="86" y="152"/>
                        <a:pt x="87" y="152"/>
                        <a:pt x="88" y="152"/>
                      </a:cubicBezTo>
                      <a:cubicBezTo>
                        <a:pt x="88" y="151"/>
                        <a:pt x="89" y="151"/>
                        <a:pt x="89" y="151"/>
                      </a:cubicBezTo>
                      <a:cubicBezTo>
                        <a:pt x="90" y="151"/>
                        <a:pt x="91" y="151"/>
                        <a:pt x="91" y="151"/>
                      </a:cubicBezTo>
                      <a:cubicBezTo>
                        <a:pt x="92" y="151"/>
                        <a:pt x="93" y="151"/>
                        <a:pt x="93" y="150"/>
                      </a:cubicBezTo>
                      <a:cubicBezTo>
                        <a:pt x="94" y="150"/>
                        <a:pt x="94" y="150"/>
                        <a:pt x="95" y="150"/>
                      </a:cubicBezTo>
                      <a:cubicBezTo>
                        <a:pt x="96" y="150"/>
                        <a:pt x="96" y="150"/>
                        <a:pt x="97" y="150"/>
                      </a:cubicBezTo>
                      <a:cubicBezTo>
                        <a:pt x="97" y="149"/>
                        <a:pt x="98" y="149"/>
                        <a:pt x="98" y="149"/>
                      </a:cubicBezTo>
                      <a:cubicBezTo>
                        <a:pt x="99" y="149"/>
                        <a:pt x="100" y="149"/>
                        <a:pt x="100" y="148"/>
                      </a:cubicBezTo>
                      <a:cubicBezTo>
                        <a:pt x="101" y="148"/>
                        <a:pt x="101" y="148"/>
                        <a:pt x="102" y="148"/>
                      </a:cubicBezTo>
                      <a:cubicBezTo>
                        <a:pt x="102" y="148"/>
                        <a:pt x="103" y="147"/>
                        <a:pt x="104" y="147"/>
                      </a:cubicBezTo>
                      <a:cubicBezTo>
                        <a:pt x="104" y="147"/>
                        <a:pt x="105" y="147"/>
                        <a:pt x="105" y="147"/>
                      </a:cubicBezTo>
                      <a:cubicBezTo>
                        <a:pt x="106" y="146"/>
                        <a:pt x="107" y="146"/>
                        <a:pt x="107" y="146"/>
                      </a:cubicBezTo>
                      <a:cubicBezTo>
                        <a:pt x="108" y="146"/>
                        <a:pt x="108" y="145"/>
                        <a:pt x="108" y="145"/>
                      </a:cubicBezTo>
                      <a:cubicBezTo>
                        <a:pt x="109" y="145"/>
                        <a:pt x="110" y="145"/>
                        <a:pt x="111" y="144"/>
                      </a:cubicBezTo>
                      <a:cubicBezTo>
                        <a:pt x="111" y="144"/>
                        <a:pt x="111" y="144"/>
                        <a:pt x="112" y="144"/>
                      </a:cubicBezTo>
                      <a:cubicBezTo>
                        <a:pt x="112" y="143"/>
                        <a:pt x="113" y="143"/>
                        <a:pt x="114" y="143"/>
                      </a:cubicBezTo>
                      <a:cubicBezTo>
                        <a:pt x="114" y="142"/>
                        <a:pt x="114" y="142"/>
                        <a:pt x="115" y="142"/>
                      </a:cubicBezTo>
                      <a:cubicBezTo>
                        <a:pt x="115" y="142"/>
                        <a:pt x="116" y="141"/>
                        <a:pt x="117" y="141"/>
                      </a:cubicBezTo>
                      <a:cubicBezTo>
                        <a:pt x="117" y="141"/>
                        <a:pt x="117" y="140"/>
                        <a:pt x="118" y="140"/>
                      </a:cubicBezTo>
                      <a:cubicBezTo>
                        <a:pt x="118" y="140"/>
                        <a:pt x="119" y="139"/>
                        <a:pt x="120" y="139"/>
                      </a:cubicBezTo>
                      <a:cubicBezTo>
                        <a:pt x="120" y="139"/>
                        <a:pt x="120" y="138"/>
                        <a:pt x="120" y="138"/>
                      </a:cubicBezTo>
                      <a:cubicBezTo>
                        <a:pt x="121" y="138"/>
                        <a:pt x="122" y="137"/>
                        <a:pt x="123" y="137"/>
                      </a:cubicBezTo>
                      <a:cubicBezTo>
                        <a:pt x="123" y="137"/>
                        <a:pt x="123" y="136"/>
                        <a:pt x="123" y="136"/>
                      </a:cubicBezTo>
                      <a:cubicBezTo>
                        <a:pt x="124" y="136"/>
                        <a:pt x="125" y="135"/>
                        <a:pt x="126" y="134"/>
                      </a:cubicBezTo>
                      <a:cubicBezTo>
                        <a:pt x="126" y="134"/>
                        <a:pt x="126" y="134"/>
                        <a:pt x="126" y="134"/>
                      </a:cubicBezTo>
                      <a:cubicBezTo>
                        <a:pt x="142" y="120"/>
                        <a:pt x="153" y="99"/>
                        <a:pt x="153" y="76"/>
                      </a:cubicBezTo>
                      <a:cubicBezTo>
                        <a:pt x="153" y="34"/>
                        <a:pt x="118" y="0"/>
                        <a:pt x="76" y="0"/>
                      </a:cubicBezTo>
                      <a:cubicBezTo>
                        <a:pt x="34" y="0"/>
                        <a:pt x="0" y="34"/>
                        <a:pt x="0" y="76"/>
                      </a:cubicBezTo>
                      <a:cubicBezTo>
                        <a:pt x="0" y="99"/>
                        <a:pt x="10" y="120"/>
                        <a:pt x="27" y="134"/>
                      </a:cubicBezTo>
                      <a:cubicBezTo>
                        <a:pt x="27" y="134"/>
                        <a:pt x="27" y="134"/>
                        <a:pt x="27" y="134"/>
                      </a:cubicBezTo>
                      <a:cubicBezTo>
                        <a:pt x="28" y="135"/>
                        <a:pt x="29" y="136"/>
                        <a:pt x="30" y="136"/>
                      </a:cubicBezTo>
                      <a:cubicBezTo>
                        <a:pt x="30" y="136"/>
                        <a:pt x="30" y="137"/>
                        <a:pt x="30" y="137"/>
                      </a:cubicBezTo>
                      <a:cubicBezTo>
                        <a:pt x="31" y="137"/>
                        <a:pt x="31" y="138"/>
                        <a:pt x="32" y="138"/>
                      </a:cubicBezTo>
                      <a:cubicBezTo>
                        <a:pt x="32" y="138"/>
                        <a:pt x="33" y="139"/>
                        <a:pt x="33" y="139"/>
                      </a:cubicBezTo>
                      <a:cubicBezTo>
                        <a:pt x="34" y="139"/>
                        <a:pt x="34" y="140"/>
                        <a:pt x="35" y="140"/>
                      </a:cubicBezTo>
                      <a:cubicBezTo>
                        <a:pt x="35" y="140"/>
                        <a:pt x="36" y="141"/>
                        <a:pt x="36" y="141"/>
                      </a:cubicBezTo>
                      <a:cubicBezTo>
                        <a:pt x="37" y="141"/>
                        <a:pt x="37" y="142"/>
                        <a:pt x="38" y="142"/>
                      </a:cubicBezTo>
                      <a:cubicBezTo>
                        <a:pt x="38" y="142"/>
                        <a:pt x="39" y="142"/>
                        <a:pt x="39" y="143"/>
                      </a:cubicBezTo>
                      <a:cubicBezTo>
                        <a:pt x="40" y="143"/>
                        <a:pt x="40" y="143"/>
                        <a:pt x="41" y="144"/>
                      </a:cubicBezTo>
                      <a:cubicBezTo>
                        <a:pt x="41" y="144"/>
                        <a:pt x="42" y="144"/>
                        <a:pt x="42" y="144"/>
                      </a:cubicBezTo>
                      <a:cubicBezTo>
                        <a:pt x="43" y="145"/>
                        <a:pt x="44" y="145"/>
                        <a:pt x="44" y="145"/>
                      </a:cubicBezTo>
                      <a:cubicBezTo>
                        <a:pt x="45" y="145"/>
                        <a:pt x="45" y="146"/>
                        <a:pt x="45" y="146"/>
                      </a:cubicBezTo>
                      <a:cubicBezTo>
                        <a:pt x="46" y="146"/>
                        <a:pt x="47" y="146"/>
                        <a:pt x="48" y="147"/>
                      </a:cubicBezTo>
                      <a:cubicBezTo>
                        <a:pt x="48" y="147"/>
                        <a:pt x="48" y="147"/>
                        <a:pt x="49" y="147"/>
                      </a:cubicBezTo>
                      <a:cubicBezTo>
                        <a:pt x="49" y="147"/>
                        <a:pt x="50" y="148"/>
                        <a:pt x="51" y="148"/>
                      </a:cubicBezTo>
                      <a:cubicBezTo>
                        <a:pt x="51" y="148"/>
                        <a:pt x="52" y="148"/>
                        <a:pt x="52" y="148"/>
                      </a:cubicBezTo>
                      <a:cubicBezTo>
                        <a:pt x="53" y="149"/>
                        <a:pt x="54" y="149"/>
                        <a:pt x="54" y="149"/>
                      </a:cubicBezTo>
                      <a:cubicBezTo>
                        <a:pt x="55" y="149"/>
                        <a:pt x="55" y="149"/>
                        <a:pt x="56" y="150"/>
                      </a:cubicBezTo>
                      <a:cubicBezTo>
                        <a:pt x="56" y="150"/>
                        <a:pt x="57" y="150"/>
                        <a:pt x="58" y="150"/>
                      </a:cubicBezTo>
                      <a:cubicBezTo>
                        <a:pt x="58" y="150"/>
                        <a:pt x="59" y="150"/>
                        <a:pt x="59" y="150"/>
                      </a:cubicBezTo>
                      <a:cubicBezTo>
                        <a:pt x="60" y="151"/>
                        <a:pt x="61" y="151"/>
                        <a:pt x="61" y="151"/>
                      </a:cubicBezTo>
                      <a:cubicBezTo>
                        <a:pt x="62" y="151"/>
                        <a:pt x="63" y="151"/>
                        <a:pt x="63" y="151"/>
                      </a:cubicBezTo>
                      <a:cubicBezTo>
                        <a:pt x="64" y="151"/>
                        <a:pt x="64" y="151"/>
                        <a:pt x="65" y="152"/>
                      </a:cubicBezTo>
                      <a:cubicBezTo>
                        <a:pt x="66" y="152"/>
                        <a:pt x="66" y="152"/>
                        <a:pt x="67" y="152"/>
                      </a:cubicBezTo>
                      <a:cubicBezTo>
                        <a:pt x="68" y="152"/>
                        <a:pt x="68" y="152"/>
                        <a:pt x="69" y="152"/>
                      </a:cubicBezTo>
                      <a:cubicBezTo>
                        <a:pt x="70" y="152"/>
                        <a:pt x="70" y="152"/>
                        <a:pt x="71" y="152"/>
                      </a:cubicBezTo>
                      <a:cubicBezTo>
                        <a:pt x="72" y="152"/>
                        <a:pt x="72" y="152"/>
                        <a:pt x="72" y="152"/>
                      </a:cubicBezTo>
                      <a:cubicBezTo>
                        <a:pt x="74" y="152"/>
                        <a:pt x="75" y="152"/>
                        <a:pt x="76" y="152"/>
                      </a:cubicBezTo>
                      <a:cubicBezTo>
                        <a:pt x="78" y="152"/>
                        <a:pt x="79" y="152"/>
                        <a:pt x="80" y="152"/>
                      </a:cubicBezTo>
                      <a:cubicBezTo>
                        <a:pt x="81" y="152"/>
                        <a:pt x="81" y="152"/>
                        <a:pt x="81" y="152"/>
                      </a:cubicBezTo>
                      <a:cubicBezTo>
                        <a:pt x="82" y="152"/>
                        <a:pt x="83" y="152"/>
                        <a:pt x="84" y="152"/>
                      </a:cubicBezTo>
                      <a:close/>
                      <a:moveTo>
                        <a:pt x="116" y="135"/>
                      </a:moveTo>
                      <a:cubicBezTo>
                        <a:pt x="116" y="135"/>
                        <a:pt x="115" y="136"/>
                        <a:pt x="115" y="136"/>
                      </a:cubicBezTo>
                      <a:cubicBezTo>
                        <a:pt x="114" y="137"/>
                        <a:pt x="113" y="137"/>
                        <a:pt x="111" y="138"/>
                      </a:cubicBezTo>
                      <a:cubicBezTo>
                        <a:pt x="111" y="138"/>
                        <a:pt x="111" y="138"/>
                        <a:pt x="110" y="139"/>
                      </a:cubicBezTo>
                      <a:cubicBezTo>
                        <a:pt x="109" y="139"/>
                        <a:pt x="107" y="140"/>
                        <a:pt x="106" y="141"/>
                      </a:cubicBezTo>
                      <a:cubicBezTo>
                        <a:pt x="106" y="141"/>
                        <a:pt x="105" y="141"/>
                        <a:pt x="105" y="141"/>
                      </a:cubicBezTo>
                      <a:cubicBezTo>
                        <a:pt x="103" y="142"/>
                        <a:pt x="102" y="143"/>
                        <a:pt x="100" y="143"/>
                      </a:cubicBezTo>
                      <a:cubicBezTo>
                        <a:pt x="100" y="143"/>
                        <a:pt x="99" y="143"/>
                        <a:pt x="99" y="144"/>
                      </a:cubicBezTo>
                      <a:cubicBezTo>
                        <a:pt x="97" y="144"/>
                        <a:pt x="96" y="145"/>
                        <a:pt x="94" y="145"/>
                      </a:cubicBezTo>
                      <a:cubicBezTo>
                        <a:pt x="94" y="145"/>
                        <a:pt x="94" y="145"/>
                        <a:pt x="94" y="145"/>
                      </a:cubicBezTo>
                      <a:cubicBezTo>
                        <a:pt x="92" y="146"/>
                        <a:pt x="91" y="146"/>
                        <a:pt x="89" y="146"/>
                      </a:cubicBezTo>
                      <a:cubicBezTo>
                        <a:pt x="89" y="146"/>
                        <a:pt x="88" y="146"/>
                        <a:pt x="88" y="146"/>
                      </a:cubicBezTo>
                      <a:cubicBezTo>
                        <a:pt x="86" y="147"/>
                        <a:pt x="84" y="147"/>
                        <a:pt x="83" y="147"/>
                      </a:cubicBezTo>
                      <a:cubicBezTo>
                        <a:pt x="82" y="147"/>
                        <a:pt x="82" y="147"/>
                        <a:pt x="82" y="147"/>
                      </a:cubicBezTo>
                      <a:cubicBezTo>
                        <a:pt x="80" y="147"/>
                        <a:pt x="78" y="147"/>
                        <a:pt x="76" y="147"/>
                      </a:cubicBezTo>
                      <a:cubicBezTo>
                        <a:pt x="75" y="147"/>
                        <a:pt x="73" y="147"/>
                        <a:pt x="71" y="147"/>
                      </a:cubicBezTo>
                      <a:cubicBezTo>
                        <a:pt x="71" y="147"/>
                        <a:pt x="70" y="147"/>
                        <a:pt x="70" y="147"/>
                      </a:cubicBezTo>
                      <a:cubicBezTo>
                        <a:pt x="68" y="147"/>
                        <a:pt x="66" y="147"/>
                        <a:pt x="65" y="146"/>
                      </a:cubicBezTo>
                      <a:cubicBezTo>
                        <a:pt x="64" y="146"/>
                        <a:pt x="64" y="146"/>
                        <a:pt x="64" y="146"/>
                      </a:cubicBezTo>
                      <a:cubicBezTo>
                        <a:pt x="62" y="146"/>
                        <a:pt x="60" y="145"/>
                        <a:pt x="59" y="145"/>
                      </a:cubicBezTo>
                      <a:cubicBezTo>
                        <a:pt x="59" y="145"/>
                        <a:pt x="59" y="145"/>
                        <a:pt x="59" y="145"/>
                      </a:cubicBezTo>
                      <a:cubicBezTo>
                        <a:pt x="57" y="145"/>
                        <a:pt x="55" y="144"/>
                        <a:pt x="54" y="144"/>
                      </a:cubicBezTo>
                      <a:cubicBezTo>
                        <a:pt x="53" y="143"/>
                        <a:pt x="53" y="143"/>
                        <a:pt x="52" y="143"/>
                      </a:cubicBezTo>
                      <a:cubicBezTo>
                        <a:pt x="51" y="143"/>
                        <a:pt x="49" y="142"/>
                        <a:pt x="48" y="141"/>
                      </a:cubicBezTo>
                      <a:cubicBezTo>
                        <a:pt x="48" y="141"/>
                        <a:pt x="47" y="141"/>
                        <a:pt x="47" y="141"/>
                      </a:cubicBezTo>
                      <a:cubicBezTo>
                        <a:pt x="45" y="140"/>
                        <a:pt x="44" y="139"/>
                        <a:pt x="42" y="139"/>
                      </a:cubicBezTo>
                      <a:cubicBezTo>
                        <a:pt x="42" y="138"/>
                        <a:pt x="42" y="138"/>
                        <a:pt x="41" y="138"/>
                      </a:cubicBezTo>
                      <a:cubicBezTo>
                        <a:pt x="40" y="137"/>
                        <a:pt x="39" y="137"/>
                        <a:pt x="38" y="136"/>
                      </a:cubicBezTo>
                      <a:cubicBezTo>
                        <a:pt x="38" y="136"/>
                        <a:pt x="37" y="135"/>
                        <a:pt x="37" y="135"/>
                      </a:cubicBezTo>
                      <a:cubicBezTo>
                        <a:pt x="35" y="134"/>
                        <a:pt x="34" y="133"/>
                        <a:pt x="33" y="133"/>
                      </a:cubicBezTo>
                      <a:cubicBezTo>
                        <a:pt x="33" y="132"/>
                        <a:pt x="32" y="132"/>
                        <a:pt x="32" y="132"/>
                      </a:cubicBezTo>
                      <a:cubicBezTo>
                        <a:pt x="40" y="125"/>
                        <a:pt x="47" y="121"/>
                        <a:pt x="57" y="119"/>
                      </a:cubicBezTo>
                      <a:cubicBezTo>
                        <a:pt x="58" y="118"/>
                        <a:pt x="58" y="118"/>
                        <a:pt x="58" y="118"/>
                      </a:cubicBezTo>
                      <a:cubicBezTo>
                        <a:pt x="59" y="117"/>
                        <a:pt x="59" y="117"/>
                        <a:pt x="59" y="117"/>
                      </a:cubicBezTo>
                      <a:cubicBezTo>
                        <a:pt x="64" y="114"/>
                        <a:pt x="66" y="108"/>
                        <a:pt x="66" y="102"/>
                      </a:cubicBezTo>
                      <a:cubicBezTo>
                        <a:pt x="66" y="98"/>
                        <a:pt x="66" y="98"/>
                        <a:pt x="66" y="98"/>
                      </a:cubicBezTo>
                      <a:cubicBezTo>
                        <a:pt x="62" y="97"/>
                        <a:pt x="62" y="97"/>
                        <a:pt x="62" y="97"/>
                      </a:cubicBezTo>
                      <a:cubicBezTo>
                        <a:pt x="53" y="96"/>
                        <a:pt x="50" y="95"/>
                        <a:pt x="49" y="95"/>
                      </a:cubicBezTo>
                      <a:cubicBezTo>
                        <a:pt x="48" y="94"/>
                        <a:pt x="46" y="88"/>
                        <a:pt x="51" y="75"/>
                      </a:cubicBezTo>
                      <a:cubicBezTo>
                        <a:pt x="52" y="74"/>
                        <a:pt x="52" y="71"/>
                        <a:pt x="52" y="68"/>
                      </a:cubicBezTo>
                      <a:cubicBezTo>
                        <a:pt x="53" y="67"/>
                        <a:pt x="53" y="67"/>
                        <a:pt x="53" y="67"/>
                      </a:cubicBezTo>
                      <a:cubicBezTo>
                        <a:pt x="52" y="66"/>
                        <a:pt x="52" y="66"/>
                        <a:pt x="52" y="66"/>
                      </a:cubicBezTo>
                      <a:cubicBezTo>
                        <a:pt x="52" y="66"/>
                        <a:pt x="52" y="65"/>
                        <a:pt x="52" y="65"/>
                      </a:cubicBezTo>
                      <a:cubicBezTo>
                        <a:pt x="52" y="64"/>
                        <a:pt x="52" y="62"/>
                        <a:pt x="53" y="61"/>
                      </a:cubicBezTo>
                      <a:cubicBezTo>
                        <a:pt x="53" y="61"/>
                        <a:pt x="53" y="61"/>
                        <a:pt x="53" y="61"/>
                      </a:cubicBezTo>
                      <a:cubicBezTo>
                        <a:pt x="53" y="60"/>
                        <a:pt x="53" y="60"/>
                        <a:pt x="53" y="60"/>
                      </a:cubicBezTo>
                      <a:cubicBezTo>
                        <a:pt x="53" y="56"/>
                        <a:pt x="53" y="53"/>
                        <a:pt x="53" y="49"/>
                      </a:cubicBezTo>
                      <a:cubicBezTo>
                        <a:pt x="54" y="45"/>
                        <a:pt x="54" y="45"/>
                        <a:pt x="54" y="45"/>
                      </a:cubicBezTo>
                      <a:cubicBezTo>
                        <a:pt x="54" y="36"/>
                        <a:pt x="65" y="28"/>
                        <a:pt x="76" y="28"/>
                      </a:cubicBezTo>
                      <a:cubicBezTo>
                        <a:pt x="88" y="28"/>
                        <a:pt x="99" y="36"/>
                        <a:pt x="99" y="45"/>
                      </a:cubicBezTo>
                      <a:cubicBezTo>
                        <a:pt x="99" y="49"/>
                        <a:pt x="99" y="49"/>
                        <a:pt x="99" y="49"/>
                      </a:cubicBezTo>
                      <a:cubicBezTo>
                        <a:pt x="99" y="52"/>
                        <a:pt x="99" y="56"/>
                        <a:pt x="99" y="60"/>
                      </a:cubicBezTo>
                      <a:cubicBezTo>
                        <a:pt x="100" y="61"/>
                        <a:pt x="100" y="61"/>
                        <a:pt x="100" y="61"/>
                      </a:cubicBezTo>
                      <a:cubicBezTo>
                        <a:pt x="100" y="61"/>
                        <a:pt x="100" y="61"/>
                        <a:pt x="100" y="61"/>
                      </a:cubicBezTo>
                      <a:cubicBezTo>
                        <a:pt x="100" y="62"/>
                        <a:pt x="100" y="64"/>
                        <a:pt x="100" y="65"/>
                      </a:cubicBezTo>
                      <a:cubicBezTo>
                        <a:pt x="100" y="65"/>
                        <a:pt x="100" y="66"/>
                        <a:pt x="100" y="66"/>
                      </a:cubicBezTo>
                      <a:cubicBezTo>
                        <a:pt x="100" y="67"/>
                        <a:pt x="100" y="67"/>
                        <a:pt x="100" y="67"/>
                      </a:cubicBezTo>
                      <a:cubicBezTo>
                        <a:pt x="100" y="68"/>
                        <a:pt x="100" y="68"/>
                        <a:pt x="100" y="68"/>
                      </a:cubicBezTo>
                      <a:cubicBezTo>
                        <a:pt x="101" y="71"/>
                        <a:pt x="101" y="74"/>
                        <a:pt x="102" y="75"/>
                      </a:cubicBezTo>
                      <a:cubicBezTo>
                        <a:pt x="106" y="88"/>
                        <a:pt x="104" y="94"/>
                        <a:pt x="103" y="95"/>
                      </a:cubicBezTo>
                      <a:cubicBezTo>
                        <a:pt x="103" y="95"/>
                        <a:pt x="100" y="96"/>
                        <a:pt x="91" y="97"/>
                      </a:cubicBezTo>
                      <a:cubicBezTo>
                        <a:pt x="86" y="98"/>
                        <a:pt x="86" y="98"/>
                        <a:pt x="86" y="98"/>
                      </a:cubicBezTo>
                      <a:cubicBezTo>
                        <a:pt x="86" y="102"/>
                        <a:pt x="86" y="102"/>
                        <a:pt x="86" y="102"/>
                      </a:cubicBezTo>
                      <a:cubicBezTo>
                        <a:pt x="87" y="108"/>
                        <a:pt x="89" y="114"/>
                        <a:pt x="93" y="117"/>
                      </a:cubicBezTo>
                      <a:cubicBezTo>
                        <a:pt x="94" y="118"/>
                        <a:pt x="94" y="118"/>
                        <a:pt x="94" y="118"/>
                      </a:cubicBezTo>
                      <a:cubicBezTo>
                        <a:pt x="96" y="119"/>
                        <a:pt x="96" y="119"/>
                        <a:pt x="96" y="119"/>
                      </a:cubicBezTo>
                      <a:cubicBezTo>
                        <a:pt x="106" y="121"/>
                        <a:pt x="113" y="125"/>
                        <a:pt x="120" y="132"/>
                      </a:cubicBezTo>
                      <a:cubicBezTo>
                        <a:pt x="120" y="132"/>
                        <a:pt x="120" y="132"/>
                        <a:pt x="120" y="133"/>
                      </a:cubicBezTo>
                      <a:cubicBezTo>
                        <a:pt x="118" y="133"/>
                        <a:pt x="117" y="134"/>
                        <a:pt x="116" y="135"/>
                      </a:cubicBezTo>
                      <a:close/>
                      <a:moveTo>
                        <a:pt x="5" y="76"/>
                      </a:moveTo>
                      <a:cubicBezTo>
                        <a:pt x="5" y="37"/>
                        <a:pt x="37" y="5"/>
                        <a:pt x="76" y="5"/>
                      </a:cubicBezTo>
                      <a:cubicBezTo>
                        <a:pt x="116" y="5"/>
                        <a:pt x="148" y="37"/>
                        <a:pt x="148" y="76"/>
                      </a:cubicBezTo>
                      <a:cubicBezTo>
                        <a:pt x="148" y="97"/>
                        <a:pt x="139" y="116"/>
                        <a:pt x="124" y="129"/>
                      </a:cubicBezTo>
                      <a:cubicBezTo>
                        <a:pt x="116" y="121"/>
                        <a:pt x="108" y="116"/>
                        <a:pt x="97" y="114"/>
                      </a:cubicBezTo>
                      <a:cubicBezTo>
                        <a:pt x="94" y="111"/>
                        <a:pt x="92" y="107"/>
                        <a:pt x="91" y="102"/>
                      </a:cubicBezTo>
                      <a:cubicBezTo>
                        <a:pt x="99" y="102"/>
                        <a:pt x="105" y="101"/>
                        <a:pt x="107" y="99"/>
                      </a:cubicBezTo>
                      <a:cubicBezTo>
                        <a:pt x="109" y="96"/>
                        <a:pt x="112" y="88"/>
                        <a:pt x="107" y="74"/>
                      </a:cubicBezTo>
                      <a:cubicBezTo>
                        <a:pt x="106" y="72"/>
                        <a:pt x="106" y="70"/>
                        <a:pt x="105" y="67"/>
                      </a:cubicBezTo>
                      <a:cubicBezTo>
                        <a:pt x="105" y="67"/>
                        <a:pt x="106" y="66"/>
                        <a:pt x="106" y="65"/>
                      </a:cubicBezTo>
                      <a:cubicBezTo>
                        <a:pt x="106" y="63"/>
                        <a:pt x="105" y="61"/>
                        <a:pt x="105" y="60"/>
                      </a:cubicBezTo>
                      <a:cubicBezTo>
                        <a:pt x="104" y="53"/>
                        <a:pt x="104" y="47"/>
                        <a:pt x="105" y="45"/>
                      </a:cubicBezTo>
                      <a:cubicBezTo>
                        <a:pt x="104" y="45"/>
                        <a:pt x="104" y="45"/>
                        <a:pt x="104" y="45"/>
                      </a:cubicBezTo>
                      <a:cubicBezTo>
                        <a:pt x="103" y="32"/>
                        <a:pt x="90" y="23"/>
                        <a:pt x="76" y="23"/>
                      </a:cubicBezTo>
                      <a:cubicBezTo>
                        <a:pt x="63" y="23"/>
                        <a:pt x="49" y="32"/>
                        <a:pt x="48" y="45"/>
                      </a:cubicBezTo>
                      <a:cubicBezTo>
                        <a:pt x="48" y="45"/>
                        <a:pt x="48" y="45"/>
                        <a:pt x="48" y="45"/>
                      </a:cubicBezTo>
                      <a:cubicBezTo>
                        <a:pt x="48" y="47"/>
                        <a:pt x="48" y="53"/>
                        <a:pt x="48" y="60"/>
                      </a:cubicBezTo>
                      <a:cubicBezTo>
                        <a:pt x="47" y="61"/>
                        <a:pt x="47" y="63"/>
                        <a:pt x="47" y="65"/>
                      </a:cubicBezTo>
                      <a:cubicBezTo>
                        <a:pt x="47" y="66"/>
                        <a:pt x="47" y="67"/>
                        <a:pt x="47" y="67"/>
                      </a:cubicBezTo>
                      <a:cubicBezTo>
                        <a:pt x="47" y="70"/>
                        <a:pt x="47" y="72"/>
                        <a:pt x="46" y="74"/>
                      </a:cubicBezTo>
                      <a:cubicBezTo>
                        <a:pt x="41" y="88"/>
                        <a:pt x="43" y="96"/>
                        <a:pt x="46" y="99"/>
                      </a:cubicBezTo>
                      <a:cubicBezTo>
                        <a:pt x="48" y="101"/>
                        <a:pt x="54" y="102"/>
                        <a:pt x="61" y="102"/>
                      </a:cubicBezTo>
                      <a:cubicBezTo>
                        <a:pt x="61" y="107"/>
                        <a:pt x="59" y="111"/>
                        <a:pt x="56" y="114"/>
                      </a:cubicBezTo>
                      <a:cubicBezTo>
                        <a:pt x="45" y="116"/>
                        <a:pt x="36" y="121"/>
                        <a:pt x="28" y="129"/>
                      </a:cubicBezTo>
                      <a:cubicBezTo>
                        <a:pt x="14" y="116"/>
                        <a:pt x="5" y="97"/>
                        <a:pt x="5" y="76"/>
                      </a:cubicBez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sz="1765"/>
                </a:p>
              </p:txBody>
            </p:sp>
          </p:grpSp>
          <p:grpSp>
            <p:nvGrpSpPr>
              <p:cNvPr id="33" name="Group 32">
                <a:extLst>
                  <a:ext uri="{FF2B5EF4-FFF2-40B4-BE49-F238E27FC236}">
                    <a16:creationId xmlns:a16="http://schemas.microsoft.com/office/drawing/2014/main" id="{506F72A4-BCCF-436E-A3FD-FAD0012704D6}"/>
                  </a:ext>
                </a:extLst>
              </p:cNvPr>
              <p:cNvGrpSpPr/>
              <p:nvPr/>
            </p:nvGrpSpPr>
            <p:grpSpPr>
              <a:xfrm>
                <a:off x="7256351" y="3882137"/>
                <a:ext cx="714896" cy="714896"/>
                <a:chOff x="14395189" y="818837"/>
                <a:chExt cx="714896" cy="714896"/>
              </a:xfrm>
            </p:grpSpPr>
            <p:sp>
              <p:nvSpPr>
                <p:cNvPr id="40" name="Oval 39">
                  <a:extLst>
                    <a:ext uri="{FF2B5EF4-FFF2-40B4-BE49-F238E27FC236}">
                      <a16:creationId xmlns:a16="http://schemas.microsoft.com/office/drawing/2014/main" id="{4D868D75-CF8D-4DEB-AA83-FEB9C42110BF}"/>
                    </a:ext>
                  </a:extLst>
                </p:cNvPr>
                <p:cNvSpPr/>
                <p:nvPr/>
              </p:nvSpPr>
              <p:spPr bwMode="auto">
                <a:xfrm>
                  <a:off x="14395189" y="818837"/>
                  <a:ext cx="714896" cy="714896"/>
                </a:xfrm>
                <a:prstGeom prst="ellipse">
                  <a:avLst/>
                </a:prstGeom>
                <a:solidFill>
                  <a:srgbClr val="FFFFFF">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1" name="Freeform 214">
                  <a:extLst>
                    <a:ext uri="{FF2B5EF4-FFF2-40B4-BE49-F238E27FC236}">
                      <a16:creationId xmlns:a16="http://schemas.microsoft.com/office/drawing/2014/main" id="{4E20F861-CD90-48A5-AC2D-B048E2E049C4}"/>
                    </a:ext>
                  </a:extLst>
                </p:cNvPr>
                <p:cNvSpPr>
                  <a:spLocks noEditPoints="1"/>
                </p:cNvSpPr>
                <p:nvPr/>
              </p:nvSpPr>
              <p:spPr bwMode="auto">
                <a:xfrm>
                  <a:off x="14537530" y="962766"/>
                  <a:ext cx="430213" cy="427038"/>
                </a:xfrm>
                <a:custGeom>
                  <a:avLst/>
                  <a:gdLst>
                    <a:gd name="T0" fmla="*/ 27 w 153"/>
                    <a:gd name="T1" fmla="*/ 134 h 152"/>
                    <a:gd name="T2" fmla="*/ 30 w 153"/>
                    <a:gd name="T3" fmla="*/ 137 h 152"/>
                    <a:gd name="T4" fmla="*/ 35 w 153"/>
                    <a:gd name="T5" fmla="*/ 140 h 152"/>
                    <a:gd name="T6" fmla="*/ 39 w 153"/>
                    <a:gd name="T7" fmla="*/ 143 h 152"/>
                    <a:gd name="T8" fmla="*/ 44 w 153"/>
                    <a:gd name="T9" fmla="*/ 145 h 152"/>
                    <a:gd name="T10" fmla="*/ 49 w 153"/>
                    <a:gd name="T11" fmla="*/ 147 h 152"/>
                    <a:gd name="T12" fmla="*/ 54 w 153"/>
                    <a:gd name="T13" fmla="*/ 149 h 152"/>
                    <a:gd name="T14" fmla="*/ 60 w 153"/>
                    <a:gd name="T15" fmla="*/ 150 h 152"/>
                    <a:gd name="T16" fmla="*/ 65 w 153"/>
                    <a:gd name="T17" fmla="*/ 152 h 152"/>
                    <a:gd name="T18" fmla="*/ 71 w 153"/>
                    <a:gd name="T19" fmla="*/ 152 h 152"/>
                    <a:gd name="T20" fmla="*/ 80 w 153"/>
                    <a:gd name="T21" fmla="*/ 152 h 152"/>
                    <a:gd name="T22" fmla="*/ 86 w 153"/>
                    <a:gd name="T23" fmla="*/ 152 h 152"/>
                    <a:gd name="T24" fmla="*/ 91 w 153"/>
                    <a:gd name="T25" fmla="*/ 151 h 152"/>
                    <a:gd name="T26" fmla="*/ 97 w 153"/>
                    <a:gd name="T27" fmla="*/ 150 h 152"/>
                    <a:gd name="T28" fmla="*/ 102 w 153"/>
                    <a:gd name="T29" fmla="*/ 148 h 152"/>
                    <a:gd name="T30" fmla="*/ 107 w 153"/>
                    <a:gd name="T31" fmla="*/ 146 h 152"/>
                    <a:gd name="T32" fmla="*/ 112 w 153"/>
                    <a:gd name="T33" fmla="*/ 144 h 152"/>
                    <a:gd name="T34" fmla="*/ 117 w 153"/>
                    <a:gd name="T35" fmla="*/ 141 h 152"/>
                    <a:gd name="T36" fmla="*/ 120 w 153"/>
                    <a:gd name="T37" fmla="*/ 138 h 152"/>
                    <a:gd name="T38" fmla="*/ 126 w 153"/>
                    <a:gd name="T39" fmla="*/ 134 h 152"/>
                    <a:gd name="T40" fmla="*/ 76 w 153"/>
                    <a:gd name="T41" fmla="*/ 0 h 152"/>
                    <a:gd name="T42" fmla="*/ 115 w 153"/>
                    <a:gd name="T43" fmla="*/ 136 h 152"/>
                    <a:gd name="T44" fmla="*/ 106 w 153"/>
                    <a:gd name="T45" fmla="*/ 141 h 152"/>
                    <a:gd name="T46" fmla="*/ 99 w 153"/>
                    <a:gd name="T47" fmla="*/ 144 h 152"/>
                    <a:gd name="T48" fmla="*/ 89 w 153"/>
                    <a:gd name="T49" fmla="*/ 146 h 152"/>
                    <a:gd name="T50" fmla="*/ 82 w 153"/>
                    <a:gd name="T51" fmla="*/ 147 h 152"/>
                    <a:gd name="T52" fmla="*/ 76 w 153"/>
                    <a:gd name="T53" fmla="*/ 147 h 152"/>
                    <a:gd name="T54" fmla="*/ 71 w 153"/>
                    <a:gd name="T55" fmla="*/ 147 h 152"/>
                    <a:gd name="T56" fmla="*/ 64 w 153"/>
                    <a:gd name="T57" fmla="*/ 146 h 152"/>
                    <a:gd name="T58" fmla="*/ 54 w 153"/>
                    <a:gd name="T59" fmla="*/ 144 h 152"/>
                    <a:gd name="T60" fmla="*/ 47 w 153"/>
                    <a:gd name="T61" fmla="*/ 141 h 152"/>
                    <a:gd name="T62" fmla="*/ 38 w 153"/>
                    <a:gd name="T63" fmla="*/ 136 h 152"/>
                    <a:gd name="T64" fmla="*/ 33 w 153"/>
                    <a:gd name="T65" fmla="*/ 131 h 152"/>
                    <a:gd name="T66" fmla="*/ 66 w 153"/>
                    <a:gd name="T67" fmla="*/ 96 h 152"/>
                    <a:gd name="T68" fmla="*/ 54 w 153"/>
                    <a:gd name="T69" fmla="*/ 70 h 152"/>
                    <a:gd name="T70" fmla="*/ 55 w 153"/>
                    <a:gd name="T71" fmla="*/ 58 h 152"/>
                    <a:gd name="T72" fmla="*/ 53 w 153"/>
                    <a:gd name="T73" fmla="*/ 47 h 152"/>
                    <a:gd name="T74" fmla="*/ 99 w 153"/>
                    <a:gd name="T75" fmla="*/ 46 h 152"/>
                    <a:gd name="T76" fmla="*/ 98 w 153"/>
                    <a:gd name="T77" fmla="*/ 54 h 152"/>
                    <a:gd name="T78" fmla="*/ 100 w 153"/>
                    <a:gd name="T79" fmla="*/ 65 h 152"/>
                    <a:gd name="T80" fmla="*/ 89 w 153"/>
                    <a:gd name="T81" fmla="*/ 92 h 152"/>
                    <a:gd name="T82" fmla="*/ 97 w 153"/>
                    <a:gd name="T83" fmla="*/ 119 h 152"/>
                    <a:gd name="T84" fmla="*/ 147 w 153"/>
                    <a:gd name="T85" fmla="*/ 80 h 152"/>
                    <a:gd name="T86" fmla="*/ 98 w 153"/>
                    <a:gd name="T87" fmla="*/ 114 h 152"/>
                    <a:gd name="T88" fmla="*/ 93 w 153"/>
                    <a:gd name="T89" fmla="*/ 95 h 152"/>
                    <a:gd name="T90" fmla="*/ 106 w 153"/>
                    <a:gd name="T91" fmla="*/ 65 h 152"/>
                    <a:gd name="T92" fmla="*/ 104 w 153"/>
                    <a:gd name="T93" fmla="*/ 46 h 152"/>
                    <a:gd name="T94" fmla="*/ 49 w 153"/>
                    <a:gd name="T95" fmla="*/ 55 h 152"/>
                    <a:gd name="T96" fmla="*/ 50 w 153"/>
                    <a:gd name="T97" fmla="*/ 74 h 152"/>
                    <a:gd name="T98" fmla="*/ 61 w 153"/>
                    <a:gd name="T99" fmla="*/ 97 h 152"/>
                    <a:gd name="T100" fmla="*/ 29 w 153"/>
                    <a:gd name="T101" fmla="*/ 128 h 152"/>
                    <a:gd name="T102" fmla="*/ 5 w 153"/>
                    <a:gd name="T103" fmla="*/ 80 h 152"/>
                    <a:gd name="T104" fmla="*/ 73 w 153"/>
                    <a:gd name="T105" fmla="*/ 5 h 152"/>
                    <a:gd name="T106" fmla="*/ 77 w 153"/>
                    <a:gd name="T107" fmla="*/ 5 h 152"/>
                    <a:gd name="T108" fmla="*/ 80 w 153"/>
                    <a:gd name="T109" fmla="*/ 5 h 152"/>
                    <a:gd name="T110" fmla="*/ 147 w 153"/>
                    <a:gd name="T111" fmla="*/ 7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3" h="152">
                      <a:moveTo>
                        <a:pt x="76" y="0"/>
                      </a:moveTo>
                      <a:cubicBezTo>
                        <a:pt x="34" y="0"/>
                        <a:pt x="0" y="34"/>
                        <a:pt x="0" y="76"/>
                      </a:cubicBezTo>
                      <a:cubicBezTo>
                        <a:pt x="0" y="99"/>
                        <a:pt x="11" y="120"/>
                        <a:pt x="27" y="134"/>
                      </a:cubicBezTo>
                      <a:cubicBezTo>
                        <a:pt x="27" y="134"/>
                        <a:pt x="27" y="134"/>
                        <a:pt x="27" y="134"/>
                      </a:cubicBezTo>
                      <a:cubicBezTo>
                        <a:pt x="28" y="135"/>
                        <a:pt x="29" y="136"/>
                        <a:pt x="30" y="136"/>
                      </a:cubicBezTo>
                      <a:cubicBezTo>
                        <a:pt x="30" y="136"/>
                        <a:pt x="30" y="137"/>
                        <a:pt x="30" y="137"/>
                      </a:cubicBezTo>
                      <a:cubicBezTo>
                        <a:pt x="31" y="137"/>
                        <a:pt x="32" y="138"/>
                        <a:pt x="32" y="138"/>
                      </a:cubicBezTo>
                      <a:cubicBezTo>
                        <a:pt x="32" y="138"/>
                        <a:pt x="33" y="139"/>
                        <a:pt x="33" y="139"/>
                      </a:cubicBezTo>
                      <a:cubicBezTo>
                        <a:pt x="34" y="139"/>
                        <a:pt x="34" y="140"/>
                        <a:pt x="35" y="140"/>
                      </a:cubicBezTo>
                      <a:cubicBezTo>
                        <a:pt x="35" y="140"/>
                        <a:pt x="36" y="141"/>
                        <a:pt x="36" y="141"/>
                      </a:cubicBezTo>
                      <a:cubicBezTo>
                        <a:pt x="37" y="141"/>
                        <a:pt x="37" y="142"/>
                        <a:pt x="38" y="142"/>
                      </a:cubicBezTo>
                      <a:cubicBezTo>
                        <a:pt x="38" y="142"/>
                        <a:pt x="39" y="142"/>
                        <a:pt x="39" y="143"/>
                      </a:cubicBezTo>
                      <a:cubicBezTo>
                        <a:pt x="40" y="143"/>
                        <a:pt x="40" y="143"/>
                        <a:pt x="41" y="144"/>
                      </a:cubicBezTo>
                      <a:cubicBezTo>
                        <a:pt x="41" y="144"/>
                        <a:pt x="42" y="144"/>
                        <a:pt x="42" y="144"/>
                      </a:cubicBezTo>
                      <a:cubicBezTo>
                        <a:pt x="43" y="145"/>
                        <a:pt x="44" y="145"/>
                        <a:pt x="44" y="145"/>
                      </a:cubicBezTo>
                      <a:cubicBezTo>
                        <a:pt x="45" y="145"/>
                        <a:pt x="45" y="146"/>
                        <a:pt x="45" y="146"/>
                      </a:cubicBezTo>
                      <a:cubicBezTo>
                        <a:pt x="46" y="146"/>
                        <a:pt x="47" y="146"/>
                        <a:pt x="48" y="147"/>
                      </a:cubicBezTo>
                      <a:cubicBezTo>
                        <a:pt x="48" y="147"/>
                        <a:pt x="48" y="147"/>
                        <a:pt x="49" y="147"/>
                      </a:cubicBezTo>
                      <a:cubicBezTo>
                        <a:pt x="50" y="147"/>
                        <a:pt x="50" y="148"/>
                        <a:pt x="51" y="148"/>
                      </a:cubicBezTo>
                      <a:cubicBezTo>
                        <a:pt x="51" y="148"/>
                        <a:pt x="52" y="148"/>
                        <a:pt x="52" y="148"/>
                      </a:cubicBezTo>
                      <a:cubicBezTo>
                        <a:pt x="53" y="149"/>
                        <a:pt x="54" y="149"/>
                        <a:pt x="54" y="149"/>
                      </a:cubicBezTo>
                      <a:cubicBezTo>
                        <a:pt x="55" y="149"/>
                        <a:pt x="55" y="149"/>
                        <a:pt x="56" y="150"/>
                      </a:cubicBezTo>
                      <a:cubicBezTo>
                        <a:pt x="57" y="150"/>
                        <a:pt x="57" y="150"/>
                        <a:pt x="58" y="150"/>
                      </a:cubicBezTo>
                      <a:cubicBezTo>
                        <a:pt x="58" y="150"/>
                        <a:pt x="59" y="150"/>
                        <a:pt x="60" y="150"/>
                      </a:cubicBezTo>
                      <a:cubicBezTo>
                        <a:pt x="60" y="151"/>
                        <a:pt x="61" y="151"/>
                        <a:pt x="61" y="151"/>
                      </a:cubicBezTo>
                      <a:cubicBezTo>
                        <a:pt x="62" y="151"/>
                        <a:pt x="63" y="151"/>
                        <a:pt x="63" y="151"/>
                      </a:cubicBezTo>
                      <a:cubicBezTo>
                        <a:pt x="64" y="151"/>
                        <a:pt x="64" y="151"/>
                        <a:pt x="65" y="152"/>
                      </a:cubicBezTo>
                      <a:cubicBezTo>
                        <a:pt x="66" y="152"/>
                        <a:pt x="66" y="152"/>
                        <a:pt x="67" y="152"/>
                      </a:cubicBezTo>
                      <a:cubicBezTo>
                        <a:pt x="68" y="152"/>
                        <a:pt x="68" y="152"/>
                        <a:pt x="69" y="152"/>
                      </a:cubicBezTo>
                      <a:cubicBezTo>
                        <a:pt x="70" y="152"/>
                        <a:pt x="70" y="152"/>
                        <a:pt x="71" y="152"/>
                      </a:cubicBezTo>
                      <a:cubicBezTo>
                        <a:pt x="72" y="152"/>
                        <a:pt x="72" y="152"/>
                        <a:pt x="73" y="152"/>
                      </a:cubicBezTo>
                      <a:cubicBezTo>
                        <a:pt x="74" y="152"/>
                        <a:pt x="75" y="152"/>
                        <a:pt x="76" y="152"/>
                      </a:cubicBezTo>
                      <a:cubicBezTo>
                        <a:pt x="78" y="152"/>
                        <a:pt x="79" y="152"/>
                        <a:pt x="80" y="152"/>
                      </a:cubicBezTo>
                      <a:cubicBezTo>
                        <a:pt x="81" y="152"/>
                        <a:pt x="81" y="152"/>
                        <a:pt x="82" y="152"/>
                      </a:cubicBezTo>
                      <a:cubicBezTo>
                        <a:pt x="82" y="152"/>
                        <a:pt x="83" y="152"/>
                        <a:pt x="84" y="152"/>
                      </a:cubicBezTo>
                      <a:cubicBezTo>
                        <a:pt x="85" y="152"/>
                        <a:pt x="85" y="152"/>
                        <a:pt x="86" y="152"/>
                      </a:cubicBezTo>
                      <a:cubicBezTo>
                        <a:pt x="86" y="152"/>
                        <a:pt x="87" y="152"/>
                        <a:pt x="88" y="152"/>
                      </a:cubicBezTo>
                      <a:cubicBezTo>
                        <a:pt x="88" y="151"/>
                        <a:pt x="89" y="151"/>
                        <a:pt x="89" y="151"/>
                      </a:cubicBezTo>
                      <a:cubicBezTo>
                        <a:pt x="90" y="151"/>
                        <a:pt x="91" y="151"/>
                        <a:pt x="91" y="151"/>
                      </a:cubicBezTo>
                      <a:cubicBezTo>
                        <a:pt x="92" y="151"/>
                        <a:pt x="93" y="151"/>
                        <a:pt x="93" y="150"/>
                      </a:cubicBezTo>
                      <a:cubicBezTo>
                        <a:pt x="94" y="150"/>
                        <a:pt x="94" y="150"/>
                        <a:pt x="95" y="150"/>
                      </a:cubicBezTo>
                      <a:cubicBezTo>
                        <a:pt x="96" y="150"/>
                        <a:pt x="96" y="150"/>
                        <a:pt x="97" y="150"/>
                      </a:cubicBezTo>
                      <a:cubicBezTo>
                        <a:pt x="97" y="149"/>
                        <a:pt x="98" y="149"/>
                        <a:pt x="98" y="149"/>
                      </a:cubicBezTo>
                      <a:cubicBezTo>
                        <a:pt x="99" y="149"/>
                        <a:pt x="100" y="149"/>
                        <a:pt x="100" y="148"/>
                      </a:cubicBezTo>
                      <a:cubicBezTo>
                        <a:pt x="101" y="148"/>
                        <a:pt x="101" y="148"/>
                        <a:pt x="102" y="148"/>
                      </a:cubicBezTo>
                      <a:cubicBezTo>
                        <a:pt x="103" y="148"/>
                        <a:pt x="103" y="147"/>
                        <a:pt x="104" y="147"/>
                      </a:cubicBezTo>
                      <a:cubicBezTo>
                        <a:pt x="104" y="147"/>
                        <a:pt x="105" y="147"/>
                        <a:pt x="105" y="147"/>
                      </a:cubicBezTo>
                      <a:cubicBezTo>
                        <a:pt x="106" y="146"/>
                        <a:pt x="107" y="146"/>
                        <a:pt x="107" y="146"/>
                      </a:cubicBezTo>
                      <a:cubicBezTo>
                        <a:pt x="108" y="146"/>
                        <a:pt x="108" y="145"/>
                        <a:pt x="108" y="145"/>
                      </a:cubicBezTo>
                      <a:cubicBezTo>
                        <a:pt x="109" y="145"/>
                        <a:pt x="110" y="145"/>
                        <a:pt x="111" y="144"/>
                      </a:cubicBezTo>
                      <a:cubicBezTo>
                        <a:pt x="111" y="144"/>
                        <a:pt x="111" y="144"/>
                        <a:pt x="112" y="144"/>
                      </a:cubicBezTo>
                      <a:cubicBezTo>
                        <a:pt x="112" y="143"/>
                        <a:pt x="113" y="143"/>
                        <a:pt x="114" y="143"/>
                      </a:cubicBezTo>
                      <a:cubicBezTo>
                        <a:pt x="114" y="142"/>
                        <a:pt x="114" y="142"/>
                        <a:pt x="115" y="142"/>
                      </a:cubicBezTo>
                      <a:cubicBezTo>
                        <a:pt x="115" y="142"/>
                        <a:pt x="116" y="141"/>
                        <a:pt x="117" y="141"/>
                      </a:cubicBezTo>
                      <a:cubicBezTo>
                        <a:pt x="117" y="141"/>
                        <a:pt x="117" y="140"/>
                        <a:pt x="118" y="140"/>
                      </a:cubicBezTo>
                      <a:cubicBezTo>
                        <a:pt x="118" y="140"/>
                        <a:pt x="119" y="139"/>
                        <a:pt x="120" y="139"/>
                      </a:cubicBezTo>
                      <a:cubicBezTo>
                        <a:pt x="120" y="139"/>
                        <a:pt x="120" y="138"/>
                        <a:pt x="120" y="138"/>
                      </a:cubicBezTo>
                      <a:cubicBezTo>
                        <a:pt x="121" y="138"/>
                        <a:pt x="122" y="137"/>
                        <a:pt x="123" y="137"/>
                      </a:cubicBezTo>
                      <a:cubicBezTo>
                        <a:pt x="123" y="137"/>
                        <a:pt x="123" y="136"/>
                        <a:pt x="123" y="136"/>
                      </a:cubicBezTo>
                      <a:cubicBezTo>
                        <a:pt x="124" y="136"/>
                        <a:pt x="125" y="135"/>
                        <a:pt x="126" y="134"/>
                      </a:cubicBezTo>
                      <a:cubicBezTo>
                        <a:pt x="126" y="134"/>
                        <a:pt x="126" y="134"/>
                        <a:pt x="126" y="134"/>
                      </a:cubicBezTo>
                      <a:cubicBezTo>
                        <a:pt x="142" y="120"/>
                        <a:pt x="153" y="99"/>
                        <a:pt x="153" y="76"/>
                      </a:cubicBezTo>
                      <a:cubicBezTo>
                        <a:pt x="153" y="34"/>
                        <a:pt x="118" y="0"/>
                        <a:pt x="76" y="0"/>
                      </a:cubicBezTo>
                      <a:close/>
                      <a:moveTo>
                        <a:pt x="119" y="133"/>
                      </a:moveTo>
                      <a:cubicBezTo>
                        <a:pt x="118" y="134"/>
                        <a:pt x="117" y="134"/>
                        <a:pt x="116" y="135"/>
                      </a:cubicBezTo>
                      <a:cubicBezTo>
                        <a:pt x="116" y="135"/>
                        <a:pt x="115" y="136"/>
                        <a:pt x="115" y="136"/>
                      </a:cubicBezTo>
                      <a:cubicBezTo>
                        <a:pt x="114" y="137"/>
                        <a:pt x="113" y="137"/>
                        <a:pt x="111" y="138"/>
                      </a:cubicBezTo>
                      <a:cubicBezTo>
                        <a:pt x="111" y="138"/>
                        <a:pt x="111" y="138"/>
                        <a:pt x="110" y="139"/>
                      </a:cubicBezTo>
                      <a:cubicBezTo>
                        <a:pt x="109" y="139"/>
                        <a:pt x="107" y="140"/>
                        <a:pt x="106" y="141"/>
                      </a:cubicBezTo>
                      <a:cubicBezTo>
                        <a:pt x="106" y="141"/>
                        <a:pt x="105" y="141"/>
                        <a:pt x="105" y="141"/>
                      </a:cubicBezTo>
                      <a:cubicBezTo>
                        <a:pt x="103" y="142"/>
                        <a:pt x="102" y="143"/>
                        <a:pt x="100" y="143"/>
                      </a:cubicBezTo>
                      <a:cubicBezTo>
                        <a:pt x="100" y="143"/>
                        <a:pt x="99" y="143"/>
                        <a:pt x="99" y="144"/>
                      </a:cubicBezTo>
                      <a:cubicBezTo>
                        <a:pt x="97" y="144"/>
                        <a:pt x="96" y="145"/>
                        <a:pt x="94" y="145"/>
                      </a:cubicBezTo>
                      <a:cubicBezTo>
                        <a:pt x="94" y="145"/>
                        <a:pt x="94" y="145"/>
                        <a:pt x="94" y="145"/>
                      </a:cubicBezTo>
                      <a:cubicBezTo>
                        <a:pt x="92" y="146"/>
                        <a:pt x="91" y="146"/>
                        <a:pt x="89" y="146"/>
                      </a:cubicBezTo>
                      <a:cubicBezTo>
                        <a:pt x="89" y="146"/>
                        <a:pt x="88" y="146"/>
                        <a:pt x="88" y="146"/>
                      </a:cubicBezTo>
                      <a:cubicBezTo>
                        <a:pt x="86" y="147"/>
                        <a:pt x="85" y="147"/>
                        <a:pt x="83" y="147"/>
                      </a:cubicBezTo>
                      <a:cubicBezTo>
                        <a:pt x="82" y="147"/>
                        <a:pt x="82" y="147"/>
                        <a:pt x="82" y="147"/>
                      </a:cubicBezTo>
                      <a:cubicBezTo>
                        <a:pt x="81" y="147"/>
                        <a:pt x="81" y="147"/>
                        <a:pt x="80" y="147"/>
                      </a:cubicBezTo>
                      <a:cubicBezTo>
                        <a:pt x="80" y="147"/>
                        <a:pt x="80" y="147"/>
                        <a:pt x="80" y="147"/>
                      </a:cubicBezTo>
                      <a:cubicBezTo>
                        <a:pt x="79" y="147"/>
                        <a:pt x="78" y="147"/>
                        <a:pt x="76" y="147"/>
                      </a:cubicBezTo>
                      <a:cubicBezTo>
                        <a:pt x="75" y="147"/>
                        <a:pt x="74" y="147"/>
                        <a:pt x="73" y="147"/>
                      </a:cubicBezTo>
                      <a:cubicBezTo>
                        <a:pt x="72" y="147"/>
                        <a:pt x="72" y="147"/>
                        <a:pt x="72" y="147"/>
                      </a:cubicBezTo>
                      <a:cubicBezTo>
                        <a:pt x="72" y="147"/>
                        <a:pt x="71" y="147"/>
                        <a:pt x="71" y="147"/>
                      </a:cubicBezTo>
                      <a:cubicBezTo>
                        <a:pt x="71" y="147"/>
                        <a:pt x="70" y="147"/>
                        <a:pt x="70" y="147"/>
                      </a:cubicBezTo>
                      <a:cubicBezTo>
                        <a:pt x="68" y="147"/>
                        <a:pt x="67" y="147"/>
                        <a:pt x="65" y="146"/>
                      </a:cubicBezTo>
                      <a:cubicBezTo>
                        <a:pt x="64" y="146"/>
                        <a:pt x="64" y="146"/>
                        <a:pt x="64" y="146"/>
                      </a:cubicBezTo>
                      <a:cubicBezTo>
                        <a:pt x="62" y="146"/>
                        <a:pt x="60" y="145"/>
                        <a:pt x="59" y="145"/>
                      </a:cubicBezTo>
                      <a:cubicBezTo>
                        <a:pt x="59" y="145"/>
                        <a:pt x="59" y="145"/>
                        <a:pt x="59" y="145"/>
                      </a:cubicBezTo>
                      <a:cubicBezTo>
                        <a:pt x="57" y="145"/>
                        <a:pt x="55" y="144"/>
                        <a:pt x="54" y="144"/>
                      </a:cubicBezTo>
                      <a:cubicBezTo>
                        <a:pt x="53" y="143"/>
                        <a:pt x="53" y="143"/>
                        <a:pt x="53" y="143"/>
                      </a:cubicBezTo>
                      <a:cubicBezTo>
                        <a:pt x="51" y="143"/>
                        <a:pt x="50" y="142"/>
                        <a:pt x="48" y="141"/>
                      </a:cubicBezTo>
                      <a:cubicBezTo>
                        <a:pt x="48" y="141"/>
                        <a:pt x="47" y="141"/>
                        <a:pt x="47" y="141"/>
                      </a:cubicBezTo>
                      <a:cubicBezTo>
                        <a:pt x="45" y="140"/>
                        <a:pt x="44" y="139"/>
                        <a:pt x="43" y="139"/>
                      </a:cubicBezTo>
                      <a:cubicBezTo>
                        <a:pt x="42" y="138"/>
                        <a:pt x="42" y="138"/>
                        <a:pt x="41" y="138"/>
                      </a:cubicBezTo>
                      <a:cubicBezTo>
                        <a:pt x="40" y="137"/>
                        <a:pt x="39" y="137"/>
                        <a:pt x="38" y="136"/>
                      </a:cubicBezTo>
                      <a:cubicBezTo>
                        <a:pt x="38" y="136"/>
                        <a:pt x="37" y="135"/>
                        <a:pt x="37" y="135"/>
                      </a:cubicBezTo>
                      <a:cubicBezTo>
                        <a:pt x="36" y="134"/>
                        <a:pt x="34" y="134"/>
                        <a:pt x="33" y="133"/>
                      </a:cubicBezTo>
                      <a:cubicBezTo>
                        <a:pt x="33" y="132"/>
                        <a:pt x="33" y="131"/>
                        <a:pt x="33" y="131"/>
                      </a:cubicBezTo>
                      <a:cubicBezTo>
                        <a:pt x="40" y="125"/>
                        <a:pt x="47" y="121"/>
                        <a:pt x="56" y="119"/>
                      </a:cubicBezTo>
                      <a:cubicBezTo>
                        <a:pt x="57" y="119"/>
                        <a:pt x="59" y="118"/>
                        <a:pt x="60" y="117"/>
                      </a:cubicBezTo>
                      <a:cubicBezTo>
                        <a:pt x="64" y="113"/>
                        <a:pt x="68" y="106"/>
                        <a:pt x="66" y="96"/>
                      </a:cubicBezTo>
                      <a:cubicBezTo>
                        <a:pt x="65" y="95"/>
                        <a:pt x="65" y="93"/>
                        <a:pt x="64" y="92"/>
                      </a:cubicBezTo>
                      <a:cubicBezTo>
                        <a:pt x="60" y="87"/>
                        <a:pt x="58" y="81"/>
                        <a:pt x="56" y="75"/>
                      </a:cubicBezTo>
                      <a:cubicBezTo>
                        <a:pt x="56" y="73"/>
                        <a:pt x="55" y="72"/>
                        <a:pt x="54" y="70"/>
                      </a:cubicBezTo>
                      <a:cubicBezTo>
                        <a:pt x="53" y="68"/>
                        <a:pt x="52" y="67"/>
                        <a:pt x="52" y="65"/>
                      </a:cubicBezTo>
                      <a:cubicBezTo>
                        <a:pt x="52" y="63"/>
                        <a:pt x="53" y="61"/>
                        <a:pt x="54" y="59"/>
                      </a:cubicBezTo>
                      <a:cubicBezTo>
                        <a:pt x="55" y="58"/>
                        <a:pt x="55" y="58"/>
                        <a:pt x="55" y="58"/>
                      </a:cubicBezTo>
                      <a:cubicBezTo>
                        <a:pt x="55" y="57"/>
                        <a:pt x="55" y="55"/>
                        <a:pt x="55" y="54"/>
                      </a:cubicBezTo>
                      <a:cubicBezTo>
                        <a:pt x="54" y="53"/>
                        <a:pt x="54" y="53"/>
                        <a:pt x="54" y="53"/>
                      </a:cubicBezTo>
                      <a:cubicBezTo>
                        <a:pt x="53" y="52"/>
                        <a:pt x="53" y="50"/>
                        <a:pt x="53" y="47"/>
                      </a:cubicBezTo>
                      <a:cubicBezTo>
                        <a:pt x="53" y="46"/>
                        <a:pt x="53" y="46"/>
                        <a:pt x="53" y="46"/>
                      </a:cubicBezTo>
                      <a:cubicBezTo>
                        <a:pt x="53" y="36"/>
                        <a:pt x="65" y="28"/>
                        <a:pt x="76" y="28"/>
                      </a:cubicBezTo>
                      <a:cubicBezTo>
                        <a:pt x="88" y="28"/>
                        <a:pt x="99" y="36"/>
                        <a:pt x="99" y="46"/>
                      </a:cubicBezTo>
                      <a:cubicBezTo>
                        <a:pt x="99" y="47"/>
                        <a:pt x="99" y="47"/>
                        <a:pt x="99" y="47"/>
                      </a:cubicBezTo>
                      <a:cubicBezTo>
                        <a:pt x="99" y="50"/>
                        <a:pt x="99" y="52"/>
                        <a:pt x="98" y="53"/>
                      </a:cubicBezTo>
                      <a:cubicBezTo>
                        <a:pt x="98" y="54"/>
                        <a:pt x="98" y="54"/>
                        <a:pt x="98" y="54"/>
                      </a:cubicBezTo>
                      <a:cubicBezTo>
                        <a:pt x="97" y="55"/>
                        <a:pt x="97" y="57"/>
                        <a:pt x="98" y="58"/>
                      </a:cubicBezTo>
                      <a:cubicBezTo>
                        <a:pt x="99" y="59"/>
                        <a:pt x="99" y="59"/>
                        <a:pt x="99" y="59"/>
                      </a:cubicBezTo>
                      <a:cubicBezTo>
                        <a:pt x="100" y="61"/>
                        <a:pt x="100" y="63"/>
                        <a:pt x="100" y="65"/>
                      </a:cubicBezTo>
                      <a:cubicBezTo>
                        <a:pt x="100" y="67"/>
                        <a:pt x="100" y="68"/>
                        <a:pt x="99" y="70"/>
                      </a:cubicBezTo>
                      <a:cubicBezTo>
                        <a:pt x="98" y="72"/>
                        <a:pt x="97" y="73"/>
                        <a:pt x="97" y="75"/>
                      </a:cubicBezTo>
                      <a:cubicBezTo>
                        <a:pt x="95" y="81"/>
                        <a:pt x="92" y="87"/>
                        <a:pt x="89" y="92"/>
                      </a:cubicBezTo>
                      <a:cubicBezTo>
                        <a:pt x="88" y="93"/>
                        <a:pt x="87" y="95"/>
                        <a:pt x="87" y="96"/>
                      </a:cubicBezTo>
                      <a:cubicBezTo>
                        <a:pt x="85" y="106"/>
                        <a:pt x="89" y="113"/>
                        <a:pt x="93" y="117"/>
                      </a:cubicBezTo>
                      <a:cubicBezTo>
                        <a:pt x="94" y="118"/>
                        <a:pt x="95" y="119"/>
                        <a:pt x="97" y="119"/>
                      </a:cubicBezTo>
                      <a:cubicBezTo>
                        <a:pt x="106" y="121"/>
                        <a:pt x="112" y="125"/>
                        <a:pt x="119" y="131"/>
                      </a:cubicBezTo>
                      <a:cubicBezTo>
                        <a:pt x="120" y="131"/>
                        <a:pt x="120" y="132"/>
                        <a:pt x="119" y="133"/>
                      </a:cubicBezTo>
                      <a:close/>
                      <a:moveTo>
                        <a:pt x="147" y="80"/>
                      </a:moveTo>
                      <a:cubicBezTo>
                        <a:pt x="146" y="99"/>
                        <a:pt x="138" y="116"/>
                        <a:pt x="125" y="128"/>
                      </a:cubicBezTo>
                      <a:cubicBezTo>
                        <a:pt x="125" y="128"/>
                        <a:pt x="124" y="128"/>
                        <a:pt x="123" y="128"/>
                      </a:cubicBezTo>
                      <a:cubicBezTo>
                        <a:pt x="116" y="121"/>
                        <a:pt x="108" y="116"/>
                        <a:pt x="98" y="114"/>
                      </a:cubicBezTo>
                      <a:cubicBezTo>
                        <a:pt x="97" y="114"/>
                        <a:pt x="96" y="113"/>
                        <a:pt x="96" y="113"/>
                      </a:cubicBezTo>
                      <a:cubicBezTo>
                        <a:pt x="93" y="109"/>
                        <a:pt x="91" y="105"/>
                        <a:pt x="92" y="97"/>
                      </a:cubicBezTo>
                      <a:cubicBezTo>
                        <a:pt x="92" y="96"/>
                        <a:pt x="93" y="96"/>
                        <a:pt x="93" y="95"/>
                      </a:cubicBezTo>
                      <a:cubicBezTo>
                        <a:pt x="97" y="90"/>
                        <a:pt x="100" y="83"/>
                        <a:pt x="101" y="76"/>
                      </a:cubicBezTo>
                      <a:cubicBezTo>
                        <a:pt x="102" y="75"/>
                        <a:pt x="102" y="74"/>
                        <a:pt x="103" y="74"/>
                      </a:cubicBezTo>
                      <a:cubicBezTo>
                        <a:pt x="105" y="71"/>
                        <a:pt x="106" y="68"/>
                        <a:pt x="106" y="65"/>
                      </a:cubicBezTo>
                      <a:cubicBezTo>
                        <a:pt x="106" y="62"/>
                        <a:pt x="105" y="59"/>
                        <a:pt x="103" y="57"/>
                      </a:cubicBezTo>
                      <a:cubicBezTo>
                        <a:pt x="103" y="56"/>
                        <a:pt x="103" y="55"/>
                        <a:pt x="103" y="55"/>
                      </a:cubicBezTo>
                      <a:cubicBezTo>
                        <a:pt x="105" y="52"/>
                        <a:pt x="104" y="49"/>
                        <a:pt x="104" y="46"/>
                      </a:cubicBezTo>
                      <a:cubicBezTo>
                        <a:pt x="104" y="33"/>
                        <a:pt x="90" y="23"/>
                        <a:pt x="76" y="23"/>
                      </a:cubicBezTo>
                      <a:cubicBezTo>
                        <a:pt x="62" y="23"/>
                        <a:pt x="48" y="33"/>
                        <a:pt x="48" y="46"/>
                      </a:cubicBezTo>
                      <a:cubicBezTo>
                        <a:pt x="48" y="49"/>
                        <a:pt x="48" y="52"/>
                        <a:pt x="49" y="55"/>
                      </a:cubicBezTo>
                      <a:cubicBezTo>
                        <a:pt x="50" y="55"/>
                        <a:pt x="50" y="56"/>
                        <a:pt x="49" y="57"/>
                      </a:cubicBezTo>
                      <a:cubicBezTo>
                        <a:pt x="48" y="59"/>
                        <a:pt x="47" y="62"/>
                        <a:pt x="47" y="65"/>
                      </a:cubicBezTo>
                      <a:cubicBezTo>
                        <a:pt x="47" y="68"/>
                        <a:pt x="48" y="71"/>
                        <a:pt x="50" y="74"/>
                      </a:cubicBezTo>
                      <a:cubicBezTo>
                        <a:pt x="51" y="74"/>
                        <a:pt x="51" y="75"/>
                        <a:pt x="51" y="76"/>
                      </a:cubicBezTo>
                      <a:cubicBezTo>
                        <a:pt x="53" y="83"/>
                        <a:pt x="56" y="90"/>
                        <a:pt x="60" y="95"/>
                      </a:cubicBezTo>
                      <a:cubicBezTo>
                        <a:pt x="60" y="96"/>
                        <a:pt x="61" y="96"/>
                        <a:pt x="61" y="97"/>
                      </a:cubicBezTo>
                      <a:cubicBezTo>
                        <a:pt x="62" y="104"/>
                        <a:pt x="60" y="109"/>
                        <a:pt x="57" y="113"/>
                      </a:cubicBezTo>
                      <a:cubicBezTo>
                        <a:pt x="56" y="113"/>
                        <a:pt x="56" y="114"/>
                        <a:pt x="55" y="114"/>
                      </a:cubicBezTo>
                      <a:cubicBezTo>
                        <a:pt x="45" y="116"/>
                        <a:pt x="37" y="121"/>
                        <a:pt x="29" y="128"/>
                      </a:cubicBezTo>
                      <a:cubicBezTo>
                        <a:pt x="29" y="128"/>
                        <a:pt x="28" y="128"/>
                        <a:pt x="27" y="128"/>
                      </a:cubicBezTo>
                      <a:cubicBezTo>
                        <a:pt x="15" y="116"/>
                        <a:pt x="6" y="99"/>
                        <a:pt x="5" y="80"/>
                      </a:cubicBezTo>
                      <a:cubicBezTo>
                        <a:pt x="5" y="80"/>
                        <a:pt x="5" y="80"/>
                        <a:pt x="5" y="80"/>
                      </a:cubicBezTo>
                      <a:cubicBezTo>
                        <a:pt x="5" y="78"/>
                        <a:pt x="5" y="75"/>
                        <a:pt x="5" y="73"/>
                      </a:cubicBezTo>
                      <a:cubicBezTo>
                        <a:pt x="5" y="73"/>
                        <a:pt x="5" y="72"/>
                        <a:pt x="5" y="72"/>
                      </a:cubicBezTo>
                      <a:cubicBezTo>
                        <a:pt x="7" y="36"/>
                        <a:pt x="36" y="7"/>
                        <a:pt x="73" y="5"/>
                      </a:cubicBezTo>
                      <a:cubicBezTo>
                        <a:pt x="73" y="5"/>
                        <a:pt x="73" y="5"/>
                        <a:pt x="73" y="5"/>
                      </a:cubicBezTo>
                      <a:cubicBezTo>
                        <a:pt x="74" y="5"/>
                        <a:pt x="75" y="5"/>
                        <a:pt x="75" y="5"/>
                      </a:cubicBezTo>
                      <a:cubicBezTo>
                        <a:pt x="76" y="5"/>
                        <a:pt x="77" y="5"/>
                        <a:pt x="77" y="5"/>
                      </a:cubicBezTo>
                      <a:cubicBezTo>
                        <a:pt x="77" y="5"/>
                        <a:pt x="77" y="5"/>
                        <a:pt x="78" y="5"/>
                      </a:cubicBezTo>
                      <a:cubicBezTo>
                        <a:pt x="78" y="5"/>
                        <a:pt x="79" y="5"/>
                        <a:pt x="79" y="5"/>
                      </a:cubicBezTo>
                      <a:cubicBezTo>
                        <a:pt x="80" y="5"/>
                        <a:pt x="80" y="5"/>
                        <a:pt x="80" y="5"/>
                      </a:cubicBezTo>
                      <a:cubicBezTo>
                        <a:pt x="116" y="7"/>
                        <a:pt x="146" y="36"/>
                        <a:pt x="147" y="72"/>
                      </a:cubicBezTo>
                      <a:cubicBezTo>
                        <a:pt x="147" y="73"/>
                        <a:pt x="147" y="73"/>
                        <a:pt x="147" y="73"/>
                      </a:cubicBezTo>
                      <a:cubicBezTo>
                        <a:pt x="148" y="75"/>
                        <a:pt x="148" y="77"/>
                        <a:pt x="147" y="79"/>
                      </a:cubicBezTo>
                      <a:cubicBezTo>
                        <a:pt x="147" y="79"/>
                        <a:pt x="147" y="80"/>
                        <a:pt x="147" y="80"/>
                      </a:cubicBezTo>
                      <a:close/>
                    </a:path>
                  </a:pathLst>
                </a:custGeom>
                <a:solidFill>
                  <a:schemeClr val="tx2">
                    <a:lumMod val="25000"/>
                    <a:lumOff val="75000"/>
                    <a:alpha val="50000"/>
                  </a:schemeClr>
                </a:solidFill>
                <a:ln>
                  <a:noFill/>
                </a:ln>
              </p:spPr>
              <p:txBody>
                <a:bodyPr vert="horz" wrap="square" lIns="91440" tIns="45720" rIns="91440" bIns="45720" numCol="1" anchor="t" anchorCtr="0" compatLnSpc="1">
                  <a:prstTxWarp prst="textNoShape">
                    <a:avLst/>
                  </a:prstTxWarp>
                </a:bodyPr>
                <a:lstStyle/>
                <a:p>
                  <a:endParaRPr lang="en-US" sz="1765"/>
                </a:p>
              </p:txBody>
            </p:sp>
          </p:grpSp>
          <p:grpSp>
            <p:nvGrpSpPr>
              <p:cNvPr id="34" name="Group 33">
                <a:extLst>
                  <a:ext uri="{FF2B5EF4-FFF2-40B4-BE49-F238E27FC236}">
                    <a16:creationId xmlns:a16="http://schemas.microsoft.com/office/drawing/2014/main" id="{25AECB68-A76A-42B2-9DA7-BF421FBC2E5B}"/>
                  </a:ext>
                </a:extLst>
              </p:cNvPr>
              <p:cNvGrpSpPr/>
              <p:nvPr/>
            </p:nvGrpSpPr>
            <p:grpSpPr>
              <a:xfrm>
                <a:off x="7755741" y="785353"/>
                <a:ext cx="689548" cy="689548"/>
                <a:chOff x="14143037" y="2125662"/>
                <a:chExt cx="1219200" cy="1219200"/>
              </a:xfrm>
            </p:grpSpPr>
            <p:sp>
              <p:nvSpPr>
                <p:cNvPr id="38" name="Oval 37">
                  <a:extLst>
                    <a:ext uri="{FF2B5EF4-FFF2-40B4-BE49-F238E27FC236}">
                      <a16:creationId xmlns:a16="http://schemas.microsoft.com/office/drawing/2014/main" id="{BEF3E7E7-3E27-42BC-B1F8-CDB14D2A4864}"/>
                    </a:ext>
                  </a:extLst>
                </p:cNvPr>
                <p:cNvSpPr/>
                <p:nvPr/>
              </p:nvSpPr>
              <p:spPr bwMode="auto">
                <a:xfrm>
                  <a:off x="14143037" y="2125662"/>
                  <a:ext cx="1219200" cy="1219200"/>
                </a:xfrm>
                <a:prstGeom prst="ellipse">
                  <a:avLst/>
                </a:prstGeom>
                <a:solidFill>
                  <a:srgbClr val="FFFFFF">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9" name="Freeform 215">
                  <a:extLst>
                    <a:ext uri="{FF2B5EF4-FFF2-40B4-BE49-F238E27FC236}">
                      <a16:creationId xmlns:a16="http://schemas.microsoft.com/office/drawing/2014/main" id="{F0456F01-C93A-4384-BCE9-839DA9CAC019}"/>
                    </a:ext>
                  </a:extLst>
                </p:cNvPr>
                <p:cNvSpPr>
                  <a:spLocks noEditPoints="1"/>
                </p:cNvSpPr>
                <p:nvPr/>
              </p:nvSpPr>
              <p:spPr bwMode="auto">
                <a:xfrm>
                  <a:off x="14385130" y="2366697"/>
                  <a:ext cx="739945" cy="734484"/>
                </a:xfrm>
                <a:custGeom>
                  <a:avLst/>
                  <a:gdLst>
                    <a:gd name="T0" fmla="*/ 88 w 153"/>
                    <a:gd name="T1" fmla="*/ 152 h 152"/>
                    <a:gd name="T2" fmla="*/ 93 w 153"/>
                    <a:gd name="T3" fmla="*/ 150 h 152"/>
                    <a:gd name="T4" fmla="*/ 98 w 153"/>
                    <a:gd name="T5" fmla="*/ 149 h 152"/>
                    <a:gd name="T6" fmla="*/ 104 w 153"/>
                    <a:gd name="T7" fmla="*/ 147 h 152"/>
                    <a:gd name="T8" fmla="*/ 108 w 153"/>
                    <a:gd name="T9" fmla="*/ 145 h 152"/>
                    <a:gd name="T10" fmla="*/ 114 w 153"/>
                    <a:gd name="T11" fmla="*/ 143 h 152"/>
                    <a:gd name="T12" fmla="*/ 118 w 153"/>
                    <a:gd name="T13" fmla="*/ 140 h 152"/>
                    <a:gd name="T14" fmla="*/ 123 w 153"/>
                    <a:gd name="T15" fmla="*/ 137 h 152"/>
                    <a:gd name="T16" fmla="*/ 126 w 153"/>
                    <a:gd name="T17" fmla="*/ 134 h 152"/>
                    <a:gd name="T18" fmla="*/ 0 w 153"/>
                    <a:gd name="T19" fmla="*/ 76 h 152"/>
                    <a:gd name="T20" fmla="*/ 30 w 153"/>
                    <a:gd name="T21" fmla="*/ 136 h 152"/>
                    <a:gd name="T22" fmla="*/ 33 w 153"/>
                    <a:gd name="T23" fmla="*/ 139 h 152"/>
                    <a:gd name="T24" fmla="*/ 38 w 153"/>
                    <a:gd name="T25" fmla="*/ 142 h 152"/>
                    <a:gd name="T26" fmla="*/ 42 w 153"/>
                    <a:gd name="T27" fmla="*/ 144 h 152"/>
                    <a:gd name="T28" fmla="*/ 48 w 153"/>
                    <a:gd name="T29" fmla="*/ 147 h 152"/>
                    <a:gd name="T30" fmla="*/ 52 w 153"/>
                    <a:gd name="T31" fmla="*/ 148 h 152"/>
                    <a:gd name="T32" fmla="*/ 58 w 153"/>
                    <a:gd name="T33" fmla="*/ 150 h 152"/>
                    <a:gd name="T34" fmla="*/ 63 w 153"/>
                    <a:gd name="T35" fmla="*/ 151 h 152"/>
                    <a:gd name="T36" fmla="*/ 69 w 153"/>
                    <a:gd name="T37" fmla="*/ 152 h 152"/>
                    <a:gd name="T38" fmla="*/ 76 w 153"/>
                    <a:gd name="T39" fmla="*/ 152 h 152"/>
                    <a:gd name="T40" fmla="*/ 84 w 153"/>
                    <a:gd name="T41" fmla="*/ 152 h 152"/>
                    <a:gd name="T42" fmla="*/ 111 w 153"/>
                    <a:gd name="T43" fmla="*/ 138 h 152"/>
                    <a:gd name="T44" fmla="*/ 105 w 153"/>
                    <a:gd name="T45" fmla="*/ 141 h 152"/>
                    <a:gd name="T46" fmla="*/ 94 w 153"/>
                    <a:gd name="T47" fmla="*/ 145 h 152"/>
                    <a:gd name="T48" fmla="*/ 88 w 153"/>
                    <a:gd name="T49" fmla="*/ 146 h 152"/>
                    <a:gd name="T50" fmla="*/ 76 w 153"/>
                    <a:gd name="T51" fmla="*/ 147 h 152"/>
                    <a:gd name="T52" fmla="*/ 65 w 153"/>
                    <a:gd name="T53" fmla="*/ 146 h 152"/>
                    <a:gd name="T54" fmla="*/ 59 w 153"/>
                    <a:gd name="T55" fmla="*/ 145 h 152"/>
                    <a:gd name="T56" fmla="*/ 48 w 153"/>
                    <a:gd name="T57" fmla="*/ 141 h 152"/>
                    <a:gd name="T58" fmla="*/ 41 w 153"/>
                    <a:gd name="T59" fmla="*/ 138 h 152"/>
                    <a:gd name="T60" fmla="*/ 33 w 153"/>
                    <a:gd name="T61" fmla="*/ 133 h 152"/>
                    <a:gd name="T62" fmla="*/ 58 w 153"/>
                    <a:gd name="T63" fmla="*/ 118 h 152"/>
                    <a:gd name="T64" fmla="*/ 66 w 153"/>
                    <a:gd name="T65" fmla="*/ 98 h 152"/>
                    <a:gd name="T66" fmla="*/ 51 w 153"/>
                    <a:gd name="T67" fmla="*/ 75 h 152"/>
                    <a:gd name="T68" fmla="*/ 52 w 153"/>
                    <a:gd name="T69" fmla="*/ 66 h 152"/>
                    <a:gd name="T70" fmla="*/ 53 w 153"/>
                    <a:gd name="T71" fmla="*/ 61 h 152"/>
                    <a:gd name="T72" fmla="*/ 54 w 153"/>
                    <a:gd name="T73" fmla="*/ 45 h 152"/>
                    <a:gd name="T74" fmla="*/ 99 w 153"/>
                    <a:gd name="T75" fmla="*/ 49 h 152"/>
                    <a:gd name="T76" fmla="*/ 100 w 153"/>
                    <a:gd name="T77" fmla="*/ 61 h 152"/>
                    <a:gd name="T78" fmla="*/ 100 w 153"/>
                    <a:gd name="T79" fmla="*/ 67 h 152"/>
                    <a:gd name="T80" fmla="*/ 103 w 153"/>
                    <a:gd name="T81" fmla="*/ 95 h 152"/>
                    <a:gd name="T82" fmla="*/ 86 w 153"/>
                    <a:gd name="T83" fmla="*/ 102 h 152"/>
                    <a:gd name="T84" fmla="*/ 96 w 153"/>
                    <a:gd name="T85" fmla="*/ 119 h 152"/>
                    <a:gd name="T86" fmla="*/ 116 w 153"/>
                    <a:gd name="T87" fmla="*/ 135 h 152"/>
                    <a:gd name="T88" fmla="*/ 148 w 153"/>
                    <a:gd name="T89" fmla="*/ 76 h 152"/>
                    <a:gd name="T90" fmla="*/ 91 w 153"/>
                    <a:gd name="T91" fmla="*/ 102 h 152"/>
                    <a:gd name="T92" fmla="*/ 105 w 153"/>
                    <a:gd name="T93" fmla="*/ 67 h 152"/>
                    <a:gd name="T94" fmla="*/ 105 w 153"/>
                    <a:gd name="T95" fmla="*/ 45 h 152"/>
                    <a:gd name="T96" fmla="*/ 48 w 153"/>
                    <a:gd name="T97" fmla="*/ 45 h 152"/>
                    <a:gd name="T98" fmla="*/ 47 w 153"/>
                    <a:gd name="T99" fmla="*/ 65 h 152"/>
                    <a:gd name="T100" fmla="*/ 46 w 153"/>
                    <a:gd name="T101" fmla="*/ 99 h 152"/>
                    <a:gd name="T102" fmla="*/ 28 w 153"/>
                    <a:gd name="T103" fmla="*/ 1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52">
                      <a:moveTo>
                        <a:pt x="84" y="152"/>
                      </a:moveTo>
                      <a:cubicBezTo>
                        <a:pt x="84" y="152"/>
                        <a:pt x="85" y="152"/>
                        <a:pt x="86" y="152"/>
                      </a:cubicBezTo>
                      <a:cubicBezTo>
                        <a:pt x="86" y="152"/>
                        <a:pt x="87" y="152"/>
                        <a:pt x="88" y="152"/>
                      </a:cubicBezTo>
                      <a:cubicBezTo>
                        <a:pt x="88" y="151"/>
                        <a:pt x="89" y="151"/>
                        <a:pt x="89" y="151"/>
                      </a:cubicBezTo>
                      <a:cubicBezTo>
                        <a:pt x="90" y="151"/>
                        <a:pt x="91" y="151"/>
                        <a:pt x="91" y="151"/>
                      </a:cubicBezTo>
                      <a:cubicBezTo>
                        <a:pt x="92" y="151"/>
                        <a:pt x="93" y="151"/>
                        <a:pt x="93" y="150"/>
                      </a:cubicBezTo>
                      <a:cubicBezTo>
                        <a:pt x="94" y="150"/>
                        <a:pt x="94" y="150"/>
                        <a:pt x="95" y="150"/>
                      </a:cubicBezTo>
                      <a:cubicBezTo>
                        <a:pt x="96" y="150"/>
                        <a:pt x="96" y="150"/>
                        <a:pt x="97" y="150"/>
                      </a:cubicBezTo>
                      <a:cubicBezTo>
                        <a:pt x="97" y="149"/>
                        <a:pt x="98" y="149"/>
                        <a:pt x="98" y="149"/>
                      </a:cubicBezTo>
                      <a:cubicBezTo>
                        <a:pt x="99" y="149"/>
                        <a:pt x="100" y="149"/>
                        <a:pt x="100" y="148"/>
                      </a:cubicBezTo>
                      <a:cubicBezTo>
                        <a:pt x="101" y="148"/>
                        <a:pt x="101" y="148"/>
                        <a:pt x="102" y="148"/>
                      </a:cubicBezTo>
                      <a:cubicBezTo>
                        <a:pt x="102" y="148"/>
                        <a:pt x="103" y="147"/>
                        <a:pt x="104" y="147"/>
                      </a:cubicBezTo>
                      <a:cubicBezTo>
                        <a:pt x="104" y="147"/>
                        <a:pt x="105" y="147"/>
                        <a:pt x="105" y="147"/>
                      </a:cubicBezTo>
                      <a:cubicBezTo>
                        <a:pt x="106" y="146"/>
                        <a:pt x="107" y="146"/>
                        <a:pt x="107" y="146"/>
                      </a:cubicBezTo>
                      <a:cubicBezTo>
                        <a:pt x="108" y="146"/>
                        <a:pt x="108" y="145"/>
                        <a:pt x="108" y="145"/>
                      </a:cubicBezTo>
                      <a:cubicBezTo>
                        <a:pt x="109" y="145"/>
                        <a:pt x="110" y="145"/>
                        <a:pt x="111" y="144"/>
                      </a:cubicBezTo>
                      <a:cubicBezTo>
                        <a:pt x="111" y="144"/>
                        <a:pt x="111" y="144"/>
                        <a:pt x="112" y="144"/>
                      </a:cubicBezTo>
                      <a:cubicBezTo>
                        <a:pt x="112" y="143"/>
                        <a:pt x="113" y="143"/>
                        <a:pt x="114" y="143"/>
                      </a:cubicBezTo>
                      <a:cubicBezTo>
                        <a:pt x="114" y="142"/>
                        <a:pt x="114" y="142"/>
                        <a:pt x="115" y="142"/>
                      </a:cubicBezTo>
                      <a:cubicBezTo>
                        <a:pt x="115" y="142"/>
                        <a:pt x="116" y="141"/>
                        <a:pt x="117" y="141"/>
                      </a:cubicBezTo>
                      <a:cubicBezTo>
                        <a:pt x="117" y="141"/>
                        <a:pt x="117" y="140"/>
                        <a:pt x="118" y="140"/>
                      </a:cubicBezTo>
                      <a:cubicBezTo>
                        <a:pt x="118" y="140"/>
                        <a:pt x="119" y="139"/>
                        <a:pt x="120" y="139"/>
                      </a:cubicBezTo>
                      <a:cubicBezTo>
                        <a:pt x="120" y="139"/>
                        <a:pt x="120" y="138"/>
                        <a:pt x="120" y="138"/>
                      </a:cubicBezTo>
                      <a:cubicBezTo>
                        <a:pt x="121" y="138"/>
                        <a:pt x="122" y="137"/>
                        <a:pt x="123" y="137"/>
                      </a:cubicBezTo>
                      <a:cubicBezTo>
                        <a:pt x="123" y="137"/>
                        <a:pt x="123" y="136"/>
                        <a:pt x="123" y="136"/>
                      </a:cubicBezTo>
                      <a:cubicBezTo>
                        <a:pt x="124" y="136"/>
                        <a:pt x="125" y="135"/>
                        <a:pt x="126" y="134"/>
                      </a:cubicBezTo>
                      <a:cubicBezTo>
                        <a:pt x="126" y="134"/>
                        <a:pt x="126" y="134"/>
                        <a:pt x="126" y="134"/>
                      </a:cubicBezTo>
                      <a:cubicBezTo>
                        <a:pt x="142" y="120"/>
                        <a:pt x="153" y="99"/>
                        <a:pt x="153" y="76"/>
                      </a:cubicBezTo>
                      <a:cubicBezTo>
                        <a:pt x="153" y="34"/>
                        <a:pt x="118" y="0"/>
                        <a:pt x="76" y="0"/>
                      </a:cubicBezTo>
                      <a:cubicBezTo>
                        <a:pt x="34" y="0"/>
                        <a:pt x="0" y="34"/>
                        <a:pt x="0" y="76"/>
                      </a:cubicBezTo>
                      <a:cubicBezTo>
                        <a:pt x="0" y="99"/>
                        <a:pt x="10" y="120"/>
                        <a:pt x="27" y="134"/>
                      </a:cubicBezTo>
                      <a:cubicBezTo>
                        <a:pt x="27" y="134"/>
                        <a:pt x="27" y="134"/>
                        <a:pt x="27" y="134"/>
                      </a:cubicBezTo>
                      <a:cubicBezTo>
                        <a:pt x="28" y="135"/>
                        <a:pt x="29" y="136"/>
                        <a:pt x="30" y="136"/>
                      </a:cubicBezTo>
                      <a:cubicBezTo>
                        <a:pt x="30" y="136"/>
                        <a:pt x="30" y="137"/>
                        <a:pt x="30" y="137"/>
                      </a:cubicBezTo>
                      <a:cubicBezTo>
                        <a:pt x="31" y="137"/>
                        <a:pt x="31" y="138"/>
                        <a:pt x="32" y="138"/>
                      </a:cubicBezTo>
                      <a:cubicBezTo>
                        <a:pt x="32" y="138"/>
                        <a:pt x="33" y="139"/>
                        <a:pt x="33" y="139"/>
                      </a:cubicBezTo>
                      <a:cubicBezTo>
                        <a:pt x="34" y="139"/>
                        <a:pt x="34" y="140"/>
                        <a:pt x="35" y="140"/>
                      </a:cubicBezTo>
                      <a:cubicBezTo>
                        <a:pt x="35" y="140"/>
                        <a:pt x="36" y="141"/>
                        <a:pt x="36" y="141"/>
                      </a:cubicBezTo>
                      <a:cubicBezTo>
                        <a:pt x="37" y="141"/>
                        <a:pt x="37" y="142"/>
                        <a:pt x="38" y="142"/>
                      </a:cubicBezTo>
                      <a:cubicBezTo>
                        <a:pt x="38" y="142"/>
                        <a:pt x="39" y="142"/>
                        <a:pt x="39" y="143"/>
                      </a:cubicBezTo>
                      <a:cubicBezTo>
                        <a:pt x="40" y="143"/>
                        <a:pt x="40" y="143"/>
                        <a:pt x="41" y="144"/>
                      </a:cubicBezTo>
                      <a:cubicBezTo>
                        <a:pt x="41" y="144"/>
                        <a:pt x="42" y="144"/>
                        <a:pt x="42" y="144"/>
                      </a:cubicBezTo>
                      <a:cubicBezTo>
                        <a:pt x="43" y="145"/>
                        <a:pt x="44" y="145"/>
                        <a:pt x="44" y="145"/>
                      </a:cubicBezTo>
                      <a:cubicBezTo>
                        <a:pt x="45" y="145"/>
                        <a:pt x="45" y="146"/>
                        <a:pt x="45" y="146"/>
                      </a:cubicBezTo>
                      <a:cubicBezTo>
                        <a:pt x="46" y="146"/>
                        <a:pt x="47" y="146"/>
                        <a:pt x="48" y="147"/>
                      </a:cubicBezTo>
                      <a:cubicBezTo>
                        <a:pt x="48" y="147"/>
                        <a:pt x="48" y="147"/>
                        <a:pt x="49" y="147"/>
                      </a:cubicBezTo>
                      <a:cubicBezTo>
                        <a:pt x="49" y="147"/>
                        <a:pt x="50" y="148"/>
                        <a:pt x="51" y="148"/>
                      </a:cubicBezTo>
                      <a:cubicBezTo>
                        <a:pt x="51" y="148"/>
                        <a:pt x="52" y="148"/>
                        <a:pt x="52" y="148"/>
                      </a:cubicBezTo>
                      <a:cubicBezTo>
                        <a:pt x="53" y="149"/>
                        <a:pt x="54" y="149"/>
                        <a:pt x="54" y="149"/>
                      </a:cubicBezTo>
                      <a:cubicBezTo>
                        <a:pt x="55" y="149"/>
                        <a:pt x="55" y="149"/>
                        <a:pt x="56" y="150"/>
                      </a:cubicBezTo>
                      <a:cubicBezTo>
                        <a:pt x="56" y="150"/>
                        <a:pt x="57" y="150"/>
                        <a:pt x="58" y="150"/>
                      </a:cubicBezTo>
                      <a:cubicBezTo>
                        <a:pt x="58" y="150"/>
                        <a:pt x="59" y="150"/>
                        <a:pt x="59" y="150"/>
                      </a:cubicBezTo>
                      <a:cubicBezTo>
                        <a:pt x="60" y="151"/>
                        <a:pt x="61" y="151"/>
                        <a:pt x="61" y="151"/>
                      </a:cubicBezTo>
                      <a:cubicBezTo>
                        <a:pt x="62" y="151"/>
                        <a:pt x="63" y="151"/>
                        <a:pt x="63" y="151"/>
                      </a:cubicBezTo>
                      <a:cubicBezTo>
                        <a:pt x="64" y="151"/>
                        <a:pt x="64" y="151"/>
                        <a:pt x="65" y="152"/>
                      </a:cubicBezTo>
                      <a:cubicBezTo>
                        <a:pt x="66" y="152"/>
                        <a:pt x="66" y="152"/>
                        <a:pt x="67" y="152"/>
                      </a:cubicBezTo>
                      <a:cubicBezTo>
                        <a:pt x="68" y="152"/>
                        <a:pt x="68" y="152"/>
                        <a:pt x="69" y="152"/>
                      </a:cubicBezTo>
                      <a:cubicBezTo>
                        <a:pt x="70" y="152"/>
                        <a:pt x="70" y="152"/>
                        <a:pt x="71" y="152"/>
                      </a:cubicBezTo>
                      <a:cubicBezTo>
                        <a:pt x="72" y="152"/>
                        <a:pt x="72" y="152"/>
                        <a:pt x="72" y="152"/>
                      </a:cubicBezTo>
                      <a:cubicBezTo>
                        <a:pt x="74" y="152"/>
                        <a:pt x="75" y="152"/>
                        <a:pt x="76" y="152"/>
                      </a:cubicBezTo>
                      <a:cubicBezTo>
                        <a:pt x="78" y="152"/>
                        <a:pt x="79" y="152"/>
                        <a:pt x="80" y="152"/>
                      </a:cubicBezTo>
                      <a:cubicBezTo>
                        <a:pt x="81" y="152"/>
                        <a:pt x="81" y="152"/>
                        <a:pt x="81" y="152"/>
                      </a:cubicBezTo>
                      <a:cubicBezTo>
                        <a:pt x="82" y="152"/>
                        <a:pt x="83" y="152"/>
                        <a:pt x="84" y="152"/>
                      </a:cubicBezTo>
                      <a:close/>
                      <a:moveTo>
                        <a:pt x="116" y="135"/>
                      </a:moveTo>
                      <a:cubicBezTo>
                        <a:pt x="116" y="135"/>
                        <a:pt x="115" y="136"/>
                        <a:pt x="115" y="136"/>
                      </a:cubicBezTo>
                      <a:cubicBezTo>
                        <a:pt x="114" y="137"/>
                        <a:pt x="113" y="137"/>
                        <a:pt x="111" y="138"/>
                      </a:cubicBezTo>
                      <a:cubicBezTo>
                        <a:pt x="111" y="138"/>
                        <a:pt x="111" y="138"/>
                        <a:pt x="110" y="139"/>
                      </a:cubicBezTo>
                      <a:cubicBezTo>
                        <a:pt x="109" y="139"/>
                        <a:pt x="107" y="140"/>
                        <a:pt x="106" y="141"/>
                      </a:cubicBezTo>
                      <a:cubicBezTo>
                        <a:pt x="106" y="141"/>
                        <a:pt x="105" y="141"/>
                        <a:pt x="105" y="141"/>
                      </a:cubicBezTo>
                      <a:cubicBezTo>
                        <a:pt x="103" y="142"/>
                        <a:pt x="102" y="143"/>
                        <a:pt x="100" y="143"/>
                      </a:cubicBezTo>
                      <a:cubicBezTo>
                        <a:pt x="100" y="143"/>
                        <a:pt x="99" y="143"/>
                        <a:pt x="99" y="144"/>
                      </a:cubicBezTo>
                      <a:cubicBezTo>
                        <a:pt x="97" y="144"/>
                        <a:pt x="96" y="145"/>
                        <a:pt x="94" y="145"/>
                      </a:cubicBezTo>
                      <a:cubicBezTo>
                        <a:pt x="94" y="145"/>
                        <a:pt x="94" y="145"/>
                        <a:pt x="94" y="145"/>
                      </a:cubicBezTo>
                      <a:cubicBezTo>
                        <a:pt x="92" y="146"/>
                        <a:pt x="91" y="146"/>
                        <a:pt x="89" y="146"/>
                      </a:cubicBezTo>
                      <a:cubicBezTo>
                        <a:pt x="89" y="146"/>
                        <a:pt x="88" y="146"/>
                        <a:pt x="88" y="146"/>
                      </a:cubicBezTo>
                      <a:cubicBezTo>
                        <a:pt x="86" y="147"/>
                        <a:pt x="84" y="147"/>
                        <a:pt x="83" y="147"/>
                      </a:cubicBezTo>
                      <a:cubicBezTo>
                        <a:pt x="82" y="147"/>
                        <a:pt x="82" y="147"/>
                        <a:pt x="82" y="147"/>
                      </a:cubicBezTo>
                      <a:cubicBezTo>
                        <a:pt x="80" y="147"/>
                        <a:pt x="78" y="147"/>
                        <a:pt x="76" y="147"/>
                      </a:cubicBezTo>
                      <a:cubicBezTo>
                        <a:pt x="75" y="147"/>
                        <a:pt x="73" y="147"/>
                        <a:pt x="71" y="147"/>
                      </a:cubicBezTo>
                      <a:cubicBezTo>
                        <a:pt x="71" y="147"/>
                        <a:pt x="70" y="147"/>
                        <a:pt x="70" y="147"/>
                      </a:cubicBezTo>
                      <a:cubicBezTo>
                        <a:pt x="68" y="147"/>
                        <a:pt x="66" y="147"/>
                        <a:pt x="65" y="146"/>
                      </a:cubicBezTo>
                      <a:cubicBezTo>
                        <a:pt x="64" y="146"/>
                        <a:pt x="64" y="146"/>
                        <a:pt x="64" y="146"/>
                      </a:cubicBezTo>
                      <a:cubicBezTo>
                        <a:pt x="62" y="146"/>
                        <a:pt x="60" y="145"/>
                        <a:pt x="59" y="145"/>
                      </a:cubicBezTo>
                      <a:cubicBezTo>
                        <a:pt x="59" y="145"/>
                        <a:pt x="59" y="145"/>
                        <a:pt x="59" y="145"/>
                      </a:cubicBezTo>
                      <a:cubicBezTo>
                        <a:pt x="57" y="145"/>
                        <a:pt x="55" y="144"/>
                        <a:pt x="54" y="144"/>
                      </a:cubicBezTo>
                      <a:cubicBezTo>
                        <a:pt x="53" y="143"/>
                        <a:pt x="53" y="143"/>
                        <a:pt x="52" y="143"/>
                      </a:cubicBezTo>
                      <a:cubicBezTo>
                        <a:pt x="51" y="143"/>
                        <a:pt x="49" y="142"/>
                        <a:pt x="48" y="141"/>
                      </a:cubicBezTo>
                      <a:cubicBezTo>
                        <a:pt x="48" y="141"/>
                        <a:pt x="47" y="141"/>
                        <a:pt x="47" y="141"/>
                      </a:cubicBezTo>
                      <a:cubicBezTo>
                        <a:pt x="45" y="140"/>
                        <a:pt x="44" y="139"/>
                        <a:pt x="42" y="139"/>
                      </a:cubicBezTo>
                      <a:cubicBezTo>
                        <a:pt x="42" y="138"/>
                        <a:pt x="42" y="138"/>
                        <a:pt x="41" y="138"/>
                      </a:cubicBezTo>
                      <a:cubicBezTo>
                        <a:pt x="40" y="137"/>
                        <a:pt x="39" y="137"/>
                        <a:pt x="38" y="136"/>
                      </a:cubicBezTo>
                      <a:cubicBezTo>
                        <a:pt x="38" y="136"/>
                        <a:pt x="37" y="135"/>
                        <a:pt x="37" y="135"/>
                      </a:cubicBezTo>
                      <a:cubicBezTo>
                        <a:pt x="35" y="134"/>
                        <a:pt x="34" y="133"/>
                        <a:pt x="33" y="133"/>
                      </a:cubicBezTo>
                      <a:cubicBezTo>
                        <a:pt x="33" y="132"/>
                        <a:pt x="32" y="132"/>
                        <a:pt x="32" y="132"/>
                      </a:cubicBezTo>
                      <a:cubicBezTo>
                        <a:pt x="40" y="125"/>
                        <a:pt x="47" y="121"/>
                        <a:pt x="57" y="119"/>
                      </a:cubicBezTo>
                      <a:cubicBezTo>
                        <a:pt x="58" y="118"/>
                        <a:pt x="58" y="118"/>
                        <a:pt x="58" y="118"/>
                      </a:cubicBezTo>
                      <a:cubicBezTo>
                        <a:pt x="59" y="117"/>
                        <a:pt x="59" y="117"/>
                        <a:pt x="59" y="117"/>
                      </a:cubicBezTo>
                      <a:cubicBezTo>
                        <a:pt x="64" y="114"/>
                        <a:pt x="66" y="108"/>
                        <a:pt x="66" y="102"/>
                      </a:cubicBezTo>
                      <a:cubicBezTo>
                        <a:pt x="66" y="98"/>
                        <a:pt x="66" y="98"/>
                        <a:pt x="66" y="98"/>
                      </a:cubicBezTo>
                      <a:cubicBezTo>
                        <a:pt x="62" y="97"/>
                        <a:pt x="62" y="97"/>
                        <a:pt x="62" y="97"/>
                      </a:cubicBezTo>
                      <a:cubicBezTo>
                        <a:pt x="53" y="96"/>
                        <a:pt x="50" y="95"/>
                        <a:pt x="49" y="95"/>
                      </a:cubicBezTo>
                      <a:cubicBezTo>
                        <a:pt x="48" y="94"/>
                        <a:pt x="46" y="88"/>
                        <a:pt x="51" y="75"/>
                      </a:cubicBezTo>
                      <a:cubicBezTo>
                        <a:pt x="52" y="74"/>
                        <a:pt x="52" y="71"/>
                        <a:pt x="52" y="68"/>
                      </a:cubicBezTo>
                      <a:cubicBezTo>
                        <a:pt x="53" y="67"/>
                        <a:pt x="53" y="67"/>
                        <a:pt x="53" y="67"/>
                      </a:cubicBezTo>
                      <a:cubicBezTo>
                        <a:pt x="52" y="66"/>
                        <a:pt x="52" y="66"/>
                        <a:pt x="52" y="66"/>
                      </a:cubicBezTo>
                      <a:cubicBezTo>
                        <a:pt x="52" y="66"/>
                        <a:pt x="52" y="65"/>
                        <a:pt x="52" y="65"/>
                      </a:cubicBezTo>
                      <a:cubicBezTo>
                        <a:pt x="52" y="64"/>
                        <a:pt x="52" y="62"/>
                        <a:pt x="53" y="61"/>
                      </a:cubicBezTo>
                      <a:cubicBezTo>
                        <a:pt x="53" y="61"/>
                        <a:pt x="53" y="61"/>
                        <a:pt x="53" y="61"/>
                      </a:cubicBezTo>
                      <a:cubicBezTo>
                        <a:pt x="53" y="60"/>
                        <a:pt x="53" y="60"/>
                        <a:pt x="53" y="60"/>
                      </a:cubicBezTo>
                      <a:cubicBezTo>
                        <a:pt x="53" y="56"/>
                        <a:pt x="53" y="53"/>
                        <a:pt x="53" y="49"/>
                      </a:cubicBezTo>
                      <a:cubicBezTo>
                        <a:pt x="54" y="45"/>
                        <a:pt x="54" y="45"/>
                        <a:pt x="54" y="45"/>
                      </a:cubicBezTo>
                      <a:cubicBezTo>
                        <a:pt x="54" y="36"/>
                        <a:pt x="65" y="28"/>
                        <a:pt x="76" y="28"/>
                      </a:cubicBezTo>
                      <a:cubicBezTo>
                        <a:pt x="88" y="28"/>
                        <a:pt x="99" y="36"/>
                        <a:pt x="99" y="45"/>
                      </a:cubicBezTo>
                      <a:cubicBezTo>
                        <a:pt x="99" y="49"/>
                        <a:pt x="99" y="49"/>
                        <a:pt x="99" y="49"/>
                      </a:cubicBezTo>
                      <a:cubicBezTo>
                        <a:pt x="99" y="52"/>
                        <a:pt x="99" y="56"/>
                        <a:pt x="99" y="60"/>
                      </a:cubicBezTo>
                      <a:cubicBezTo>
                        <a:pt x="100" y="61"/>
                        <a:pt x="100" y="61"/>
                        <a:pt x="100" y="61"/>
                      </a:cubicBezTo>
                      <a:cubicBezTo>
                        <a:pt x="100" y="61"/>
                        <a:pt x="100" y="61"/>
                        <a:pt x="100" y="61"/>
                      </a:cubicBezTo>
                      <a:cubicBezTo>
                        <a:pt x="100" y="62"/>
                        <a:pt x="100" y="64"/>
                        <a:pt x="100" y="65"/>
                      </a:cubicBezTo>
                      <a:cubicBezTo>
                        <a:pt x="100" y="65"/>
                        <a:pt x="100" y="66"/>
                        <a:pt x="100" y="66"/>
                      </a:cubicBezTo>
                      <a:cubicBezTo>
                        <a:pt x="100" y="67"/>
                        <a:pt x="100" y="67"/>
                        <a:pt x="100" y="67"/>
                      </a:cubicBezTo>
                      <a:cubicBezTo>
                        <a:pt x="100" y="68"/>
                        <a:pt x="100" y="68"/>
                        <a:pt x="100" y="68"/>
                      </a:cubicBezTo>
                      <a:cubicBezTo>
                        <a:pt x="101" y="71"/>
                        <a:pt x="101" y="74"/>
                        <a:pt x="102" y="75"/>
                      </a:cubicBezTo>
                      <a:cubicBezTo>
                        <a:pt x="106" y="88"/>
                        <a:pt x="104" y="94"/>
                        <a:pt x="103" y="95"/>
                      </a:cubicBezTo>
                      <a:cubicBezTo>
                        <a:pt x="103" y="95"/>
                        <a:pt x="100" y="96"/>
                        <a:pt x="91" y="97"/>
                      </a:cubicBezTo>
                      <a:cubicBezTo>
                        <a:pt x="86" y="98"/>
                        <a:pt x="86" y="98"/>
                        <a:pt x="86" y="98"/>
                      </a:cubicBezTo>
                      <a:cubicBezTo>
                        <a:pt x="86" y="102"/>
                        <a:pt x="86" y="102"/>
                        <a:pt x="86" y="102"/>
                      </a:cubicBezTo>
                      <a:cubicBezTo>
                        <a:pt x="87" y="108"/>
                        <a:pt x="89" y="114"/>
                        <a:pt x="93" y="117"/>
                      </a:cubicBezTo>
                      <a:cubicBezTo>
                        <a:pt x="94" y="118"/>
                        <a:pt x="94" y="118"/>
                        <a:pt x="94" y="118"/>
                      </a:cubicBezTo>
                      <a:cubicBezTo>
                        <a:pt x="96" y="119"/>
                        <a:pt x="96" y="119"/>
                        <a:pt x="96" y="119"/>
                      </a:cubicBezTo>
                      <a:cubicBezTo>
                        <a:pt x="106" y="121"/>
                        <a:pt x="113" y="125"/>
                        <a:pt x="120" y="132"/>
                      </a:cubicBezTo>
                      <a:cubicBezTo>
                        <a:pt x="120" y="132"/>
                        <a:pt x="120" y="132"/>
                        <a:pt x="120" y="133"/>
                      </a:cubicBezTo>
                      <a:cubicBezTo>
                        <a:pt x="118" y="133"/>
                        <a:pt x="117" y="134"/>
                        <a:pt x="116" y="135"/>
                      </a:cubicBezTo>
                      <a:close/>
                      <a:moveTo>
                        <a:pt x="5" y="76"/>
                      </a:moveTo>
                      <a:cubicBezTo>
                        <a:pt x="5" y="37"/>
                        <a:pt x="37" y="5"/>
                        <a:pt x="76" y="5"/>
                      </a:cubicBezTo>
                      <a:cubicBezTo>
                        <a:pt x="116" y="5"/>
                        <a:pt x="148" y="37"/>
                        <a:pt x="148" y="76"/>
                      </a:cubicBezTo>
                      <a:cubicBezTo>
                        <a:pt x="148" y="97"/>
                        <a:pt x="139" y="116"/>
                        <a:pt x="124" y="129"/>
                      </a:cubicBezTo>
                      <a:cubicBezTo>
                        <a:pt x="116" y="121"/>
                        <a:pt x="108" y="116"/>
                        <a:pt x="97" y="114"/>
                      </a:cubicBezTo>
                      <a:cubicBezTo>
                        <a:pt x="94" y="111"/>
                        <a:pt x="92" y="107"/>
                        <a:pt x="91" y="102"/>
                      </a:cubicBezTo>
                      <a:cubicBezTo>
                        <a:pt x="99" y="102"/>
                        <a:pt x="105" y="101"/>
                        <a:pt x="107" y="99"/>
                      </a:cubicBezTo>
                      <a:cubicBezTo>
                        <a:pt x="109" y="96"/>
                        <a:pt x="112" y="88"/>
                        <a:pt x="107" y="74"/>
                      </a:cubicBezTo>
                      <a:cubicBezTo>
                        <a:pt x="106" y="72"/>
                        <a:pt x="106" y="70"/>
                        <a:pt x="105" y="67"/>
                      </a:cubicBezTo>
                      <a:cubicBezTo>
                        <a:pt x="105" y="67"/>
                        <a:pt x="106" y="66"/>
                        <a:pt x="106" y="65"/>
                      </a:cubicBezTo>
                      <a:cubicBezTo>
                        <a:pt x="106" y="63"/>
                        <a:pt x="105" y="61"/>
                        <a:pt x="105" y="60"/>
                      </a:cubicBezTo>
                      <a:cubicBezTo>
                        <a:pt x="104" y="53"/>
                        <a:pt x="104" y="47"/>
                        <a:pt x="105" y="45"/>
                      </a:cubicBezTo>
                      <a:cubicBezTo>
                        <a:pt x="104" y="45"/>
                        <a:pt x="104" y="45"/>
                        <a:pt x="104" y="45"/>
                      </a:cubicBezTo>
                      <a:cubicBezTo>
                        <a:pt x="103" y="32"/>
                        <a:pt x="90" y="23"/>
                        <a:pt x="76" y="23"/>
                      </a:cubicBezTo>
                      <a:cubicBezTo>
                        <a:pt x="63" y="23"/>
                        <a:pt x="49" y="32"/>
                        <a:pt x="48" y="45"/>
                      </a:cubicBezTo>
                      <a:cubicBezTo>
                        <a:pt x="48" y="45"/>
                        <a:pt x="48" y="45"/>
                        <a:pt x="48" y="45"/>
                      </a:cubicBezTo>
                      <a:cubicBezTo>
                        <a:pt x="48" y="47"/>
                        <a:pt x="48" y="53"/>
                        <a:pt x="48" y="60"/>
                      </a:cubicBezTo>
                      <a:cubicBezTo>
                        <a:pt x="47" y="61"/>
                        <a:pt x="47" y="63"/>
                        <a:pt x="47" y="65"/>
                      </a:cubicBezTo>
                      <a:cubicBezTo>
                        <a:pt x="47" y="66"/>
                        <a:pt x="47" y="67"/>
                        <a:pt x="47" y="67"/>
                      </a:cubicBezTo>
                      <a:cubicBezTo>
                        <a:pt x="47" y="70"/>
                        <a:pt x="47" y="72"/>
                        <a:pt x="46" y="74"/>
                      </a:cubicBezTo>
                      <a:cubicBezTo>
                        <a:pt x="41" y="88"/>
                        <a:pt x="43" y="96"/>
                        <a:pt x="46" y="99"/>
                      </a:cubicBezTo>
                      <a:cubicBezTo>
                        <a:pt x="48" y="101"/>
                        <a:pt x="54" y="102"/>
                        <a:pt x="61" y="102"/>
                      </a:cubicBezTo>
                      <a:cubicBezTo>
                        <a:pt x="61" y="107"/>
                        <a:pt x="59" y="111"/>
                        <a:pt x="56" y="114"/>
                      </a:cubicBezTo>
                      <a:cubicBezTo>
                        <a:pt x="45" y="116"/>
                        <a:pt x="36" y="121"/>
                        <a:pt x="28" y="129"/>
                      </a:cubicBezTo>
                      <a:cubicBezTo>
                        <a:pt x="14" y="116"/>
                        <a:pt x="5" y="97"/>
                        <a:pt x="5" y="76"/>
                      </a:cubicBez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sz="1765"/>
                </a:p>
              </p:txBody>
            </p:sp>
          </p:grpSp>
          <p:grpSp>
            <p:nvGrpSpPr>
              <p:cNvPr id="35" name="Group 34">
                <a:extLst>
                  <a:ext uri="{FF2B5EF4-FFF2-40B4-BE49-F238E27FC236}">
                    <a16:creationId xmlns:a16="http://schemas.microsoft.com/office/drawing/2014/main" id="{866D64B0-8483-4A12-B22E-995509309B3B}"/>
                  </a:ext>
                </a:extLst>
              </p:cNvPr>
              <p:cNvGrpSpPr/>
              <p:nvPr/>
            </p:nvGrpSpPr>
            <p:grpSpPr>
              <a:xfrm>
                <a:off x="5402548" y="2747507"/>
                <a:ext cx="967048" cy="967048"/>
                <a:chOff x="14395189" y="818837"/>
                <a:chExt cx="714896" cy="714896"/>
              </a:xfrm>
            </p:grpSpPr>
            <p:sp>
              <p:nvSpPr>
                <p:cNvPr id="36" name="Oval 35">
                  <a:extLst>
                    <a:ext uri="{FF2B5EF4-FFF2-40B4-BE49-F238E27FC236}">
                      <a16:creationId xmlns:a16="http://schemas.microsoft.com/office/drawing/2014/main" id="{CB409050-F73D-4C20-AE56-A474CEC5252C}"/>
                    </a:ext>
                  </a:extLst>
                </p:cNvPr>
                <p:cNvSpPr/>
                <p:nvPr/>
              </p:nvSpPr>
              <p:spPr bwMode="auto">
                <a:xfrm>
                  <a:off x="14395189" y="818837"/>
                  <a:ext cx="714896" cy="714896"/>
                </a:xfrm>
                <a:prstGeom prst="ellipse">
                  <a:avLst/>
                </a:prstGeom>
                <a:solidFill>
                  <a:srgbClr val="FFFFFF">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7" name="Freeform 214">
                  <a:extLst>
                    <a:ext uri="{FF2B5EF4-FFF2-40B4-BE49-F238E27FC236}">
                      <a16:creationId xmlns:a16="http://schemas.microsoft.com/office/drawing/2014/main" id="{0378D041-D0EB-4CD7-984E-E4B75EDDF0DE}"/>
                    </a:ext>
                  </a:extLst>
                </p:cNvPr>
                <p:cNvSpPr>
                  <a:spLocks noEditPoints="1"/>
                </p:cNvSpPr>
                <p:nvPr/>
              </p:nvSpPr>
              <p:spPr bwMode="auto">
                <a:xfrm>
                  <a:off x="14537530" y="962766"/>
                  <a:ext cx="430213" cy="427038"/>
                </a:xfrm>
                <a:custGeom>
                  <a:avLst/>
                  <a:gdLst>
                    <a:gd name="T0" fmla="*/ 27 w 153"/>
                    <a:gd name="T1" fmla="*/ 134 h 152"/>
                    <a:gd name="T2" fmla="*/ 30 w 153"/>
                    <a:gd name="T3" fmla="*/ 137 h 152"/>
                    <a:gd name="T4" fmla="*/ 35 w 153"/>
                    <a:gd name="T5" fmla="*/ 140 h 152"/>
                    <a:gd name="T6" fmla="*/ 39 w 153"/>
                    <a:gd name="T7" fmla="*/ 143 h 152"/>
                    <a:gd name="T8" fmla="*/ 44 w 153"/>
                    <a:gd name="T9" fmla="*/ 145 h 152"/>
                    <a:gd name="T10" fmla="*/ 49 w 153"/>
                    <a:gd name="T11" fmla="*/ 147 h 152"/>
                    <a:gd name="T12" fmla="*/ 54 w 153"/>
                    <a:gd name="T13" fmla="*/ 149 h 152"/>
                    <a:gd name="T14" fmla="*/ 60 w 153"/>
                    <a:gd name="T15" fmla="*/ 150 h 152"/>
                    <a:gd name="T16" fmla="*/ 65 w 153"/>
                    <a:gd name="T17" fmla="*/ 152 h 152"/>
                    <a:gd name="T18" fmla="*/ 71 w 153"/>
                    <a:gd name="T19" fmla="*/ 152 h 152"/>
                    <a:gd name="T20" fmla="*/ 80 w 153"/>
                    <a:gd name="T21" fmla="*/ 152 h 152"/>
                    <a:gd name="T22" fmla="*/ 86 w 153"/>
                    <a:gd name="T23" fmla="*/ 152 h 152"/>
                    <a:gd name="T24" fmla="*/ 91 w 153"/>
                    <a:gd name="T25" fmla="*/ 151 h 152"/>
                    <a:gd name="T26" fmla="*/ 97 w 153"/>
                    <a:gd name="T27" fmla="*/ 150 h 152"/>
                    <a:gd name="T28" fmla="*/ 102 w 153"/>
                    <a:gd name="T29" fmla="*/ 148 h 152"/>
                    <a:gd name="T30" fmla="*/ 107 w 153"/>
                    <a:gd name="T31" fmla="*/ 146 h 152"/>
                    <a:gd name="T32" fmla="*/ 112 w 153"/>
                    <a:gd name="T33" fmla="*/ 144 h 152"/>
                    <a:gd name="T34" fmla="*/ 117 w 153"/>
                    <a:gd name="T35" fmla="*/ 141 h 152"/>
                    <a:gd name="T36" fmla="*/ 120 w 153"/>
                    <a:gd name="T37" fmla="*/ 138 h 152"/>
                    <a:gd name="T38" fmla="*/ 126 w 153"/>
                    <a:gd name="T39" fmla="*/ 134 h 152"/>
                    <a:gd name="T40" fmla="*/ 76 w 153"/>
                    <a:gd name="T41" fmla="*/ 0 h 152"/>
                    <a:gd name="T42" fmla="*/ 115 w 153"/>
                    <a:gd name="T43" fmla="*/ 136 h 152"/>
                    <a:gd name="T44" fmla="*/ 106 w 153"/>
                    <a:gd name="T45" fmla="*/ 141 h 152"/>
                    <a:gd name="T46" fmla="*/ 99 w 153"/>
                    <a:gd name="T47" fmla="*/ 144 h 152"/>
                    <a:gd name="T48" fmla="*/ 89 w 153"/>
                    <a:gd name="T49" fmla="*/ 146 h 152"/>
                    <a:gd name="T50" fmla="*/ 82 w 153"/>
                    <a:gd name="T51" fmla="*/ 147 h 152"/>
                    <a:gd name="T52" fmla="*/ 76 w 153"/>
                    <a:gd name="T53" fmla="*/ 147 h 152"/>
                    <a:gd name="T54" fmla="*/ 71 w 153"/>
                    <a:gd name="T55" fmla="*/ 147 h 152"/>
                    <a:gd name="T56" fmla="*/ 64 w 153"/>
                    <a:gd name="T57" fmla="*/ 146 h 152"/>
                    <a:gd name="T58" fmla="*/ 54 w 153"/>
                    <a:gd name="T59" fmla="*/ 144 h 152"/>
                    <a:gd name="T60" fmla="*/ 47 w 153"/>
                    <a:gd name="T61" fmla="*/ 141 h 152"/>
                    <a:gd name="T62" fmla="*/ 38 w 153"/>
                    <a:gd name="T63" fmla="*/ 136 h 152"/>
                    <a:gd name="T64" fmla="*/ 33 w 153"/>
                    <a:gd name="T65" fmla="*/ 131 h 152"/>
                    <a:gd name="T66" fmla="*/ 66 w 153"/>
                    <a:gd name="T67" fmla="*/ 96 h 152"/>
                    <a:gd name="T68" fmla="*/ 54 w 153"/>
                    <a:gd name="T69" fmla="*/ 70 h 152"/>
                    <a:gd name="T70" fmla="*/ 55 w 153"/>
                    <a:gd name="T71" fmla="*/ 58 h 152"/>
                    <a:gd name="T72" fmla="*/ 53 w 153"/>
                    <a:gd name="T73" fmla="*/ 47 h 152"/>
                    <a:gd name="T74" fmla="*/ 99 w 153"/>
                    <a:gd name="T75" fmla="*/ 46 h 152"/>
                    <a:gd name="T76" fmla="*/ 98 w 153"/>
                    <a:gd name="T77" fmla="*/ 54 h 152"/>
                    <a:gd name="T78" fmla="*/ 100 w 153"/>
                    <a:gd name="T79" fmla="*/ 65 h 152"/>
                    <a:gd name="T80" fmla="*/ 89 w 153"/>
                    <a:gd name="T81" fmla="*/ 92 h 152"/>
                    <a:gd name="T82" fmla="*/ 97 w 153"/>
                    <a:gd name="T83" fmla="*/ 119 h 152"/>
                    <a:gd name="T84" fmla="*/ 147 w 153"/>
                    <a:gd name="T85" fmla="*/ 80 h 152"/>
                    <a:gd name="T86" fmla="*/ 98 w 153"/>
                    <a:gd name="T87" fmla="*/ 114 h 152"/>
                    <a:gd name="T88" fmla="*/ 93 w 153"/>
                    <a:gd name="T89" fmla="*/ 95 h 152"/>
                    <a:gd name="T90" fmla="*/ 106 w 153"/>
                    <a:gd name="T91" fmla="*/ 65 h 152"/>
                    <a:gd name="T92" fmla="*/ 104 w 153"/>
                    <a:gd name="T93" fmla="*/ 46 h 152"/>
                    <a:gd name="T94" fmla="*/ 49 w 153"/>
                    <a:gd name="T95" fmla="*/ 55 h 152"/>
                    <a:gd name="T96" fmla="*/ 50 w 153"/>
                    <a:gd name="T97" fmla="*/ 74 h 152"/>
                    <a:gd name="T98" fmla="*/ 61 w 153"/>
                    <a:gd name="T99" fmla="*/ 97 h 152"/>
                    <a:gd name="T100" fmla="*/ 29 w 153"/>
                    <a:gd name="T101" fmla="*/ 128 h 152"/>
                    <a:gd name="T102" fmla="*/ 5 w 153"/>
                    <a:gd name="T103" fmla="*/ 80 h 152"/>
                    <a:gd name="T104" fmla="*/ 73 w 153"/>
                    <a:gd name="T105" fmla="*/ 5 h 152"/>
                    <a:gd name="T106" fmla="*/ 77 w 153"/>
                    <a:gd name="T107" fmla="*/ 5 h 152"/>
                    <a:gd name="T108" fmla="*/ 80 w 153"/>
                    <a:gd name="T109" fmla="*/ 5 h 152"/>
                    <a:gd name="T110" fmla="*/ 147 w 153"/>
                    <a:gd name="T111" fmla="*/ 7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3" h="152">
                      <a:moveTo>
                        <a:pt x="76" y="0"/>
                      </a:moveTo>
                      <a:cubicBezTo>
                        <a:pt x="34" y="0"/>
                        <a:pt x="0" y="34"/>
                        <a:pt x="0" y="76"/>
                      </a:cubicBezTo>
                      <a:cubicBezTo>
                        <a:pt x="0" y="99"/>
                        <a:pt x="11" y="120"/>
                        <a:pt x="27" y="134"/>
                      </a:cubicBezTo>
                      <a:cubicBezTo>
                        <a:pt x="27" y="134"/>
                        <a:pt x="27" y="134"/>
                        <a:pt x="27" y="134"/>
                      </a:cubicBezTo>
                      <a:cubicBezTo>
                        <a:pt x="28" y="135"/>
                        <a:pt x="29" y="136"/>
                        <a:pt x="30" y="136"/>
                      </a:cubicBezTo>
                      <a:cubicBezTo>
                        <a:pt x="30" y="136"/>
                        <a:pt x="30" y="137"/>
                        <a:pt x="30" y="137"/>
                      </a:cubicBezTo>
                      <a:cubicBezTo>
                        <a:pt x="31" y="137"/>
                        <a:pt x="32" y="138"/>
                        <a:pt x="32" y="138"/>
                      </a:cubicBezTo>
                      <a:cubicBezTo>
                        <a:pt x="32" y="138"/>
                        <a:pt x="33" y="139"/>
                        <a:pt x="33" y="139"/>
                      </a:cubicBezTo>
                      <a:cubicBezTo>
                        <a:pt x="34" y="139"/>
                        <a:pt x="34" y="140"/>
                        <a:pt x="35" y="140"/>
                      </a:cubicBezTo>
                      <a:cubicBezTo>
                        <a:pt x="35" y="140"/>
                        <a:pt x="36" y="141"/>
                        <a:pt x="36" y="141"/>
                      </a:cubicBezTo>
                      <a:cubicBezTo>
                        <a:pt x="37" y="141"/>
                        <a:pt x="37" y="142"/>
                        <a:pt x="38" y="142"/>
                      </a:cubicBezTo>
                      <a:cubicBezTo>
                        <a:pt x="38" y="142"/>
                        <a:pt x="39" y="142"/>
                        <a:pt x="39" y="143"/>
                      </a:cubicBezTo>
                      <a:cubicBezTo>
                        <a:pt x="40" y="143"/>
                        <a:pt x="40" y="143"/>
                        <a:pt x="41" y="144"/>
                      </a:cubicBezTo>
                      <a:cubicBezTo>
                        <a:pt x="41" y="144"/>
                        <a:pt x="42" y="144"/>
                        <a:pt x="42" y="144"/>
                      </a:cubicBezTo>
                      <a:cubicBezTo>
                        <a:pt x="43" y="145"/>
                        <a:pt x="44" y="145"/>
                        <a:pt x="44" y="145"/>
                      </a:cubicBezTo>
                      <a:cubicBezTo>
                        <a:pt x="45" y="145"/>
                        <a:pt x="45" y="146"/>
                        <a:pt x="45" y="146"/>
                      </a:cubicBezTo>
                      <a:cubicBezTo>
                        <a:pt x="46" y="146"/>
                        <a:pt x="47" y="146"/>
                        <a:pt x="48" y="147"/>
                      </a:cubicBezTo>
                      <a:cubicBezTo>
                        <a:pt x="48" y="147"/>
                        <a:pt x="48" y="147"/>
                        <a:pt x="49" y="147"/>
                      </a:cubicBezTo>
                      <a:cubicBezTo>
                        <a:pt x="50" y="147"/>
                        <a:pt x="50" y="148"/>
                        <a:pt x="51" y="148"/>
                      </a:cubicBezTo>
                      <a:cubicBezTo>
                        <a:pt x="51" y="148"/>
                        <a:pt x="52" y="148"/>
                        <a:pt x="52" y="148"/>
                      </a:cubicBezTo>
                      <a:cubicBezTo>
                        <a:pt x="53" y="149"/>
                        <a:pt x="54" y="149"/>
                        <a:pt x="54" y="149"/>
                      </a:cubicBezTo>
                      <a:cubicBezTo>
                        <a:pt x="55" y="149"/>
                        <a:pt x="55" y="149"/>
                        <a:pt x="56" y="150"/>
                      </a:cubicBezTo>
                      <a:cubicBezTo>
                        <a:pt x="57" y="150"/>
                        <a:pt x="57" y="150"/>
                        <a:pt x="58" y="150"/>
                      </a:cubicBezTo>
                      <a:cubicBezTo>
                        <a:pt x="58" y="150"/>
                        <a:pt x="59" y="150"/>
                        <a:pt x="60" y="150"/>
                      </a:cubicBezTo>
                      <a:cubicBezTo>
                        <a:pt x="60" y="151"/>
                        <a:pt x="61" y="151"/>
                        <a:pt x="61" y="151"/>
                      </a:cubicBezTo>
                      <a:cubicBezTo>
                        <a:pt x="62" y="151"/>
                        <a:pt x="63" y="151"/>
                        <a:pt x="63" y="151"/>
                      </a:cubicBezTo>
                      <a:cubicBezTo>
                        <a:pt x="64" y="151"/>
                        <a:pt x="64" y="151"/>
                        <a:pt x="65" y="152"/>
                      </a:cubicBezTo>
                      <a:cubicBezTo>
                        <a:pt x="66" y="152"/>
                        <a:pt x="66" y="152"/>
                        <a:pt x="67" y="152"/>
                      </a:cubicBezTo>
                      <a:cubicBezTo>
                        <a:pt x="68" y="152"/>
                        <a:pt x="68" y="152"/>
                        <a:pt x="69" y="152"/>
                      </a:cubicBezTo>
                      <a:cubicBezTo>
                        <a:pt x="70" y="152"/>
                        <a:pt x="70" y="152"/>
                        <a:pt x="71" y="152"/>
                      </a:cubicBezTo>
                      <a:cubicBezTo>
                        <a:pt x="72" y="152"/>
                        <a:pt x="72" y="152"/>
                        <a:pt x="73" y="152"/>
                      </a:cubicBezTo>
                      <a:cubicBezTo>
                        <a:pt x="74" y="152"/>
                        <a:pt x="75" y="152"/>
                        <a:pt x="76" y="152"/>
                      </a:cubicBezTo>
                      <a:cubicBezTo>
                        <a:pt x="78" y="152"/>
                        <a:pt x="79" y="152"/>
                        <a:pt x="80" y="152"/>
                      </a:cubicBezTo>
                      <a:cubicBezTo>
                        <a:pt x="81" y="152"/>
                        <a:pt x="81" y="152"/>
                        <a:pt x="82" y="152"/>
                      </a:cubicBezTo>
                      <a:cubicBezTo>
                        <a:pt x="82" y="152"/>
                        <a:pt x="83" y="152"/>
                        <a:pt x="84" y="152"/>
                      </a:cubicBezTo>
                      <a:cubicBezTo>
                        <a:pt x="85" y="152"/>
                        <a:pt x="85" y="152"/>
                        <a:pt x="86" y="152"/>
                      </a:cubicBezTo>
                      <a:cubicBezTo>
                        <a:pt x="86" y="152"/>
                        <a:pt x="87" y="152"/>
                        <a:pt x="88" y="152"/>
                      </a:cubicBezTo>
                      <a:cubicBezTo>
                        <a:pt x="88" y="151"/>
                        <a:pt x="89" y="151"/>
                        <a:pt x="89" y="151"/>
                      </a:cubicBezTo>
                      <a:cubicBezTo>
                        <a:pt x="90" y="151"/>
                        <a:pt x="91" y="151"/>
                        <a:pt x="91" y="151"/>
                      </a:cubicBezTo>
                      <a:cubicBezTo>
                        <a:pt x="92" y="151"/>
                        <a:pt x="93" y="151"/>
                        <a:pt x="93" y="150"/>
                      </a:cubicBezTo>
                      <a:cubicBezTo>
                        <a:pt x="94" y="150"/>
                        <a:pt x="94" y="150"/>
                        <a:pt x="95" y="150"/>
                      </a:cubicBezTo>
                      <a:cubicBezTo>
                        <a:pt x="96" y="150"/>
                        <a:pt x="96" y="150"/>
                        <a:pt x="97" y="150"/>
                      </a:cubicBezTo>
                      <a:cubicBezTo>
                        <a:pt x="97" y="149"/>
                        <a:pt x="98" y="149"/>
                        <a:pt x="98" y="149"/>
                      </a:cubicBezTo>
                      <a:cubicBezTo>
                        <a:pt x="99" y="149"/>
                        <a:pt x="100" y="149"/>
                        <a:pt x="100" y="148"/>
                      </a:cubicBezTo>
                      <a:cubicBezTo>
                        <a:pt x="101" y="148"/>
                        <a:pt x="101" y="148"/>
                        <a:pt x="102" y="148"/>
                      </a:cubicBezTo>
                      <a:cubicBezTo>
                        <a:pt x="103" y="148"/>
                        <a:pt x="103" y="147"/>
                        <a:pt x="104" y="147"/>
                      </a:cubicBezTo>
                      <a:cubicBezTo>
                        <a:pt x="104" y="147"/>
                        <a:pt x="105" y="147"/>
                        <a:pt x="105" y="147"/>
                      </a:cubicBezTo>
                      <a:cubicBezTo>
                        <a:pt x="106" y="146"/>
                        <a:pt x="107" y="146"/>
                        <a:pt x="107" y="146"/>
                      </a:cubicBezTo>
                      <a:cubicBezTo>
                        <a:pt x="108" y="146"/>
                        <a:pt x="108" y="145"/>
                        <a:pt x="108" y="145"/>
                      </a:cubicBezTo>
                      <a:cubicBezTo>
                        <a:pt x="109" y="145"/>
                        <a:pt x="110" y="145"/>
                        <a:pt x="111" y="144"/>
                      </a:cubicBezTo>
                      <a:cubicBezTo>
                        <a:pt x="111" y="144"/>
                        <a:pt x="111" y="144"/>
                        <a:pt x="112" y="144"/>
                      </a:cubicBezTo>
                      <a:cubicBezTo>
                        <a:pt x="112" y="143"/>
                        <a:pt x="113" y="143"/>
                        <a:pt x="114" y="143"/>
                      </a:cubicBezTo>
                      <a:cubicBezTo>
                        <a:pt x="114" y="142"/>
                        <a:pt x="114" y="142"/>
                        <a:pt x="115" y="142"/>
                      </a:cubicBezTo>
                      <a:cubicBezTo>
                        <a:pt x="115" y="142"/>
                        <a:pt x="116" y="141"/>
                        <a:pt x="117" y="141"/>
                      </a:cubicBezTo>
                      <a:cubicBezTo>
                        <a:pt x="117" y="141"/>
                        <a:pt x="117" y="140"/>
                        <a:pt x="118" y="140"/>
                      </a:cubicBezTo>
                      <a:cubicBezTo>
                        <a:pt x="118" y="140"/>
                        <a:pt x="119" y="139"/>
                        <a:pt x="120" y="139"/>
                      </a:cubicBezTo>
                      <a:cubicBezTo>
                        <a:pt x="120" y="139"/>
                        <a:pt x="120" y="138"/>
                        <a:pt x="120" y="138"/>
                      </a:cubicBezTo>
                      <a:cubicBezTo>
                        <a:pt x="121" y="138"/>
                        <a:pt x="122" y="137"/>
                        <a:pt x="123" y="137"/>
                      </a:cubicBezTo>
                      <a:cubicBezTo>
                        <a:pt x="123" y="137"/>
                        <a:pt x="123" y="136"/>
                        <a:pt x="123" y="136"/>
                      </a:cubicBezTo>
                      <a:cubicBezTo>
                        <a:pt x="124" y="136"/>
                        <a:pt x="125" y="135"/>
                        <a:pt x="126" y="134"/>
                      </a:cubicBezTo>
                      <a:cubicBezTo>
                        <a:pt x="126" y="134"/>
                        <a:pt x="126" y="134"/>
                        <a:pt x="126" y="134"/>
                      </a:cubicBezTo>
                      <a:cubicBezTo>
                        <a:pt x="142" y="120"/>
                        <a:pt x="153" y="99"/>
                        <a:pt x="153" y="76"/>
                      </a:cubicBezTo>
                      <a:cubicBezTo>
                        <a:pt x="153" y="34"/>
                        <a:pt x="118" y="0"/>
                        <a:pt x="76" y="0"/>
                      </a:cubicBezTo>
                      <a:close/>
                      <a:moveTo>
                        <a:pt x="119" y="133"/>
                      </a:moveTo>
                      <a:cubicBezTo>
                        <a:pt x="118" y="134"/>
                        <a:pt x="117" y="134"/>
                        <a:pt x="116" y="135"/>
                      </a:cubicBezTo>
                      <a:cubicBezTo>
                        <a:pt x="116" y="135"/>
                        <a:pt x="115" y="136"/>
                        <a:pt x="115" y="136"/>
                      </a:cubicBezTo>
                      <a:cubicBezTo>
                        <a:pt x="114" y="137"/>
                        <a:pt x="113" y="137"/>
                        <a:pt x="111" y="138"/>
                      </a:cubicBezTo>
                      <a:cubicBezTo>
                        <a:pt x="111" y="138"/>
                        <a:pt x="111" y="138"/>
                        <a:pt x="110" y="139"/>
                      </a:cubicBezTo>
                      <a:cubicBezTo>
                        <a:pt x="109" y="139"/>
                        <a:pt x="107" y="140"/>
                        <a:pt x="106" y="141"/>
                      </a:cubicBezTo>
                      <a:cubicBezTo>
                        <a:pt x="106" y="141"/>
                        <a:pt x="105" y="141"/>
                        <a:pt x="105" y="141"/>
                      </a:cubicBezTo>
                      <a:cubicBezTo>
                        <a:pt x="103" y="142"/>
                        <a:pt x="102" y="143"/>
                        <a:pt x="100" y="143"/>
                      </a:cubicBezTo>
                      <a:cubicBezTo>
                        <a:pt x="100" y="143"/>
                        <a:pt x="99" y="143"/>
                        <a:pt x="99" y="144"/>
                      </a:cubicBezTo>
                      <a:cubicBezTo>
                        <a:pt x="97" y="144"/>
                        <a:pt x="96" y="145"/>
                        <a:pt x="94" y="145"/>
                      </a:cubicBezTo>
                      <a:cubicBezTo>
                        <a:pt x="94" y="145"/>
                        <a:pt x="94" y="145"/>
                        <a:pt x="94" y="145"/>
                      </a:cubicBezTo>
                      <a:cubicBezTo>
                        <a:pt x="92" y="146"/>
                        <a:pt x="91" y="146"/>
                        <a:pt x="89" y="146"/>
                      </a:cubicBezTo>
                      <a:cubicBezTo>
                        <a:pt x="89" y="146"/>
                        <a:pt x="88" y="146"/>
                        <a:pt x="88" y="146"/>
                      </a:cubicBezTo>
                      <a:cubicBezTo>
                        <a:pt x="86" y="147"/>
                        <a:pt x="85" y="147"/>
                        <a:pt x="83" y="147"/>
                      </a:cubicBezTo>
                      <a:cubicBezTo>
                        <a:pt x="82" y="147"/>
                        <a:pt x="82" y="147"/>
                        <a:pt x="82" y="147"/>
                      </a:cubicBezTo>
                      <a:cubicBezTo>
                        <a:pt x="81" y="147"/>
                        <a:pt x="81" y="147"/>
                        <a:pt x="80" y="147"/>
                      </a:cubicBezTo>
                      <a:cubicBezTo>
                        <a:pt x="80" y="147"/>
                        <a:pt x="80" y="147"/>
                        <a:pt x="80" y="147"/>
                      </a:cubicBezTo>
                      <a:cubicBezTo>
                        <a:pt x="79" y="147"/>
                        <a:pt x="78" y="147"/>
                        <a:pt x="76" y="147"/>
                      </a:cubicBezTo>
                      <a:cubicBezTo>
                        <a:pt x="75" y="147"/>
                        <a:pt x="74" y="147"/>
                        <a:pt x="73" y="147"/>
                      </a:cubicBezTo>
                      <a:cubicBezTo>
                        <a:pt x="72" y="147"/>
                        <a:pt x="72" y="147"/>
                        <a:pt x="72" y="147"/>
                      </a:cubicBezTo>
                      <a:cubicBezTo>
                        <a:pt x="72" y="147"/>
                        <a:pt x="71" y="147"/>
                        <a:pt x="71" y="147"/>
                      </a:cubicBezTo>
                      <a:cubicBezTo>
                        <a:pt x="71" y="147"/>
                        <a:pt x="70" y="147"/>
                        <a:pt x="70" y="147"/>
                      </a:cubicBezTo>
                      <a:cubicBezTo>
                        <a:pt x="68" y="147"/>
                        <a:pt x="67" y="147"/>
                        <a:pt x="65" y="146"/>
                      </a:cubicBezTo>
                      <a:cubicBezTo>
                        <a:pt x="64" y="146"/>
                        <a:pt x="64" y="146"/>
                        <a:pt x="64" y="146"/>
                      </a:cubicBezTo>
                      <a:cubicBezTo>
                        <a:pt x="62" y="146"/>
                        <a:pt x="60" y="145"/>
                        <a:pt x="59" y="145"/>
                      </a:cubicBezTo>
                      <a:cubicBezTo>
                        <a:pt x="59" y="145"/>
                        <a:pt x="59" y="145"/>
                        <a:pt x="59" y="145"/>
                      </a:cubicBezTo>
                      <a:cubicBezTo>
                        <a:pt x="57" y="145"/>
                        <a:pt x="55" y="144"/>
                        <a:pt x="54" y="144"/>
                      </a:cubicBezTo>
                      <a:cubicBezTo>
                        <a:pt x="53" y="143"/>
                        <a:pt x="53" y="143"/>
                        <a:pt x="53" y="143"/>
                      </a:cubicBezTo>
                      <a:cubicBezTo>
                        <a:pt x="51" y="143"/>
                        <a:pt x="50" y="142"/>
                        <a:pt x="48" y="141"/>
                      </a:cubicBezTo>
                      <a:cubicBezTo>
                        <a:pt x="48" y="141"/>
                        <a:pt x="47" y="141"/>
                        <a:pt x="47" y="141"/>
                      </a:cubicBezTo>
                      <a:cubicBezTo>
                        <a:pt x="45" y="140"/>
                        <a:pt x="44" y="139"/>
                        <a:pt x="43" y="139"/>
                      </a:cubicBezTo>
                      <a:cubicBezTo>
                        <a:pt x="42" y="138"/>
                        <a:pt x="42" y="138"/>
                        <a:pt x="41" y="138"/>
                      </a:cubicBezTo>
                      <a:cubicBezTo>
                        <a:pt x="40" y="137"/>
                        <a:pt x="39" y="137"/>
                        <a:pt x="38" y="136"/>
                      </a:cubicBezTo>
                      <a:cubicBezTo>
                        <a:pt x="38" y="136"/>
                        <a:pt x="37" y="135"/>
                        <a:pt x="37" y="135"/>
                      </a:cubicBezTo>
                      <a:cubicBezTo>
                        <a:pt x="36" y="134"/>
                        <a:pt x="34" y="134"/>
                        <a:pt x="33" y="133"/>
                      </a:cubicBezTo>
                      <a:cubicBezTo>
                        <a:pt x="33" y="132"/>
                        <a:pt x="33" y="131"/>
                        <a:pt x="33" y="131"/>
                      </a:cubicBezTo>
                      <a:cubicBezTo>
                        <a:pt x="40" y="125"/>
                        <a:pt x="47" y="121"/>
                        <a:pt x="56" y="119"/>
                      </a:cubicBezTo>
                      <a:cubicBezTo>
                        <a:pt x="57" y="119"/>
                        <a:pt x="59" y="118"/>
                        <a:pt x="60" y="117"/>
                      </a:cubicBezTo>
                      <a:cubicBezTo>
                        <a:pt x="64" y="113"/>
                        <a:pt x="68" y="106"/>
                        <a:pt x="66" y="96"/>
                      </a:cubicBezTo>
                      <a:cubicBezTo>
                        <a:pt x="65" y="95"/>
                        <a:pt x="65" y="93"/>
                        <a:pt x="64" y="92"/>
                      </a:cubicBezTo>
                      <a:cubicBezTo>
                        <a:pt x="60" y="87"/>
                        <a:pt x="58" y="81"/>
                        <a:pt x="56" y="75"/>
                      </a:cubicBezTo>
                      <a:cubicBezTo>
                        <a:pt x="56" y="73"/>
                        <a:pt x="55" y="72"/>
                        <a:pt x="54" y="70"/>
                      </a:cubicBezTo>
                      <a:cubicBezTo>
                        <a:pt x="53" y="68"/>
                        <a:pt x="52" y="67"/>
                        <a:pt x="52" y="65"/>
                      </a:cubicBezTo>
                      <a:cubicBezTo>
                        <a:pt x="52" y="63"/>
                        <a:pt x="53" y="61"/>
                        <a:pt x="54" y="59"/>
                      </a:cubicBezTo>
                      <a:cubicBezTo>
                        <a:pt x="55" y="58"/>
                        <a:pt x="55" y="58"/>
                        <a:pt x="55" y="58"/>
                      </a:cubicBezTo>
                      <a:cubicBezTo>
                        <a:pt x="55" y="57"/>
                        <a:pt x="55" y="55"/>
                        <a:pt x="55" y="54"/>
                      </a:cubicBezTo>
                      <a:cubicBezTo>
                        <a:pt x="54" y="53"/>
                        <a:pt x="54" y="53"/>
                        <a:pt x="54" y="53"/>
                      </a:cubicBezTo>
                      <a:cubicBezTo>
                        <a:pt x="53" y="52"/>
                        <a:pt x="53" y="50"/>
                        <a:pt x="53" y="47"/>
                      </a:cubicBezTo>
                      <a:cubicBezTo>
                        <a:pt x="53" y="46"/>
                        <a:pt x="53" y="46"/>
                        <a:pt x="53" y="46"/>
                      </a:cubicBezTo>
                      <a:cubicBezTo>
                        <a:pt x="53" y="36"/>
                        <a:pt x="65" y="28"/>
                        <a:pt x="76" y="28"/>
                      </a:cubicBezTo>
                      <a:cubicBezTo>
                        <a:pt x="88" y="28"/>
                        <a:pt x="99" y="36"/>
                        <a:pt x="99" y="46"/>
                      </a:cubicBezTo>
                      <a:cubicBezTo>
                        <a:pt x="99" y="47"/>
                        <a:pt x="99" y="47"/>
                        <a:pt x="99" y="47"/>
                      </a:cubicBezTo>
                      <a:cubicBezTo>
                        <a:pt x="99" y="50"/>
                        <a:pt x="99" y="52"/>
                        <a:pt x="98" y="53"/>
                      </a:cubicBezTo>
                      <a:cubicBezTo>
                        <a:pt x="98" y="54"/>
                        <a:pt x="98" y="54"/>
                        <a:pt x="98" y="54"/>
                      </a:cubicBezTo>
                      <a:cubicBezTo>
                        <a:pt x="97" y="55"/>
                        <a:pt x="97" y="57"/>
                        <a:pt x="98" y="58"/>
                      </a:cubicBezTo>
                      <a:cubicBezTo>
                        <a:pt x="99" y="59"/>
                        <a:pt x="99" y="59"/>
                        <a:pt x="99" y="59"/>
                      </a:cubicBezTo>
                      <a:cubicBezTo>
                        <a:pt x="100" y="61"/>
                        <a:pt x="100" y="63"/>
                        <a:pt x="100" y="65"/>
                      </a:cubicBezTo>
                      <a:cubicBezTo>
                        <a:pt x="100" y="67"/>
                        <a:pt x="100" y="68"/>
                        <a:pt x="99" y="70"/>
                      </a:cubicBezTo>
                      <a:cubicBezTo>
                        <a:pt x="98" y="72"/>
                        <a:pt x="97" y="73"/>
                        <a:pt x="97" y="75"/>
                      </a:cubicBezTo>
                      <a:cubicBezTo>
                        <a:pt x="95" y="81"/>
                        <a:pt x="92" y="87"/>
                        <a:pt x="89" y="92"/>
                      </a:cubicBezTo>
                      <a:cubicBezTo>
                        <a:pt x="88" y="93"/>
                        <a:pt x="87" y="95"/>
                        <a:pt x="87" y="96"/>
                      </a:cubicBezTo>
                      <a:cubicBezTo>
                        <a:pt x="85" y="106"/>
                        <a:pt x="89" y="113"/>
                        <a:pt x="93" y="117"/>
                      </a:cubicBezTo>
                      <a:cubicBezTo>
                        <a:pt x="94" y="118"/>
                        <a:pt x="95" y="119"/>
                        <a:pt x="97" y="119"/>
                      </a:cubicBezTo>
                      <a:cubicBezTo>
                        <a:pt x="106" y="121"/>
                        <a:pt x="112" y="125"/>
                        <a:pt x="119" y="131"/>
                      </a:cubicBezTo>
                      <a:cubicBezTo>
                        <a:pt x="120" y="131"/>
                        <a:pt x="120" y="132"/>
                        <a:pt x="119" y="133"/>
                      </a:cubicBezTo>
                      <a:close/>
                      <a:moveTo>
                        <a:pt x="147" y="80"/>
                      </a:moveTo>
                      <a:cubicBezTo>
                        <a:pt x="146" y="99"/>
                        <a:pt x="138" y="116"/>
                        <a:pt x="125" y="128"/>
                      </a:cubicBezTo>
                      <a:cubicBezTo>
                        <a:pt x="125" y="128"/>
                        <a:pt x="124" y="128"/>
                        <a:pt x="123" y="128"/>
                      </a:cubicBezTo>
                      <a:cubicBezTo>
                        <a:pt x="116" y="121"/>
                        <a:pt x="108" y="116"/>
                        <a:pt x="98" y="114"/>
                      </a:cubicBezTo>
                      <a:cubicBezTo>
                        <a:pt x="97" y="114"/>
                        <a:pt x="96" y="113"/>
                        <a:pt x="96" y="113"/>
                      </a:cubicBezTo>
                      <a:cubicBezTo>
                        <a:pt x="93" y="109"/>
                        <a:pt x="91" y="105"/>
                        <a:pt x="92" y="97"/>
                      </a:cubicBezTo>
                      <a:cubicBezTo>
                        <a:pt x="92" y="96"/>
                        <a:pt x="93" y="96"/>
                        <a:pt x="93" y="95"/>
                      </a:cubicBezTo>
                      <a:cubicBezTo>
                        <a:pt x="97" y="90"/>
                        <a:pt x="100" y="83"/>
                        <a:pt x="101" y="76"/>
                      </a:cubicBezTo>
                      <a:cubicBezTo>
                        <a:pt x="102" y="75"/>
                        <a:pt x="102" y="74"/>
                        <a:pt x="103" y="74"/>
                      </a:cubicBezTo>
                      <a:cubicBezTo>
                        <a:pt x="105" y="71"/>
                        <a:pt x="106" y="68"/>
                        <a:pt x="106" y="65"/>
                      </a:cubicBezTo>
                      <a:cubicBezTo>
                        <a:pt x="106" y="62"/>
                        <a:pt x="105" y="59"/>
                        <a:pt x="103" y="57"/>
                      </a:cubicBezTo>
                      <a:cubicBezTo>
                        <a:pt x="103" y="56"/>
                        <a:pt x="103" y="55"/>
                        <a:pt x="103" y="55"/>
                      </a:cubicBezTo>
                      <a:cubicBezTo>
                        <a:pt x="105" y="52"/>
                        <a:pt x="104" y="49"/>
                        <a:pt x="104" y="46"/>
                      </a:cubicBezTo>
                      <a:cubicBezTo>
                        <a:pt x="104" y="33"/>
                        <a:pt x="90" y="23"/>
                        <a:pt x="76" y="23"/>
                      </a:cubicBezTo>
                      <a:cubicBezTo>
                        <a:pt x="62" y="23"/>
                        <a:pt x="48" y="33"/>
                        <a:pt x="48" y="46"/>
                      </a:cubicBezTo>
                      <a:cubicBezTo>
                        <a:pt x="48" y="49"/>
                        <a:pt x="48" y="52"/>
                        <a:pt x="49" y="55"/>
                      </a:cubicBezTo>
                      <a:cubicBezTo>
                        <a:pt x="50" y="55"/>
                        <a:pt x="50" y="56"/>
                        <a:pt x="49" y="57"/>
                      </a:cubicBezTo>
                      <a:cubicBezTo>
                        <a:pt x="48" y="59"/>
                        <a:pt x="47" y="62"/>
                        <a:pt x="47" y="65"/>
                      </a:cubicBezTo>
                      <a:cubicBezTo>
                        <a:pt x="47" y="68"/>
                        <a:pt x="48" y="71"/>
                        <a:pt x="50" y="74"/>
                      </a:cubicBezTo>
                      <a:cubicBezTo>
                        <a:pt x="51" y="74"/>
                        <a:pt x="51" y="75"/>
                        <a:pt x="51" y="76"/>
                      </a:cubicBezTo>
                      <a:cubicBezTo>
                        <a:pt x="53" y="83"/>
                        <a:pt x="56" y="90"/>
                        <a:pt x="60" y="95"/>
                      </a:cubicBezTo>
                      <a:cubicBezTo>
                        <a:pt x="60" y="96"/>
                        <a:pt x="61" y="96"/>
                        <a:pt x="61" y="97"/>
                      </a:cubicBezTo>
                      <a:cubicBezTo>
                        <a:pt x="62" y="104"/>
                        <a:pt x="60" y="109"/>
                        <a:pt x="57" y="113"/>
                      </a:cubicBezTo>
                      <a:cubicBezTo>
                        <a:pt x="56" y="113"/>
                        <a:pt x="56" y="114"/>
                        <a:pt x="55" y="114"/>
                      </a:cubicBezTo>
                      <a:cubicBezTo>
                        <a:pt x="45" y="116"/>
                        <a:pt x="37" y="121"/>
                        <a:pt x="29" y="128"/>
                      </a:cubicBezTo>
                      <a:cubicBezTo>
                        <a:pt x="29" y="128"/>
                        <a:pt x="28" y="128"/>
                        <a:pt x="27" y="128"/>
                      </a:cubicBezTo>
                      <a:cubicBezTo>
                        <a:pt x="15" y="116"/>
                        <a:pt x="6" y="99"/>
                        <a:pt x="5" y="80"/>
                      </a:cubicBezTo>
                      <a:cubicBezTo>
                        <a:pt x="5" y="80"/>
                        <a:pt x="5" y="80"/>
                        <a:pt x="5" y="80"/>
                      </a:cubicBezTo>
                      <a:cubicBezTo>
                        <a:pt x="5" y="78"/>
                        <a:pt x="5" y="75"/>
                        <a:pt x="5" y="73"/>
                      </a:cubicBezTo>
                      <a:cubicBezTo>
                        <a:pt x="5" y="73"/>
                        <a:pt x="5" y="72"/>
                        <a:pt x="5" y="72"/>
                      </a:cubicBezTo>
                      <a:cubicBezTo>
                        <a:pt x="7" y="36"/>
                        <a:pt x="36" y="7"/>
                        <a:pt x="73" y="5"/>
                      </a:cubicBezTo>
                      <a:cubicBezTo>
                        <a:pt x="73" y="5"/>
                        <a:pt x="73" y="5"/>
                        <a:pt x="73" y="5"/>
                      </a:cubicBezTo>
                      <a:cubicBezTo>
                        <a:pt x="74" y="5"/>
                        <a:pt x="75" y="5"/>
                        <a:pt x="75" y="5"/>
                      </a:cubicBezTo>
                      <a:cubicBezTo>
                        <a:pt x="76" y="5"/>
                        <a:pt x="77" y="5"/>
                        <a:pt x="77" y="5"/>
                      </a:cubicBezTo>
                      <a:cubicBezTo>
                        <a:pt x="77" y="5"/>
                        <a:pt x="77" y="5"/>
                        <a:pt x="78" y="5"/>
                      </a:cubicBezTo>
                      <a:cubicBezTo>
                        <a:pt x="78" y="5"/>
                        <a:pt x="79" y="5"/>
                        <a:pt x="79" y="5"/>
                      </a:cubicBezTo>
                      <a:cubicBezTo>
                        <a:pt x="80" y="5"/>
                        <a:pt x="80" y="5"/>
                        <a:pt x="80" y="5"/>
                      </a:cubicBezTo>
                      <a:cubicBezTo>
                        <a:pt x="116" y="7"/>
                        <a:pt x="146" y="36"/>
                        <a:pt x="147" y="72"/>
                      </a:cubicBezTo>
                      <a:cubicBezTo>
                        <a:pt x="147" y="73"/>
                        <a:pt x="147" y="73"/>
                        <a:pt x="147" y="73"/>
                      </a:cubicBezTo>
                      <a:cubicBezTo>
                        <a:pt x="148" y="75"/>
                        <a:pt x="148" y="77"/>
                        <a:pt x="147" y="79"/>
                      </a:cubicBezTo>
                      <a:cubicBezTo>
                        <a:pt x="147" y="79"/>
                        <a:pt x="147" y="80"/>
                        <a:pt x="147" y="80"/>
                      </a:cubicBezTo>
                      <a:close/>
                    </a:path>
                  </a:pathLst>
                </a:custGeom>
                <a:solidFill>
                  <a:schemeClr val="tx2">
                    <a:lumMod val="25000"/>
                    <a:lumOff val="75000"/>
                    <a:alpha val="50000"/>
                  </a:schemeClr>
                </a:solidFill>
                <a:ln>
                  <a:noFill/>
                </a:ln>
              </p:spPr>
              <p:txBody>
                <a:bodyPr vert="horz" wrap="square" lIns="91440" tIns="45720" rIns="91440" bIns="45720" numCol="1" anchor="t" anchorCtr="0" compatLnSpc="1">
                  <a:prstTxWarp prst="textNoShape">
                    <a:avLst/>
                  </a:prstTxWarp>
                </a:bodyPr>
                <a:lstStyle/>
                <a:p>
                  <a:endParaRPr lang="en-US" sz="1765"/>
                </a:p>
              </p:txBody>
            </p:sp>
          </p:grpSp>
        </p:grpSp>
        <p:grpSp>
          <p:nvGrpSpPr>
            <p:cNvPr id="20" name="Group 19">
              <a:extLst>
                <a:ext uri="{FF2B5EF4-FFF2-40B4-BE49-F238E27FC236}">
                  <a16:creationId xmlns:a16="http://schemas.microsoft.com/office/drawing/2014/main" id="{57D7A322-A94A-4562-BD7A-B3C14D7110BE}"/>
                </a:ext>
              </a:extLst>
            </p:cNvPr>
            <p:cNvGrpSpPr/>
            <p:nvPr/>
          </p:nvGrpSpPr>
          <p:grpSpPr>
            <a:xfrm>
              <a:off x="11629801" y="5464512"/>
              <a:ext cx="1705246" cy="1682036"/>
              <a:chOff x="11062227" y="523302"/>
              <a:chExt cx="4300010" cy="4241482"/>
            </a:xfrm>
          </p:grpSpPr>
          <p:grpSp>
            <p:nvGrpSpPr>
              <p:cNvPr id="21" name="Group 20">
                <a:extLst>
                  <a:ext uri="{FF2B5EF4-FFF2-40B4-BE49-F238E27FC236}">
                    <a16:creationId xmlns:a16="http://schemas.microsoft.com/office/drawing/2014/main" id="{71C56E74-EB8F-4368-A17B-7EC99979AF13}"/>
                  </a:ext>
                </a:extLst>
              </p:cNvPr>
              <p:cNvGrpSpPr/>
              <p:nvPr/>
            </p:nvGrpSpPr>
            <p:grpSpPr>
              <a:xfrm>
                <a:off x="14143037" y="2125662"/>
                <a:ext cx="1219200" cy="1219200"/>
                <a:chOff x="14143037" y="2125662"/>
                <a:chExt cx="1219200" cy="1219200"/>
              </a:xfrm>
            </p:grpSpPr>
            <p:sp>
              <p:nvSpPr>
                <p:cNvPr id="30" name="Oval 29">
                  <a:extLst>
                    <a:ext uri="{FF2B5EF4-FFF2-40B4-BE49-F238E27FC236}">
                      <a16:creationId xmlns:a16="http://schemas.microsoft.com/office/drawing/2014/main" id="{BA665B2A-7F80-4326-B42A-286F905226AF}"/>
                    </a:ext>
                  </a:extLst>
                </p:cNvPr>
                <p:cNvSpPr/>
                <p:nvPr/>
              </p:nvSpPr>
              <p:spPr bwMode="auto">
                <a:xfrm>
                  <a:off x="14143037" y="2125662"/>
                  <a:ext cx="1219200" cy="1219200"/>
                </a:xfrm>
                <a:prstGeom prst="ellipse">
                  <a:avLst/>
                </a:prstGeom>
                <a:solidFill>
                  <a:srgbClr val="FFFFFF">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31" name="Freeform 215">
                  <a:extLst>
                    <a:ext uri="{FF2B5EF4-FFF2-40B4-BE49-F238E27FC236}">
                      <a16:creationId xmlns:a16="http://schemas.microsoft.com/office/drawing/2014/main" id="{FECE8D84-D360-494E-9F3C-CA7CD589DC21}"/>
                    </a:ext>
                  </a:extLst>
                </p:cNvPr>
                <p:cNvSpPr>
                  <a:spLocks noEditPoints="1"/>
                </p:cNvSpPr>
                <p:nvPr/>
              </p:nvSpPr>
              <p:spPr bwMode="auto">
                <a:xfrm>
                  <a:off x="14385130" y="2366697"/>
                  <a:ext cx="739945" cy="734484"/>
                </a:xfrm>
                <a:custGeom>
                  <a:avLst/>
                  <a:gdLst>
                    <a:gd name="T0" fmla="*/ 88 w 153"/>
                    <a:gd name="T1" fmla="*/ 152 h 152"/>
                    <a:gd name="T2" fmla="*/ 93 w 153"/>
                    <a:gd name="T3" fmla="*/ 150 h 152"/>
                    <a:gd name="T4" fmla="*/ 98 w 153"/>
                    <a:gd name="T5" fmla="*/ 149 h 152"/>
                    <a:gd name="T6" fmla="*/ 104 w 153"/>
                    <a:gd name="T7" fmla="*/ 147 h 152"/>
                    <a:gd name="T8" fmla="*/ 108 w 153"/>
                    <a:gd name="T9" fmla="*/ 145 h 152"/>
                    <a:gd name="T10" fmla="*/ 114 w 153"/>
                    <a:gd name="T11" fmla="*/ 143 h 152"/>
                    <a:gd name="T12" fmla="*/ 118 w 153"/>
                    <a:gd name="T13" fmla="*/ 140 h 152"/>
                    <a:gd name="T14" fmla="*/ 123 w 153"/>
                    <a:gd name="T15" fmla="*/ 137 h 152"/>
                    <a:gd name="T16" fmla="*/ 126 w 153"/>
                    <a:gd name="T17" fmla="*/ 134 h 152"/>
                    <a:gd name="T18" fmla="*/ 0 w 153"/>
                    <a:gd name="T19" fmla="*/ 76 h 152"/>
                    <a:gd name="T20" fmla="*/ 30 w 153"/>
                    <a:gd name="T21" fmla="*/ 136 h 152"/>
                    <a:gd name="T22" fmla="*/ 33 w 153"/>
                    <a:gd name="T23" fmla="*/ 139 h 152"/>
                    <a:gd name="T24" fmla="*/ 38 w 153"/>
                    <a:gd name="T25" fmla="*/ 142 h 152"/>
                    <a:gd name="T26" fmla="*/ 42 w 153"/>
                    <a:gd name="T27" fmla="*/ 144 h 152"/>
                    <a:gd name="T28" fmla="*/ 48 w 153"/>
                    <a:gd name="T29" fmla="*/ 147 h 152"/>
                    <a:gd name="T30" fmla="*/ 52 w 153"/>
                    <a:gd name="T31" fmla="*/ 148 h 152"/>
                    <a:gd name="T32" fmla="*/ 58 w 153"/>
                    <a:gd name="T33" fmla="*/ 150 h 152"/>
                    <a:gd name="T34" fmla="*/ 63 w 153"/>
                    <a:gd name="T35" fmla="*/ 151 h 152"/>
                    <a:gd name="T36" fmla="*/ 69 w 153"/>
                    <a:gd name="T37" fmla="*/ 152 h 152"/>
                    <a:gd name="T38" fmla="*/ 76 w 153"/>
                    <a:gd name="T39" fmla="*/ 152 h 152"/>
                    <a:gd name="T40" fmla="*/ 84 w 153"/>
                    <a:gd name="T41" fmla="*/ 152 h 152"/>
                    <a:gd name="T42" fmla="*/ 111 w 153"/>
                    <a:gd name="T43" fmla="*/ 138 h 152"/>
                    <a:gd name="T44" fmla="*/ 105 w 153"/>
                    <a:gd name="T45" fmla="*/ 141 h 152"/>
                    <a:gd name="T46" fmla="*/ 94 w 153"/>
                    <a:gd name="T47" fmla="*/ 145 h 152"/>
                    <a:gd name="T48" fmla="*/ 88 w 153"/>
                    <a:gd name="T49" fmla="*/ 146 h 152"/>
                    <a:gd name="T50" fmla="*/ 76 w 153"/>
                    <a:gd name="T51" fmla="*/ 147 h 152"/>
                    <a:gd name="T52" fmla="*/ 65 w 153"/>
                    <a:gd name="T53" fmla="*/ 146 h 152"/>
                    <a:gd name="T54" fmla="*/ 59 w 153"/>
                    <a:gd name="T55" fmla="*/ 145 h 152"/>
                    <a:gd name="T56" fmla="*/ 48 w 153"/>
                    <a:gd name="T57" fmla="*/ 141 h 152"/>
                    <a:gd name="T58" fmla="*/ 41 w 153"/>
                    <a:gd name="T59" fmla="*/ 138 h 152"/>
                    <a:gd name="T60" fmla="*/ 33 w 153"/>
                    <a:gd name="T61" fmla="*/ 133 h 152"/>
                    <a:gd name="T62" fmla="*/ 58 w 153"/>
                    <a:gd name="T63" fmla="*/ 118 h 152"/>
                    <a:gd name="T64" fmla="*/ 66 w 153"/>
                    <a:gd name="T65" fmla="*/ 98 h 152"/>
                    <a:gd name="T66" fmla="*/ 51 w 153"/>
                    <a:gd name="T67" fmla="*/ 75 h 152"/>
                    <a:gd name="T68" fmla="*/ 52 w 153"/>
                    <a:gd name="T69" fmla="*/ 66 h 152"/>
                    <a:gd name="T70" fmla="*/ 53 w 153"/>
                    <a:gd name="T71" fmla="*/ 61 h 152"/>
                    <a:gd name="T72" fmla="*/ 54 w 153"/>
                    <a:gd name="T73" fmla="*/ 45 h 152"/>
                    <a:gd name="T74" fmla="*/ 99 w 153"/>
                    <a:gd name="T75" fmla="*/ 49 h 152"/>
                    <a:gd name="T76" fmla="*/ 100 w 153"/>
                    <a:gd name="T77" fmla="*/ 61 h 152"/>
                    <a:gd name="T78" fmla="*/ 100 w 153"/>
                    <a:gd name="T79" fmla="*/ 67 h 152"/>
                    <a:gd name="T80" fmla="*/ 103 w 153"/>
                    <a:gd name="T81" fmla="*/ 95 h 152"/>
                    <a:gd name="T82" fmla="*/ 86 w 153"/>
                    <a:gd name="T83" fmla="*/ 102 h 152"/>
                    <a:gd name="T84" fmla="*/ 96 w 153"/>
                    <a:gd name="T85" fmla="*/ 119 h 152"/>
                    <a:gd name="T86" fmla="*/ 116 w 153"/>
                    <a:gd name="T87" fmla="*/ 135 h 152"/>
                    <a:gd name="T88" fmla="*/ 148 w 153"/>
                    <a:gd name="T89" fmla="*/ 76 h 152"/>
                    <a:gd name="T90" fmla="*/ 91 w 153"/>
                    <a:gd name="T91" fmla="*/ 102 h 152"/>
                    <a:gd name="T92" fmla="*/ 105 w 153"/>
                    <a:gd name="T93" fmla="*/ 67 h 152"/>
                    <a:gd name="T94" fmla="*/ 105 w 153"/>
                    <a:gd name="T95" fmla="*/ 45 h 152"/>
                    <a:gd name="T96" fmla="*/ 48 w 153"/>
                    <a:gd name="T97" fmla="*/ 45 h 152"/>
                    <a:gd name="T98" fmla="*/ 47 w 153"/>
                    <a:gd name="T99" fmla="*/ 65 h 152"/>
                    <a:gd name="T100" fmla="*/ 46 w 153"/>
                    <a:gd name="T101" fmla="*/ 99 h 152"/>
                    <a:gd name="T102" fmla="*/ 28 w 153"/>
                    <a:gd name="T103" fmla="*/ 1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52">
                      <a:moveTo>
                        <a:pt x="84" y="152"/>
                      </a:moveTo>
                      <a:cubicBezTo>
                        <a:pt x="84" y="152"/>
                        <a:pt x="85" y="152"/>
                        <a:pt x="86" y="152"/>
                      </a:cubicBezTo>
                      <a:cubicBezTo>
                        <a:pt x="86" y="152"/>
                        <a:pt x="87" y="152"/>
                        <a:pt x="88" y="152"/>
                      </a:cubicBezTo>
                      <a:cubicBezTo>
                        <a:pt x="88" y="151"/>
                        <a:pt x="89" y="151"/>
                        <a:pt x="89" y="151"/>
                      </a:cubicBezTo>
                      <a:cubicBezTo>
                        <a:pt x="90" y="151"/>
                        <a:pt x="91" y="151"/>
                        <a:pt x="91" y="151"/>
                      </a:cubicBezTo>
                      <a:cubicBezTo>
                        <a:pt x="92" y="151"/>
                        <a:pt x="93" y="151"/>
                        <a:pt x="93" y="150"/>
                      </a:cubicBezTo>
                      <a:cubicBezTo>
                        <a:pt x="94" y="150"/>
                        <a:pt x="94" y="150"/>
                        <a:pt x="95" y="150"/>
                      </a:cubicBezTo>
                      <a:cubicBezTo>
                        <a:pt x="96" y="150"/>
                        <a:pt x="96" y="150"/>
                        <a:pt x="97" y="150"/>
                      </a:cubicBezTo>
                      <a:cubicBezTo>
                        <a:pt x="97" y="149"/>
                        <a:pt x="98" y="149"/>
                        <a:pt x="98" y="149"/>
                      </a:cubicBezTo>
                      <a:cubicBezTo>
                        <a:pt x="99" y="149"/>
                        <a:pt x="100" y="149"/>
                        <a:pt x="100" y="148"/>
                      </a:cubicBezTo>
                      <a:cubicBezTo>
                        <a:pt x="101" y="148"/>
                        <a:pt x="101" y="148"/>
                        <a:pt x="102" y="148"/>
                      </a:cubicBezTo>
                      <a:cubicBezTo>
                        <a:pt x="102" y="148"/>
                        <a:pt x="103" y="147"/>
                        <a:pt x="104" y="147"/>
                      </a:cubicBezTo>
                      <a:cubicBezTo>
                        <a:pt x="104" y="147"/>
                        <a:pt x="105" y="147"/>
                        <a:pt x="105" y="147"/>
                      </a:cubicBezTo>
                      <a:cubicBezTo>
                        <a:pt x="106" y="146"/>
                        <a:pt x="107" y="146"/>
                        <a:pt x="107" y="146"/>
                      </a:cubicBezTo>
                      <a:cubicBezTo>
                        <a:pt x="108" y="146"/>
                        <a:pt x="108" y="145"/>
                        <a:pt x="108" y="145"/>
                      </a:cubicBezTo>
                      <a:cubicBezTo>
                        <a:pt x="109" y="145"/>
                        <a:pt x="110" y="145"/>
                        <a:pt x="111" y="144"/>
                      </a:cubicBezTo>
                      <a:cubicBezTo>
                        <a:pt x="111" y="144"/>
                        <a:pt x="111" y="144"/>
                        <a:pt x="112" y="144"/>
                      </a:cubicBezTo>
                      <a:cubicBezTo>
                        <a:pt x="112" y="143"/>
                        <a:pt x="113" y="143"/>
                        <a:pt x="114" y="143"/>
                      </a:cubicBezTo>
                      <a:cubicBezTo>
                        <a:pt x="114" y="142"/>
                        <a:pt x="114" y="142"/>
                        <a:pt x="115" y="142"/>
                      </a:cubicBezTo>
                      <a:cubicBezTo>
                        <a:pt x="115" y="142"/>
                        <a:pt x="116" y="141"/>
                        <a:pt x="117" y="141"/>
                      </a:cubicBezTo>
                      <a:cubicBezTo>
                        <a:pt x="117" y="141"/>
                        <a:pt x="117" y="140"/>
                        <a:pt x="118" y="140"/>
                      </a:cubicBezTo>
                      <a:cubicBezTo>
                        <a:pt x="118" y="140"/>
                        <a:pt x="119" y="139"/>
                        <a:pt x="120" y="139"/>
                      </a:cubicBezTo>
                      <a:cubicBezTo>
                        <a:pt x="120" y="139"/>
                        <a:pt x="120" y="138"/>
                        <a:pt x="120" y="138"/>
                      </a:cubicBezTo>
                      <a:cubicBezTo>
                        <a:pt x="121" y="138"/>
                        <a:pt x="122" y="137"/>
                        <a:pt x="123" y="137"/>
                      </a:cubicBezTo>
                      <a:cubicBezTo>
                        <a:pt x="123" y="137"/>
                        <a:pt x="123" y="136"/>
                        <a:pt x="123" y="136"/>
                      </a:cubicBezTo>
                      <a:cubicBezTo>
                        <a:pt x="124" y="136"/>
                        <a:pt x="125" y="135"/>
                        <a:pt x="126" y="134"/>
                      </a:cubicBezTo>
                      <a:cubicBezTo>
                        <a:pt x="126" y="134"/>
                        <a:pt x="126" y="134"/>
                        <a:pt x="126" y="134"/>
                      </a:cubicBezTo>
                      <a:cubicBezTo>
                        <a:pt x="142" y="120"/>
                        <a:pt x="153" y="99"/>
                        <a:pt x="153" y="76"/>
                      </a:cubicBezTo>
                      <a:cubicBezTo>
                        <a:pt x="153" y="34"/>
                        <a:pt x="118" y="0"/>
                        <a:pt x="76" y="0"/>
                      </a:cubicBezTo>
                      <a:cubicBezTo>
                        <a:pt x="34" y="0"/>
                        <a:pt x="0" y="34"/>
                        <a:pt x="0" y="76"/>
                      </a:cubicBezTo>
                      <a:cubicBezTo>
                        <a:pt x="0" y="99"/>
                        <a:pt x="10" y="120"/>
                        <a:pt x="27" y="134"/>
                      </a:cubicBezTo>
                      <a:cubicBezTo>
                        <a:pt x="27" y="134"/>
                        <a:pt x="27" y="134"/>
                        <a:pt x="27" y="134"/>
                      </a:cubicBezTo>
                      <a:cubicBezTo>
                        <a:pt x="28" y="135"/>
                        <a:pt x="29" y="136"/>
                        <a:pt x="30" y="136"/>
                      </a:cubicBezTo>
                      <a:cubicBezTo>
                        <a:pt x="30" y="136"/>
                        <a:pt x="30" y="137"/>
                        <a:pt x="30" y="137"/>
                      </a:cubicBezTo>
                      <a:cubicBezTo>
                        <a:pt x="31" y="137"/>
                        <a:pt x="31" y="138"/>
                        <a:pt x="32" y="138"/>
                      </a:cubicBezTo>
                      <a:cubicBezTo>
                        <a:pt x="32" y="138"/>
                        <a:pt x="33" y="139"/>
                        <a:pt x="33" y="139"/>
                      </a:cubicBezTo>
                      <a:cubicBezTo>
                        <a:pt x="34" y="139"/>
                        <a:pt x="34" y="140"/>
                        <a:pt x="35" y="140"/>
                      </a:cubicBezTo>
                      <a:cubicBezTo>
                        <a:pt x="35" y="140"/>
                        <a:pt x="36" y="141"/>
                        <a:pt x="36" y="141"/>
                      </a:cubicBezTo>
                      <a:cubicBezTo>
                        <a:pt x="37" y="141"/>
                        <a:pt x="37" y="142"/>
                        <a:pt x="38" y="142"/>
                      </a:cubicBezTo>
                      <a:cubicBezTo>
                        <a:pt x="38" y="142"/>
                        <a:pt x="39" y="142"/>
                        <a:pt x="39" y="143"/>
                      </a:cubicBezTo>
                      <a:cubicBezTo>
                        <a:pt x="40" y="143"/>
                        <a:pt x="40" y="143"/>
                        <a:pt x="41" y="144"/>
                      </a:cubicBezTo>
                      <a:cubicBezTo>
                        <a:pt x="41" y="144"/>
                        <a:pt x="42" y="144"/>
                        <a:pt x="42" y="144"/>
                      </a:cubicBezTo>
                      <a:cubicBezTo>
                        <a:pt x="43" y="145"/>
                        <a:pt x="44" y="145"/>
                        <a:pt x="44" y="145"/>
                      </a:cubicBezTo>
                      <a:cubicBezTo>
                        <a:pt x="45" y="145"/>
                        <a:pt x="45" y="146"/>
                        <a:pt x="45" y="146"/>
                      </a:cubicBezTo>
                      <a:cubicBezTo>
                        <a:pt x="46" y="146"/>
                        <a:pt x="47" y="146"/>
                        <a:pt x="48" y="147"/>
                      </a:cubicBezTo>
                      <a:cubicBezTo>
                        <a:pt x="48" y="147"/>
                        <a:pt x="48" y="147"/>
                        <a:pt x="49" y="147"/>
                      </a:cubicBezTo>
                      <a:cubicBezTo>
                        <a:pt x="49" y="147"/>
                        <a:pt x="50" y="148"/>
                        <a:pt x="51" y="148"/>
                      </a:cubicBezTo>
                      <a:cubicBezTo>
                        <a:pt x="51" y="148"/>
                        <a:pt x="52" y="148"/>
                        <a:pt x="52" y="148"/>
                      </a:cubicBezTo>
                      <a:cubicBezTo>
                        <a:pt x="53" y="149"/>
                        <a:pt x="54" y="149"/>
                        <a:pt x="54" y="149"/>
                      </a:cubicBezTo>
                      <a:cubicBezTo>
                        <a:pt x="55" y="149"/>
                        <a:pt x="55" y="149"/>
                        <a:pt x="56" y="150"/>
                      </a:cubicBezTo>
                      <a:cubicBezTo>
                        <a:pt x="56" y="150"/>
                        <a:pt x="57" y="150"/>
                        <a:pt x="58" y="150"/>
                      </a:cubicBezTo>
                      <a:cubicBezTo>
                        <a:pt x="58" y="150"/>
                        <a:pt x="59" y="150"/>
                        <a:pt x="59" y="150"/>
                      </a:cubicBezTo>
                      <a:cubicBezTo>
                        <a:pt x="60" y="151"/>
                        <a:pt x="61" y="151"/>
                        <a:pt x="61" y="151"/>
                      </a:cubicBezTo>
                      <a:cubicBezTo>
                        <a:pt x="62" y="151"/>
                        <a:pt x="63" y="151"/>
                        <a:pt x="63" y="151"/>
                      </a:cubicBezTo>
                      <a:cubicBezTo>
                        <a:pt x="64" y="151"/>
                        <a:pt x="64" y="151"/>
                        <a:pt x="65" y="152"/>
                      </a:cubicBezTo>
                      <a:cubicBezTo>
                        <a:pt x="66" y="152"/>
                        <a:pt x="66" y="152"/>
                        <a:pt x="67" y="152"/>
                      </a:cubicBezTo>
                      <a:cubicBezTo>
                        <a:pt x="68" y="152"/>
                        <a:pt x="68" y="152"/>
                        <a:pt x="69" y="152"/>
                      </a:cubicBezTo>
                      <a:cubicBezTo>
                        <a:pt x="70" y="152"/>
                        <a:pt x="70" y="152"/>
                        <a:pt x="71" y="152"/>
                      </a:cubicBezTo>
                      <a:cubicBezTo>
                        <a:pt x="72" y="152"/>
                        <a:pt x="72" y="152"/>
                        <a:pt x="72" y="152"/>
                      </a:cubicBezTo>
                      <a:cubicBezTo>
                        <a:pt x="74" y="152"/>
                        <a:pt x="75" y="152"/>
                        <a:pt x="76" y="152"/>
                      </a:cubicBezTo>
                      <a:cubicBezTo>
                        <a:pt x="78" y="152"/>
                        <a:pt x="79" y="152"/>
                        <a:pt x="80" y="152"/>
                      </a:cubicBezTo>
                      <a:cubicBezTo>
                        <a:pt x="81" y="152"/>
                        <a:pt x="81" y="152"/>
                        <a:pt x="81" y="152"/>
                      </a:cubicBezTo>
                      <a:cubicBezTo>
                        <a:pt x="82" y="152"/>
                        <a:pt x="83" y="152"/>
                        <a:pt x="84" y="152"/>
                      </a:cubicBezTo>
                      <a:close/>
                      <a:moveTo>
                        <a:pt x="116" y="135"/>
                      </a:moveTo>
                      <a:cubicBezTo>
                        <a:pt x="116" y="135"/>
                        <a:pt x="115" y="136"/>
                        <a:pt x="115" y="136"/>
                      </a:cubicBezTo>
                      <a:cubicBezTo>
                        <a:pt x="114" y="137"/>
                        <a:pt x="113" y="137"/>
                        <a:pt x="111" y="138"/>
                      </a:cubicBezTo>
                      <a:cubicBezTo>
                        <a:pt x="111" y="138"/>
                        <a:pt x="111" y="138"/>
                        <a:pt x="110" y="139"/>
                      </a:cubicBezTo>
                      <a:cubicBezTo>
                        <a:pt x="109" y="139"/>
                        <a:pt x="107" y="140"/>
                        <a:pt x="106" y="141"/>
                      </a:cubicBezTo>
                      <a:cubicBezTo>
                        <a:pt x="106" y="141"/>
                        <a:pt x="105" y="141"/>
                        <a:pt x="105" y="141"/>
                      </a:cubicBezTo>
                      <a:cubicBezTo>
                        <a:pt x="103" y="142"/>
                        <a:pt x="102" y="143"/>
                        <a:pt x="100" y="143"/>
                      </a:cubicBezTo>
                      <a:cubicBezTo>
                        <a:pt x="100" y="143"/>
                        <a:pt x="99" y="143"/>
                        <a:pt x="99" y="144"/>
                      </a:cubicBezTo>
                      <a:cubicBezTo>
                        <a:pt x="97" y="144"/>
                        <a:pt x="96" y="145"/>
                        <a:pt x="94" y="145"/>
                      </a:cubicBezTo>
                      <a:cubicBezTo>
                        <a:pt x="94" y="145"/>
                        <a:pt x="94" y="145"/>
                        <a:pt x="94" y="145"/>
                      </a:cubicBezTo>
                      <a:cubicBezTo>
                        <a:pt x="92" y="146"/>
                        <a:pt x="91" y="146"/>
                        <a:pt x="89" y="146"/>
                      </a:cubicBezTo>
                      <a:cubicBezTo>
                        <a:pt x="89" y="146"/>
                        <a:pt x="88" y="146"/>
                        <a:pt x="88" y="146"/>
                      </a:cubicBezTo>
                      <a:cubicBezTo>
                        <a:pt x="86" y="147"/>
                        <a:pt x="84" y="147"/>
                        <a:pt x="83" y="147"/>
                      </a:cubicBezTo>
                      <a:cubicBezTo>
                        <a:pt x="82" y="147"/>
                        <a:pt x="82" y="147"/>
                        <a:pt x="82" y="147"/>
                      </a:cubicBezTo>
                      <a:cubicBezTo>
                        <a:pt x="80" y="147"/>
                        <a:pt x="78" y="147"/>
                        <a:pt x="76" y="147"/>
                      </a:cubicBezTo>
                      <a:cubicBezTo>
                        <a:pt x="75" y="147"/>
                        <a:pt x="73" y="147"/>
                        <a:pt x="71" y="147"/>
                      </a:cubicBezTo>
                      <a:cubicBezTo>
                        <a:pt x="71" y="147"/>
                        <a:pt x="70" y="147"/>
                        <a:pt x="70" y="147"/>
                      </a:cubicBezTo>
                      <a:cubicBezTo>
                        <a:pt x="68" y="147"/>
                        <a:pt x="66" y="147"/>
                        <a:pt x="65" y="146"/>
                      </a:cubicBezTo>
                      <a:cubicBezTo>
                        <a:pt x="64" y="146"/>
                        <a:pt x="64" y="146"/>
                        <a:pt x="64" y="146"/>
                      </a:cubicBezTo>
                      <a:cubicBezTo>
                        <a:pt x="62" y="146"/>
                        <a:pt x="60" y="145"/>
                        <a:pt x="59" y="145"/>
                      </a:cubicBezTo>
                      <a:cubicBezTo>
                        <a:pt x="59" y="145"/>
                        <a:pt x="59" y="145"/>
                        <a:pt x="59" y="145"/>
                      </a:cubicBezTo>
                      <a:cubicBezTo>
                        <a:pt x="57" y="145"/>
                        <a:pt x="55" y="144"/>
                        <a:pt x="54" y="144"/>
                      </a:cubicBezTo>
                      <a:cubicBezTo>
                        <a:pt x="53" y="143"/>
                        <a:pt x="53" y="143"/>
                        <a:pt x="52" y="143"/>
                      </a:cubicBezTo>
                      <a:cubicBezTo>
                        <a:pt x="51" y="143"/>
                        <a:pt x="49" y="142"/>
                        <a:pt x="48" y="141"/>
                      </a:cubicBezTo>
                      <a:cubicBezTo>
                        <a:pt x="48" y="141"/>
                        <a:pt x="47" y="141"/>
                        <a:pt x="47" y="141"/>
                      </a:cubicBezTo>
                      <a:cubicBezTo>
                        <a:pt x="45" y="140"/>
                        <a:pt x="44" y="139"/>
                        <a:pt x="42" y="139"/>
                      </a:cubicBezTo>
                      <a:cubicBezTo>
                        <a:pt x="42" y="138"/>
                        <a:pt x="42" y="138"/>
                        <a:pt x="41" y="138"/>
                      </a:cubicBezTo>
                      <a:cubicBezTo>
                        <a:pt x="40" y="137"/>
                        <a:pt x="39" y="137"/>
                        <a:pt x="38" y="136"/>
                      </a:cubicBezTo>
                      <a:cubicBezTo>
                        <a:pt x="38" y="136"/>
                        <a:pt x="37" y="135"/>
                        <a:pt x="37" y="135"/>
                      </a:cubicBezTo>
                      <a:cubicBezTo>
                        <a:pt x="35" y="134"/>
                        <a:pt x="34" y="133"/>
                        <a:pt x="33" y="133"/>
                      </a:cubicBezTo>
                      <a:cubicBezTo>
                        <a:pt x="33" y="132"/>
                        <a:pt x="32" y="132"/>
                        <a:pt x="32" y="132"/>
                      </a:cubicBezTo>
                      <a:cubicBezTo>
                        <a:pt x="40" y="125"/>
                        <a:pt x="47" y="121"/>
                        <a:pt x="57" y="119"/>
                      </a:cubicBezTo>
                      <a:cubicBezTo>
                        <a:pt x="58" y="118"/>
                        <a:pt x="58" y="118"/>
                        <a:pt x="58" y="118"/>
                      </a:cubicBezTo>
                      <a:cubicBezTo>
                        <a:pt x="59" y="117"/>
                        <a:pt x="59" y="117"/>
                        <a:pt x="59" y="117"/>
                      </a:cubicBezTo>
                      <a:cubicBezTo>
                        <a:pt x="64" y="114"/>
                        <a:pt x="66" y="108"/>
                        <a:pt x="66" y="102"/>
                      </a:cubicBezTo>
                      <a:cubicBezTo>
                        <a:pt x="66" y="98"/>
                        <a:pt x="66" y="98"/>
                        <a:pt x="66" y="98"/>
                      </a:cubicBezTo>
                      <a:cubicBezTo>
                        <a:pt x="62" y="97"/>
                        <a:pt x="62" y="97"/>
                        <a:pt x="62" y="97"/>
                      </a:cubicBezTo>
                      <a:cubicBezTo>
                        <a:pt x="53" y="96"/>
                        <a:pt x="50" y="95"/>
                        <a:pt x="49" y="95"/>
                      </a:cubicBezTo>
                      <a:cubicBezTo>
                        <a:pt x="48" y="94"/>
                        <a:pt x="46" y="88"/>
                        <a:pt x="51" y="75"/>
                      </a:cubicBezTo>
                      <a:cubicBezTo>
                        <a:pt x="52" y="74"/>
                        <a:pt x="52" y="71"/>
                        <a:pt x="52" y="68"/>
                      </a:cubicBezTo>
                      <a:cubicBezTo>
                        <a:pt x="53" y="67"/>
                        <a:pt x="53" y="67"/>
                        <a:pt x="53" y="67"/>
                      </a:cubicBezTo>
                      <a:cubicBezTo>
                        <a:pt x="52" y="66"/>
                        <a:pt x="52" y="66"/>
                        <a:pt x="52" y="66"/>
                      </a:cubicBezTo>
                      <a:cubicBezTo>
                        <a:pt x="52" y="66"/>
                        <a:pt x="52" y="65"/>
                        <a:pt x="52" y="65"/>
                      </a:cubicBezTo>
                      <a:cubicBezTo>
                        <a:pt x="52" y="64"/>
                        <a:pt x="52" y="62"/>
                        <a:pt x="53" y="61"/>
                      </a:cubicBezTo>
                      <a:cubicBezTo>
                        <a:pt x="53" y="61"/>
                        <a:pt x="53" y="61"/>
                        <a:pt x="53" y="61"/>
                      </a:cubicBezTo>
                      <a:cubicBezTo>
                        <a:pt x="53" y="60"/>
                        <a:pt x="53" y="60"/>
                        <a:pt x="53" y="60"/>
                      </a:cubicBezTo>
                      <a:cubicBezTo>
                        <a:pt x="53" y="56"/>
                        <a:pt x="53" y="53"/>
                        <a:pt x="53" y="49"/>
                      </a:cubicBezTo>
                      <a:cubicBezTo>
                        <a:pt x="54" y="45"/>
                        <a:pt x="54" y="45"/>
                        <a:pt x="54" y="45"/>
                      </a:cubicBezTo>
                      <a:cubicBezTo>
                        <a:pt x="54" y="36"/>
                        <a:pt x="65" y="28"/>
                        <a:pt x="76" y="28"/>
                      </a:cubicBezTo>
                      <a:cubicBezTo>
                        <a:pt x="88" y="28"/>
                        <a:pt x="99" y="36"/>
                        <a:pt x="99" y="45"/>
                      </a:cubicBezTo>
                      <a:cubicBezTo>
                        <a:pt x="99" y="49"/>
                        <a:pt x="99" y="49"/>
                        <a:pt x="99" y="49"/>
                      </a:cubicBezTo>
                      <a:cubicBezTo>
                        <a:pt x="99" y="52"/>
                        <a:pt x="99" y="56"/>
                        <a:pt x="99" y="60"/>
                      </a:cubicBezTo>
                      <a:cubicBezTo>
                        <a:pt x="100" y="61"/>
                        <a:pt x="100" y="61"/>
                        <a:pt x="100" y="61"/>
                      </a:cubicBezTo>
                      <a:cubicBezTo>
                        <a:pt x="100" y="61"/>
                        <a:pt x="100" y="61"/>
                        <a:pt x="100" y="61"/>
                      </a:cubicBezTo>
                      <a:cubicBezTo>
                        <a:pt x="100" y="62"/>
                        <a:pt x="100" y="64"/>
                        <a:pt x="100" y="65"/>
                      </a:cubicBezTo>
                      <a:cubicBezTo>
                        <a:pt x="100" y="65"/>
                        <a:pt x="100" y="66"/>
                        <a:pt x="100" y="66"/>
                      </a:cubicBezTo>
                      <a:cubicBezTo>
                        <a:pt x="100" y="67"/>
                        <a:pt x="100" y="67"/>
                        <a:pt x="100" y="67"/>
                      </a:cubicBezTo>
                      <a:cubicBezTo>
                        <a:pt x="100" y="68"/>
                        <a:pt x="100" y="68"/>
                        <a:pt x="100" y="68"/>
                      </a:cubicBezTo>
                      <a:cubicBezTo>
                        <a:pt x="101" y="71"/>
                        <a:pt x="101" y="74"/>
                        <a:pt x="102" y="75"/>
                      </a:cubicBezTo>
                      <a:cubicBezTo>
                        <a:pt x="106" y="88"/>
                        <a:pt x="104" y="94"/>
                        <a:pt x="103" y="95"/>
                      </a:cubicBezTo>
                      <a:cubicBezTo>
                        <a:pt x="103" y="95"/>
                        <a:pt x="100" y="96"/>
                        <a:pt x="91" y="97"/>
                      </a:cubicBezTo>
                      <a:cubicBezTo>
                        <a:pt x="86" y="98"/>
                        <a:pt x="86" y="98"/>
                        <a:pt x="86" y="98"/>
                      </a:cubicBezTo>
                      <a:cubicBezTo>
                        <a:pt x="86" y="102"/>
                        <a:pt x="86" y="102"/>
                        <a:pt x="86" y="102"/>
                      </a:cubicBezTo>
                      <a:cubicBezTo>
                        <a:pt x="87" y="108"/>
                        <a:pt x="89" y="114"/>
                        <a:pt x="93" y="117"/>
                      </a:cubicBezTo>
                      <a:cubicBezTo>
                        <a:pt x="94" y="118"/>
                        <a:pt x="94" y="118"/>
                        <a:pt x="94" y="118"/>
                      </a:cubicBezTo>
                      <a:cubicBezTo>
                        <a:pt x="96" y="119"/>
                        <a:pt x="96" y="119"/>
                        <a:pt x="96" y="119"/>
                      </a:cubicBezTo>
                      <a:cubicBezTo>
                        <a:pt x="106" y="121"/>
                        <a:pt x="113" y="125"/>
                        <a:pt x="120" y="132"/>
                      </a:cubicBezTo>
                      <a:cubicBezTo>
                        <a:pt x="120" y="132"/>
                        <a:pt x="120" y="132"/>
                        <a:pt x="120" y="133"/>
                      </a:cubicBezTo>
                      <a:cubicBezTo>
                        <a:pt x="118" y="133"/>
                        <a:pt x="117" y="134"/>
                        <a:pt x="116" y="135"/>
                      </a:cubicBezTo>
                      <a:close/>
                      <a:moveTo>
                        <a:pt x="5" y="76"/>
                      </a:moveTo>
                      <a:cubicBezTo>
                        <a:pt x="5" y="37"/>
                        <a:pt x="37" y="5"/>
                        <a:pt x="76" y="5"/>
                      </a:cubicBezTo>
                      <a:cubicBezTo>
                        <a:pt x="116" y="5"/>
                        <a:pt x="148" y="37"/>
                        <a:pt x="148" y="76"/>
                      </a:cubicBezTo>
                      <a:cubicBezTo>
                        <a:pt x="148" y="97"/>
                        <a:pt x="139" y="116"/>
                        <a:pt x="124" y="129"/>
                      </a:cubicBezTo>
                      <a:cubicBezTo>
                        <a:pt x="116" y="121"/>
                        <a:pt x="108" y="116"/>
                        <a:pt x="97" y="114"/>
                      </a:cubicBezTo>
                      <a:cubicBezTo>
                        <a:pt x="94" y="111"/>
                        <a:pt x="92" y="107"/>
                        <a:pt x="91" y="102"/>
                      </a:cubicBezTo>
                      <a:cubicBezTo>
                        <a:pt x="99" y="102"/>
                        <a:pt x="105" y="101"/>
                        <a:pt x="107" y="99"/>
                      </a:cubicBezTo>
                      <a:cubicBezTo>
                        <a:pt x="109" y="96"/>
                        <a:pt x="112" y="88"/>
                        <a:pt x="107" y="74"/>
                      </a:cubicBezTo>
                      <a:cubicBezTo>
                        <a:pt x="106" y="72"/>
                        <a:pt x="106" y="70"/>
                        <a:pt x="105" y="67"/>
                      </a:cubicBezTo>
                      <a:cubicBezTo>
                        <a:pt x="105" y="67"/>
                        <a:pt x="106" y="66"/>
                        <a:pt x="106" y="65"/>
                      </a:cubicBezTo>
                      <a:cubicBezTo>
                        <a:pt x="106" y="63"/>
                        <a:pt x="105" y="61"/>
                        <a:pt x="105" y="60"/>
                      </a:cubicBezTo>
                      <a:cubicBezTo>
                        <a:pt x="104" y="53"/>
                        <a:pt x="104" y="47"/>
                        <a:pt x="105" y="45"/>
                      </a:cubicBezTo>
                      <a:cubicBezTo>
                        <a:pt x="104" y="45"/>
                        <a:pt x="104" y="45"/>
                        <a:pt x="104" y="45"/>
                      </a:cubicBezTo>
                      <a:cubicBezTo>
                        <a:pt x="103" y="32"/>
                        <a:pt x="90" y="23"/>
                        <a:pt x="76" y="23"/>
                      </a:cubicBezTo>
                      <a:cubicBezTo>
                        <a:pt x="63" y="23"/>
                        <a:pt x="49" y="32"/>
                        <a:pt x="48" y="45"/>
                      </a:cubicBezTo>
                      <a:cubicBezTo>
                        <a:pt x="48" y="45"/>
                        <a:pt x="48" y="45"/>
                        <a:pt x="48" y="45"/>
                      </a:cubicBezTo>
                      <a:cubicBezTo>
                        <a:pt x="48" y="47"/>
                        <a:pt x="48" y="53"/>
                        <a:pt x="48" y="60"/>
                      </a:cubicBezTo>
                      <a:cubicBezTo>
                        <a:pt x="47" y="61"/>
                        <a:pt x="47" y="63"/>
                        <a:pt x="47" y="65"/>
                      </a:cubicBezTo>
                      <a:cubicBezTo>
                        <a:pt x="47" y="66"/>
                        <a:pt x="47" y="67"/>
                        <a:pt x="47" y="67"/>
                      </a:cubicBezTo>
                      <a:cubicBezTo>
                        <a:pt x="47" y="70"/>
                        <a:pt x="47" y="72"/>
                        <a:pt x="46" y="74"/>
                      </a:cubicBezTo>
                      <a:cubicBezTo>
                        <a:pt x="41" y="88"/>
                        <a:pt x="43" y="96"/>
                        <a:pt x="46" y="99"/>
                      </a:cubicBezTo>
                      <a:cubicBezTo>
                        <a:pt x="48" y="101"/>
                        <a:pt x="54" y="102"/>
                        <a:pt x="61" y="102"/>
                      </a:cubicBezTo>
                      <a:cubicBezTo>
                        <a:pt x="61" y="107"/>
                        <a:pt x="59" y="111"/>
                        <a:pt x="56" y="114"/>
                      </a:cubicBezTo>
                      <a:cubicBezTo>
                        <a:pt x="45" y="116"/>
                        <a:pt x="36" y="121"/>
                        <a:pt x="28" y="129"/>
                      </a:cubicBezTo>
                      <a:cubicBezTo>
                        <a:pt x="14" y="116"/>
                        <a:pt x="5" y="97"/>
                        <a:pt x="5" y="76"/>
                      </a:cubicBezTo>
                      <a:close/>
                    </a:path>
                  </a:pathLst>
                </a:custGeom>
                <a:solidFill>
                  <a:schemeClr val="tx1">
                    <a:lumMod val="40000"/>
                    <a:lumOff val="60000"/>
                    <a:alpha val="50000"/>
                  </a:schemeClr>
                </a:solidFill>
                <a:ln>
                  <a:noFill/>
                </a:ln>
              </p:spPr>
              <p:txBody>
                <a:bodyPr vert="horz" wrap="square" lIns="91440" tIns="45720" rIns="91440" bIns="45720" numCol="1" anchor="t" anchorCtr="0" compatLnSpc="1">
                  <a:prstTxWarp prst="textNoShape">
                    <a:avLst/>
                  </a:prstTxWarp>
                </a:bodyPr>
                <a:lstStyle/>
                <a:p>
                  <a:endParaRPr lang="en-US" sz="1765"/>
                </a:p>
              </p:txBody>
            </p:sp>
          </p:grpSp>
          <p:grpSp>
            <p:nvGrpSpPr>
              <p:cNvPr id="24" name="Group 23">
                <a:extLst>
                  <a:ext uri="{FF2B5EF4-FFF2-40B4-BE49-F238E27FC236}">
                    <a16:creationId xmlns:a16="http://schemas.microsoft.com/office/drawing/2014/main" id="{3D9F7275-9B2B-46D9-ABB8-B3B2661366B8}"/>
                  </a:ext>
                </a:extLst>
              </p:cNvPr>
              <p:cNvGrpSpPr/>
              <p:nvPr/>
            </p:nvGrpSpPr>
            <p:grpSpPr>
              <a:xfrm>
                <a:off x="11062227" y="523302"/>
                <a:ext cx="689548" cy="689548"/>
                <a:chOff x="14143037" y="2125662"/>
                <a:chExt cx="1219200" cy="1219200"/>
              </a:xfrm>
            </p:grpSpPr>
            <p:sp>
              <p:nvSpPr>
                <p:cNvPr id="28" name="Oval 27">
                  <a:extLst>
                    <a:ext uri="{FF2B5EF4-FFF2-40B4-BE49-F238E27FC236}">
                      <a16:creationId xmlns:a16="http://schemas.microsoft.com/office/drawing/2014/main" id="{C04394D9-53B4-48EF-920D-8B7114C97619}"/>
                    </a:ext>
                  </a:extLst>
                </p:cNvPr>
                <p:cNvSpPr/>
                <p:nvPr/>
              </p:nvSpPr>
              <p:spPr bwMode="auto">
                <a:xfrm>
                  <a:off x="14143037" y="2125662"/>
                  <a:ext cx="1219200" cy="1219200"/>
                </a:xfrm>
                <a:prstGeom prst="ellipse">
                  <a:avLst/>
                </a:prstGeom>
                <a:solidFill>
                  <a:srgbClr val="FFFFFF">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9" name="Freeform 215">
                  <a:extLst>
                    <a:ext uri="{FF2B5EF4-FFF2-40B4-BE49-F238E27FC236}">
                      <a16:creationId xmlns:a16="http://schemas.microsoft.com/office/drawing/2014/main" id="{45F2FF1A-7FDC-4861-BDC5-4A1471DF682D}"/>
                    </a:ext>
                  </a:extLst>
                </p:cNvPr>
                <p:cNvSpPr>
                  <a:spLocks noEditPoints="1"/>
                </p:cNvSpPr>
                <p:nvPr/>
              </p:nvSpPr>
              <p:spPr bwMode="auto">
                <a:xfrm>
                  <a:off x="14385130" y="2366697"/>
                  <a:ext cx="739945" cy="734484"/>
                </a:xfrm>
                <a:custGeom>
                  <a:avLst/>
                  <a:gdLst>
                    <a:gd name="T0" fmla="*/ 88 w 153"/>
                    <a:gd name="T1" fmla="*/ 152 h 152"/>
                    <a:gd name="T2" fmla="*/ 93 w 153"/>
                    <a:gd name="T3" fmla="*/ 150 h 152"/>
                    <a:gd name="T4" fmla="*/ 98 w 153"/>
                    <a:gd name="T5" fmla="*/ 149 h 152"/>
                    <a:gd name="T6" fmla="*/ 104 w 153"/>
                    <a:gd name="T7" fmla="*/ 147 h 152"/>
                    <a:gd name="T8" fmla="*/ 108 w 153"/>
                    <a:gd name="T9" fmla="*/ 145 h 152"/>
                    <a:gd name="T10" fmla="*/ 114 w 153"/>
                    <a:gd name="T11" fmla="*/ 143 h 152"/>
                    <a:gd name="T12" fmla="*/ 118 w 153"/>
                    <a:gd name="T13" fmla="*/ 140 h 152"/>
                    <a:gd name="T14" fmla="*/ 123 w 153"/>
                    <a:gd name="T15" fmla="*/ 137 h 152"/>
                    <a:gd name="T16" fmla="*/ 126 w 153"/>
                    <a:gd name="T17" fmla="*/ 134 h 152"/>
                    <a:gd name="T18" fmla="*/ 0 w 153"/>
                    <a:gd name="T19" fmla="*/ 76 h 152"/>
                    <a:gd name="T20" fmla="*/ 30 w 153"/>
                    <a:gd name="T21" fmla="*/ 136 h 152"/>
                    <a:gd name="T22" fmla="*/ 33 w 153"/>
                    <a:gd name="T23" fmla="*/ 139 h 152"/>
                    <a:gd name="T24" fmla="*/ 38 w 153"/>
                    <a:gd name="T25" fmla="*/ 142 h 152"/>
                    <a:gd name="T26" fmla="*/ 42 w 153"/>
                    <a:gd name="T27" fmla="*/ 144 h 152"/>
                    <a:gd name="T28" fmla="*/ 48 w 153"/>
                    <a:gd name="T29" fmla="*/ 147 h 152"/>
                    <a:gd name="T30" fmla="*/ 52 w 153"/>
                    <a:gd name="T31" fmla="*/ 148 h 152"/>
                    <a:gd name="T32" fmla="*/ 58 w 153"/>
                    <a:gd name="T33" fmla="*/ 150 h 152"/>
                    <a:gd name="T34" fmla="*/ 63 w 153"/>
                    <a:gd name="T35" fmla="*/ 151 h 152"/>
                    <a:gd name="T36" fmla="*/ 69 w 153"/>
                    <a:gd name="T37" fmla="*/ 152 h 152"/>
                    <a:gd name="T38" fmla="*/ 76 w 153"/>
                    <a:gd name="T39" fmla="*/ 152 h 152"/>
                    <a:gd name="T40" fmla="*/ 84 w 153"/>
                    <a:gd name="T41" fmla="*/ 152 h 152"/>
                    <a:gd name="T42" fmla="*/ 111 w 153"/>
                    <a:gd name="T43" fmla="*/ 138 h 152"/>
                    <a:gd name="T44" fmla="*/ 105 w 153"/>
                    <a:gd name="T45" fmla="*/ 141 h 152"/>
                    <a:gd name="T46" fmla="*/ 94 w 153"/>
                    <a:gd name="T47" fmla="*/ 145 h 152"/>
                    <a:gd name="T48" fmla="*/ 88 w 153"/>
                    <a:gd name="T49" fmla="*/ 146 h 152"/>
                    <a:gd name="T50" fmla="*/ 76 w 153"/>
                    <a:gd name="T51" fmla="*/ 147 h 152"/>
                    <a:gd name="T52" fmla="*/ 65 w 153"/>
                    <a:gd name="T53" fmla="*/ 146 h 152"/>
                    <a:gd name="T54" fmla="*/ 59 w 153"/>
                    <a:gd name="T55" fmla="*/ 145 h 152"/>
                    <a:gd name="T56" fmla="*/ 48 w 153"/>
                    <a:gd name="T57" fmla="*/ 141 h 152"/>
                    <a:gd name="T58" fmla="*/ 41 w 153"/>
                    <a:gd name="T59" fmla="*/ 138 h 152"/>
                    <a:gd name="T60" fmla="*/ 33 w 153"/>
                    <a:gd name="T61" fmla="*/ 133 h 152"/>
                    <a:gd name="T62" fmla="*/ 58 w 153"/>
                    <a:gd name="T63" fmla="*/ 118 h 152"/>
                    <a:gd name="T64" fmla="*/ 66 w 153"/>
                    <a:gd name="T65" fmla="*/ 98 h 152"/>
                    <a:gd name="T66" fmla="*/ 51 w 153"/>
                    <a:gd name="T67" fmla="*/ 75 h 152"/>
                    <a:gd name="T68" fmla="*/ 52 w 153"/>
                    <a:gd name="T69" fmla="*/ 66 h 152"/>
                    <a:gd name="T70" fmla="*/ 53 w 153"/>
                    <a:gd name="T71" fmla="*/ 61 h 152"/>
                    <a:gd name="T72" fmla="*/ 54 w 153"/>
                    <a:gd name="T73" fmla="*/ 45 h 152"/>
                    <a:gd name="T74" fmla="*/ 99 w 153"/>
                    <a:gd name="T75" fmla="*/ 49 h 152"/>
                    <a:gd name="T76" fmla="*/ 100 w 153"/>
                    <a:gd name="T77" fmla="*/ 61 h 152"/>
                    <a:gd name="T78" fmla="*/ 100 w 153"/>
                    <a:gd name="T79" fmla="*/ 67 h 152"/>
                    <a:gd name="T80" fmla="*/ 103 w 153"/>
                    <a:gd name="T81" fmla="*/ 95 h 152"/>
                    <a:gd name="T82" fmla="*/ 86 w 153"/>
                    <a:gd name="T83" fmla="*/ 102 h 152"/>
                    <a:gd name="T84" fmla="*/ 96 w 153"/>
                    <a:gd name="T85" fmla="*/ 119 h 152"/>
                    <a:gd name="T86" fmla="*/ 116 w 153"/>
                    <a:gd name="T87" fmla="*/ 135 h 152"/>
                    <a:gd name="T88" fmla="*/ 148 w 153"/>
                    <a:gd name="T89" fmla="*/ 76 h 152"/>
                    <a:gd name="T90" fmla="*/ 91 w 153"/>
                    <a:gd name="T91" fmla="*/ 102 h 152"/>
                    <a:gd name="T92" fmla="*/ 105 w 153"/>
                    <a:gd name="T93" fmla="*/ 67 h 152"/>
                    <a:gd name="T94" fmla="*/ 105 w 153"/>
                    <a:gd name="T95" fmla="*/ 45 h 152"/>
                    <a:gd name="T96" fmla="*/ 48 w 153"/>
                    <a:gd name="T97" fmla="*/ 45 h 152"/>
                    <a:gd name="T98" fmla="*/ 47 w 153"/>
                    <a:gd name="T99" fmla="*/ 65 h 152"/>
                    <a:gd name="T100" fmla="*/ 46 w 153"/>
                    <a:gd name="T101" fmla="*/ 99 h 152"/>
                    <a:gd name="T102" fmla="*/ 28 w 153"/>
                    <a:gd name="T103" fmla="*/ 1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52">
                      <a:moveTo>
                        <a:pt x="84" y="152"/>
                      </a:moveTo>
                      <a:cubicBezTo>
                        <a:pt x="84" y="152"/>
                        <a:pt x="85" y="152"/>
                        <a:pt x="86" y="152"/>
                      </a:cubicBezTo>
                      <a:cubicBezTo>
                        <a:pt x="86" y="152"/>
                        <a:pt x="87" y="152"/>
                        <a:pt x="88" y="152"/>
                      </a:cubicBezTo>
                      <a:cubicBezTo>
                        <a:pt x="88" y="151"/>
                        <a:pt x="89" y="151"/>
                        <a:pt x="89" y="151"/>
                      </a:cubicBezTo>
                      <a:cubicBezTo>
                        <a:pt x="90" y="151"/>
                        <a:pt x="91" y="151"/>
                        <a:pt x="91" y="151"/>
                      </a:cubicBezTo>
                      <a:cubicBezTo>
                        <a:pt x="92" y="151"/>
                        <a:pt x="93" y="151"/>
                        <a:pt x="93" y="150"/>
                      </a:cubicBezTo>
                      <a:cubicBezTo>
                        <a:pt x="94" y="150"/>
                        <a:pt x="94" y="150"/>
                        <a:pt x="95" y="150"/>
                      </a:cubicBezTo>
                      <a:cubicBezTo>
                        <a:pt x="96" y="150"/>
                        <a:pt x="96" y="150"/>
                        <a:pt x="97" y="150"/>
                      </a:cubicBezTo>
                      <a:cubicBezTo>
                        <a:pt x="97" y="149"/>
                        <a:pt x="98" y="149"/>
                        <a:pt x="98" y="149"/>
                      </a:cubicBezTo>
                      <a:cubicBezTo>
                        <a:pt x="99" y="149"/>
                        <a:pt x="100" y="149"/>
                        <a:pt x="100" y="148"/>
                      </a:cubicBezTo>
                      <a:cubicBezTo>
                        <a:pt x="101" y="148"/>
                        <a:pt x="101" y="148"/>
                        <a:pt x="102" y="148"/>
                      </a:cubicBezTo>
                      <a:cubicBezTo>
                        <a:pt x="102" y="148"/>
                        <a:pt x="103" y="147"/>
                        <a:pt x="104" y="147"/>
                      </a:cubicBezTo>
                      <a:cubicBezTo>
                        <a:pt x="104" y="147"/>
                        <a:pt x="105" y="147"/>
                        <a:pt x="105" y="147"/>
                      </a:cubicBezTo>
                      <a:cubicBezTo>
                        <a:pt x="106" y="146"/>
                        <a:pt x="107" y="146"/>
                        <a:pt x="107" y="146"/>
                      </a:cubicBezTo>
                      <a:cubicBezTo>
                        <a:pt x="108" y="146"/>
                        <a:pt x="108" y="145"/>
                        <a:pt x="108" y="145"/>
                      </a:cubicBezTo>
                      <a:cubicBezTo>
                        <a:pt x="109" y="145"/>
                        <a:pt x="110" y="145"/>
                        <a:pt x="111" y="144"/>
                      </a:cubicBezTo>
                      <a:cubicBezTo>
                        <a:pt x="111" y="144"/>
                        <a:pt x="111" y="144"/>
                        <a:pt x="112" y="144"/>
                      </a:cubicBezTo>
                      <a:cubicBezTo>
                        <a:pt x="112" y="143"/>
                        <a:pt x="113" y="143"/>
                        <a:pt x="114" y="143"/>
                      </a:cubicBezTo>
                      <a:cubicBezTo>
                        <a:pt x="114" y="142"/>
                        <a:pt x="114" y="142"/>
                        <a:pt x="115" y="142"/>
                      </a:cubicBezTo>
                      <a:cubicBezTo>
                        <a:pt x="115" y="142"/>
                        <a:pt x="116" y="141"/>
                        <a:pt x="117" y="141"/>
                      </a:cubicBezTo>
                      <a:cubicBezTo>
                        <a:pt x="117" y="141"/>
                        <a:pt x="117" y="140"/>
                        <a:pt x="118" y="140"/>
                      </a:cubicBezTo>
                      <a:cubicBezTo>
                        <a:pt x="118" y="140"/>
                        <a:pt x="119" y="139"/>
                        <a:pt x="120" y="139"/>
                      </a:cubicBezTo>
                      <a:cubicBezTo>
                        <a:pt x="120" y="139"/>
                        <a:pt x="120" y="138"/>
                        <a:pt x="120" y="138"/>
                      </a:cubicBezTo>
                      <a:cubicBezTo>
                        <a:pt x="121" y="138"/>
                        <a:pt x="122" y="137"/>
                        <a:pt x="123" y="137"/>
                      </a:cubicBezTo>
                      <a:cubicBezTo>
                        <a:pt x="123" y="137"/>
                        <a:pt x="123" y="136"/>
                        <a:pt x="123" y="136"/>
                      </a:cubicBezTo>
                      <a:cubicBezTo>
                        <a:pt x="124" y="136"/>
                        <a:pt x="125" y="135"/>
                        <a:pt x="126" y="134"/>
                      </a:cubicBezTo>
                      <a:cubicBezTo>
                        <a:pt x="126" y="134"/>
                        <a:pt x="126" y="134"/>
                        <a:pt x="126" y="134"/>
                      </a:cubicBezTo>
                      <a:cubicBezTo>
                        <a:pt x="142" y="120"/>
                        <a:pt x="153" y="99"/>
                        <a:pt x="153" y="76"/>
                      </a:cubicBezTo>
                      <a:cubicBezTo>
                        <a:pt x="153" y="34"/>
                        <a:pt x="118" y="0"/>
                        <a:pt x="76" y="0"/>
                      </a:cubicBezTo>
                      <a:cubicBezTo>
                        <a:pt x="34" y="0"/>
                        <a:pt x="0" y="34"/>
                        <a:pt x="0" y="76"/>
                      </a:cubicBezTo>
                      <a:cubicBezTo>
                        <a:pt x="0" y="99"/>
                        <a:pt x="10" y="120"/>
                        <a:pt x="27" y="134"/>
                      </a:cubicBezTo>
                      <a:cubicBezTo>
                        <a:pt x="27" y="134"/>
                        <a:pt x="27" y="134"/>
                        <a:pt x="27" y="134"/>
                      </a:cubicBezTo>
                      <a:cubicBezTo>
                        <a:pt x="28" y="135"/>
                        <a:pt x="29" y="136"/>
                        <a:pt x="30" y="136"/>
                      </a:cubicBezTo>
                      <a:cubicBezTo>
                        <a:pt x="30" y="136"/>
                        <a:pt x="30" y="137"/>
                        <a:pt x="30" y="137"/>
                      </a:cubicBezTo>
                      <a:cubicBezTo>
                        <a:pt x="31" y="137"/>
                        <a:pt x="31" y="138"/>
                        <a:pt x="32" y="138"/>
                      </a:cubicBezTo>
                      <a:cubicBezTo>
                        <a:pt x="32" y="138"/>
                        <a:pt x="33" y="139"/>
                        <a:pt x="33" y="139"/>
                      </a:cubicBezTo>
                      <a:cubicBezTo>
                        <a:pt x="34" y="139"/>
                        <a:pt x="34" y="140"/>
                        <a:pt x="35" y="140"/>
                      </a:cubicBezTo>
                      <a:cubicBezTo>
                        <a:pt x="35" y="140"/>
                        <a:pt x="36" y="141"/>
                        <a:pt x="36" y="141"/>
                      </a:cubicBezTo>
                      <a:cubicBezTo>
                        <a:pt x="37" y="141"/>
                        <a:pt x="37" y="142"/>
                        <a:pt x="38" y="142"/>
                      </a:cubicBezTo>
                      <a:cubicBezTo>
                        <a:pt x="38" y="142"/>
                        <a:pt x="39" y="142"/>
                        <a:pt x="39" y="143"/>
                      </a:cubicBezTo>
                      <a:cubicBezTo>
                        <a:pt x="40" y="143"/>
                        <a:pt x="40" y="143"/>
                        <a:pt x="41" y="144"/>
                      </a:cubicBezTo>
                      <a:cubicBezTo>
                        <a:pt x="41" y="144"/>
                        <a:pt x="42" y="144"/>
                        <a:pt x="42" y="144"/>
                      </a:cubicBezTo>
                      <a:cubicBezTo>
                        <a:pt x="43" y="145"/>
                        <a:pt x="44" y="145"/>
                        <a:pt x="44" y="145"/>
                      </a:cubicBezTo>
                      <a:cubicBezTo>
                        <a:pt x="45" y="145"/>
                        <a:pt x="45" y="146"/>
                        <a:pt x="45" y="146"/>
                      </a:cubicBezTo>
                      <a:cubicBezTo>
                        <a:pt x="46" y="146"/>
                        <a:pt x="47" y="146"/>
                        <a:pt x="48" y="147"/>
                      </a:cubicBezTo>
                      <a:cubicBezTo>
                        <a:pt x="48" y="147"/>
                        <a:pt x="48" y="147"/>
                        <a:pt x="49" y="147"/>
                      </a:cubicBezTo>
                      <a:cubicBezTo>
                        <a:pt x="49" y="147"/>
                        <a:pt x="50" y="148"/>
                        <a:pt x="51" y="148"/>
                      </a:cubicBezTo>
                      <a:cubicBezTo>
                        <a:pt x="51" y="148"/>
                        <a:pt x="52" y="148"/>
                        <a:pt x="52" y="148"/>
                      </a:cubicBezTo>
                      <a:cubicBezTo>
                        <a:pt x="53" y="149"/>
                        <a:pt x="54" y="149"/>
                        <a:pt x="54" y="149"/>
                      </a:cubicBezTo>
                      <a:cubicBezTo>
                        <a:pt x="55" y="149"/>
                        <a:pt x="55" y="149"/>
                        <a:pt x="56" y="150"/>
                      </a:cubicBezTo>
                      <a:cubicBezTo>
                        <a:pt x="56" y="150"/>
                        <a:pt x="57" y="150"/>
                        <a:pt x="58" y="150"/>
                      </a:cubicBezTo>
                      <a:cubicBezTo>
                        <a:pt x="58" y="150"/>
                        <a:pt x="59" y="150"/>
                        <a:pt x="59" y="150"/>
                      </a:cubicBezTo>
                      <a:cubicBezTo>
                        <a:pt x="60" y="151"/>
                        <a:pt x="61" y="151"/>
                        <a:pt x="61" y="151"/>
                      </a:cubicBezTo>
                      <a:cubicBezTo>
                        <a:pt x="62" y="151"/>
                        <a:pt x="63" y="151"/>
                        <a:pt x="63" y="151"/>
                      </a:cubicBezTo>
                      <a:cubicBezTo>
                        <a:pt x="64" y="151"/>
                        <a:pt x="64" y="151"/>
                        <a:pt x="65" y="152"/>
                      </a:cubicBezTo>
                      <a:cubicBezTo>
                        <a:pt x="66" y="152"/>
                        <a:pt x="66" y="152"/>
                        <a:pt x="67" y="152"/>
                      </a:cubicBezTo>
                      <a:cubicBezTo>
                        <a:pt x="68" y="152"/>
                        <a:pt x="68" y="152"/>
                        <a:pt x="69" y="152"/>
                      </a:cubicBezTo>
                      <a:cubicBezTo>
                        <a:pt x="70" y="152"/>
                        <a:pt x="70" y="152"/>
                        <a:pt x="71" y="152"/>
                      </a:cubicBezTo>
                      <a:cubicBezTo>
                        <a:pt x="72" y="152"/>
                        <a:pt x="72" y="152"/>
                        <a:pt x="72" y="152"/>
                      </a:cubicBezTo>
                      <a:cubicBezTo>
                        <a:pt x="74" y="152"/>
                        <a:pt x="75" y="152"/>
                        <a:pt x="76" y="152"/>
                      </a:cubicBezTo>
                      <a:cubicBezTo>
                        <a:pt x="78" y="152"/>
                        <a:pt x="79" y="152"/>
                        <a:pt x="80" y="152"/>
                      </a:cubicBezTo>
                      <a:cubicBezTo>
                        <a:pt x="81" y="152"/>
                        <a:pt x="81" y="152"/>
                        <a:pt x="81" y="152"/>
                      </a:cubicBezTo>
                      <a:cubicBezTo>
                        <a:pt x="82" y="152"/>
                        <a:pt x="83" y="152"/>
                        <a:pt x="84" y="152"/>
                      </a:cubicBezTo>
                      <a:close/>
                      <a:moveTo>
                        <a:pt x="116" y="135"/>
                      </a:moveTo>
                      <a:cubicBezTo>
                        <a:pt x="116" y="135"/>
                        <a:pt x="115" y="136"/>
                        <a:pt x="115" y="136"/>
                      </a:cubicBezTo>
                      <a:cubicBezTo>
                        <a:pt x="114" y="137"/>
                        <a:pt x="113" y="137"/>
                        <a:pt x="111" y="138"/>
                      </a:cubicBezTo>
                      <a:cubicBezTo>
                        <a:pt x="111" y="138"/>
                        <a:pt x="111" y="138"/>
                        <a:pt x="110" y="139"/>
                      </a:cubicBezTo>
                      <a:cubicBezTo>
                        <a:pt x="109" y="139"/>
                        <a:pt x="107" y="140"/>
                        <a:pt x="106" y="141"/>
                      </a:cubicBezTo>
                      <a:cubicBezTo>
                        <a:pt x="106" y="141"/>
                        <a:pt x="105" y="141"/>
                        <a:pt x="105" y="141"/>
                      </a:cubicBezTo>
                      <a:cubicBezTo>
                        <a:pt x="103" y="142"/>
                        <a:pt x="102" y="143"/>
                        <a:pt x="100" y="143"/>
                      </a:cubicBezTo>
                      <a:cubicBezTo>
                        <a:pt x="100" y="143"/>
                        <a:pt x="99" y="143"/>
                        <a:pt x="99" y="144"/>
                      </a:cubicBezTo>
                      <a:cubicBezTo>
                        <a:pt x="97" y="144"/>
                        <a:pt x="96" y="145"/>
                        <a:pt x="94" y="145"/>
                      </a:cubicBezTo>
                      <a:cubicBezTo>
                        <a:pt x="94" y="145"/>
                        <a:pt x="94" y="145"/>
                        <a:pt x="94" y="145"/>
                      </a:cubicBezTo>
                      <a:cubicBezTo>
                        <a:pt x="92" y="146"/>
                        <a:pt x="91" y="146"/>
                        <a:pt x="89" y="146"/>
                      </a:cubicBezTo>
                      <a:cubicBezTo>
                        <a:pt x="89" y="146"/>
                        <a:pt x="88" y="146"/>
                        <a:pt x="88" y="146"/>
                      </a:cubicBezTo>
                      <a:cubicBezTo>
                        <a:pt x="86" y="147"/>
                        <a:pt x="84" y="147"/>
                        <a:pt x="83" y="147"/>
                      </a:cubicBezTo>
                      <a:cubicBezTo>
                        <a:pt x="82" y="147"/>
                        <a:pt x="82" y="147"/>
                        <a:pt x="82" y="147"/>
                      </a:cubicBezTo>
                      <a:cubicBezTo>
                        <a:pt x="80" y="147"/>
                        <a:pt x="78" y="147"/>
                        <a:pt x="76" y="147"/>
                      </a:cubicBezTo>
                      <a:cubicBezTo>
                        <a:pt x="75" y="147"/>
                        <a:pt x="73" y="147"/>
                        <a:pt x="71" y="147"/>
                      </a:cubicBezTo>
                      <a:cubicBezTo>
                        <a:pt x="71" y="147"/>
                        <a:pt x="70" y="147"/>
                        <a:pt x="70" y="147"/>
                      </a:cubicBezTo>
                      <a:cubicBezTo>
                        <a:pt x="68" y="147"/>
                        <a:pt x="66" y="147"/>
                        <a:pt x="65" y="146"/>
                      </a:cubicBezTo>
                      <a:cubicBezTo>
                        <a:pt x="64" y="146"/>
                        <a:pt x="64" y="146"/>
                        <a:pt x="64" y="146"/>
                      </a:cubicBezTo>
                      <a:cubicBezTo>
                        <a:pt x="62" y="146"/>
                        <a:pt x="60" y="145"/>
                        <a:pt x="59" y="145"/>
                      </a:cubicBezTo>
                      <a:cubicBezTo>
                        <a:pt x="59" y="145"/>
                        <a:pt x="59" y="145"/>
                        <a:pt x="59" y="145"/>
                      </a:cubicBezTo>
                      <a:cubicBezTo>
                        <a:pt x="57" y="145"/>
                        <a:pt x="55" y="144"/>
                        <a:pt x="54" y="144"/>
                      </a:cubicBezTo>
                      <a:cubicBezTo>
                        <a:pt x="53" y="143"/>
                        <a:pt x="53" y="143"/>
                        <a:pt x="52" y="143"/>
                      </a:cubicBezTo>
                      <a:cubicBezTo>
                        <a:pt x="51" y="143"/>
                        <a:pt x="49" y="142"/>
                        <a:pt x="48" y="141"/>
                      </a:cubicBezTo>
                      <a:cubicBezTo>
                        <a:pt x="48" y="141"/>
                        <a:pt x="47" y="141"/>
                        <a:pt x="47" y="141"/>
                      </a:cubicBezTo>
                      <a:cubicBezTo>
                        <a:pt x="45" y="140"/>
                        <a:pt x="44" y="139"/>
                        <a:pt x="42" y="139"/>
                      </a:cubicBezTo>
                      <a:cubicBezTo>
                        <a:pt x="42" y="138"/>
                        <a:pt x="42" y="138"/>
                        <a:pt x="41" y="138"/>
                      </a:cubicBezTo>
                      <a:cubicBezTo>
                        <a:pt x="40" y="137"/>
                        <a:pt x="39" y="137"/>
                        <a:pt x="38" y="136"/>
                      </a:cubicBezTo>
                      <a:cubicBezTo>
                        <a:pt x="38" y="136"/>
                        <a:pt x="37" y="135"/>
                        <a:pt x="37" y="135"/>
                      </a:cubicBezTo>
                      <a:cubicBezTo>
                        <a:pt x="35" y="134"/>
                        <a:pt x="34" y="133"/>
                        <a:pt x="33" y="133"/>
                      </a:cubicBezTo>
                      <a:cubicBezTo>
                        <a:pt x="33" y="132"/>
                        <a:pt x="32" y="132"/>
                        <a:pt x="32" y="132"/>
                      </a:cubicBezTo>
                      <a:cubicBezTo>
                        <a:pt x="40" y="125"/>
                        <a:pt x="47" y="121"/>
                        <a:pt x="57" y="119"/>
                      </a:cubicBezTo>
                      <a:cubicBezTo>
                        <a:pt x="58" y="118"/>
                        <a:pt x="58" y="118"/>
                        <a:pt x="58" y="118"/>
                      </a:cubicBezTo>
                      <a:cubicBezTo>
                        <a:pt x="59" y="117"/>
                        <a:pt x="59" y="117"/>
                        <a:pt x="59" y="117"/>
                      </a:cubicBezTo>
                      <a:cubicBezTo>
                        <a:pt x="64" y="114"/>
                        <a:pt x="66" y="108"/>
                        <a:pt x="66" y="102"/>
                      </a:cubicBezTo>
                      <a:cubicBezTo>
                        <a:pt x="66" y="98"/>
                        <a:pt x="66" y="98"/>
                        <a:pt x="66" y="98"/>
                      </a:cubicBezTo>
                      <a:cubicBezTo>
                        <a:pt x="62" y="97"/>
                        <a:pt x="62" y="97"/>
                        <a:pt x="62" y="97"/>
                      </a:cubicBezTo>
                      <a:cubicBezTo>
                        <a:pt x="53" y="96"/>
                        <a:pt x="50" y="95"/>
                        <a:pt x="49" y="95"/>
                      </a:cubicBezTo>
                      <a:cubicBezTo>
                        <a:pt x="48" y="94"/>
                        <a:pt x="46" y="88"/>
                        <a:pt x="51" y="75"/>
                      </a:cubicBezTo>
                      <a:cubicBezTo>
                        <a:pt x="52" y="74"/>
                        <a:pt x="52" y="71"/>
                        <a:pt x="52" y="68"/>
                      </a:cubicBezTo>
                      <a:cubicBezTo>
                        <a:pt x="53" y="67"/>
                        <a:pt x="53" y="67"/>
                        <a:pt x="53" y="67"/>
                      </a:cubicBezTo>
                      <a:cubicBezTo>
                        <a:pt x="52" y="66"/>
                        <a:pt x="52" y="66"/>
                        <a:pt x="52" y="66"/>
                      </a:cubicBezTo>
                      <a:cubicBezTo>
                        <a:pt x="52" y="66"/>
                        <a:pt x="52" y="65"/>
                        <a:pt x="52" y="65"/>
                      </a:cubicBezTo>
                      <a:cubicBezTo>
                        <a:pt x="52" y="64"/>
                        <a:pt x="52" y="62"/>
                        <a:pt x="53" y="61"/>
                      </a:cubicBezTo>
                      <a:cubicBezTo>
                        <a:pt x="53" y="61"/>
                        <a:pt x="53" y="61"/>
                        <a:pt x="53" y="61"/>
                      </a:cubicBezTo>
                      <a:cubicBezTo>
                        <a:pt x="53" y="60"/>
                        <a:pt x="53" y="60"/>
                        <a:pt x="53" y="60"/>
                      </a:cubicBezTo>
                      <a:cubicBezTo>
                        <a:pt x="53" y="56"/>
                        <a:pt x="53" y="53"/>
                        <a:pt x="53" y="49"/>
                      </a:cubicBezTo>
                      <a:cubicBezTo>
                        <a:pt x="54" y="45"/>
                        <a:pt x="54" y="45"/>
                        <a:pt x="54" y="45"/>
                      </a:cubicBezTo>
                      <a:cubicBezTo>
                        <a:pt x="54" y="36"/>
                        <a:pt x="65" y="28"/>
                        <a:pt x="76" y="28"/>
                      </a:cubicBezTo>
                      <a:cubicBezTo>
                        <a:pt x="88" y="28"/>
                        <a:pt x="99" y="36"/>
                        <a:pt x="99" y="45"/>
                      </a:cubicBezTo>
                      <a:cubicBezTo>
                        <a:pt x="99" y="49"/>
                        <a:pt x="99" y="49"/>
                        <a:pt x="99" y="49"/>
                      </a:cubicBezTo>
                      <a:cubicBezTo>
                        <a:pt x="99" y="52"/>
                        <a:pt x="99" y="56"/>
                        <a:pt x="99" y="60"/>
                      </a:cubicBezTo>
                      <a:cubicBezTo>
                        <a:pt x="100" y="61"/>
                        <a:pt x="100" y="61"/>
                        <a:pt x="100" y="61"/>
                      </a:cubicBezTo>
                      <a:cubicBezTo>
                        <a:pt x="100" y="61"/>
                        <a:pt x="100" y="61"/>
                        <a:pt x="100" y="61"/>
                      </a:cubicBezTo>
                      <a:cubicBezTo>
                        <a:pt x="100" y="62"/>
                        <a:pt x="100" y="64"/>
                        <a:pt x="100" y="65"/>
                      </a:cubicBezTo>
                      <a:cubicBezTo>
                        <a:pt x="100" y="65"/>
                        <a:pt x="100" y="66"/>
                        <a:pt x="100" y="66"/>
                      </a:cubicBezTo>
                      <a:cubicBezTo>
                        <a:pt x="100" y="67"/>
                        <a:pt x="100" y="67"/>
                        <a:pt x="100" y="67"/>
                      </a:cubicBezTo>
                      <a:cubicBezTo>
                        <a:pt x="100" y="68"/>
                        <a:pt x="100" y="68"/>
                        <a:pt x="100" y="68"/>
                      </a:cubicBezTo>
                      <a:cubicBezTo>
                        <a:pt x="101" y="71"/>
                        <a:pt x="101" y="74"/>
                        <a:pt x="102" y="75"/>
                      </a:cubicBezTo>
                      <a:cubicBezTo>
                        <a:pt x="106" y="88"/>
                        <a:pt x="104" y="94"/>
                        <a:pt x="103" y="95"/>
                      </a:cubicBezTo>
                      <a:cubicBezTo>
                        <a:pt x="103" y="95"/>
                        <a:pt x="100" y="96"/>
                        <a:pt x="91" y="97"/>
                      </a:cubicBezTo>
                      <a:cubicBezTo>
                        <a:pt x="86" y="98"/>
                        <a:pt x="86" y="98"/>
                        <a:pt x="86" y="98"/>
                      </a:cubicBezTo>
                      <a:cubicBezTo>
                        <a:pt x="86" y="102"/>
                        <a:pt x="86" y="102"/>
                        <a:pt x="86" y="102"/>
                      </a:cubicBezTo>
                      <a:cubicBezTo>
                        <a:pt x="87" y="108"/>
                        <a:pt x="89" y="114"/>
                        <a:pt x="93" y="117"/>
                      </a:cubicBezTo>
                      <a:cubicBezTo>
                        <a:pt x="94" y="118"/>
                        <a:pt x="94" y="118"/>
                        <a:pt x="94" y="118"/>
                      </a:cubicBezTo>
                      <a:cubicBezTo>
                        <a:pt x="96" y="119"/>
                        <a:pt x="96" y="119"/>
                        <a:pt x="96" y="119"/>
                      </a:cubicBezTo>
                      <a:cubicBezTo>
                        <a:pt x="106" y="121"/>
                        <a:pt x="113" y="125"/>
                        <a:pt x="120" y="132"/>
                      </a:cubicBezTo>
                      <a:cubicBezTo>
                        <a:pt x="120" y="132"/>
                        <a:pt x="120" y="132"/>
                        <a:pt x="120" y="133"/>
                      </a:cubicBezTo>
                      <a:cubicBezTo>
                        <a:pt x="118" y="133"/>
                        <a:pt x="117" y="134"/>
                        <a:pt x="116" y="135"/>
                      </a:cubicBezTo>
                      <a:close/>
                      <a:moveTo>
                        <a:pt x="5" y="76"/>
                      </a:moveTo>
                      <a:cubicBezTo>
                        <a:pt x="5" y="37"/>
                        <a:pt x="37" y="5"/>
                        <a:pt x="76" y="5"/>
                      </a:cubicBezTo>
                      <a:cubicBezTo>
                        <a:pt x="116" y="5"/>
                        <a:pt x="148" y="37"/>
                        <a:pt x="148" y="76"/>
                      </a:cubicBezTo>
                      <a:cubicBezTo>
                        <a:pt x="148" y="97"/>
                        <a:pt x="139" y="116"/>
                        <a:pt x="124" y="129"/>
                      </a:cubicBezTo>
                      <a:cubicBezTo>
                        <a:pt x="116" y="121"/>
                        <a:pt x="108" y="116"/>
                        <a:pt x="97" y="114"/>
                      </a:cubicBezTo>
                      <a:cubicBezTo>
                        <a:pt x="94" y="111"/>
                        <a:pt x="92" y="107"/>
                        <a:pt x="91" y="102"/>
                      </a:cubicBezTo>
                      <a:cubicBezTo>
                        <a:pt x="99" y="102"/>
                        <a:pt x="105" y="101"/>
                        <a:pt x="107" y="99"/>
                      </a:cubicBezTo>
                      <a:cubicBezTo>
                        <a:pt x="109" y="96"/>
                        <a:pt x="112" y="88"/>
                        <a:pt x="107" y="74"/>
                      </a:cubicBezTo>
                      <a:cubicBezTo>
                        <a:pt x="106" y="72"/>
                        <a:pt x="106" y="70"/>
                        <a:pt x="105" y="67"/>
                      </a:cubicBezTo>
                      <a:cubicBezTo>
                        <a:pt x="105" y="67"/>
                        <a:pt x="106" y="66"/>
                        <a:pt x="106" y="65"/>
                      </a:cubicBezTo>
                      <a:cubicBezTo>
                        <a:pt x="106" y="63"/>
                        <a:pt x="105" y="61"/>
                        <a:pt x="105" y="60"/>
                      </a:cubicBezTo>
                      <a:cubicBezTo>
                        <a:pt x="104" y="53"/>
                        <a:pt x="104" y="47"/>
                        <a:pt x="105" y="45"/>
                      </a:cubicBezTo>
                      <a:cubicBezTo>
                        <a:pt x="104" y="45"/>
                        <a:pt x="104" y="45"/>
                        <a:pt x="104" y="45"/>
                      </a:cubicBezTo>
                      <a:cubicBezTo>
                        <a:pt x="103" y="32"/>
                        <a:pt x="90" y="23"/>
                        <a:pt x="76" y="23"/>
                      </a:cubicBezTo>
                      <a:cubicBezTo>
                        <a:pt x="63" y="23"/>
                        <a:pt x="49" y="32"/>
                        <a:pt x="48" y="45"/>
                      </a:cubicBezTo>
                      <a:cubicBezTo>
                        <a:pt x="48" y="45"/>
                        <a:pt x="48" y="45"/>
                        <a:pt x="48" y="45"/>
                      </a:cubicBezTo>
                      <a:cubicBezTo>
                        <a:pt x="48" y="47"/>
                        <a:pt x="48" y="53"/>
                        <a:pt x="48" y="60"/>
                      </a:cubicBezTo>
                      <a:cubicBezTo>
                        <a:pt x="47" y="61"/>
                        <a:pt x="47" y="63"/>
                        <a:pt x="47" y="65"/>
                      </a:cubicBezTo>
                      <a:cubicBezTo>
                        <a:pt x="47" y="66"/>
                        <a:pt x="47" y="67"/>
                        <a:pt x="47" y="67"/>
                      </a:cubicBezTo>
                      <a:cubicBezTo>
                        <a:pt x="47" y="70"/>
                        <a:pt x="47" y="72"/>
                        <a:pt x="46" y="74"/>
                      </a:cubicBezTo>
                      <a:cubicBezTo>
                        <a:pt x="41" y="88"/>
                        <a:pt x="43" y="96"/>
                        <a:pt x="46" y="99"/>
                      </a:cubicBezTo>
                      <a:cubicBezTo>
                        <a:pt x="48" y="101"/>
                        <a:pt x="54" y="102"/>
                        <a:pt x="61" y="102"/>
                      </a:cubicBezTo>
                      <a:cubicBezTo>
                        <a:pt x="61" y="107"/>
                        <a:pt x="59" y="111"/>
                        <a:pt x="56" y="114"/>
                      </a:cubicBezTo>
                      <a:cubicBezTo>
                        <a:pt x="45" y="116"/>
                        <a:pt x="36" y="121"/>
                        <a:pt x="28" y="129"/>
                      </a:cubicBezTo>
                      <a:cubicBezTo>
                        <a:pt x="14" y="116"/>
                        <a:pt x="5" y="97"/>
                        <a:pt x="5" y="76"/>
                      </a:cubicBez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sz="1765"/>
                </a:p>
              </p:txBody>
            </p:sp>
          </p:grpSp>
          <p:grpSp>
            <p:nvGrpSpPr>
              <p:cNvPr id="25" name="Group 24">
                <a:extLst>
                  <a:ext uri="{FF2B5EF4-FFF2-40B4-BE49-F238E27FC236}">
                    <a16:creationId xmlns:a16="http://schemas.microsoft.com/office/drawing/2014/main" id="{F6F8F899-A179-46B8-B2E6-BFC7D28BDB36}"/>
                  </a:ext>
                </a:extLst>
              </p:cNvPr>
              <p:cNvGrpSpPr/>
              <p:nvPr/>
            </p:nvGrpSpPr>
            <p:grpSpPr>
              <a:xfrm>
                <a:off x="12859693" y="3797736"/>
                <a:ext cx="967048" cy="967048"/>
                <a:chOff x="14395189" y="818837"/>
                <a:chExt cx="714896" cy="714896"/>
              </a:xfrm>
            </p:grpSpPr>
            <p:sp>
              <p:nvSpPr>
                <p:cNvPr id="26" name="Oval 25">
                  <a:extLst>
                    <a:ext uri="{FF2B5EF4-FFF2-40B4-BE49-F238E27FC236}">
                      <a16:creationId xmlns:a16="http://schemas.microsoft.com/office/drawing/2014/main" id="{A71B131B-85E6-40D7-A7C8-AFEA441648DD}"/>
                    </a:ext>
                  </a:extLst>
                </p:cNvPr>
                <p:cNvSpPr/>
                <p:nvPr/>
              </p:nvSpPr>
              <p:spPr bwMode="auto">
                <a:xfrm>
                  <a:off x="14395189" y="818837"/>
                  <a:ext cx="714896" cy="714896"/>
                </a:xfrm>
                <a:prstGeom prst="ellipse">
                  <a:avLst/>
                </a:prstGeom>
                <a:solidFill>
                  <a:srgbClr val="FFFFFF">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7" name="Freeform 214">
                  <a:extLst>
                    <a:ext uri="{FF2B5EF4-FFF2-40B4-BE49-F238E27FC236}">
                      <a16:creationId xmlns:a16="http://schemas.microsoft.com/office/drawing/2014/main" id="{2C2A7FD0-FE6F-4CEA-9B6C-6473B072C231}"/>
                    </a:ext>
                  </a:extLst>
                </p:cNvPr>
                <p:cNvSpPr>
                  <a:spLocks noEditPoints="1"/>
                </p:cNvSpPr>
                <p:nvPr/>
              </p:nvSpPr>
              <p:spPr bwMode="auto">
                <a:xfrm>
                  <a:off x="14537530" y="962766"/>
                  <a:ext cx="430213" cy="427038"/>
                </a:xfrm>
                <a:custGeom>
                  <a:avLst/>
                  <a:gdLst>
                    <a:gd name="T0" fmla="*/ 27 w 153"/>
                    <a:gd name="T1" fmla="*/ 134 h 152"/>
                    <a:gd name="T2" fmla="*/ 30 w 153"/>
                    <a:gd name="T3" fmla="*/ 137 h 152"/>
                    <a:gd name="T4" fmla="*/ 35 w 153"/>
                    <a:gd name="T5" fmla="*/ 140 h 152"/>
                    <a:gd name="T6" fmla="*/ 39 w 153"/>
                    <a:gd name="T7" fmla="*/ 143 h 152"/>
                    <a:gd name="T8" fmla="*/ 44 w 153"/>
                    <a:gd name="T9" fmla="*/ 145 h 152"/>
                    <a:gd name="T10" fmla="*/ 49 w 153"/>
                    <a:gd name="T11" fmla="*/ 147 h 152"/>
                    <a:gd name="T12" fmla="*/ 54 w 153"/>
                    <a:gd name="T13" fmla="*/ 149 h 152"/>
                    <a:gd name="T14" fmla="*/ 60 w 153"/>
                    <a:gd name="T15" fmla="*/ 150 h 152"/>
                    <a:gd name="T16" fmla="*/ 65 w 153"/>
                    <a:gd name="T17" fmla="*/ 152 h 152"/>
                    <a:gd name="T18" fmla="*/ 71 w 153"/>
                    <a:gd name="T19" fmla="*/ 152 h 152"/>
                    <a:gd name="T20" fmla="*/ 80 w 153"/>
                    <a:gd name="T21" fmla="*/ 152 h 152"/>
                    <a:gd name="T22" fmla="*/ 86 w 153"/>
                    <a:gd name="T23" fmla="*/ 152 h 152"/>
                    <a:gd name="T24" fmla="*/ 91 w 153"/>
                    <a:gd name="T25" fmla="*/ 151 h 152"/>
                    <a:gd name="T26" fmla="*/ 97 w 153"/>
                    <a:gd name="T27" fmla="*/ 150 h 152"/>
                    <a:gd name="T28" fmla="*/ 102 w 153"/>
                    <a:gd name="T29" fmla="*/ 148 h 152"/>
                    <a:gd name="T30" fmla="*/ 107 w 153"/>
                    <a:gd name="T31" fmla="*/ 146 h 152"/>
                    <a:gd name="T32" fmla="*/ 112 w 153"/>
                    <a:gd name="T33" fmla="*/ 144 h 152"/>
                    <a:gd name="T34" fmla="*/ 117 w 153"/>
                    <a:gd name="T35" fmla="*/ 141 h 152"/>
                    <a:gd name="T36" fmla="*/ 120 w 153"/>
                    <a:gd name="T37" fmla="*/ 138 h 152"/>
                    <a:gd name="T38" fmla="*/ 126 w 153"/>
                    <a:gd name="T39" fmla="*/ 134 h 152"/>
                    <a:gd name="T40" fmla="*/ 76 w 153"/>
                    <a:gd name="T41" fmla="*/ 0 h 152"/>
                    <a:gd name="T42" fmla="*/ 115 w 153"/>
                    <a:gd name="T43" fmla="*/ 136 h 152"/>
                    <a:gd name="T44" fmla="*/ 106 w 153"/>
                    <a:gd name="T45" fmla="*/ 141 h 152"/>
                    <a:gd name="T46" fmla="*/ 99 w 153"/>
                    <a:gd name="T47" fmla="*/ 144 h 152"/>
                    <a:gd name="T48" fmla="*/ 89 w 153"/>
                    <a:gd name="T49" fmla="*/ 146 h 152"/>
                    <a:gd name="T50" fmla="*/ 82 w 153"/>
                    <a:gd name="T51" fmla="*/ 147 h 152"/>
                    <a:gd name="T52" fmla="*/ 76 w 153"/>
                    <a:gd name="T53" fmla="*/ 147 h 152"/>
                    <a:gd name="T54" fmla="*/ 71 w 153"/>
                    <a:gd name="T55" fmla="*/ 147 h 152"/>
                    <a:gd name="T56" fmla="*/ 64 w 153"/>
                    <a:gd name="T57" fmla="*/ 146 h 152"/>
                    <a:gd name="T58" fmla="*/ 54 w 153"/>
                    <a:gd name="T59" fmla="*/ 144 h 152"/>
                    <a:gd name="T60" fmla="*/ 47 w 153"/>
                    <a:gd name="T61" fmla="*/ 141 h 152"/>
                    <a:gd name="T62" fmla="*/ 38 w 153"/>
                    <a:gd name="T63" fmla="*/ 136 h 152"/>
                    <a:gd name="T64" fmla="*/ 33 w 153"/>
                    <a:gd name="T65" fmla="*/ 131 h 152"/>
                    <a:gd name="T66" fmla="*/ 66 w 153"/>
                    <a:gd name="T67" fmla="*/ 96 h 152"/>
                    <a:gd name="T68" fmla="*/ 54 w 153"/>
                    <a:gd name="T69" fmla="*/ 70 h 152"/>
                    <a:gd name="T70" fmla="*/ 55 w 153"/>
                    <a:gd name="T71" fmla="*/ 58 h 152"/>
                    <a:gd name="T72" fmla="*/ 53 w 153"/>
                    <a:gd name="T73" fmla="*/ 47 h 152"/>
                    <a:gd name="T74" fmla="*/ 99 w 153"/>
                    <a:gd name="T75" fmla="*/ 46 h 152"/>
                    <a:gd name="T76" fmla="*/ 98 w 153"/>
                    <a:gd name="T77" fmla="*/ 54 h 152"/>
                    <a:gd name="T78" fmla="*/ 100 w 153"/>
                    <a:gd name="T79" fmla="*/ 65 h 152"/>
                    <a:gd name="T80" fmla="*/ 89 w 153"/>
                    <a:gd name="T81" fmla="*/ 92 h 152"/>
                    <a:gd name="T82" fmla="*/ 97 w 153"/>
                    <a:gd name="T83" fmla="*/ 119 h 152"/>
                    <a:gd name="T84" fmla="*/ 147 w 153"/>
                    <a:gd name="T85" fmla="*/ 80 h 152"/>
                    <a:gd name="T86" fmla="*/ 98 w 153"/>
                    <a:gd name="T87" fmla="*/ 114 h 152"/>
                    <a:gd name="T88" fmla="*/ 93 w 153"/>
                    <a:gd name="T89" fmla="*/ 95 h 152"/>
                    <a:gd name="T90" fmla="*/ 106 w 153"/>
                    <a:gd name="T91" fmla="*/ 65 h 152"/>
                    <a:gd name="T92" fmla="*/ 104 w 153"/>
                    <a:gd name="T93" fmla="*/ 46 h 152"/>
                    <a:gd name="T94" fmla="*/ 49 w 153"/>
                    <a:gd name="T95" fmla="*/ 55 h 152"/>
                    <a:gd name="T96" fmla="*/ 50 w 153"/>
                    <a:gd name="T97" fmla="*/ 74 h 152"/>
                    <a:gd name="T98" fmla="*/ 61 w 153"/>
                    <a:gd name="T99" fmla="*/ 97 h 152"/>
                    <a:gd name="T100" fmla="*/ 29 w 153"/>
                    <a:gd name="T101" fmla="*/ 128 h 152"/>
                    <a:gd name="T102" fmla="*/ 5 w 153"/>
                    <a:gd name="T103" fmla="*/ 80 h 152"/>
                    <a:gd name="T104" fmla="*/ 73 w 153"/>
                    <a:gd name="T105" fmla="*/ 5 h 152"/>
                    <a:gd name="T106" fmla="*/ 77 w 153"/>
                    <a:gd name="T107" fmla="*/ 5 h 152"/>
                    <a:gd name="T108" fmla="*/ 80 w 153"/>
                    <a:gd name="T109" fmla="*/ 5 h 152"/>
                    <a:gd name="T110" fmla="*/ 147 w 153"/>
                    <a:gd name="T111" fmla="*/ 7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3" h="152">
                      <a:moveTo>
                        <a:pt x="76" y="0"/>
                      </a:moveTo>
                      <a:cubicBezTo>
                        <a:pt x="34" y="0"/>
                        <a:pt x="0" y="34"/>
                        <a:pt x="0" y="76"/>
                      </a:cubicBezTo>
                      <a:cubicBezTo>
                        <a:pt x="0" y="99"/>
                        <a:pt x="11" y="120"/>
                        <a:pt x="27" y="134"/>
                      </a:cubicBezTo>
                      <a:cubicBezTo>
                        <a:pt x="27" y="134"/>
                        <a:pt x="27" y="134"/>
                        <a:pt x="27" y="134"/>
                      </a:cubicBezTo>
                      <a:cubicBezTo>
                        <a:pt x="28" y="135"/>
                        <a:pt x="29" y="136"/>
                        <a:pt x="30" y="136"/>
                      </a:cubicBezTo>
                      <a:cubicBezTo>
                        <a:pt x="30" y="136"/>
                        <a:pt x="30" y="137"/>
                        <a:pt x="30" y="137"/>
                      </a:cubicBezTo>
                      <a:cubicBezTo>
                        <a:pt x="31" y="137"/>
                        <a:pt x="32" y="138"/>
                        <a:pt x="32" y="138"/>
                      </a:cubicBezTo>
                      <a:cubicBezTo>
                        <a:pt x="32" y="138"/>
                        <a:pt x="33" y="139"/>
                        <a:pt x="33" y="139"/>
                      </a:cubicBezTo>
                      <a:cubicBezTo>
                        <a:pt x="34" y="139"/>
                        <a:pt x="34" y="140"/>
                        <a:pt x="35" y="140"/>
                      </a:cubicBezTo>
                      <a:cubicBezTo>
                        <a:pt x="35" y="140"/>
                        <a:pt x="36" y="141"/>
                        <a:pt x="36" y="141"/>
                      </a:cubicBezTo>
                      <a:cubicBezTo>
                        <a:pt x="37" y="141"/>
                        <a:pt x="37" y="142"/>
                        <a:pt x="38" y="142"/>
                      </a:cubicBezTo>
                      <a:cubicBezTo>
                        <a:pt x="38" y="142"/>
                        <a:pt x="39" y="142"/>
                        <a:pt x="39" y="143"/>
                      </a:cubicBezTo>
                      <a:cubicBezTo>
                        <a:pt x="40" y="143"/>
                        <a:pt x="40" y="143"/>
                        <a:pt x="41" y="144"/>
                      </a:cubicBezTo>
                      <a:cubicBezTo>
                        <a:pt x="41" y="144"/>
                        <a:pt x="42" y="144"/>
                        <a:pt x="42" y="144"/>
                      </a:cubicBezTo>
                      <a:cubicBezTo>
                        <a:pt x="43" y="145"/>
                        <a:pt x="44" y="145"/>
                        <a:pt x="44" y="145"/>
                      </a:cubicBezTo>
                      <a:cubicBezTo>
                        <a:pt x="45" y="145"/>
                        <a:pt x="45" y="146"/>
                        <a:pt x="45" y="146"/>
                      </a:cubicBezTo>
                      <a:cubicBezTo>
                        <a:pt x="46" y="146"/>
                        <a:pt x="47" y="146"/>
                        <a:pt x="48" y="147"/>
                      </a:cubicBezTo>
                      <a:cubicBezTo>
                        <a:pt x="48" y="147"/>
                        <a:pt x="48" y="147"/>
                        <a:pt x="49" y="147"/>
                      </a:cubicBezTo>
                      <a:cubicBezTo>
                        <a:pt x="50" y="147"/>
                        <a:pt x="50" y="148"/>
                        <a:pt x="51" y="148"/>
                      </a:cubicBezTo>
                      <a:cubicBezTo>
                        <a:pt x="51" y="148"/>
                        <a:pt x="52" y="148"/>
                        <a:pt x="52" y="148"/>
                      </a:cubicBezTo>
                      <a:cubicBezTo>
                        <a:pt x="53" y="149"/>
                        <a:pt x="54" y="149"/>
                        <a:pt x="54" y="149"/>
                      </a:cubicBezTo>
                      <a:cubicBezTo>
                        <a:pt x="55" y="149"/>
                        <a:pt x="55" y="149"/>
                        <a:pt x="56" y="150"/>
                      </a:cubicBezTo>
                      <a:cubicBezTo>
                        <a:pt x="57" y="150"/>
                        <a:pt x="57" y="150"/>
                        <a:pt x="58" y="150"/>
                      </a:cubicBezTo>
                      <a:cubicBezTo>
                        <a:pt x="58" y="150"/>
                        <a:pt x="59" y="150"/>
                        <a:pt x="60" y="150"/>
                      </a:cubicBezTo>
                      <a:cubicBezTo>
                        <a:pt x="60" y="151"/>
                        <a:pt x="61" y="151"/>
                        <a:pt x="61" y="151"/>
                      </a:cubicBezTo>
                      <a:cubicBezTo>
                        <a:pt x="62" y="151"/>
                        <a:pt x="63" y="151"/>
                        <a:pt x="63" y="151"/>
                      </a:cubicBezTo>
                      <a:cubicBezTo>
                        <a:pt x="64" y="151"/>
                        <a:pt x="64" y="151"/>
                        <a:pt x="65" y="152"/>
                      </a:cubicBezTo>
                      <a:cubicBezTo>
                        <a:pt x="66" y="152"/>
                        <a:pt x="66" y="152"/>
                        <a:pt x="67" y="152"/>
                      </a:cubicBezTo>
                      <a:cubicBezTo>
                        <a:pt x="68" y="152"/>
                        <a:pt x="68" y="152"/>
                        <a:pt x="69" y="152"/>
                      </a:cubicBezTo>
                      <a:cubicBezTo>
                        <a:pt x="70" y="152"/>
                        <a:pt x="70" y="152"/>
                        <a:pt x="71" y="152"/>
                      </a:cubicBezTo>
                      <a:cubicBezTo>
                        <a:pt x="72" y="152"/>
                        <a:pt x="72" y="152"/>
                        <a:pt x="73" y="152"/>
                      </a:cubicBezTo>
                      <a:cubicBezTo>
                        <a:pt x="74" y="152"/>
                        <a:pt x="75" y="152"/>
                        <a:pt x="76" y="152"/>
                      </a:cubicBezTo>
                      <a:cubicBezTo>
                        <a:pt x="78" y="152"/>
                        <a:pt x="79" y="152"/>
                        <a:pt x="80" y="152"/>
                      </a:cubicBezTo>
                      <a:cubicBezTo>
                        <a:pt x="81" y="152"/>
                        <a:pt x="81" y="152"/>
                        <a:pt x="82" y="152"/>
                      </a:cubicBezTo>
                      <a:cubicBezTo>
                        <a:pt x="82" y="152"/>
                        <a:pt x="83" y="152"/>
                        <a:pt x="84" y="152"/>
                      </a:cubicBezTo>
                      <a:cubicBezTo>
                        <a:pt x="85" y="152"/>
                        <a:pt x="85" y="152"/>
                        <a:pt x="86" y="152"/>
                      </a:cubicBezTo>
                      <a:cubicBezTo>
                        <a:pt x="86" y="152"/>
                        <a:pt x="87" y="152"/>
                        <a:pt x="88" y="152"/>
                      </a:cubicBezTo>
                      <a:cubicBezTo>
                        <a:pt x="88" y="151"/>
                        <a:pt x="89" y="151"/>
                        <a:pt x="89" y="151"/>
                      </a:cubicBezTo>
                      <a:cubicBezTo>
                        <a:pt x="90" y="151"/>
                        <a:pt x="91" y="151"/>
                        <a:pt x="91" y="151"/>
                      </a:cubicBezTo>
                      <a:cubicBezTo>
                        <a:pt x="92" y="151"/>
                        <a:pt x="93" y="151"/>
                        <a:pt x="93" y="150"/>
                      </a:cubicBezTo>
                      <a:cubicBezTo>
                        <a:pt x="94" y="150"/>
                        <a:pt x="94" y="150"/>
                        <a:pt x="95" y="150"/>
                      </a:cubicBezTo>
                      <a:cubicBezTo>
                        <a:pt x="96" y="150"/>
                        <a:pt x="96" y="150"/>
                        <a:pt x="97" y="150"/>
                      </a:cubicBezTo>
                      <a:cubicBezTo>
                        <a:pt x="97" y="149"/>
                        <a:pt x="98" y="149"/>
                        <a:pt x="98" y="149"/>
                      </a:cubicBezTo>
                      <a:cubicBezTo>
                        <a:pt x="99" y="149"/>
                        <a:pt x="100" y="149"/>
                        <a:pt x="100" y="148"/>
                      </a:cubicBezTo>
                      <a:cubicBezTo>
                        <a:pt x="101" y="148"/>
                        <a:pt x="101" y="148"/>
                        <a:pt x="102" y="148"/>
                      </a:cubicBezTo>
                      <a:cubicBezTo>
                        <a:pt x="103" y="148"/>
                        <a:pt x="103" y="147"/>
                        <a:pt x="104" y="147"/>
                      </a:cubicBezTo>
                      <a:cubicBezTo>
                        <a:pt x="104" y="147"/>
                        <a:pt x="105" y="147"/>
                        <a:pt x="105" y="147"/>
                      </a:cubicBezTo>
                      <a:cubicBezTo>
                        <a:pt x="106" y="146"/>
                        <a:pt x="107" y="146"/>
                        <a:pt x="107" y="146"/>
                      </a:cubicBezTo>
                      <a:cubicBezTo>
                        <a:pt x="108" y="146"/>
                        <a:pt x="108" y="145"/>
                        <a:pt x="108" y="145"/>
                      </a:cubicBezTo>
                      <a:cubicBezTo>
                        <a:pt x="109" y="145"/>
                        <a:pt x="110" y="145"/>
                        <a:pt x="111" y="144"/>
                      </a:cubicBezTo>
                      <a:cubicBezTo>
                        <a:pt x="111" y="144"/>
                        <a:pt x="111" y="144"/>
                        <a:pt x="112" y="144"/>
                      </a:cubicBezTo>
                      <a:cubicBezTo>
                        <a:pt x="112" y="143"/>
                        <a:pt x="113" y="143"/>
                        <a:pt x="114" y="143"/>
                      </a:cubicBezTo>
                      <a:cubicBezTo>
                        <a:pt x="114" y="142"/>
                        <a:pt x="114" y="142"/>
                        <a:pt x="115" y="142"/>
                      </a:cubicBezTo>
                      <a:cubicBezTo>
                        <a:pt x="115" y="142"/>
                        <a:pt x="116" y="141"/>
                        <a:pt x="117" y="141"/>
                      </a:cubicBezTo>
                      <a:cubicBezTo>
                        <a:pt x="117" y="141"/>
                        <a:pt x="117" y="140"/>
                        <a:pt x="118" y="140"/>
                      </a:cubicBezTo>
                      <a:cubicBezTo>
                        <a:pt x="118" y="140"/>
                        <a:pt x="119" y="139"/>
                        <a:pt x="120" y="139"/>
                      </a:cubicBezTo>
                      <a:cubicBezTo>
                        <a:pt x="120" y="139"/>
                        <a:pt x="120" y="138"/>
                        <a:pt x="120" y="138"/>
                      </a:cubicBezTo>
                      <a:cubicBezTo>
                        <a:pt x="121" y="138"/>
                        <a:pt x="122" y="137"/>
                        <a:pt x="123" y="137"/>
                      </a:cubicBezTo>
                      <a:cubicBezTo>
                        <a:pt x="123" y="137"/>
                        <a:pt x="123" y="136"/>
                        <a:pt x="123" y="136"/>
                      </a:cubicBezTo>
                      <a:cubicBezTo>
                        <a:pt x="124" y="136"/>
                        <a:pt x="125" y="135"/>
                        <a:pt x="126" y="134"/>
                      </a:cubicBezTo>
                      <a:cubicBezTo>
                        <a:pt x="126" y="134"/>
                        <a:pt x="126" y="134"/>
                        <a:pt x="126" y="134"/>
                      </a:cubicBezTo>
                      <a:cubicBezTo>
                        <a:pt x="142" y="120"/>
                        <a:pt x="153" y="99"/>
                        <a:pt x="153" y="76"/>
                      </a:cubicBezTo>
                      <a:cubicBezTo>
                        <a:pt x="153" y="34"/>
                        <a:pt x="118" y="0"/>
                        <a:pt x="76" y="0"/>
                      </a:cubicBezTo>
                      <a:close/>
                      <a:moveTo>
                        <a:pt x="119" y="133"/>
                      </a:moveTo>
                      <a:cubicBezTo>
                        <a:pt x="118" y="134"/>
                        <a:pt x="117" y="134"/>
                        <a:pt x="116" y="135"/>
                      </a:cubicBezTo>
                      <a:cubicBezTo>
                        <a:pt x="116" y="135"/>
                        <a:pt x="115" y="136"/>
                        <a:pt x="115" y="136"/>
                      </a:cubicBezTo>
                      <a:cubicBezTo>
                        <a:pt x="114" y="137"/>
                        <a:pt x="113" y="137"/>
                        <a:pt x="111" y="138"/>
                      </a:cubicBezTo>
                      <a:cubicBezTo>
                        <a:pt x="111" y="138"/>
                        <a:pt x="111" y="138"/>
                        <a:pt x="110" y="139"/>
                      </a:cubicBezTo>
                      <a:cubicBezTo>
                        <a:pt x="109" y="139"/>
                        <a:pt x="107" y="140"/>
                        <a:pt x="106" y="141"/>
                      </a:cubicBezTo>
                      <a:cubicBezTo>
                        <a:pt x="106" y="141"/>
                        <a:pt x="105" y="141"/>
                        <a:pt x="105" y="141"/>
                      </a:cubicBezTo>
                      <a:cubicBezTo>
                        <a:pt x="103" y="142"/>
                        <a:pt x="102" y="143"/>
                        <a:pt x="100" y="143"/>
                      </a:cubicBezTo>
                      <a:cubicBezTo>
                        <a:pt x="100" y="143"/>
                        <a:pt x="99" y="143"/>
                        <a:pt x="99" y="144"/>
                      </a:cubicBezTo>
                      <a:cubicBezTo>
                        <a:pt x="97" y="144"/>
                        <a:pt x="96" y="145"/>
                        <a:pt x="94" y="145"/>
                      </a:cubicBezTo>
                      <a:cubicBezTo>
                        <a:pt x="94" y="145"/>
                        <a:pt x="94" y="145"/>
                        <a:pt x="94" y="145"/>
                      </a:cubicBezTo>
                      <a:cubicBezTo>
                        <a:pt x="92" y="146"/>
                        <a:pt x="91" y="146"/>
                        <a:pt x="89" y="146"/>
                      </a:cubicBezTo>
                      <a:cubicBezTo>
                        <a:pt x="89" y="146"/>
                        <a:pt x="88" y="146"/>
                        <a:pt x="88" y="146"/>
                      </a:cubicBezTo>
                      <a:cubicBezTo>
                        <a:pt x="86" y="147"/>
                        <a:pt x="85" y="147"/>
                        <a:pt x="83" y="147"/>
                      </a:cubicBezTo>
                      <a:cubicBezTo>
                        <a:pt x="82" y="147"/>
                        <a:pt x="82" y="147"/>
                        <a:pt x="82" y="147"/>
                      </a:cubicBezTo>
                      <a:cubicBezTo>
                        <a:pt x="81" y="147"/>
                        <a:pt x="81" y="147"/>
                        <a:pt x="80" y="147"/>
                      </a:cubicBezTo>
                      <a:cubicBezTo>
                        <a:pt x="80" y="147"/>
                        <a:pt x="80" y="147"/>
                        <a:pt x="80" y="147"/>
                      </a:cubicBezTo>
                      <a:cubicBezTo>
                        <a:pt x="79" y="147"/>
                        <a:pt x="78" y="147"/>
                        <a:pt x="76" y="147"/>
                      </a:cubicBezTo>
                      <a:cubicBezTo>
                        <a:pt x="75" y="147"/>
                        <a:pt x="74" y="147"/>
                        <a:pt x="73" y="147"/>
                      </a:cubicBezTo>
                      <a:cubicBezTo>
                        <a:pt x="72" y="147"/>
                        <a:pt x="72" y="147"/>
                        <a:pt x="72" y="147"/>
                      </a:cubicBezTo>
                      <a:cubicBezTo>
                        <a:pt x="72" y="147"/>
                        <a:pt x="71" y="147"/>
                        <a:pt x="71" y="147"/>
                      </a:cubicBezTo>
                      <a:cubicBezTo>
                        <a:pt x="71" y="147"/>
                        <a:pt x="70" y="147"/>
                        <a:pt x="70" y="147"/>
                      </a:cubicBezTo>
                      <a:cubicBezTo>
                        <a:pt x="68" y="147"/>
                        <a:pt x="67" y="147"/>
                        <a:pt x="65" y="146"/>
                      </a:cubicBezTo>
                      <a:cubicBezTo>
                        <a:pt x="64" y="146"/>
                        <a:pt x="64" y="146"/>
                        <a:pt x="64" y="146"/>
                      </a:cubicBezTo>
                      <a:cubicBezTo>
                        <a:pt x="62" y="146"/>
                        <a:pt x="60" y="145"/>
                        <a:pt x="59" y="145"/>
                      </a:cubicBezTo>
                      <a:cubicBezTo>
                        <a:pt x="59" y="145"/>
                        <a:pt x="59" y="145"/>
                        <a:pt x="59" y="145"/>
                      </a:cubicBezTo>
                      <a:cubicBezTo>
                        <a:pt x="57" y="145"/>
                        <a:pt x="55" y="144"/>
                        <a:pt x="54" y="144"/>
                      </a:cubicBezTo>
                      <a:cubicBezTo>
                        <a:pt x="53" y="143"/>
                        <a:pt x="53" y="143"/>
                        <a:pt x="53" y="143"/>
                      </a:cubicBezTo>
                      <a:cubicBezTo>
                        <a:pt x="51" y="143"/>
                        <a:pt x="50" y="142"/>
                        <a:pt x="48" y="141"/>
                      </a:cubicBezTo>
                      <a:cubicBezTo>
                        <a:pt x="48" y="141"/>
                        <a:pt x="47" y="141"/>
                        <a:pt x="47" y="141"/>
                      </a:cubicBezTo>
                      <a:cubicBezTo>
                        <a:pt x="45" y="140"/>
                        <a:pt x="44" y="139"/>
                        <a:pt x="43" y="139"/>
                      </a:cubicBezTo>
                      <a:cubicBezTo>
                        <a:pt x="42" y="138"/>
                        <a:pt x="42" y="138"/>
                        <a:pt x="41" y="138"/>
                      </a:cubicBezTo>
                      <a:cubicBezTo>
                        <a:pt x="40" y="137"/>
                        <a:pt x="39" y="137"/>
                        <a:pt x="38" y="136"/>
                      </a:cubicBezTo>
                      <a:cubicBezTo>
                        <a:pt x="38" y="136"/>
                        <a:pt x="37" y="135"/>
                        <a:pt x="37" y="135"/>
                      </a:cubicBezTo>
                      <a:cubicBezTo>
                        <a:pt x="36" y="134"/>
                        <a:pt x="34" y="134"/>
                        <a:pt x="33" y="133"/>
                      </a:cubicBezTo>
                      <a:cubicBezTo>
                        <a:pt x="33" y="132"/>
                        <a:pt x="33" y="131"/>
                        <a:pt x="33" y="131"/>
                      </a:cubicBezTo>
                      <a:cubicBezTo>
                        <a:pt x="40" y="125"/>
                        <a:pt x="47" y="121"/>
                        <a:pt x="56" y="119"/>
                      </a:cubicBezTo>
                      <a:cubicBezTo>
                        <a:pt x="57" y="119"/>
                        <a:pt x="59" y="118"/>
                        <a:pt x="60" y="117"/>
                      </a:cubicBezTo>
                      <a:cubicBezTo>
                        <a:pt x="64" y="113"/>
                        <a:pt x="68" y="106"/>
                        <a:pt x="66" y="96"/>
                      </a:cubicBezTo>
                      <a:cubicBezTo>
                        <a:pt x="65" y="95"/>
                        <a:pt x="65" y="93"/>
                        <a:pt x="64" y="92"/>
                      </a:cubicBezTo>
                      <a:cubicBezTo>
                        <a:pt x="60" y="87"/>
                        <a:pt x="58" y="81"/>
                        <a:pt x="56" y="75"/>
                      </a:cubicBezTo>
                      <a:cubicBezTo>
                        <a:pt x="56" y="73"/>
                        <a:pt x="55" y="72"/>
                        <a:pt x="54" y="70"/>
                      </a:cubicBezTo>
                      <a:cubicBezTo>
                        <a:pt x="53" y="68"/>
                        <a:pt x="52" y="67"/>
                        <a:pt x="52" y="65"/>
                      </a:cubicBezTo>
                      <a:cubicBezTo>
                        <a:pt x="52" y="63"/>
                        <a:pt x="53" y="61"/>
                        <a:pt x="54" y="59"/>
                      </a:cubicBezTo>
                      <a:cubicBezTo>
                        <a:pt x="55" y="58"/>
                        <a:pt x="55" y="58"/>
                        <a:pt x="55" y="58"/>
                      </a:cubicBezTo>
                      <a:cubicBezTo>
                        <a:pt x="55" y="57"/>
                        <a:pt x="55" y="55"/>
                        <a:pt x="55" y="54"/>
                      </a:cubicBezTo>
                      <a:cubicBezTo>
                        <a:pt x="54" y="53"/>
                        <a:pt x="54" y="53"/>
                        <a:pt x="54" y="53"/>
                      </a:cubicBezTo>
                      <a:cubicBezTo>
                        <a:pt x="53" y="52"/>
                        <a:pt x="53" y="50"/>
                        <a:pt x="53" y="47"/>
                      </a:cubicBezTo>
                      <a:cubicBezTo>
                        <a:pt x="53" y="46"/>
                        <a:pt x="53" y="46"/>
                        <a:pt x="53" y="46"/>
                      </a:cubicBezTo>
                      <a:cubicBezTo>
                        <a:pt x="53" y="36"/>
                        <a:pt x="65" y="28"/>
                        <a:pt x="76" y="28"/>
                      </a:cubicBezTo>
                      <a:cubicBezTo>
                        <a:pt x="88" y="28"/>
                        <a:pt x="99" y="36"/>
                        <a:pt x="99" y="46"/>
                      </a:cubicBezTo>
                      <a:cubicBezTo>
                        <a:pt x="99" y="47"/>
                        <a:pt x="99" y="47"/>
                        <a:pt x="99" y="47"/>
                      </a:cubicBezTo>
                      <a:cubicBezTo>
                        <a:pt x="99" y="50"/>
                        <a:pt x="99" y="52"/>
                        <a:pt x="98" y="53"/>
                      </a:cubicBezTo>
                      <a:cubicBezTo>
                        <a:pt x="98" y="54"/>
                        <a:pt x="98" y="54"/>
                        <a:pt x="98" y="54"/>
                      </a:cubicBezTo>
                      <a:cubicBezTo>
                        <a:pt x="97" y="55"/>
                        <a:pt x="97" y="57"/>
                        <a:pt x="98" y="58"/>
                      </a:cubicBezTo>
                      <a:cubicBezTo>
                        <a:pt x="99" y="59"/>
                        <a:pt x="99" y="59"/>
                        <a:pt x="99" y="59"/>
                      </a:cubicBezTo>
                      <a:cubicBezTo>
                        <a:pt x="100" y="61"/>
                        <a:pt x="100" y="63"/>
                        <a:pt x="100" y="65"/>
                      </a:cubicBezTo>
                      <a:cubicBezTo>
                        <a:pt x="100" y="67"/>
                        <a:pt x="100" y="68"/>
                        <a:pt x="99" y="70"/>
                      </a:cubicBezTo>
                      <a:cubicBezTo>
                        <a:pt x="98" y="72"/>
                        <a:pt x="97" y="73"/>
                        <a:pt x="97" y="75"/>
                      </a:cubicBezTo>
                      <a:cubicBezTo>
                        <a:pt x="95" y="81"/>
                        <a:pt x="92" y="87"/>
                        <a:pt x="89" y="92"/>
                      </a:cubicBezTo>
                      <a:cubicBezTo>
                        <a:pt x="88" y="93"/>
                        <a:pt x="87" y="95"/>
                        <a:pt x="87" y="96"/>
                      </a:cubicBezTo>
                      <a:cubicBezTo>
                        <a:pt x="85" y="106"/>
                        <a:pt x="89" y="113"/>
                        <a:pt x="93" y="117"/>
                      </a:cubicBezTo>
                      <a:cubicBezTo>
                        <a:pt x="94" y="118"/>
                        <a:pt x="95" y="119"/>
                        <a:pt x="97" y="119"/>
                      </a:cubicBezTo>
                      <a:cubicBezTo>
                        <a:pt x="106" y="121"/>
                        <a:pt x="112" y="125"/>
                        <a:pt x="119" y="131"/>
                      </a:cubicBezTo>
                      <a:cubicBezTo>
                        <a:pt x="120" y="131"/>
                        <a:pt x="120" y="132"/>
                        <a:pt x="119" y="133"/>
                      </a:cubicBezTo>
                      <a:close/>
                      <a:moveTo>
                        <a:pt x="147" y="80"/>
                      </a:moveTo>
                      <a:cubicBezTo>
                        <a:pt x="146" y="99"/>
                        <a:pt x="138" y="116"/>
                        <a:pt x="125" y="128"/>
                      </a:cubicBezTo>
                      <a:cubicBezTo>
                        <a:pt x="125" y="128"/>
                        <a:pt x="124" y="128"/>
                        <a:pt x="123" y="128"/>
                      </a:cubicBezTo>
                      <a:cubicBezTo>
                        <a:pt x="116" y="121"/>
                        <a:pt x="108" y="116"/>
                        <a:pt x="98" y="114"/>
                      </a:cubicBezTo>
                      <a:cubicBezTo>
                        <a:pt x="97" y="114"/>
                        <a:pt x="96" y="113"/>
                        <a:pt x="96" y="113"/>
                      </a:cubicBezTo>
                      <a:cubicBezTo>
                        <a:pt x="93" y="109"/>
                        <a:pt x="91" y="105"/>
                        <a:pt x="92" y="97"/>
                      </a:cubicBezTo>
                      <a:cubicBezTo>
                        <a:pt x="92" y="96"/>
                        <a:pt x="93" y="96"/>
                        <a:pt x="93" y="95"/>
                      </a:cubicBezTo>
                      <a:cubicBezTo>
                        <a:pt x="97" y="90"/>
                        <a:pt x="100" y="83"/>
                        <a:pt x="101" y="76"/>
                      </a:cubicBezTo>
                      <a:cubicBezTo>
                        <a:pt x="102" y="75"/>
                        <a:pt x="102" y="74"/>
                        <a:pt x="103" y="74"/>
                      </a:cubicBezTo>
                      <a:cubicBezTo>
                        <a:pt x="105" y="71"/>
                        <a:pt x="106" y="68"/>
                        <a:pt x="106" y="65"/>
                      </a:cubicBezTo>
                      <a:cubicBezTo>
                        <a:pt x="106" y="62"/>
                        <a:pt x="105" y="59"/>
                        <a:pt x="103" y="57"/>
                      </a:cubicBezTo>
                      <a:cubicBezTo>
                        <a:pt x="103" y="56"/>
                        <a:pt x="103" y="55"/>
                        <a:pt x="103" y="55"/>
                      </a:cubicBezTo>
                      <a:cubicBezTo>
                        <a:pt x="105" y="52"/>
                        <a:pt x="104" y="49"/>
                        <a:pt x="104" y="46"/>
                      </a:cubicBezTo>
                      <a:cubicBezTo>
                        <a:pt x="104" y="33"/>
                        <a:pt x="90" y="23"/>
                        <a:pt x="76" y="23"/>
                      </a:cubicBezTo>
                      <a:cubicBezTo>
                        <a:pt x="62" y="23"/>
                        <a:pt x="48" y="33"/>
                        <a:pt x="48" y="46"/>
                      </a:cubicBezTo>
                      <a:cubicBezTo>
                        <a:pt x="48" y="49"/>
                        <a:pt x="48" y="52"/>
                        <a:pt x="49" y="55"/>
                      </a:cubicBezTo>
                      <a:cubicBezTo>
                        <a:pt x="50" y="55"/>
                        <a:pt x="50" y="56"/>
                        <a:pt x="49" y="57"/>
                      </a:cubicBezTo>
                      <a:cubicBezTo>
                        <a:pt x="48" y="59"/>
                        <a:pt x="47" y="62"/>
                        <a:pt x="47" y="65"/>
                      </a:cubicBezTo>
                      <a:cubicBezTo>
                        <a:pt x="47" y="68"/>
                        <a:pt x="48" y="71"/>
                        <a:pt x="50" y="74"/>
                      </a:cubicBezTo>
                      <a:cubicBezTo>
                        <a:pt x="51" y="74"/>
                        <a:pt x="51" y="75"/>
                        <a:pt x="51" y="76"/>
                      </a:cubicBezTo>
                      <a:cubicBezTo>
                        <a:pt x="53" y="83"/>
                        <a:pt x="56" y="90"/>
                        <a:pt x="60" y="95"/>
                      </a:cubicBezTo>
                      <a:cubicBezTo>
                        <a:pt x="60" y="96"/>
                        <a:pt x="61" y="96"/>
                        <a:pt x="61" y="97"/>
                      </a:cubicBezTo>
                      <a:cubicBezTo>
                        <a:pt x="62" y="104"/>
                        <a:pt x="60" y="109"/>
                        <a:pt x="57" y="113"/>
                      </a:cubicBezTo>
                      <a:cubicBezTo>
                        <a:pt x="56" y="113"/>
                        <a:pt x="56" y="114"/>
                        <a:pt x="55" y="114"/>
                      </a:cubicBezTo>
                      <a:cubicBezTo>
                        <a:pt x="45" y="116"/>
                        <a:pt x="37" y="121"/>
                        <a:pt x="29" y="128"/>
                      </a:cubicBezTo>
                      <a:cubicBezTo>
                        <a:pt x="29" y="128"/>
                        <a:pt x="28" y="128"/>
                        <a:pt x="27" y="128"/>
                      </a:cubicBezTo>
                      <a:cubicBezTo>
                        <a:pt x="15" y="116"/>
                        <a:pt x="6" y="99"/>
                        <a:pt x="5" y="80"/>
                      </a:cubicBezTo>
                      <a:cubicBezTo>
                        <a:pt x="5" y="80"/>
                        <a:pt x="5" y="80"/>
                        <a:pt x="5" y="80"/>
                      </a:cubicBezTo>
                      <a:cubicBezTo>
                        <a:pt x="5" y="78"/>
                        <a:pt x="5" y="75"/>
                        <a:pt x="5" y="73"/>
                      </a:cubicBezTo>
                      <a:cubicBezTo>
                        <a:pt x="5" y="73"/>
                        <a:pt x="5" y="72"/>
                        <a:pt x="5" y="72"/>
                      </a:cubicBezTo>
                      <a:cubicBezTo>
                        <a:pt x="7" y="36"/>
                        <a:pt x="36" y="7"/>
                        <a:pt x="73" y="5"/>
                      </a:cubicBezTo>
                      <a:cubicBezTo>
                        <a:pt x="73" y="5"/>
                        <a:pt x="73" y="5"/>
                        <a:pt x="73" y="5"/>
                      </a:cubicBezTo>
                      <a:cubicBezTo>
                        <a:pt x="74" y="5"/>
                        <a:pt x="75" y="5"/>
                        <a:pt x="75" y="5"/>
                      </a:cubicBezTo>
                      <a:cubicBezTo>
                        <a:pt x="76" y="5"/>
                        <a:pt x="77" y="5"/>
                        <a:pt x="77" y="5"/>
                      </a:cubicBezTo>
                      <a:cubicBezTo>
                        <a:pt x="77" y="5"/>
                        <a:pt x="77" y="5"/>
                        <a:pt x="78" y="5"/>
                      </a:cubicBezTo>
                      <a:cubicBezTo>
                        <a:pt x="78" y="5"/>
                        <a:pt x="79" y="5"/>
                        <a:pt x="79" y="5"/>
                      </a:cubicBezTo>
                      <a:cubicBezTo>
                        <a:pt x="80" y="5"/>
                        <a:pt x="80" y="5"/>
                        <a:pt x="80" y="5"/>
                      </a:cubicBezTo>
                      <a:cubicBezTo>
                        <a:pt x="116" y="7"/>
                        <a:pt x="146" y="36"/>
                        <a:pt x="147" y="72"/>
                      </a:cubicBezTo>
                      <a:cubicBezTo>
                        <a:pt x="147" y="73"/>
                        <a:pt x="147" y="73"/>
                        <a:pt x="147" y="73"/>
                      </a:cubicBezTo>
                      <a:cubicBezTo>
                        <a:pt x="148" y="75"/>
                        <a:pt x="148" y="77"/>
                        <a:pt x="147" y="79"/>
                      </a:cubicBezTo>
                      <a:cubicBezTo>
                        <a:pt x="147" y="79"/>
                        <a:pt x="147" y="80"/>
                        <a:pt x="147" y="80"/>
                      </a:cubicBezTo>
                      <a:close/>
                    </a:path>
                  </a:pathLst>
                </a:custGeom>
                <a:solidFill>
                  <a:schemeClr val="tx1">
                    <a:lumMod val="40000"/>
                    <a:lumOff val="60000"/>
                    <a:alpha val="50000"/>
                  </a:schemeClr>
                </a:solidFill>
                <a:ln>
                  <a:noFill/>
                </a:ln>
              </p:spPr>
              <p:txBody>
                <a:bodyPr vert="horz" wrap="square" lIns="91440" tIns="45720" rIns="91440" bIns="45720" numCol="1" anchor="t" anchorCtr="0" compatLnSpc="1">
                  <a:prstTxWarp prst="textNoShape">
                    <a:avLst/>
                  </a:prstTxWarp>
                </a:bodyPr>
                <a:lstStyle/>
                <a:p>
                  <a:endParaRPr lang="en-US" sz="1765"/>
                </a:p>
              </p:txBody>
            </p:sp>
          </p:grpSp>
        </p:grpSp>
      </p:grpSp>
      <p:sp>
        <p:nvSpPr>
          <p:cNvPr id="5" name="Rectangle 4">
            <a:extLst>
              <a:ext uri="{FF2B5EF4-FFF2-40B4-BE49-F238E27FC236}">
                <a16:creationId xmlns:a16="http://schemas.microsoft.com/office/drawing/2014/main" id="{F908484A-B774-49CD-96F4-0DC2C66F60C1}"/>
              </a:ext>
            </a:extLst>
          </p:cNvPr>
          <p:cNvSpPr/>
          <p:nvPr userDrawn="1"/>
        </p:nvSpPr>
        <p:spPr bwMode="auto">
          <a:xfrm>
            <a:off x="0" y="1968134"/>
            <a:ext cx="7440638" cy="3702247"/>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7416E68E-7BEC-43A3-93E5-7863416FBA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33339" y="407119"/>
            <a:ext cx="1270554" cy="272209"/>
          </a:xfrm>
          <a:prstGeom prst="rect">
            <a:avLst/>
          </a:prstGeom>
        </p:spPr>
      </p:pic>
      <p:sp>
        <p:nvSpPr>
          <p:cNvPr id="22" name="Text Placeholder 6"/>
          <p:cNvSpPr>
            <a:spLocks noGrp="1"/>
          </p:cNvSpPr>
          <p:nvPr>
            <p:ph type="body" sz="quarter" idx="12" hasCustomPrompt="1"/>
          </p:nvPr>
        </p:nvSpPr>
        <p:spPr>
          <a:xfrm>
            <a:off x="255659" y="4518926"/>
            <a:ext cx="6886169" cy="1019980"/>
          </a:xfrm>
        </p:spPr>
        <p:txBody>
          <a:bodyPr anchor="b"/>
          <a:lstStyle>
            <a:lvl1pPr marL="0" indent="0">
              <a:buNone/>
              <a:defRPr sz="2353">
                <a:solidFill>
                  <a:schemeClr val="bg1"/>
                </a:solidFill>
              </a:defRPr>
            </a:lvl1pPr>
            <a:lvl5pPr>
              <a:defRPr/>
            </a:lvl5pPr>
          </a:lstStyle>
          <a:p>
            <a:pPr lvl="0"/>
            <a:r>
              <a:rPr lang="en-US"/>
              <a:t>Speaker Name</a:t>
            </a:r>
          </a:p>
          <a:p>
            <a:pPr lvl="0"/>
            <a:r>
              <a:rPr lang="en-US"/>
              <a:t>Date</a:t>
            </a:r>
          </a:p>
        </p:txBody>
      </p:sp>
      <p:sp>
        <p:nvSpPr>
          <p:cNvPr id="23" name="Text Placeholder 6"/>
          <p:cNvSpPr>
            <a:spLocks noGrp="1"/>
          </p:cNvSpPr>
          <p:nvPr>
            <p:ph type="body" sz="quarter" idx="13" hasCustomPrompt="1"/>
          </p:nvPr>
        </p:nvSpPr>
        <p:spPr>
          <a:xfrm>
            <a:off x="239848" y="2084171"/>
            <a:ext cx="6902856" cy="2120726"/>
          </a:xfrm>
        </p:spPr>
        <p:txBody>
          <a:bodyPr anchor="b"/>
          <a:lstStyle>
            <a:lvl1pPr marL="0" indent="0">
              <a:buNone/>
              <a:defRPr lang="en-US" sz="4312" kern="1200" spc="0" baseline="0" dirty="0">
                <a:solidFill>
                  <a:schemeClr val="bg1"/>
                </a:solidFill>
                <a:latin typeface="+mj-lt"/>
                <a:ea typeface="+mn-ea"/>
                <a:cs typeface="+mn-cs"/>
              </a:defRPr>
            </a:lvl1pPr>
            <a:lvl5pPr>
              <a:defRPr/>
            </a:lvl5pPr>
          </a:lstStyle>
          <a:p>
            <a:pPr marL="0" marR="0" lvl="0" indent="0" algn="l" defTabSz="914192" rtl="0" eaLnBrk="1" fontAlgn="auto" latinLnBrk="0" hangingPunct="1">
              <a:lnSpc>
                <a:spcPct val="95000"/>
              </a:lnSpc>
              <a:spcBef>
                <a:spcPts val="0"/>
              </a:spcBef>
              <a:spcAft>
                <a:spcPts val="1175"/>
              </a:spcAft>
              <a:buClrTx/>
              <a:buSzPct val="90000"/>
              <a:buFont typeface="Arial" pitchFamily="34" charset="0"/>
              <a:buNone/>
              <a:tabLst/>
            </a:pPr>
            <a:r>
              <a:rPr lang="en-US"/>
              <a:t>Presentation Title Here</a:t>
            </a:r>
          </a:p>
        </p:txBody>
      </p:sp>
      <p:pic>
        <p:nvPicPr>
          <p:cNvPr id="8" name="Picture 7">
            <a:extLst>
              <a:ext uri="{FF2B5EF4-FFF2-40B4-BE49-F238E27FC236}">
                <a16:creationId xmlns:a16="http://schemas.microsoft.com/office/drawing/2014/main" id="{AA367F13-66FD-45B8-A8E4-1BA18EB80D4B}"/>
              </a:ext>
            </a:extLst>
          </p:cNvPr>
          <p:cNvPicPr>
            <a:picLocks noChangeAspect="1"/>
          </p:cNvPicPr>
          <p:nvPr userDrawn="1"/>
        </p:nvPicPr>
        <p:blipFill>
          <a:blip r:embed="rId6"/>
          <a:stretch>
            <a:fillRect/>
          </a:stretch>
        </p:blipFill>
        <p:spPr>
          <a:xfrm>
            <a:off x="320955" y="931636"/>
            <a:ext cx="2666948" cy="475527"/>
          </a:xfrm>
          <a:prstGeom prst="rect">
            <a:avLst/>
          </a:prstGeom>
        </p:spPr>
      </p:pic>
    </p:spTree>
    <p:extLst>
      <p:ext uri="{BB962C8B-B14F-4D97-AF65-F5344CB8AC3E}">
        <p14:creationId xmlns:p14="http://schemas.microsoft.com/office/powerpoint/2010/main" val="362078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12" name="Picture 11" descr="A group of people in a conference room&#10;&#10;Description automatically generated">
            <a:extLst>
              <a:ext uri="{FF2B5EF4-FFF2-40B4-BE49-F238E27FC236}">
                <a16:creationId xmlns:a16="http://schemas.microsoft.com/office/drawing/2014/main" id="{E4D4C574-7CCF-442A-8A7F-5A24E17BCD9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118528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12" name="Picture 11" descr="A group of people in a conference room&#10;&#10;Description automatically generated">
            <a:extLst>
              <a:ext uri="{FF2B5EF4-FFF2-40B4-BE49-F238E27FC236}">
                <a16:creationId xmlns:a16="http://schemas.microsoft.com/office/drawing/2014/main" id="{8439ECA1-13E6-47B5-8D69-943B6FD1CE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33579160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952571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028952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245362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67202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131807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41250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801937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962009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67615113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Tree>
    <p:extLst>
      <p:ext uri="{BB962C8B-B14F-4D97-AF65-F5344CB8AC3E}">
        <p14:creationId xmlns:p14="http://schemas.microsoft.com/office/powerpoint/2010/main" val="399353765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Tree>
    <p:extLst>
      <p:ext uri="{BB962C8B-B14F-4D97-AF65-F5344CB8AC3E}">
        <p14:creationId xmlns:p14="http://schemas.microsoft.com/office/powerpoint/2010/main" val="256398766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Tree>
    <p:extLst>
      <p:ext uri="{BB962C8B-B14F-4D97-AF65-F5344CB8AC3E}">
        <p14:creationId xmlns:p14="http://schemas.microsoft.com/office/powerpoint/2010/main" val="203997427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421500095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018982"/>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1272" userDrawn="1">
          <p15:clr>
            <a:srgbClr val="5ACBF0"/>
          </p15:clr>
        </p15:guide>
        <p15:guide id="3" orient="horz" pos="904" userDrawn="1">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Tree>
    <p:extLst>
      <p:ext uri="{BB962C8B-B14F-4D97-AF65-F5344CB8AC3E}">
        <p14:creationId xmlns:p14="http://schemas.microsoft.com/office/powerpoint/2010/main" val="3054050813"/>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150105815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332974177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Tree>
    <p:extLst>
      <p:ext uri="{BB962C8B-B14F-4D97-AF65-F5344CB8AC3E}">
        <p14:creationId xmlns:p14="http://schemas.microsoft.com/office/powerpoint/2010/main" val="894778336"/>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1679922706"/>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375947"/>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bg1"/>
                </a:solidFill>
              </a:defRPr>
            </a:lvl1pPr>
          </a:lstStyle>
          <a:p>
            <a:r>
              <a:rPr lang="en-US"/>
              <a:t>Title</a:t>
            </a:r>
          </a:p>
        </p:txBody>
      </p:sp>
    </p:spTree>
    <p:extLst>
      <p:ext uri="{BB962C8B-B14F-4D97-AF65-F5344CB8AC3E}">
        <p14:creationId xmlns:p14="http://schemas.microsoft.com/office/powerpoint/2010/main" val="132264419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Tree>
    <p:extLst>
      <p:ext uri="{BB962C8B-B14F-4D97-AF65-F5344CB8AC3E}">
        <p14:creationId xmlns:p14="http://schemas.microsoft.com/office/powerpoint/2010/main" val="230332242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Tree>
    <p:extLst>
      <p:ext uri="{BB962C8B-B14F-4D97-AF65-F5344CB8AC3E}">
        <p14:creationId xmlns:p14="http://schemas.microsoft.com/office/powerpoint/2010/main" val="243674151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2750605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1917267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722056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638814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34490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67037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9659285"/>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34464218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7431930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theme" Target="../theme/theme2.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image" Target="../media/image1.emf"/><Relationship Id="rId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image" Target="../media/image1.emf"/><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theme" Target="../theme/theme3.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8"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492443"/>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4610" r:id="rId4"/>
    <p:sldLayoutId id="2147484710" r:id="rId5"/>
    <p:sldLayoutId id="2147484240" r:id="rId6"/>
    <p:sldLayoutId id="2147484736" r:id="rId7"/>
    <p:sldLayoutId id="2147484474" r:id="rId8"/>
    <p:sldLayoutId id="2147484639" r:id="rId9"/>
    <p:sldLayoutId id="2147484603" r:id="rId10"/>
    <p:sldLayoutId id="2147484751" r:id="rId11"/>
    <p:sldLayoutId id="2147484752" r:id="rId12"/>
    <p:sldLayoutId id="2147484777" r:id="rId13"/>
    <p:sldLayoutId id="2147484778" r:id="rId14"/>
    <p:sldLayoutId id="2147484779" r:id="rId15"/>
    <p:sldLayoutId id="2147484780" r:id="rId16"/>
    <p:sldLayoutId id="2147484781" r:id="rId17"/>
    <p:sldLayoutId id="2147484782" r:id="rId18"/>
    <p:sldLayoutId id="2147484783" r:id="rId19"/>
    <p:sldLayoutId id="2147484784" r:id="rId20"/>
    <p:sldLayoutId id="2147484785" r:id="rId21"/>
    <p:sldLayoutId id="2147484786" r:id="rId22"/>
    <p:sldLayoutId id="2147484787" r:id="rId23"/>
    <p:sldLayoutId id="2147484249" r:id="rId24"/>
    <p:sldLayoutId id="2147484640" r:id="rId25"/>
    <p:sldLayoutId id="2147484584" r:id="rId26"/>
    <p:sldLayoutId id="2147484583" r:id="rId27"/>
    <p:sldLayoutId id="2147484671" r:id="rId28"/>
    <p:sldLayoutId id="2147484673" r:id="rId29"/>
    <p:sldLayoutId id="2147484585" r:id="rId30"/>
    <p:sldLayoutId id="2147484299" r:id="rId31"/>
    <p:sldLayoutId id="2147484263" r:id="rId32"/>
  </p:sldLayoutIdLst>
  <p:transition>
    <p:fade/>
  </p:transition>
  <p:hf sldNum="0" hdr="0" ftr="0" dt="0"/>
  <p:txStyles>
    <p:titleStyle>
      <a:lvl1pPr algn="l" defTabSz="932742" rtl="0" eaLnBrk="1" latinLnBrk="0" hangingPunct="1">
        <a:lnSpc>
          <a:spcPct val="100000"/>
        </a:lnSpc>
        <a:spcBef>
          <a:spcPct val="0"/>
        </a:spcBef>
        <a:buNone/>
        <a:defRPr lang="en-US" sz="32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5"/>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2389348753"/>
      </p:ext>
    </p:extLst>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 id="2147484800" r:id="rId12"/>
    <p:sldLayoutId id="2147484801" r:id="rId13"/>
    <p:sldLayoutId id="2147484802" r:id="rId14"/>
    <p:sldLayoutId id="2147484803" r:id="rId15"/>
    <p:sldLayoutId id="2147484804" r:id="rId16"/>
    <p:sldLayoutId id="2147484805" r:id="rId17"/>
    <p:sldLayoutId id="2147484806" r:id="rId18"/>
    <p:sldLayoutId id="2147484807" r:id="rId19"/>
    <p:sldLayoutId id="2147484808" r:id="rId20"/>
    <p:sldLayoutId id="2147484809" r:id="rId21"/>
    <p:sldLayoutId id="2147484810" r:id="rId22"/>
    <p:sldLayoutId id="2147484811" r:id="rId23"/>
    <p:sldLayoutId id="2147484812" r:id="rId24"/>
    <p:sldLayoutId id="2147484813" r:id="rId25"/>
    <p:sldLayoutId id="2147484814" r:id="rId26"/>
    <p:sldLayoutId id="2147484815" r:id="rId27"/>
    <p:sldLayoutId id="2147484816" r:id="rId28"/>
    <p:sldLayoutId id="2147484817" r:id="rId29"/>
    <p:sldLayoutId id="2147484818" r:id="rId30"/>
    <p:sldLayoutId id="2147484819" r:id="rId31"/>
    <p:sldLayoutId id="2147484820" r:id="rId32"/>
    <p:sldLayoutId id="2147484854" r:id="rId33"/>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a:srcRect l="762"/>
          <a:stretch/>
        </p:blipFill>
        <p:spPr>
          <a:xfrm rot="5400000">
            <a:off x="9464500" y="2843773"/>
            <a:ext cx="6858000" cy="1170455"/>
          </a:xfrm>
          <a:prstGeom prst="rect">
            <a:avLst/>
          </a:prstGeom>
        </p:spPr>
      </p:pic>
      <p:sp>
        <p:nvSpPr>
          <p:cNvPr id="49" name="TextBox 48">
            <a:extLst>
              <a:ext uri="{FF2B5EF4-FFF2-40B4-BE49-F238E27FC236}">
                <a16:creationId xmlns:a16="http://schemas.microsoft.com/office/drawing/2014/main" id="{CB30BFA6-9078-498B-A51B-3A9622444007}"/>
              </a:ext>
            </a:extLst>
          </p:cNvPr>
          <p:cNvSpPr txBox="1"/>
          <p:nvPr userDrawn="1"/>
        </p:nvSpPr>
        <p:spPr>
          <a:xfrm>
            <a:off x="0" y="6614497"/>
            <a:ext cx="12192000" cy="138499"/>
          </a:xfrm>
          <a:prstGeom prst="rect">
            <a:avLst/>
          </a:prstGeom>
          <a:noFill/>
        </p:spPr>
        <p:txBody>
          <a:bodyPr wrap="square" lIns="0" tIns="0" rIns="0" bIns="0" rtlCol="0" anchor="ctr">
            <a:spAutoFit/>
          </a:bodyPr>
          <a:lstStyle/>
          <a:p>
            <a:pPr algn="ctr"/>
            <a:r>
              <a:rPr lang="en-US" sz="900">
                <a:solidFill>
                  <a:schemeClr val="bg1">
                    <a:lumMod val="65000"/>
                  </a:schemeClr>
                </a:solidFill>
              </a:rPr>
              <a:t>Microsoft Confidential</a:t>
            </a:r>
          </a:p>
        </p:txBody>
      </p:sp>
    </p:spTree>
    <p:extLst>
      <p:ext uri="{BB962C8B-B14F-4D97-AF65-F5344CB8AC3E}">
        <p14:creationId xmlns:p14="http://schemas.microsoft.com/office/powerpoint/2010/main" val="1441550077"/>
      </p:ext>
    </p:extLst>
  </p:cSld>
  <p:clrMap bg1="lt1" tx1="dk1" bg2="lt2" tx2="dk2" accent1="accent1" accent2="accent2" accent3="accent3" accent4="accent4" accent5="accent5" accent6="accent6" hlink="hlink" folHlink="folHlink"/>
  <p:sldLayoutIdLst>
    <p:sldLayoutId id="2147484822"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 id="2147484833" r:id="rId12"/>
    <p:sldLayoutId id="2147484834" r:id="rId13"/>
    <p:sldLayoutId id="2147484835" r:id="rId14"/>
    <p:sldLayoutId id="2147484836" r:id="rId15"/>
    <p:sldLayoutId id="2147484837" r:id="rId16"/>
    <p:sldLayoutId id="2147484838" r:id="rId17"/>
    <p:sldLayoutId id="2147484839" r:id="rId18"/>
    <p:sldLayoutId id="2147484840" r:id="rId19"/>
    <p:sldLayoutId id="2147484841" r:id="rId20"/>
    <p:sldLayoutId id="2147484842" r:id="rId21"/>
    <p:sldLayoutId id="2147484843" r:id="rId22"/>
    <p:sldLayoutId id="2147484844" r:id="rId23"/>
    <p:sldLayoutId id="2147484845" r:id="rId24"/>
    <p:sldLayoutId id="2147484846" r:id="rId25"/>
    <p:sldLayoutId id="2147484847" r:id="rId26"/>
    <p:sldLayoutId id="2147484848" r:id="rId27"/>
    <p:sldLayoutId id="2147484849" r:id="rId28"/>
    <p:sldLayoutId id="2147484850" r:id="rId29"/>
    <p:sldLayoutId id="2147484851" r:id="rId30"/>
    <p:sldLayoutId id="2147484852" r:id="rId31"/>
    <p:sldLayoutId id="2147484853"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hyperlink" Target="https://www.microsoft.com/en-us/procurement/supplier-contracting.aspx" TargetMode="External"/><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paymentcentral.microsoft.com/#!/Default" TargetMode="External"/><Relationship Id="rId2" Type="http://schemas.openxmlformats.org/officeDocument/2006/relationships/hyperlink" Target="mailto:microsoft@e-mail.microsoft.com" TargetMode="External"/><Relationship Id="rId1" Type="http://schemas.openxmlformats.org/officeDocument/2006/relationships/slideLayout" Target="../slideLayouts/slideLayout9.xml"/><Relationship Id="rId5" Type="http://schemas.openxmlformats.org/officeDocument/2006/relationships/hyperlink" Target="https://nam06.safelinks.protection.outlook.com/?url=https%3A%2F%2Fwww.microsoft.com%2Fen-us%2Fprocurement%2Fcontracting-apsupport.aspx%3Factivetab%3Dpivot1%253aprimaryr3&amp;data=02%7C01%7Cv-nipk%40microsoft.com%7C15ca8bac8c0d438115a208d7535931c9%7C72f988bf86f141af91ab2d7cd011db47%7C1%7C0%7C637069516199134348&amp;sdata=FjcqiYhvEN5v2S%2F80YNaJSuazTPYLvGoXdUEmco1mrI%3D&amp;reserved=0" TargetMode="External"/><Relationship Id="rId4" Type="http://schemas.openxmlformats.org/officeDocument/2006/relationships/hyperlink" Target="https://microsoft.sharepoint.com/teams/ESSupplier_Management/KeyDealAttachment/2283169/37/MPC_Supplier%20User%20Manual%20NVA.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icrosoft.aravo.com/aems/login.do" TargetMode="External"/><Relationship Id="rId2" Type="http://schemas.openxmlformats.org/officeDocument/2006/relationships/hyperlink" Target="mailto:microsoft@aravo.com" TargetMode="External"/><Relationship Id="rId1" Type="http://schemas.openxmlformats.org/officeDocument/2006/relationships/slideLayout" Target="../slideLayouts/slideLayout9.xml"/><Relationship Id="rId6" Type="http://schemas.openxmlformats.org/officeDocument/2006/relationships/hyperlink" Target="mailto:mwvbe@microsoft.com" TargetMode="External"/><Relationship Id="rId5" Type="http://schemas.openxmlformats.org/officeDocument/2006/relationships/hyperlink" Target="mailto:sspasupp@microsoft.com" TargetMode="External"/><Relationship Id="rId4" Type="http://schemas.openxmlformats.org/officeDocument/2006/relationships/hyperlink" Target="https://query.prod.cms.rt.microsoft.com/cms/api/am/binary/RE47KhH"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microsoft.sharepoint.com/teams/MSProcurementECIF/MSProcECIF/Shared%20Documents/CRM%20Communications/Supplier&#8217;s%20Guide%20to%20the%20MS%20Procurement%20Portal.pdf"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hyperlink" Target="https://einvoice.microsoft.com/" TargetMode="External"/><Relationship Id="rId2" Type="http://schemas.openxmlformats.org/officeDocument/2006/relationships/image" Target="../media/image23.png"/><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BE4A79EE-B26D-4346-AC7E-6F639A548359}"/>
              </a:ext>
            </a:extLst>
          </p:cNvPr>
          <p:cNvSpPr>
            <a:spLocks noGrp="1"/>
          </p:cNvSpPr>
          <p:nvPr>
            <p:ph type="body" sz="quarter" idx="13"/>
          </p:nvPr>
        </p:nvSpPr>
        <p:spPr>
          <a:xfrm>
            <a:off x="203093" y="2871154"/>
            <a:ext cx="7041273" cy="1792286"/>
          </a:xfrm>
        </p:spPr>
        <p:txBody>
          <a:bodyPr/>
          <a:lstStyle/>
          <a:p>
            <a:r>
              <a:rPr lang="en-US" dirty="0"/>
              <a:t>ECIF Supplier Onboarding</a:t>
            </a:r>
          </a:p>
          <a:p>
            <a:r>
              <a:rPr lang="en-US" dirty="0"/>
              <a:t>End-to-End Process</a:t>
            </a:r>
          </a:p>
          <a:p>
            <a:r>
              <a:rPr lang="en-US" sz="1800" dirty="0"/>
              <a:t>Partner Facing version</a:t>
            </a:r>
          </a:p>
        </p:txBody>
      </p:sp>
    </p:spTree>
    <p:extLst>
      <p:ext uri="{BB962C8B-B14F-4D97-AF65-F5344CB8AC3E}">
        <p14:creationId xmlns:p14="http://schemas.microsoft.com/office/powerpoint/2010/main" val="260558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C2E87-1C48-4D82-BBE9-1E4C9B45167D}"/>
              </a:ext>
            </a:extLst>
          </p:cNvPr>
          <p:cNvSpPr>
            <a:spLocks noGrp="1"/>
          </p:cNvSpPr>
          <p:nvPr>
            <p:ph type="title"/>
          </p:nvPr>
        </p:nvSpPr>
        <p:spPr>
          <a:xfrm>
            <a:off x="507846" y="293051"/>
            <a:ext cx="11018520" cy="492443"/>
          </a:xfrm>
        </p:spPr>
        <p:txBody>
          <a:bodyPr/>
          <a:lstStyle/>
          <a:p>
            <a:r>
              <a:rPr lang="en-US" sz="3200" dirty="0"/>
              <a:t>ECIF End-to-End Process + Supplier Onboarding</a:t>
            </a:r>
          </a:p>
        </p:txBody>
      </p:sp>
      <p:grpSp>
        <p:nvGrpSpPr>
          <p:cNvPr id="3" name="Group 2">
            <a:extLst>
              <a:ext uri="{FF2B5EF4-FFF2-40B4-BE49-F238E27FC236}">
                <a16:creationId xmlns:a16="http://schemas.microsoft.com/office/drawing/2014/main" id="{83725411-33A4-47A8-B939-CE70D3D60C92}"/>
              </a:ext>
            </a:extLst>
          </p:cNvPr>
          <p:cNvGrpSpPr/>
          <p:nvPr/>
        </p:nvGrpSpPr>
        <p:grpSpPr>
          <a:xfrm>
            <a:off x="310183" y="1048779"/>
            <a:ext cx="11571633" cy="5628949"/>
            <a:chOff x="269240" y="802479"/>
            <a:chExt cx="11571633" cy="5628949"/>
          </a:xfrm>
        </p:grpSpPr>
        <p:grpSp>
          <p:nvGrpSpPr>
            <p:cNvPr id="4" name="Group 3">
              <a:extLst>
                <a:ext uri="{FF2B5EF4-FFF2-40B4-BE49-F238E27FC236}">
                  <a16:creationId xmlns:a16="http://schemas.microsoft.com/office/drawing/2014/main" id="{B688CA29-0490-4091-88F6-DA695F003306}"/>
                </a:ext>
              </a:extLst>
            </p:cNvPr>
            <p:cNvGrpSpPr/>
            <p:nvPr/>
          </p:nvGrpSpPr>
          <p:grpSpPr>
            <a:xfrm>
              <a:off x="398710" y="1203829"/>
              <a:ext cx="11206118" cy="657039"/>
              <a:chOff x="398710" y="1514354"/>
              <a:chExt cx="11206118" cy="657039"/>
            </a:xfrm>
          </p:grpSpPr>
          <p:sp>
            <p:nvSpPr>
              <p:cNvPr id="45" name="Left Brace 44">
                <a:extLst>
                  <a:ext uri="{FF2B5EF4-FFF2-40B4-BE49-F238E27FC236}">
                    <a16:creationId xmlns:a16="http://schemas.microsoft.com/office/drawing/2014/main" id="{9FF984E9-B524-426B-8FEE-B15E48BB424F}"/>
                  </a:ext>
                </a:extLst>
              </p:cNvPr>
              <p:cNvSpPr/>
              <p:nvPr/>
            </p:nvSpPr>
            <p:spPr>
              <a:xfrm rot="16200000" flipH="1" flipV="1">
                <a:off x="5692301" y="-3743575"/>
                <a:ext cx="614420" cy="11130278"/>
              </a:xfrm>
              <a:prstGeom prst="leftBrace">
                <a:avLst>
                  <a:gd name="adj1" fmla="val 0"/>
                  <a:gd name="adj2" fmla="val 50000"/>
                </a:avLst>
              </a:prstGeom>
              <a:noFill/>
              <a:ln w="9525" cap="flat" cmpd="sng" algn="ctr">
                <a:solidFill>
                  <a:srgbClr val="000000"/>
                </a:solidFill>
                <a:prstDash val="solid"/>
                <a:headEnd type="none"/>
                <a:tailEnd type="none"/>
              </a:ln>
              <a:effectLst/>
            </p:spPr>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46" name="Rectangle 45">
                <a:extLst>
                  <a:ext uri="{FF2B5EF4-FFF2-40B4-BE49-F238E27FC236}">
                    <a16:creationId xmlns:a16="http://schemas.microsoft.com/office/drawing/2014/main" id="{E10E44B8-B460-492F-8E61-66354DE23C70}"/>
                  </a:ext>
                </a:extLst>
              </p:cNvPr>
              <p:cNvSpPr/>
              <p:nvPr/>
            </p:nvSpPr>
            <p:spPr bwMode="auto">
              <a:xfrm>
                <a:off x="398710" y="2020505"/>
                <a:ext cx="11206118" cy="150888"/>
              </a:xfrm>
              <a:prstGeom prst="rect">
                <a:avLst/>
              </a:pr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5" name="TextBox 4">
              <a:extLst>
                <a:ext uri="{FF2B5EF4-FFF2-40B4-BE49-F238E27FC236}">
                  <a16:creationId xmlns:a16="http://schemas.microsoft.com/office/drawing/2014/main" id="{FDCC664F-FEFD-4DB2-ACE9-2F6AB5206C81}"/>
                </a:ext>
              </a:extLst>
            </p:cNvPr>
            <p:cNvSpPr txBox="1"/>
            <p:nvPr/>
          </p:nvSpPr>
          <p:spPr>
            <a:xfrm>
              <a:off x="2984285" y="802479"/>
              <a:ext cx="6141542" cy="319231"/>
            </a:xfrm>
            <a:prstGeom prst="rect">
              <a:avLst/>
            </a:prstGeom>
            <a:solidFill>
              <a:sysClr val="window" lastClr="FFFFFF"/>
            </a:solidFill>
            <a:ln>
              <a:noFill/>
            </a:ln>
          </p:spPr>
          <p:txBody>
            <a:bodyPr wrap="square" lIns="179285" tIns="143428" rIns="179285" bIns="143428"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70C0"/>
                  </a:solidFill>
                  <a:effectLst/>
                  <a:uLnTx/>
                  <a:uFillTx/>
                  <a:latin typeface="Segoe UI Semibold" panose="020B0702040204020203" pitchFamily="34" charset="0"/>
                  <a:ea typeface="+mn-ea"/>
                  <a:cs typeface="Segoe UI Semibold" panose="020B0702040204020203" pitchFamily="34" charset="0"/>
                </a:rPr>
                <a:t>Microsoft SLA: Request to IO – </a:t>
              </a:r>
              <a:r>
                <a:rPr kumimoji="0" lang="en-US" sz="1200" b="0" i="0" u="none" strike="noStrike" kern="0" cap="none" spc="0" normalizeH="0" baseline="0" noProof="0">
                  <a:ln>
                    <a:noFill/>
                  </a:ln>
                  <a:effectLst/>
                  <a:uLnTx/>
                  <a:uFillTx/>
                  <a:latin typeface="Segoe UI Semibold" panose="020B0702040204020203" pitchFamily="34" charset="0"/>
                  <a:ea typeface="+mn-ea"/>
                  <a:cs typeface="Segoe UI Semibold" panose="020B0702040204020203" pitchFamily="34" charset="0"/>
                </a:rPr>
                <a:t>Up to72 hours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70C0"/>
                  </a:solidFill>
                  <a:effectLst/>
                  <a:uLnTx/>
                  <a:uFillTx/>
                  <a:latin typeface="Segoe UI Semibold" panose="020B0702040204020203" pitchFamily="34" charset="0"/>
                  <a:ea typeface="+mn-ea"/>
                  <a:cs typeface="Segoe UI Semibold" panose="020B0702040204020203" pitchFamily="34" charset="0"/>
                </a:rPr>
                <a:t>Microsoft SLA: IO to PO approval – </a:t>
              </a:r>
              <a:r>
                <a:rPr kumimoji="0" lang="en-US" sz="1200" b="0" i="0" u="none" strike="noStrike" kern="0" cap="none" spc="0" normalizeH="0" baseline="0" noProof="0">
                  <a:ln>
                    <a:noFill/>
                  </a:ln>
                  <a:effectLst/>
                  <a:uLnTx/>
                  <a:uFillTx/>
                  <a:latin typeface="Segoe UI Semibold" panose="020B0702040204020203" pitchFamily="34" charset="0"/>
                  <a:ea typeface="+mn-ea"/>
                  <a:cs typeface="Segoe UI Semibold" panose="020B0702040204020203" pitchFamily="34" charset="0"/>
                </a:rPr>
                <a:t>timelines by vary due to supplier response </a:t>
              </a:r>
              <a:r>
                <a:rPr lang="en-US" sz="1200" kern="0">
                  <a:latin typeface="Segoe UI Semibold" panose="020B0702040204020203" pitchFamily="34" charset="0"/>
                  <a:cs typeface="Segoe UI Semibold" panose="020B0702040204020203" pitchFamily="34" charset="0"/>
                </a:rPr>
                <a:t>t</a:t>
              </a:r>
              <a:r>
                <a:rPr kumimoji="0" lang="en-US" sz="1200" b="0" i="0" u="none" strike="noStrike" kern="0" cap="none" spc="0" normalizeH="0" baseline="0" noProof="0" err="1">
                  <a:ln>
                    <a:noFill/>
                  </a:ln>
                  <a:effectLst/>
                  <a:uLnTx/>
                  <a:uFillTx/>
                  <a:latin typeface="Segoe UI Semibold" panose="020B0702040204020203" pitchFamily="34" charset="0"/>
                  <a:ea typeface="+mn-ea"/>
                  <a:cs typeface="Segoe UI Semibold" panose="020B0702040204020203" pitchFamily="34" charset="0"/>
                </a:rPr>
                <a:t>ime</a:t>
              </a:r>
              <a:endParaRPr kumimoji="0" lang="en-US" sz="1200" b="0" i="0" u="none" strike="noStrike" kern="0" cap="none" spc="0" normalizeH="0" baseline="0" noProof="0">
                <a:ln>
                  <a:noFill/>
                </a:ln>
                <a:effectLst/>
                <a:uLnTx/>
                <a:uFillTx/>
                <a:latin typeface="Segoe UI Semibold" panose="020B0702040204020203" pitchFamily="34" charset="0"/>
                <a:ea typeface="+mn-ea"/>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70C0"/>
                  </a:solidFill>
                  <a:effectLst/>
                  <a:uLnTx/>
                  <a:uFillTx/>
                  <a:latin typeface="Segoe UI Semibold" panose="020B0702040204020203" pitchFamily="34" charset="0"/>
                  <a:ea typeface="+mn-ea"/>
                  <a:cs typeface="Segoe UI Semibold" panose="020B0702040204020203" pitchFamily="34" charset="0"/>
                </a:rPr>
                <a:t>Not an approved supplier: Up To 21 days – </a:t>
              </a:r>
              <a:r>
                <a:rPr kumimoji="0" lang="en-US" sz="1200" b="0" i="0" u="none" strike="noStrike" kern="0" cap="none" spc="0" normalizeH="0" baseline="0" noProof="0">
                  <a:ln>
                    <a:noFill/>
                  </a:ln>
                  <a:effectLst/>
                  <a:uLnTx/>
                  <a:uFillTx/>
                  <a:latin typeface="Segoe UI Semibold" panose="020B0702040204020203" pitchFamily="34" charset="0"/>
                  <a:ea typeface="+mn-ea"/>
                  <a:cs typeface="Segoe UI Semibold" panose="020B0702040204020203" pitchFamily="34" charset="0"/>
                </a:rPr>
                <a:t>dependent on supplier response time</a:t>
              </a:r>
            </a:p>
          </p:txBody>
        </p:sp>
        <p:cxnSp>
          <p:nvCxnSpPr>
            <p:cNvPr id="6" name="Straight Arrow Connector 5">
              <a:extLst>
                <a:ext uri="{FF2B5EF4-FFF2-40B4-BE49-F238E27FC236}">
                  <a16:creationId xmlns:a16="http://schemas.microsoft.com/office/drawing/2014/main" id="{757B684E-1009-44CA-BEC4-EB376F594921}"/>
                </a:ext>
              </a:extLst>
            </p:cNvPr>
            <p:cNvCxnSpPr>
              <a:cxnSpLocks/>
            </p:cNvCxnSpPr>
            <p:nvPr/>
          </p:nvCxnSpPr>
          <p:spPr>
            <a:xfrm>
              <a:off x="269240" y="2052866"/>
              <a:ext cx="11571633" cy="15391"/>
            </a:xfrm>
            <a:prstGeom prst="straightConnector1">
              <a:avLst/>
            </a:prstGeom>
            <a:noFill/>
            <a:ln w="50800" cap="rnd" cmpd="sng" algn="ctr">
              <a:solidFill>
                <a:srgbClr val="434343"/>
              </a:solidFill>
              <a:prstDash val="solid"/>
              <a:headEnd type="none" w="lg" len="sm"/>
              <a:tailEnd type="arrow" w="lg" len="sm"/>
            </a:ln>
            <a:effectLst/>
          </p:spPr>
        </p:cxnSp>
        <p:sp>
          <p:nvSpPr>
            <p:cNvPr id="7" name="Rectangle: Rounded Corners 6">
              <a:extLst>
                <a:ext uri="{FF2B5EF4-FFF2-40B4-BE49-F238E27FC236}">
                  <a16:creationId xmlns:a16="http://schemas.microsoft.com/office/drawing/2014/main" id="{BC3358BF-F17D-44AF-BBBF-92F982B3D952}"/>
                </a:ext>
              </a:extLst>
            </p:cNvPr>
            <p:cNvSpPr/>
            <p:nvPr/>
          </p:nvSpPr>
          <p:spPr bwMode="auto">
            <a:xfrm>
              <a:off x="398710" y="1894484"/>
              <a:ext cx="5623560" cy="347546"/>
            </a:xfrm>
            <a:prstGeom prst="roundRect">
              <a:avLst>
                <a:gd name="adj" fmla="val 50000"/>
              </a:avLst>
            </a:prstGeom>
            <a:solidFill>
              <a:srgbClr val="002050">
                <a:lumMod val="90000"/>
                <a:lumOff val="10000"/>
              </a:srgbClr>
            </a:solidFill>
            <a:ln w="9525" cap="flat" cmpd="sng" algn="ctr">
              <a:noFill/>
              <a:prstDash val="solid"/>
              <a:headEnd type="none" w="med" len="med"/>
              <a:tailEnd type="none" w="med" len="med"/>
            </a:ln>
            <a:effectLst/>
          </p:spPr>
          <p:txBody>
            <a:bodyPr rot="0" spcFirstLastPara="0" vertOverflow="overflow" horzOverflow="overflow" vert="horz" wrap="square" lIns="365760" tIns="45720" rIns="4572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PRE-IO</a:t>
              </a:r>
            </a:p>
          </p:txBody>
        </p:sp>
        <p:sp>
          <p:nvSpPr>
            <p:cNvPr id="8" name="Rectangle: Rounded Corners 7">
              <a:extLst>
                <a:ext uri="{FF2B5EF4-FFF2-40B4-BE49-F238E27FC236}">
                  <a16:creationId xmlns:a16="http://schemas.microsoft.com/office/drawing/2014/main" id="{BBFE22DE-BD71-4D82-819F-07F4C594924C}"/>
                </a:ext>
              </a:extLst>
            </p:cNvPr>
            <p:cNvSpPr/>
            <p:nvPr/>
          </p:nvSpPr>
          <p:spPr bwMode="auto">
            <a:xfrm>
              <a:off x="6069416" y="1894484"/>
              <a:ext cx="2743200" cy="347546"/>
            </a:xfrm>
            <a:prstGeom prst="roundRect">
              <a:avLst>
                <a:gd name="adj" fmla="val 50000"/>
              </a:avLst>
            </a:prstGeom>
            <a:solidFill>
              <a:srgbClr val="002050">
                <a:lumMod val="75000"/>
                <a:lumOff val="25000"/>
              </a:srgbClr>
            </a:solidFill>
            <a:ln w="9525" cap="flat" cmpd="sng" algn="ctr">
              <a:noFill/>
              <a:prstDash val="solid"/>
              <a:headEnd type="none" w="med" len="med"/>
              <a:tailEnd type="none" w="med" len="med"/>
            </a:ln>
            <a:effectLst/>
          </p:spPr>
          <p:txBody>
            <a:bodyPr rot="0" spcFirstLastPara="0" vertOverflow="overflow" horzOverflow="overflow" vert="horz" wrap="square" lIns="365760" tIns="45720" rIns="4572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IO APPROVAL</a:t>
              </a:r>
            </a:p>
          </p:txBody>
        </p:sp>
        <p:sp>
          <p:nvSpPr>
            <p:cNvPr id="9" name="Rectangle: Rounded Corners 8">
              <a:extLst>
                <a:ext uri="{FF2B5EF4-FFF2-40B4-BE49-F238E27FC236}">
                  <a16:creationId xmlns:a16="http://schemas.microsoft.com/office/drawing/2014/main" id="{1DDC11CE-25AA-4580-9FD1-5A1980C61829}"/>
                </a:ext>
              </a:extLst>
            </p:cNvPr>
            <p:cNvSpPr/>
            <p:nvPr/>
          </p:nvSpPr>
          <p:spPr bwMode="auto">
            <a:xfrm>
              <a:off x="8861628" y="1894484"/>
              <a:ext cx="2743200" cy="347546"/>
            </a:xfrm>
            <a:prstGeom prst="roundRect">
              <a:avLst>
                <a:gd name="adj" fmla="val 50000"/>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365760" tIns="45720" rIns="4572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 POST-IO</a:t>
              </a:r>
            </a:p>
          </p:txBody>
        </p:sp>
        <p:grpSp>
          <p:nvGrpSpPr>
            <p:cNvPr id="10" name="Graphic 4">
              <a:extLst>
                <a:ext uri="{FF2B5EF4-FFF2-40B4-BE49-F238E27FC236}">
                  <a16:creationId xmlns:a16="http://schemas.microsoft.com/office/drawing/2014/main" id="{BD0B4AFE-C782-43CD-895E-E8C873E615D5}"/>
                </a:ext>
              </a:extLst>
            </p:cNvPr>
            <p:cNvGrpSpPr/>
            <p:nvPr/>
          </p:nvGrpSpPr>
          <p:grpSpPr>
            <a:xfrm>
              <a:off x="469783" y="1932106"/>
              <a:ext cx="274556" cy="272303"/>
              <a:chOff x="5619750" y="2952750"/>
              <a:chExt cx="952500" cy="952500"/>
            </a:xfrm>
            <a:solidFill>
              <a:sysClr val="window" lastClr="FFFFFF"/>
            </a:solidFill>
          </p:grpSpPr>
          <p:sp>
            <p:nvSpPr>
              <p:cNvPr id="41" name="Freeform: Shape 40">
                <a:extLst>
                  <a:ext uri="{FF2B5EF4-FFF2-40B4-BE49-F238E27FC236}">
                    <a16:creationId xmlns:a16="http://schemas.microsoft.com/office/drawing/2014/main" id="{6C9348C9-E457-4094-AAAB-94076AFA4193}"/>
                  </a:ext>
                </a:extLst>
              </p:cNvPr>
              <p:cNvSpPr/>
              <p:nvPr/>
            </p:nvSpPr>
            <p:spPr>
              <a:xfrm>
                <a:off x="6134081" y="3488236"/>
                <a:ext cx="352425" cy="352425"/>
              </a:xfrm>
              <a:custGeom>
                <a:avLst/>
                <a:gdLst>
                  <a:gd name="connsiteX0" fmla="*/ 334251 w 352425"/>
                  <a:gd name="connsiteY0" fmla="*/ 239449 h 352425"/>
                  <a:gd name="connsiteX1" fmla="*/ 127292 w 352425"/>
                  <a:gd name="connsiteY1" fmla="*/ 7144 h 352425"/>
                  <a:gd name="connsiteX2" fmla="*/ 7144 w 352425"/>
                  <a:gd name="connsiteY2" fmla="*/ 126121 h 352425"/>
                  <a:gd name="connsiteX3" fmla="*/ 240068 w 352425"/>
                  <a:gd name="connsiteY3" fmla="*/ 333632 h 352425"/>
                  <a:gd name="connsiteX4" fmla="*/ 311296 w 352425"/>
                  <a:gd name="connsiteY4" fmla="*/ 331575 h 352425"/>
                  <a:gd name="connsiteX5" fmla="*/ 332203 w 352425"/>
                  <a:gd name="connsiteY5" fmla="*/ 310667 h 352425"/>
                  <a:gd name="connsiteX6" fmla="*/ 334251 w 352425"/>
                  <a:gd name="connsiteY6" fmla="*/ 23944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5" h="352425">
                    <a:moveTo>
                      <a:pt x="334251" y="239449"/>
                    </a:moveTo>
                    <a:lnTo>
                      <a:pt x="127292" y="7144"/>
                    </a:lnTo>
                    <a:cubicBezTo>
                      <a:pt x="98946" y="56979"/>
                      <a:pt x="57293" y="98269"/>
                      <a:pt x="7144" y="126121"/>
                    </a:cubicBezTo>
                    <a:lnTo>
                      <a:pt x="240068" y="333632"/>
                    </a:lnTo>
                    <a:cubicBezTo>
                      <a:pt x="260604" y="351930"/>
                      <a:pt x="291846" y="351025"/>
                      <a:pt x="311296" y="331575"/>
                    </a:cubicBezTo>
                    <a:lnTo>
                      <a:pt x="332203" y="310667"/>
                    </a:lnTo>
                    <a:cubicBezTo>
                      <a:pt x="351644" y="291227"/>
                      <a:pt x="352549" y="259985"/>
                      <a:pt x="334251" y="2394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505050"/>
                  </a:solidFill>
                  <a:effectLst/>
                  <a:uLnTx/>
                  <a:uFillTx/>
                  <a:latin typeface="Segoe UI"/>
                  <a:ea typeface="+mn-ea"/>
                  <a:cs typeface="+mn-cs"/>
                </a:endParaRPr>
              </a:p>
            </p:txBody>
          </p:sp>
          <p:sp>
            <p:nvSpPr>
              <p:cNvPr id="42" name="Freeform: Shape 41">
                <a:extLst>
                  <a:ext uri="{FF2B5EF4-FFF2-40B4-BE49-F238E27FC236}">
                    <a16:creationId xmlns:a16="http://schemas.microsoft.com/office/drawing/2014/main" id="{C32665A0-FFEF-43E8-8054-88D50C0A8493}"/>
                  </a:ext>
                </a:extLst>
              </p:cNvPr>
              <p:cNvSpPr/>
              <p:nvPr/>
            </p:nvSpPr>
            <p:spPr>
              <a:xfrm>
                <a:off x="5926369" y="3139069"/>
                <a:ext cx="114300" cy="152400"/>
              </a:xfrm>
              <a:custGeom>
                <a:avLst/>
                <a:gdLst>
                  <a:gd name="connsiteX0" fmla="*/ 7144 w 114300"/>
                  <a:gd name="connsiteY0" fmla="*/ 72419 h 152400"/>
                  <a:gd name="connsiteX1" fmla="*/ 58122 w 114300"/>
                  <a:gd name="connsiteY1" fmla="*/ 7144 h 152400"/>
                  <a:gd name="connsiteX2" fmla="*/ 109490 w 114300"/>
                  <a:gd name="connsiteY2" fmla="*/ 72419 h 152400"/>
                  <a:gd name="connsiteX3" fmla="*/ 57760 w 114300"/>
                  <a:gd name="connsiteY3" fmla="*/ 146571 h 152400"/>
                  <a:gd name="connsiteX4" fmla="*/ 7144 w 114300"/>
                  <a:gd name="connsiteY4" fmla="*/ 72419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52400">
                    <a:moveTo>
                      <a:pt x="7144" y="72419"/>
                    </a:moveTo>
                    <a:cubicBezTo>
                      <a:pt x="7144" y="16802"/>
                      <a:pt x="22288" y="7144"/>
                      <a:pt x="58122" y="7144"/>
                    </a:cubicBezTo>
                    <a:cubicBezTo>
                      <a:pt x="93955" y="7144"/>
                      <a:pt x="109509" y="17088"/>
                      <a:pt x="109490" y="72419"/>
                    </a:cubicBezTo>
                    <a:cubicBezTo>
                      <a:pt x="109471" y="110633"/>
                      <a:pt x="90183" y="146571"/>
                      <a:pt x="57760" y="146571"/>
                    </a:cubicBezTo>
                    <a:cubicBezTo>
                      <a:pt x="26070" y="146571"/>
                      <a:pt x="7144" y="119682"/>
                      <a:pt x="7144" y="724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505050"/>
                  </a:solidFill>
                  <a:effectLst/>
                  <a:uLnTx/>
                  <a:uFillTx/>
                  <a:latin typeface="Segoe UI"/>
                  <a:ea typeface="+mn-ea"/>
                  <a:cs typeface="+mn-cs"/>
                </a:endParaRPr>
              </a:p>
            </p:txBody>
          </p:sp>
          <p:sp>
            <p:nvSpPr>
              <p:cNvPr id="43" name="Freeform: Shape 42">
                <a:extLst>
                  <a:ext uri="{FF2B5EF4-FFF2-40B4-BE49-F238E27FC236}">
                    <a16:creationId xmlns:a16="http://schemas.microsoft.com/office/drawing/2014/main" id="{6FFD194D-7558-48A1-8242-6AB39363C4EF}"/>
                  </a:ext>
                </a:extLst>
              </p:cNvPr>
              <p:cNvSpPr/>
              <p:nvPr/>
            </p:nvSpPr>
            <p:spPr>
              <a:xfrm>
                <a:off x="5667927" y="3021473"/>
                <a:ext cx="619125" cy="619125"/>
              </a:xfrm>
              <a:custGeom>
                <a:avLst/>
                <a:gdLst>
                  <a:gd name="connsiteX0" fmla="*/ 310086 w 619125"/>
                  <a:gd name="connsiteY0" fmla="*/ 613019 h 619125"/>
                  <a:gd name="connsiteX1" fmla="*/ 7144 w 619125"/>
                  <a:gd name="connsiteY1" fmla="*/ 310077 h 619125"/>
                  <a:gd name="connsiteX2" fmla="*/ 310086 w 619125"/>
                  <a:gd name="connsiteY2" fmla="*/ 7144 h 619125"/>
                  <a:gd name="connsiteX3" fmla="*/ 613029 w 619125"/>
                  <a:gd name="connsiteY3" fmla="*/ 310086 h 619125"/>
                  <a:gd name="connsiteX4" fmla="*/ 310086 w 619125"/>
                  <a:gd name="connsiteY4" fmla="*/ 613019 h 619125"/>
                  <a:gd name="connsiteX5" fmla="*/ 310086 w 619125"/>
                  <a:gd name="connsiteY5" fmla="*/ 86858 h 619125"/>
                  <a:gd name="connsiteX6" fmla="*/ 86868 w 619125"/>
                  <a:gd name="connsiteY6" fmla="*/ 310077 h 619125"/>
                  <a:gd name="connsiteX7" fmla="*/ 310086 w 619125"/>
                  <a:gd name="connsiteY7" fmla="*/ 533295 h 619125"/>
                  <a:gd name="connsiteX8" fmla="*/ 533305 w 619125"/>
                  <a:gd name="connsiteY8" fmla="*/ 310077 h 619125"/>
                  <a:gd name="connsiteX9" fmla="*/ 310086 w 619125"/>
                  <a:gd name="connsiteY9" fmla="*/ 86858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125" h="619125">
                    <a:moveTo>
                      <a:pt x="310086" y="613019"/>
                    </a:moveTo>
                    <a:cubicBezTo>
                      <a:pt x="143046" y="613019"/>
                      <a:pt x="7144" y="477117"/>
                      <a:pt x="7144" y="310077"/>
                    </a:cubicBezTo>
                    <a:cubicBezTo>
                      <a:pt x="7144" y="143037"/>
                      <a:pt x="143046" y="7144"/>
                      <a:pt x="310086" y="7144"/>
                    </a:cubicBezTo>
                    <a:cubicBezTo>
                      <a:pt x="477126" y="7144"/>
                      <a:pt x="613029" y="143046"/>
                      <a:pt x="613029" y="310086"/>
                    </a:cubicBezTo>
                    <a:cubicBezTo>
                      <a:pt x="613029" y="477126"/>
                      <a:pt x="477126" y="613019"/>
                      <a:pt x="310086" y="613019"/>
                    </a:cubicBezTo>
                    <a:close/>
                    <a:moveTo>
                      <a:pt x="310086" y="86858"/>
                    </a:moveTo>
                    <a:cubicBezTo>
                      <a:pt x="187004" y="86858"/>
                      <a:pt x="86868" y="186995"/>
                      <a:pt x="86868" y="310077"/>
                    </a:cubicBezTo>
                    <a:cubicBezTo>
                      <a:pt x="86868" y="433159"/>
                      <a:pt x="187004" y="533295"/>
                      <a:pt x="310086" y="533295"/>
                    </a:cubicBezTo>
                    <a:cubicBezTo>
                      <a:pt x="433168" y="533295"/>
                      <a:pt x="533305" y="433159"/>
                      <a:pt x="533305" y="310077"/>
                    </a:cubicBezTo>
                    <a:cubicBezTo>
                      <a:pt x="533305" y="186995"/>
                      <a:pt x="433168" y="86858"/>
                      <a:pt x="310086" y="8685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505050"/>
                  </a:solidFill>
                  <a:effectLst/>
                  <a:uLnTx/>
                  <a:uFillTx/>
                  <a:latin typeface="Segoe UI"/>
                  <a:ea typeface="+mn-ea"/>
                  <a:cs typeface="+mn-cs"/>
                </a:endParaRPr>
              </a:p>
            </p:txBody>
          </p:sp>
          <p:sp>
            <p:nvSpPr>
              <p:cNvPr id="44" name="Freeform: Shape 43">
                <a:extLst>
                  <a:ext uri="{FF2B5EF4-FFF2-40B4-BE49-F238E27FC236}">
                    <a16:creationId xmlns:a16="http://schemas.microsoft.com/office/drawing/2014/main" id="{5B8AD61E-F72A-43FC-A680-E7065290A89F}"/>
                  </a:ext>
                </a:extLst>
              </p:cNvPr>
              <p:cNvSpPr/>
              <p:nvPr/>
            </p:nvSpPr>
            <p:spPr>
              <a:xfrm>
                <a:off x="5833672" y="3297041"/>
                <a:ext cx="295275" cy="228600"/>
              </a:xfrm>
              <a:custGeom>
                <a:avLst/>
                <a:gdLst>
                  <a:gd name="connsiteX0" fmla="*/ 248602 w 295275"/>
                  <a:gd name="connsiteY0" fmla="*/ 7620 h 228600"/>
                  <a:gd name="connsiteX1" fmla="*/ 211074 w 295275"/>
                  <a:gd name="connsiteY1" fmla="*/ 7144 h 228600"/>
                  <a:gd name="connsiteX2" fmla="*/ 170145 w 295275"/>
                  <a:gd name="connsiteY2" fmla="*/ 82172 h 228600"/>
                  <a:gd name="connsiteX3" fmla="*/ 164725 w 295275"/>
                  <a:gd name="connsiteY3" fmla="*/ 44225 h 228600"/>
                  <a:gd name="connsiteX4" fmla="*/ 171059 w 295275"/>
                  <a:gd name="connsiteY4" fmla="*/ 31556 h 228600"/>
                  <a:gd name="connsiteX5" fmla="*/ 162020 w 295275"/>
                  <a:gd name="connsiteY5" fmla="*/ 7144 h 228600"/>
                  <a:gd name="connsiteX6" fmla="*/ 139617 w 295275"/>
                  <a:gd name="connsiteY6" fmla="*/ 7144 h 228600"/>
                  <a:gd name="connsiteX7" fmla="*/ 130578 w 295275"/>
                  <a:gd name="connsiteY7" fmla="*/ 31556 h 228600"/>
                  <a:gd name="connsiteX8" fmla="*/ 136912 w 295275"/>
                  <a:gd name="connsiteY8" fmla="*/ 44225 h 228600"/>
                  <a:gd name="connsiteX9" fmla="*/ 131493 w 295275"/>
                  <a:gd name="connsiteY9" fmla="*/ 82172 h 228600"/>
                  <a:gd name="connsiteX10" fmla="*/ 90564 w 295275"/>
                  <a:gd name="connsiteY10" fmla="*/ 7144 h 228600"/>
                  <a:gd name="connsiteX11" fmla="*/ 50092 w 295275"/>
                  <a:gd name="connsiteY11" fmla="*/ 7391 h 228600"/>
                  <a:gd name="connsiteX12" fmla="*/ 7144 w 295275"/>
                  <a:gd name="connsiteY12" fmla="*/ 44225 h 228600"/>
                  <a:gd name="connsiteX13" fmla="*/ 7144 w 295275"/>
                  <a:gd name="connsiteY13" fmla="*/ 172888 h 228600"/>
                  <a:gd name="connsiteX14" fmla="*/ 144332 w 295275"/>
                  <a:gd name="connsiteY14" fmla="*/ 229495 h 228600"/>
                  <a:gd name="connsiteX15" fmla="*/ 294265 w 295275"/>
                  <a:gd name="connsiteY15" fmla="*/ 158982 h 228600"/>
                  <a:gd name="connsiteX16" fmla="*/ 294484 w 295275"/>
                  <a:gd name="connsiteY16" fmla="*/ 44215 h 228600"/>
                  <a:gd name="connsiteX17" fmla="*/ 248602 w 295275"/>
                  <a:gd name="connsiteY17" fmla="*/ 762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275" h="228600">
                    <a:moveTo>
                      <a:pt x="248602" y="7620"/>
                    </a:moveTo>
                    <a:lnTo>
                      <a:pt x="211074" y="7144"/>
                    </a:lnTo>
                    <a:lnTo>
                      <a:pt x="170145" y="82172"/>
                    </a:lnTo>
                    <a:lnTo>
                      <a:pt x="164725" y="44225"/>
                    </a:lnTo>
                    <a:lnTo>
                      <a:pt x="171059" y="31556"/>
                    </a:lnTo>
                    <a:cubicBezTo>
                      <a:pt x="177937" y="17802"/>
                      <a:pt x="168478" y="7144"/>
                      <a:pt x="162020" y="7144"/>
                    </a:cubicBezTo>
                    <a:lnTo>
                      <a:pt x="139617" y="7144"/>
                    </a:lnTo>
                    <a:cubicBezTo>
                      <a:pt x="133169" y="7144"/>
                      <a:pt x="123701" y="17802"/>
                      <a:pt x="130578" y="31556"/>
                    </a:cubicBezTo>
                    <a:lnTo>
                      <a:pt x="136912" y="44225"/>
                    </a:lnTo>
                    <a:lnTo>
                      <a:pt x="131493" y="82172"/>
                    </a:lnTo>
                    <a:lnTo>
                      <a:pt x="90564" y="7144"/>
                    </a:lnTo>
                    <a:lnTo>
                      <a:pt x="50092" y="7391"/>
                    </a:lnTo>
                    <a:cubicBezTo>
                      <a:pt x="26965" y="7363"/>
                      <a:pt x="9239" y="21193"/>
                      <a:pt x="7144" y="44225"/>
                    </a:cubicBezTo>
                    <a:lnTo>
                      <a:pt x="7144" y="172888"/>
                    </a:lnTo>
                    <a:cubicBezTo>
                      <a:pt x="42405" y="207845"/>
                      <a:pt x="90878" y="229495"/>
                      <a:pt x="144332" y="229495"/>
                    </a:cubicBezTo>
                    <a:cubicBezTo>
                      <a:pt x="204559" y="229495"/>
                      <a:pt x="258470" y="202025"/>
                      <a:pt x="294265" y="158982"/>
                    </a:cubicBezTo>
                    <a:lnTo>
                      <a:pt x="294484" y="44215"/>
                    </a:lnTo>
                    <a:cubicBezTo>
                      <a:pt x="291703" y="21869"/>
                      <a:pt x="271120" y="7639"/>
                      <a:pt x="248602" y="7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505050"/>
                  </a:solidFill>
                  <a:effectLst/>
                  <a:uLnTx/>
                  <a:uFillTx/>
                  <a:latin typeface="Segoe UI"/>
                  <a:ea typeface="+mn-ea"/>
                  <a:cs typeface="+mn-cs"/>
                </a:endParaRPr>
              </a:p>
            </p:txBody>
          </p:sp>
        </p:grpSp>
        <p:sp>
          <p:nvSpPr>
            <p:cNvPr id="11" name="Rectangle 10">
              <a:extLst>
                <a:ext uri="{FF2B5EF4-FFF2-40B4-BE49-F238E27FC236}">
                  <a16:creationId xmlns:a16="http://schemas.microsoft.com/office/drawing/2014/main" id="{B5A31420-2E28-466E-AA1F-042D3E4D26C3}"/>
                </a:ext>
              </a:extLst>
            </p:cNvPr>
            <p:cNvSpPr/>
            <p:nvPr/>
          </p:nvSpPr>
          <p:spPr bwMode="auto">
            <a:xfrm>
              <a:off x="434373" y="2549959"/>
              <a:ext cx="1292491" cy="705582"/>
            </a:xfrm>
            <a:prstGeom prst="rect">
              <a:avLst/>
            </a:prstGeom>
            <a:solidFill>
              <a:sysClr val="window" lastClr="FFFFFF">
                <a:lumMod val="85000"/>
              </a:sysClr>
            </a:solidFill>
            <a:ln w="9525" cap="flat" cmpd="sng" algn="ctr">
              <a:noFill/>
              <a:prstDash val="solid"/>
              <a:headEnd type="none" w="med" len="med"/>
              <a:tailEnd type="none" w="med" len="med"/>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900" b="0" i="0" u="none" strike="noStrike" kern="0" cap="none" spc="0" normalizeH="0" baseline="0" noProof="0">
                  <a:ln>
                    <a:noFill/>
                  </a:ln>
                  <a:solidFill>
                    <a:srgbClr val="434343"/>
                  </a:solidFill>
                  <a:effectLst/>
                  <a:uLnTx/>
                  <a:uFillTx/>
                  <a:latin typeface="Segoe UI Semibold" panose="020B0702040204020203" pitchFamily="34" charset="0"/>
                  <a:ea typeface="Segoe UI" pitchFamily="34" charset="0"/>
                  <a:cs typeface="Segoe UI Semibold" panose="020B0702040204020203" pitchFamily="34" charset="0"/>
                </a:rPr>
                <a:t>Initiate ECIF Request</a:t>
              </a:r>
            </a:p>
            <a:p>
              <a:pPr marL="0" marR="0" lvl="0" indent="0" algn="ctr" defTabSz="932472" rtl="0" eaLnBrk="1" fontAlgn="base" latinLnBrk="0" hangingPunct="1">
                <a:lnSpc>
                  <a:spcPct val="90000"/>
                </a:lnSpc>
                <a:spcBef>
                  <a:spcPts val="0"/>
                </a:spcBef>
                <a:spcAft>
                  <a:spcPct val="0"/>
                </a:spcAft>
                <a:buClrTx/>
                <a:buSzTx/>
                <a:buFontTx/>
                <a:buNone/>
                <a:tabLst/>
                <a:defRPr/>
              </a:pPr>
              <a:endParaRPr kumimoji="0" lang="en-US" sz="800" b="0" i="0" u="none" strike="noStrike" kern="0" cap="none" spc="0" normalizeH="0" baseline="0" noProof="0">
                <a:ln>
                  <a:noFill/>
                </a:ln>
                <a:solidFill>
                  <a:srgbClr val="434343"/>
                </a:solidFill>
                <a:effectLst/>
                <a:uLnTx/>
                <a:uFillTx/>
                <a:latin typeface="Segoe UI"/>
                <a:ea typeface="Segoe UI" pitchFamily="34" charset="0"/>
                <a:cs typeface="Segoe UI Semibold" panose="020B0702040204020203" pitchFamily="34" charset="0"/>
              </a:endParaRPr>
            </a:p>
          </p:txBody>
        </p:sp>
        <p:sp>
          <p:nvSpPr>
            <p:cNvPr id="12" name="Rectangle 11">
              <a:extLst>
                <a:ext uri="{FF2B5EF4-FFF2-40B4-BE49-F238E27FC236}">
                  <a16:creationId xmlns:a16="http://schemas.microsoft.com/office/drawing/2014/main" id="{3ED28275-D4A9-4A76-9C90-C32760DE1E68}"/>
                </a:ext>
              </a:extLst>
            </p:cNvPr>
            <p:cNvSpPr/>
            <p:nvPr/>
          </p:nvSpPr>
          <p:spPr bwMode="auto">
            <a:xfrm>
              <a:off x="2480721" y="2555204"/>
              <a:ext cx="1292491" cy="705582"/>
            </a:xfrm>
            <a:prstGeom prst="rect">
              <a:avLst/>
            </a:prstGeom>
            <a:solidFill>
              <a:sysClr val="window" lastClr="FFFFFF">
                <a:lumMod val="85000"/>
              </a:sysClr>
            </a:solidFill>
            <a:ln w="9525" cap="flat" cmpd="sng" algn="ctr">
              <a:noFill/>
              <a:prstDash val="solid"/>
              <a:headEnd type="none" w="med" len="med"/>
              <a:tailEnd type="none" w="med" len="med"/>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434343"/>
                  </a:solidFill>
                  <a:effectLst/>
                  <a:uLnTx/>
                  <a:uFillTx/>
                  <a:latin typeface="Segoe UI Semibold" panose="020B0702040204020203" pitchFamily="34" charset="0"/>
                  <a:ea typeface="Segoe UI" pitchFamily="34" charset="0"/>
                  <a:cs typeface="Segoe UI Semibold" panose="020B0702040204020203" pitchFamily="34" charset="0"/>
                </a:rPr>
                <a:t>ECIF Supplier is ECIF Supplier?</a:t>
              </a:r>
            </a:p>
            <a:p>
              <a:pPr marL="0" marR="0" lvl="0" indent="0" algn="ctr" defTabSz="932472" rtl="0" eaLnBrk="1" fontAlgn="base" latinLnBrk="0" hangingPunct="1">
                <a:lnSpc>
                  <a:spcPct val="90000"/>
                </a:lnSpc>
                <a:spcBef>
                  <a:spcPts val="600"/>
                </a:spcBef>
                <a:spcAft>
                  <a:spcPct val="0"/>
                </a:spcAft>
                <a:buClrTx/>
                <a:buSzTx/>
                <a:buFontTx/>
                <a:buNone/>
                <a:tabLst/>
                <a:defRPr/>
              </a:pPr>
              <a:r>
                <a:rPr kumimoji="0" lang="en-US" sz="900" b="0" i="0" u="none" strike="noStrike" kern="0" cap="none" spc="0" normalizeH="0" baseline="0" noProof="0" dirty="0">
                  <a:ln>
                    <a:noFill/>
                  </a:ln>
                  <a:solidFill>
                    <a:srgbClr val="434343"/>
                  </a:solidFill>
                  <a:effectLst/>
                  <a:uLnTx/>
                  <a:uFillTx/>
                  <a:latin typeface="Segoe UI Semibold" panose="020B0702040204020203" pitchFamily="34" charset="0"/>
                  <a:ea typeface="Segoe UI" pitchFamily="34" charset="0"/>
                  <a:cs typeface="Segoe UI Semibold" panose="020B0702040204020203" pitchFamily="34" charset="0"/>
                </a:rPr>
                <a:t>Yes/No</a:t>
              </a:r>
            </a:p>
          </p:txBody>
        </p:sp>
        <p:sp>
          <p:nvSpPr>
            <p:cNvPr id="13" name="Rectangle 12">
              <a:extLst>
                <a:ext uri="{FF2B5EF4-FFF2-40B4-BE49-F238E27FC236}">
                  <a16:creationId xmlns:a16="http://schemas.microsoft.com/office/drawing/2014/main" id="{BDEB0D62-F5DB-4ED7-8AD7-D4815EB50B31}"/>
                </a:ext>
              </a:extLst>
            </p:cNvPr>
            <p:cNvSpPr/>
            <p:nvPr/>
          </p:nvSpPr>
          <p:spPr bwMode="auto">
            <a:xfrm>
              <a:off x="4527068" y="2573351"/>
              <a:ext cx="1292491" cy="705582"/>
            </a:xfrm>
            <a:prstGeom prst="rect">
              <a:avLst/>
            </a:prstGeom>
            <a:solidFill>
              <a:sysClr val="window" lastClr="FFFFFF">
                <a:lumMod val="85000"/>
              </a:sysClr>
            </a:solidFill>
            <a:ln w="9525" cap="flat" cmpd="sng" algn="ctr">
              <a:noFill/>
              <a:prstDash val="solid"/>
              <a:headEnd type="none" w="med" len="med"/>
              <a:tailEnd type="none" w="med" len="med"/>
            </a:ln>
            <a:effectLst/>
          </p:spPr>
          <p:txBody>
            <a:bodyPr rot="0" spcFirstLastPara="0" vertOverflow="overflow" horzOverflow="overflow" vert="horz" wrap="square" lIns="45720" tIns="0" rIns="4572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900" b="0" i="0" u="none" strike="noStrike" kern="0" cap="none" spc="0" normalizeH="0" baseline="0" noProof="0">
                  <a:ln>
                    <a:noFill/>
                  </a:ln>
                  <a:solidFill>
                    <a:srgbClr val="434343"/>
                  </a:solidFill>
                  <a:effectLst/>
                  <a:uLnTx/>
                  <a:uFillTx/>
                  <a:latin typeface="Segoe UI Semibold" panose="020B0702040204020203" pitchFamily="34" charset="0"/>
                  <a:ea typeface="Segoe UI" pitchFamily="34" charset="0"/>
                  <a:cs typeface="Segoe UI Semibold" panose="020B0702040204020203" pitchFamily="34" charset="0"/>
                </a:rPr>
                <a:t>Verify/Pre-Approve</a:t>
              </a:r>
            </a:p>
            <a:p>
              <a:pPr marL="0" marR="0" lvl="0" indent="0" algn="ctr" defTabSz="932472" rtl="0" eaLnBrk="1" fontAlgn="base" latinLnBrk="0" hangingPunct="1">
                <a:lnSpc>
                  <a:spcPct val="90000"/>
                </a:lnSpc>
                <a:spcBef>
                  <a:spcPts val="0"/>
                </a:spcBef>
                <a:spcAft>
                  <a:spcPct val="0"/>
                </a:spcAft>
                <a:buClrTx/>
                <a:buSzTx/>
                <a:buFontTx/>
                <a:buNone/>
                <a:tabLst/>
                <a:defRPr/>
              </a:pPr>
              <a:endParaRPr kumimoji="0" lang="en-US" sz="800" b="0" i="0" u="none" strike="noStrike" kern="0" cap="none" spc="-30" normalizeH="0" baseline="0" noProof="0">
                <a:ln>
                  <a:noFill/>
                </a:ln>
                <a:solidFill>
                  <a:srgbClr val="434343"/>
                </a:solidFill>
                <a:effectLst/>
                <a:uLnTx/>
                <a:uFillTx/>
                <a:latin typeface="Segoe UI"/>
                <a:ea typeface="Segoe UI" pitchFamily="34" charset="0"/>
                <a:cs typeface="Segoe UI Semibold" panose="020B0702040204020203" pitchFamily="34" charset="0"/>
              </a:endParaRPr>
            </a:p>
          </p:txBody>
        </p:sp>
        <p:sp>
          <p:nvSpPr>
            <p:cNvPr id="14" name="Arrow: Right 13">
              <a:extLst>
                <a:ext uri="{FF2B5EF4-FFF2-40B4-BE49-F238E27FC236}">
                  <a16:creationId xmlns:a16="http://schemas.microsoft.com/office/drawing/2014/main" id="{9C7D671A-32DB-41AB-A720-86EF01471840}"/>
                </a:ext>
              </a:extLst>
            </p:cNvPr>
            <p:cNvSpPr/>
            <p:nvPr/>
          </p:nvSpPr>
          <p:spPr bwMode="auto">
            <a:xfrm>
              <a:off x="1726864" y="2706664"/>
              <a:ext cx="753856" cy="401288"/>
            </a:xfrm>
            <a:prstGeom prst="rightArrow">
              <a:avLst/>
            </a:prstGeom>
            <a:solidFill>
              <a:srgbClr val="92D050"/>
            </a:solidFill>
            <a:ln w="10795" cap="flat" cmpd="sng" algn="ctr">
              <a:noFill/>
              <a:prstDash val="solid"/>
              <a:headEnd type="none" w="med" len="med"/>
              <a:tailEnd type="none" w="med" len="med"/>
            </a:ln>
            <a:effectLst/>
          </p:spPr>
          <p:txBody>
            <a:bodyPr vert="horz" wrap="square" lIns="45720" tIns="0" rIns="45720" bIns="0" numCol="1" rtlCol="0" anchor="ctr" anchorCtr="0" compatLnSpc="1">
              <a:prstTxWarp prst="textNoShape">
                <a:avLst/>
              </a:prstTxWarp>
            </a:bodyPr>
            <a:lstStyle/>
            <a:p>
              <a:pPr marL="0" marR="0" lvl="0" indent="0" algn="ctr" defTabSz="913751"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err="1">
                <a:ln>
                  <a:noFill/>
                </a:ln>
                <a:solidFill>
                  <a:srgbClr val="353535"/>
                </a:solidFill>
                <a:effectLst/>
                <a:uLnTx/>
                <a:uFillTx/>
                <a:latin typeface="Segoe UI Semilight"/>
                <a:ea typeface="+mn-ea"/>
                <a:cs typeface="+mn-cs"/>
              </a:endParaRPr>
            </a:p>
          </p:txBody>
        </p:sp>
        <p:sp>
          <p:nvSpPr>
            <p:cNvPr id="15" name="Arrow: Right 14">
              <a:extLst>
                <a:ext uri="{FF2B5EF4-FFF2-40B4-BE49-F238E27FC236}">
                  <a16:creationId xmlns:a16="http://schemas.microsoft.com/office/drawing/2014/main" id="{511E2398-738A-46FE-A5AD-C308B9BC438E}"/>
                </a:ext>
              </a:extLst>
            </p:cNvPr>
            <p:cNvSpPr/>
            <p:nvPr/>
          </p:nvSpPr>
          <p:spPr bwMode="auto">
            <a:xfrm>
              <a:off x="3773211" y="2706664"/>
              <a:ext cx="753856" cy="401288"/>
            </a:xfrm>
            <a:prstGeom prst="rightArrow">
              <a:avLst/>
            </a:prstGeom>
            <a:solidFill>
              <a:srgbClr val="92D050"/>
            </a:solidFill>
            <a:ln w="10795" cap="flat" cmpd="sng" algn="ctr">
              <a:noFill/>
              <a:prstDash val="solid"/>
              <a:headEnd type="none" w="med" len="med"/>
              <a:tailEnd type="none" w="med" len="med"/>
            </a:ln>
            <a:effectLst/>
          </p:spPr>
          <p:txBody>
            <a:bodyPr vert="horz" wrap="square" lIns="45720" tIns="0" rIns="45720" bIns="0" numCol="1" rtlCol="0" anchor="ctr" anchorCtr="0" compatLnSpc="1">
              <a:prstTxWarp prst="textNoShape">
                <a:avLst/>
              </a:prstTxWarp>
            </a:bodyPr>
            <a:lstStyle/>
            <a:p>
              <a:pPr marL="0" marR="0" lvl="0" indent="0" algn="ctr" defTabSz="913751"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prstClr val="white"/>
                  </a:solidFill>
                  <a:effectLst/>
                  <a:uLnTx/>
                  <a:uFillTx/>
                  <a:latin typeface="Segoe UI Light"/>
                  <a:ea typeface="+mn-ea"/>
                  <a:cs typeface="Segoe UI" panose="020B0502040204020203" pitchFamily="34" charset="0"/>
                </a:rPr>
                <a:t>Yes</a:t>
              </a:r>
            </a:p>
          </p:txBody>
        </p:sp>
        <p:sp>
          <p:nvSpPr>
            <p:cNvPr id="16" name="Arrow: Right 15">
              <a:extLst>
                <a:ext uri="{FF2B5EF4-FFF2-40B4-BE49-F238E27FC236}">
                  <a16:creationId xmlns:a16="http://schemas.microsoft.com/office/drawing/2014/main" id="{5EEEC969-C8C4-4C11-9C2C-A00A6E27501C}"/>
                </a:ext>
              </a:extLst>
            </p:cNvPr>
            <p:cNvSpPr/>
            <p:nvPr/>
          </p:nvSpPr>
          <p:spPr bwMode="auto">
            <a:xfrm>
              <a:off x="5816069" y="2725498"/>
              <a:ext cx="658678" cy="401288"/>
            </a:xfrm>
            <a:prstGeom prst="rightArrow">
              <a:avLst/>
            </a:prstGeom>
            <a:solidFill>
              <a:srgbClr val="92D050"/>
            </a:solidFill>
            <a:ln w="10795" cap="flat" cmpd="sng" algn="ctr">
              <a:noFill/>
              <a:prstDash val="solid"/>
              <a:headEnd type="none" w="med" len="med"/>
              <a:tailEnd type="none" w="med" len="med"/>
            </a:ln>
            <a:effectLst/>
          </p:spPr>
          <p:txBody>
            <a:bodyPr vert="horz" wrap="square" lIns="45720" tIns="0" rIns="45720" bIns="0" numCol="1" rtlCol="0" anchor="ctr" anchorCtr="0" compatLnSpc="1">
              <a:prstTxWarp prst="textNoShape">
                <a:avLst/>
              </a:prstTxWarp>
            </a:bodyPr>
            <a:lstStyle/>
            <a:p>
              <a:pPr marL="0" marR="0" lvl="0" indent="0" algn="ctr" defTabSz="913751"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err="1">
                <a:ln>
                  <a:noFill/>
                </a:ln>
                <a:solidFill>
                  <a:srgbClr val="353535"/>
                </a:solidFill>
                <a:effectLst/>
                <a:uLnTx/>
                <a:uFillTx/>
                <a:latin typeface="Segoe UI Semilight"/>
                <a:ea typeface="+mn-ea"/>
                <a:cs typeface="+mn-cs"/>
              </a:endParaRPr>
            </a:p>
          </p:txBody>
        </p:sp>
        <p:sp>
          <p:nvSpPr>
            <p:cNvPr id="17" name="Rectangle 16">
              <a:extLst>
                <a:ext uri="{FF2B5EF4-FFF2-40B4-BE49-F238E27FC236}">
                  <a16:creationId xmlns:a16="http://schemas.microsoft.com/office/drawing/2014/main" id="{0880710B-3817-4062-A6D4-71975510271F}"/>
                </a:ext>
              </a:extLst>
            </p:cNvPr>
            <p:cNvSpPr/>
            <p:nvPr/>
          </p:nvSpPr>
          <p:spPr bwMode="auto">
            <a:xfrm>
              <a:off x="6471257" y="2585417"/>
              <a:ext cx="2037522" cy="705582"/>
            </a:xfrm>
            <a:prstGeom prst="rect">
              <a:avLst/>
            </a:prstGeom>
            <a:solidFill>
              <a:sysClr val="window" lastClr="FFFFFF">
                <a:lumMod val="85000"/>
              </a:sysClr>
            </a:solidFill>
            <a:ln w="9525" cap="flat" cmpd="sng" algn="ctr">
              <a:noFill/>
              <a:prstDash val="solid"/>
              <a:headEnd type="none" w="med" len="med"/>
              <a:tailEnd type="none" w="med" len="med"/>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lang="en-US" sz="900" kern="0">
                  <a:solidFill>
                    <a:srgbClr val="434343"/>
                  </a:solidFill>
                  <a:latin typeface="Segoe UI Semibold" panose="020B0702040204020203" pitchFamily="34" charset="0"/>
                  <a:ea typeface="Segoe UI" pitchFamily="34" charset="0"/>
                  <a:cs typeface="Segoe UI Semibold" panose="020B0702040204020203" pitchFamily="34" charset="0"/>
                </a:rPr>
                <a:t>IO </a:t>
              </a:r>
              <a:r>
                <a:rPr kumimoji="0" lang="en-US" sz="900" b="0" i="0" u="none" strike="noStrike" kern="0" cap="none" spc="0" normalizeH="0" baseline="0" noProof="0">
                  <a:ln>
                    <a:noFill/>
                  </a:ln>
                  <a:solidFill>
                    <a:srgbClr val="434343"/>
                  </a:solidFill>
                  <a:effectLst/>
                  <a:uLnTx/>
                  <a:uFillTx/>
                  <a:latin typeface="Segoe UI Semibold" panose="020B0702040204020203" pitchFamily="34" charset="0"/>
                  <a:ea typeface="Segoe UI" pitchFamily="34" charset="0"/>
                  <a:cs typeface="Segoe UI Semibold" panose="020B0702040204020203" pitchFamily="34" charset="0"/>
                </a:rPr>
                <a:t>Approval</a:t>
              </a:r>
            </a:p>
            <a:p>
              <a:pPr marL="0" marR="0" lvl="0" indent="0" algn="ctr" defTabSz="932472" rtl="0" eaLnBrk="1" fontAlgn="base" latinLnBrk="0" hangingPunct="1">
                <a:lnSpc>
                  <a:spcPct val="90000"/>
                </a:lnSpc>
                <a:spcBef>
                  <a:spcPts val="0"/>
                </a:spcBef>
                <a:spcAft>
                  <a:spcPct val="0"/>
                </a:spcAft>
                <a:buClrTx/>
                <a:buSzTx/>
                <a:buFontTx/>
                <a:buNone/>
                <a:tabLst/>
                <a:defRPr/>
              </a:pPr>
              <a:endParaRPr kumimoji="0" lang="en-US" sz="800" b="0" i="0" u="none" strike="noStrike" kern="0" cap="none" spc="0" normalizeH="0" baseline="0" noProof="0">
                <a:ln>
                  <a:noFill/>
                </a:ln>
                <a:solidFill>
                  <a:srgbClr val="434343"/>
                </a:solidFill>
                <a:effectLst/>
                <a:uLnTx/>
                <a:uFillTx/>
                <a:latin typeface="Segoe UI"/>
                <a:ea typeface="Segoe UI" pitchFamily="34" charset="0"/>
                <a:cs typeface="Segoe UI Semibold" panose="020B0702040204020203" pitchFamily="34" charset="0"/>
              </a:endParaRPr>
            </a:p>
          </p:txBody>
        </p:sp>
        <p:sp>
          <p:nvSpPr>
            <p:cNvPr id="18" name="Arrow: Right 17">
              <a:extLst>
                <a:ext uri="{FF2B5EF4-FFF2-40B4-BE49-F238E27FC236}">
                  <a16:creationId xmlns:a16="http://schemas.microsoft.com/office/drawing/2014/main" id="{0B2C0FE8-2AD7-4BDF-8EF9-D47CA3DC2871}"/>
                </a:ext>
              </a:extLst>
            </p:cNvPr>
            <p:cNvSpPr/>
            <p:nvPr/>
          </p:nvSpPr>
          <p:spPr bwMode="auto">
            <a:xfrm>
              <a:off x="8508778" y="2737564"/>
              <a:ext cx="810561" cy="401288"/>
            </a:xfrm>
            <a:prstGeom prst="rightArrow">
              <a:avLst/>
            </a:prstGeom>
            <a:solidFill>
              <a:srgbClr val="92D050"/>
            </a:solidFill>
            <a:ln w="10795" cap="flat" cmpd="sng" algn="ctr">
              <a:noFill/>
              <a:prstDash val="solid"/>
              <a:headEnd type="none" w="med" len="med"/>
              <a:tailEnd type="none" w="med" len="med"/>
            </a:ln>
            <a:effectLst/>
          </p:spPr>
          <p:txBody>
            <a:bodyPr vert="horz" wrap="square" lIns="45720" tIns="0" rIns="45720" bIns="0" numCol="1" rtlCol="0" anchor="ctr" anchorCtr="0" compatLnSpc="1">
              <a:prstTxWarp prst="textNoShape">
                <a:avLst/>
              </a:prstTxWarp>
            </a:bodyPr>
            <a:lstStyle/>
            <a:p>
              <a:pPr marL="0" marR="0" lvl="0" indent="0" algn="ctr" defTabSz="913751"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err="1">
                <a:ln>
                  <a:noFill/>
                </a:ln>
                <a:solidFill>
                  <a:srgbClr val="353535"/>
                </a:solidFill>
                <a:effectLst/>
                <a:uLnTx/>
                <a:uFillTx/>
                <a:latin typeface="Segoe UI Semilight"/>
                <a:ea typeface="+mn-ea"/>
                <a:cs typeface="+mn-cs"/>
              </a:endParaRPr>
            </a:p>
          </p:txBody>
        </p:sp>
        <p:sp>
          <p:nvSpPr>
            <p:cNvPr id="19" name="Rectangle 18">
              <a:extLst>
                <a:ext uri="{FF2B5EF4-FFF2-40B4-BE49-F238E27FC236}">
                  <a16:creationId xmlns:a16="http://schemas.microsoft.com/office/drawing/2014/main" id="{1E4F6588-D23A-48A5-8167-CA0D6584C161}"/>
                </a:ext>
              </a:extLst>
            </p:cNvPr>
            <p:cNvSpPr/>
            <p:nvPr/>
          </p:nvSpPr>
          <p:spPr bwMode="auto">
            <a:xfrm>
              <a:off x="9319341" y="3597432"/>
              <a:ext cx="2113390" cy="914400"/>
            </a:xfrm>
            <a:prstGeom prst="rect">
              <a:avLst/>
            </a:prstGeom>
            <a:solidFill>
              <a:sysClr val="window" lastClr="FFFFFF">
                <a:lumMod val="85000"/>
              </a:sysClr>
            </a:solidFill>
            <a:ln w="9525" cap="flat" cmpd="sng" algn="ctr">
              <a:noFill/>
              <a:prstDash val="solid"/>
              <a:headEnd type="none" w="med" len="med"/>
              <a:tailEnd type="none" w="med" len="med"/>
            </a:ln>
            <a:effectLst/>
          </p:spPr>
          <p:txBody>
            <a:bodyPr rot="0" spcFirstLastPara="0" vertOverflow="overflow" horzOverflow="overflow" vert="horz" wrap="square" lIns="274320" tIns="0" rIns="9144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900" b="0" i="0" u="none" strike="noStrike" kern="0" cap="none" spc="-30" normalizeH="0" baseline="0" noProof="0" dirty="0">
                  <a:ln>
                    <a:noFill/>
                  </a:ln>
                  <a:solidFill>
                    <a:srgbClr val="434343"/>
                  </a:solidFill>
                  <a:effectLst/>
                  <a:uLnTx/>
                  <a:uFillTx/>
                  <a:latin typeface="Segoe UI Semibold" panose="020B0702040204020203" pitchFamily="34" charset="0"/>
                  <a:ea typeface="Segoe UI" pitchFamily="34" charset="0"/>
                  <a:cs typeface="Segoe UI Semibold" panose="020B0702040204020203" pitchFamily="34" charset="0"/>
                </a:rPr>
                <a:t>ECIF Ops sends SOW for Signatures via DocuSign: SLA dependent on Supplier and Microsoft signatories response time as well as requestor respond time in case of compliance issues</a:t>
              </a:r>
            </a:p>
          </p:txBody>
        </p:sp>
        <p:sp>
          <p:nvSpPr>
            <p:cNvPr id="20" name="Rectangle 19">
              <a:extLst>
                <a:ext uri="{FF2B5EF4-FFF2-40B4-BE49-F238E27FC236}">
                  <a16:creationId xmlns:a16="http://schemas.microsoft.com/office/drawing/2014/main" id="{E7342904-4D5A-4D1A-873A-CECE315A29C0}"/>
                </a:ext>
              </a:extLst>
            </p:cNvPr>
            <p:cNvSpPr/>
            <p:nvPr/>
          </p:nvSpPr>
          <p:spPr bwMode="auto">
            <a:xfrm>
              <a:off x="9319340" y="4602079"/>
              <a:ext cx="2113390" cy="548640"/>
            </a:xfrm>
            <a:prstGeom prst="rect">
              <a:avLst/>
            </a:prstGeom>
            <a:solidFill>
              <a:sysClr val="window" lastClr="FFFFFF">
                <a:lumMod val="85000"/>
              </a:sysClr>
            </a:solidFill>
            <a:ln w="9525" cap="flat" cmpd="sng" algn="ctr">
              <a:noFill/>
              <a:prstDash val="solid"/>
              <a:headEnd type="none" w="med" len="med"/>
              <a:tailEnd type="none" w="med" len="med"/>
            </a:ln>
            <a:effectLst/>
          </p:spPr>
          <p:txBody>
            <a:bodyPr rot="0" spcFirstLastPara="0" vertOverflow="overflow" horzOverflow="overflow" vert="horz" wrap="square" lIns="274320" tIns="0" rIns="9144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900" b="0" i="0" u="none" strike="noStrike" kern="0" cap="none" spc="-30" normalizeH="0" baseline="0" noProof="0">
                  <a:ln>
                    <a:noFill/>
                  </a:ln>
                  <a:solidFill>
                    <a:srgbClr val="434343"/>
                  </a:solidFill>
                  <a:effectLst/>
                  <a:uLnTx/>
                  <a:uFillTx/>
                  <a:latin typeface="Segoe UI Semibold" panose="020B0702040204020203" pitchFamily="34" charset="0"/>
                  <a:ea typeface="Segoe UI" pitchFamily="34" charset="0"/>
                  <a:cs typeface="Segoe UI Semibold" panose="020B0702040204020203" pitchFamily="34" charset="0"/>
                </a:rPr>
                <a:t>PO is initiated by ECIF Ops: SLA 3 days</a:t>
              </a:r>
            </a:p>
          </p:txBody>
        </p:sp>
        <p:sp>
          <p:nvSpPr>
            <p:cNvPr id="21" name="Rectangle 20">
              <a:extLst>
                <a:ext uri="{FF2B5EF4-FFF2-40B4-BE49-F238E27FC236}">
                  <a16:creationId xmlns:a16="http://schemas.microsoft.com/office/drawing/2014/main" id="{CBB9D9B9-95EA-4536-B465-4794FD4C7688}"/>
                </a:ext>
              </a:extLst>
            </p:cNvPr>
            <p:cNvSpPr/>
            <p:nvPr/>
          </p:nvSpPr>
          <p:spPr bwMode="auto">
            <a:xfrm>
              <a:off x="9319340" y="5238571"/>
              <a:ext cx="2113390" cy="548640"/>
            </a:xfrm>
            <a:prstGeom prst="rect">
              <a:avLst/>
            </a:prstGeom>
            <a:solidFill>
              <a:sysClr val="window" lastClr="FFFFFF">
                <a:lumMod val="85000"/>
              </a:sysClr>
            </a:solidFill>
            <a:ln w="9525" cap="flat" cmpd="sng" algn="ctr">
              <a:noFill/>
              <a:prstDash val="solid"/>
              <a:headEnd type="none" w="med" len="med"/>
              <a:tailEnd type="none" w="med" len="med"/>
            </a:ln>
            <a:effectLst/>
          </p:spPr>
          <p:txBody>
            <a:bodyPr rot="0" spcFirstLastPara="0" vertOverflow="overflow" horzOverflow="overflow" vert="horz" wrap="square" lIns="274320" tIns="0" rIns="9144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900" b="0" i="0" u="none" strike="noStrike" kern="0" cap="none" spc="-30" normalizeH="0" baseline="0" noProof="0">
                  <a:ln>
                    <a:noFill/>
                  </a:ln>
                  <a:solidFill>
                    <a:srgbClr val="434343"/>
                  </a:solidFill>
                  <a:effectLst/>
                  <a:uLnTx/>
                  <a:uFillTx/>
                  <a:latin typeface="Segoe UI Semibold" panose="020B0702040204020203" pitchFamily="34" charset="0"/>
                  <a:ea typeface="Segoe UI" pitchFamily="34" charset="0"/>
                  <a:cs typeface="Segoe UI Semibold" panose="020B0702040204020203" pitchFamily="34" charset="0"/>
                </a:rPr>
                <a:t>PO is signed by MS FTE</a:t>
              </a:r>
            </a:p>
          </p:txBody>
        </p:sp>
        <p:sp>
          <p:nvSpPr>
            <p:cNvPr id="22" name="Rectangle 21">
              <a:extLst>
                <a:ext uri="{FF2B5EF4-FFF2-40B4-BE49-F238E27FC236}">
                  <a16:creationId xmlns:a16="http://schemas.microsoft.com/office/drawing/2014/main" id="{5D8A613A-F148-4C3B-94BA-21B253701837}"/>
                </a:ext>
              </a:extLst>
            </p:cNvPr>
            <p:cNvSpPr/>
            <p:nvPr/>
          </p:nvSpPr>
          <p:spPr bwMode="auto">
            <a:xfrm>
              <a:off x="9319340" y="5882788"/>
              <a:ext cx="2113390" cy="548640"/>
            </a:xfrm>
            <a:prstGeom prst="rect">
              <a:avLst/>
            </a:prstGeom>
            <a:solidFill>
              <a:sysClr val="window" lastClr="FFFFFF">
                <a:lumMod val="85000"/>
              </a:sysClr>
            </a:solidFill>
            <a:ln w="9525" cap="flat" cmpd="sng" algn="ctr">
              <a:noFill/>
              <a:prstDash val="solid"/>
              <a:headEnd type="none" w="med" len="med"/>
              <a:tailEnd type="none" w="med" len="med"/>
            </a:ln>
            <a:effectLst/>
          </p:spPr>
          <p:txBody>
            <a:bodyPr rot="0" spcFirstLastPara="0" vertOverflow="overflow" horzOverflow="overflow" vert="horz" wrap="square" lIns="274320" tIns="0" rIns="9144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900" b="0" i="0" u="none" strike="noStrike" kern="0" cap="none" spc="-30" normalizeH="0" baseline="0" noProof="0" dirty="0">
                  <a:ln>
                    <a:noFill/>
                  </a:ln>
                  <a:solidFill>
                    <a:srgbClr val="434343"/>
                  </a:solidFill>
                  <a:effectLst/>
                  <a:uLnTx/>
                  <a:uFillTx/>
                  <a:latin typeface="Segoe UI Semibold" panose="020B0702040204020203" pitchFamily="34" charset="0"/>
                  <a:ea typeface="Segoe UI" pitchFamily="34" charset="0"/>
                  <a:cs typeface="Segoe UI Semibold" panose="020B0702040204020203" pitchFamily="34" charset="0"/>
                </a:rPr>
                <a:t>ECIF Supplier can begin work</a:t>
              </a:r>
            </a:p>
          </p:txBody>
        </p:sp>
        <p:sp>
          <p:nvSpPr>
            <p:cNvPr id="23" name="Rectangle 22">
              <a:extLst>
                <a:ext uri="{FF2B5EF4-FFF2-40B4-BE49-F238E27FC236}">
                  <a16:creationId xmlns:a16="http://schemas.microsoft.com/office/drawing/2014/main" id="{A61E7366-DE04-4756-B3A6-E8564D909E27}"/>
                </a:ext>
              </a:extLst>
            </p:cNvPr>
            <p:cNvSpPr/>
            <p:nvPr/>
          </p:nvSpPr>
          <p:spPr bwMode="auto">
            <a:xfrm>
              <a:off x="434372" y="2551570"/>
              <a:ext cx="168093" cy="168093"/>
            </a:xfrm>
            <a:prstGeom prst="rect">
              <a:avLst/>
            </a:prstGeom>
            <a:solidFill>
              <a:srgbClr val="002050">
                <a:lumMod val="90000"/>
                <a:lumOff val="10000"/>
              </a:srgbClr>
            </a:solid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1</a:t>
              </a:r>
            </a:p>
          </p:txBody>
        </p:sp>
        <p:sp>
          <p:nvSpPr>
            <p:cNvPr id="24" name="Rectangle 23">
              <a:extLst>
                <a:ext uri="{FF2B5EF4-FFF2-40B4-BE49-F238E27FC236}">
                  <a16:creationId xmlns:a16="http://schemas.microsoft.com/office/drawing/2014/main" id="{C14671A3-4C7C-4B2E-9329-B5664F0CD65B}"/>
                </a:ext>
              </a:extLst>
            </p:cNvPr>
            <p:cNvSpPr/>
            <p:nvPr/>
          </p:nvSpPr>
          <p:spPr bwMode="auto">
            <a:xfrm>
              <a:off x="2480720" y="2554717"/>
              <a:ext cx="168093" cy="168093"/>
            </a:xfrm>
            <a:prstGeom prst="rect">
              <a:avLst/>
            </a:prstGeom>
            <a:solidFill>
              <a:srgbClr val="002050">
                <a:lumMod val="90000"/>
                <a:lumOff val="10000"/>
              </a:srgbClr>
            </a:solid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2</a:t>
              </a:r>
            </a:p>
          </p:txBody>
        </p:sp>
        <p:sp>
          <p:nvSpPr>
            <p:cNvPr id="25" name="Rectangle 24">
              <a:extLst>
                <a:ext uri="{FF2B5EF4-FFF2-40B4-BE49-F238E27FC236}">
                  <a16:creationId xmlns:a16="http://schemas.microsoft.com/office/drawing/2014/main" id="{532B193A-FDCD-420D-A8F5-98D75699960E}"/>
                </a:ext>
              </a:extLst>
            </p:cNvPr>
            <p:cNvSpPr/>
            <p:nvPr/>
          </p:nvSpPr>
          <p:spPr bwMode="auto">
            <a:xfrm>
              <a:off x="4527067" y="2573451"/>
              <a:ext cx="168093" cy="168093"/>
            </a:xfrm>
            <a:prstGeom prst="rect">
              <a:avLst/>
            </a:prstGeom>
            <a:solidFill>
              <a:srgbClr val="002050">
                <a:lumMod val="90000"/>
                <a:lumOff val="10000"/>
              </a:srgbClr>
            </a:solid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3</a:t>
              </a:r>
            </a:p>
          </p:txBody>
        </p:sp>
        <p:sp>
          <p:nvSpPr>
            <p:cNvPr id="26" name="Rectangle 25">
              <a:extLst>
                <a:ext uri="{FF2B5EF4-FFF2-40B4-BE49-F238E27FC236}">
                  <a16:creationId xmlns:a16="http://schemas.microsoft.com/office/drawing/2014/main" id="{0EA7C158-8457-4546-B7A3-8AF1D53682A6}"/>
                </a:ext>
              </a:extLst>
            </p:cNvPr>
            <p:cNvSpPr/>
            <p:nvPr/>
          </p:nvSpPr>
          <p:spPr bwMode="auto">
            <a:xfrm>
              <a:off x="9319340" y="3595209"/>
              <a:ext cx="168093" cy="168093"/>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2</a:t>
              </a:r>
            </a:p>
          </p:txBody>
        </p:sp>
        <p:sp>
          <p:nvSpPr>
            <p:cNvPr id="27" name="Rectangle 26">
              <a:extLst>
                <a:ext uri="{FF2B5EF4-FFF2-40B4-BE49-F238E27FC236}">
                  <a16:creationId xmlns:a16="http://schemas.microsoft.com/office/drawing/2014/main" id="{AA220E1D-0E3F-4B7E-B2CF-E4B9ABEB311D}"/>
                </a:ext>
              </a:extLst>
            </p:cNvPr>
            <p:cNvSpPr/>
            <p:nvPr/>
          </p:nvSpPr>
          <p:spPr bwMode="auto">
            <a:xfrm>
              <a:off x="9324831" y="4609298"/>
              <a:ext cx="168093" cy="168093"/>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3</a:t>
              </a:r>
            </a:p>
          </p:txBody>
        </p:sp>
        <p:sp>
          <p:nvSpPr>
            <p:cNvPr id="28" name="Rectangle 27">
              <a:extLst>
                <a:ext uri="{FF2B5EF4-FFF2-40B4-BE49-F238E27FC236}">
                  <a16:creationId xmlns:a16="http://schemas.microsoft.com/office/drawing/2014/main" id="{30017580-7C96-40D8-BB2D-D102BF8742B7}"/>
                </a:ext>
              </a:extLst>
            </p:cNvPr>
            <p:cNvSpPr/>
            <p:nvPr/>
          </p:nvSpPr>
          <p:spPr bwMode="auto">
            <a:xfrm>
              <a:off x="9319340" y="5238571"/>
              <a:ext cx="168093" cy="168093"/>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4</a:t>
              </a:r>
            </a:p>
          </p:txBody>
        </p:sp>
        <p:sp>
          <p:nvSpPr>
            <p:cNvPr id="29" name="Rectangle 28">
              <a:extLst>
                <a:ext uri="{FF2B5EF4-FFF2-40B4-BE49-F238E27FC236}">
                  <a16:creationId xmlns:a16="http://schemas.microsoft.com/office/drawing/2014/main" id="{C37ADE5A-6F1D-4707-85BF-94EE74C839EF}"/>
                </a:ext>
              </a:extLst>
            </p:cNvPr>
            <p:cNvSpPr/>
            <p:nvPr/>
          </p:nvSpPr>
          <p:spPr bwMode="auto">
            <a:xfrm>
              <a:off x="9324831" y="5905228"/>
              <a:ext cx="168093" cy="168093"/>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5</a:t>
              </a:r>
            </a:p>
          </p:txBody>
        </p:sp>
        <p:sp>
          <p:nvSpPr>
            <p:cNvPr id="30" name="Arrow: Right 29">
              <a:extLst>
                <a:ext uri="{FF2B5EF4-FFF2-40B4-BE49-F238E27FC236}">
                  <a16:creationId xmlns:a16="http://schemas.microsoft.com/office/drawing/2014/main" id="{E048E089-6E0F-4C8F-8B2D-D6C7180017C7}"/>
                </a:ext>
              </a:extLst>
            </p:cNvPr>
            <p:cNvSpPr/>
            <p:nvPr/>
          </p:nvSpPr>
          <p:spPr bwMode="auto">
            <a:xfrm>
              <a:off x="3236493" y="3862422"/>
              <a:ext cx="753856" cy="401288"/>
            </a:xfrm>
            <a:prstGeom prst="rightArrow">
              <a:avLst/>
            </a:prstGeom>
            <a:solidFill>
              <a:srgbClr val="C00000"/>
            </a:solidFill>
            <a:ln w="10795" cap="flat" cmpd="sng" algn="ctr">
              <a:noFill/>
              <a:prstDash val="solid"/>
              <a:headEnd type="none" w="med" len="med"/>
              <a:tailEnd type="none" w="med" len="med"/>
            </a:ln>
            <a:effectLst/>
          </p:spPr>
          <p:txBody>
            <a:bodyPr vert="horz" wrap="square" lIns="45720" tIns="0" rIns="45720" bIns="0" numCol="1" rtlCol="0" anchor="ctr" anchorCtr="0" compatLnSpc="1">
              <a:prstTxWarp prst="textNoShape">
                <a:avLst/>
              </a:prstTxWarp>
            </a:bodyPr>
            <a:lstStyle/>
            <a:p>
              <a:pPr marL="0" marR="0" lvl="0" indent="0" algn="ctr" defTabSz="913751"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prstClr val="white"/>
                  </a:solidFill>
                  <a:effectLst/>
                  <a:uLnTx/>
                  <a:uFillTx/>
                  <a:latin typeface="Segoe UI Semilight"/>
                  <a:ea typeface="+mn-ea"/>
                  <a:cs typeface="+mn-cs"/>
                </a:rPr>
                <a:t>No</a:t>
              </a:r>
            </a:p>
          </p:txBody>
        </p:sp>
        <p:sp>
          <p:nvSpPr>
            <p:cNvPr id="31" name="Rectangle 30">
              <a:extLst>
                <a:ext uri="{FF2B5EF4-FFF2-40B4-BE49-F238E27FC236}">
                  <a16:creationId xmlns:a16="http://schemas.microsoft.com/office/drawing/2014/main" id="{F5F07E3C-D134-4883-893D-744641073BD7}"/>
                </a:ext>
              </a:extLst>
            </p:cNvPr>
            <p:cNvSpPr/>
            <p:nvPr/>
          </p:nvSpPr>
          <p:spPr bwMode="auto">
            <a:xfrm>
              <a:off x="3017069" y="3248571"/>
              <a:ext cx="228600" cy="914400"/>
            </a:xfrm>
            <a:prstGeom prst="rect">
              <a:avLst/>
            </a:prstGeom>
            <a:solidFill>
              <a:srgbClr val="C000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 name="Rectangle 31">
              <a:extLst>
                <a:ext uri="{FF2B5EF4-FFF2-40B4-BE49-F238E27FC236}">
                  <a16:creationId xmlns:a16="http://schemas.microsoft.com/office/drawing/2014/main" id="{673F4158-7D44-41B1-A589-E5073C12E540}"/>
                </a:ext>
              </a:extLst>
            </p:cNvPr>
            <p:cNvSpPr/>
            <p:nvPr/>
          </p:nvSpPr>
          <p:spPr bwMode="auto">
            <a:xfrm>
              <a:off x="4009538" y="3796544"/>
              <a:ext cx="1806531" cy="535934"/>
            </a:xfrm>
            <a:prstGeom prst="rect">
              <a:avLst/>
            </a:prstGeom>
            <a:solidFill>
              <a:sysClr val="window" lastClr="FFFFFF">
                <a:lumMod val="85000"/>
              </a:sysClr>
            </a:solidFill>
            <a:ln w="9525" cap="flat" cmpd="sng" algn="ctr">
              <a:noFill/>
              <a:prstDash val="solid"/>
              <a:headEnd type="none" w="med" len="med"/>
              <a:tailEnd type="none" w="med" len="med"/>
            </a:ln>
            <a:effectLst/>
          </p:spPr>
          <p:txBody>
            <a:bodyPr rot="0" spcFirstLastPara="0" vertOverflow="overflow" horzOverflow="overflow" vert="horz" wrap="square" lIns="45720" tIns="0" rIns="4572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434343"/>
                  </a:solidFill>
                  <a:effectLst/>
                  <a:uLnTx/>
                  <a:uFillTx/>
                  <a:latin typeface="Segoe UI Semibold" panose="020B0702040204020203" pitchFamily="34" charset="0"/>
                  <a:ea typeface="Segoe UI" pitchFamily="34" charset="0"/>
                  <a:cs typeface="Segoe UI Semibold" panose="020B0702040204020203" pitchFamily="34" charset="0"/>
                </a:rPr>
                <a:t>Supplier Onboarding</a:t>
              </a:r>
            </a:p>
          </p:txBody>
        </p:sp>
        <p:sp>
          <p:nvSpPr>
            <p:cNvPr id="33" name="TextBox 32">
              <a:extLst>
                <a:ext uri="{FF2B5EF4-FFF2-40B4-BE49-F238E27FC236}">
                  <a16:creationId xmlns:a16="http://schemas.microsoft.com/office/drawing/2014/main" id="{9A596EEA-0409-4D10-86B8-D91B4F6C037B}"/>
                </a:ext>
              </a:extLst>
            </p:cNvPr>
            <p:cNvSpPr txBox="1"/>
            <p:nvPr/>
          </p:nvSpPr>
          <p:spPr>
            <a:xfrm>
              <a:off x="4009537" y="4332478"/>
              <a:ext cx="3116673" cy="1523494"/>
            </a:xfrm>
            <a:prstGeom prst="rect">
              <a:avLst/>
            </a:prstGeom>
            <a:noFill/>
          </p:spPr>
          <p:txBody>
            <a:bodyPr wrap="square" lIns="91440" tIns="146304" rIns="91440" bIns="146304" rtlCol="0">
              <a:spAutoFit/>
            </a:bodyPr>
            <a:lstStyle/>
            <a:p>
              <a:pPr marR="0" lvl="0" algn="l" defTabSz="914400" rtl="0" eaLnBrk="1" fontAlgn="auto" latinLnBrk="0" hangingPunct="1">
                <a:lnSpc>
                  <a:spcPct val="90000"/>
                </a:lnSpc>
                <a:spcBef>
                  <a:spcPts val="0"/>
                </a:spcBef>
                <a:spcAft>
                  <a:spcPts val="600"/>
                </a:spcAft>
                <a:buClr>
                  <a:srgbClr val="0070C0"/>
                </a:buClr>
                <a:buSzTx/>
                <a:tabLst/>
                <a:defRPr/>
              </a:pPr>
              <a:r>
                <a:rPr kumimoji="0" lang="en-US" sz="1200" b="1" i="0" u="none" strike="noStrike" kern="0" cap="none" spc="-20" normalizeH="0" baseline="0" noProof="0" dirty="0">
                  <a:ln>
                    <a:noFill/>
                  </a:ln>
                  <a:gradFill>
                    <a:gsLst>
                      <a:gs pos="2917">
                        <a:srgbClr val="434343"/>
                      </a:gs>
                      <a:gs pos="30000">
                        <a:srgbClr val="434343"/>
                      </a:gs>
                    </a:gsLst>
                    <a:lin ang="5400000" scaled="0"/>
                  </a:gradFill>
                  <a:effectLst/>
                  <a:uLnTx/>
                  <a:uFillTx/>
                  <a:latin typeface="Segoe UI"/>
                  <a:ea typeface="+mn-ea"/>
                  <a:cs typeface="+mn-cs"/>
                </a:rPr>
                <a:t>There are potentially 4 requirements an ECIF Supplier must have to be enabled -  3 are supplier dependent:</a:t>
              </a:r>
            </a:p>
            <a:p>
              <a:pPr marL="228600" marR="0" lvl="0" indent="-228600" algn="l" defTabSz="914400" rtl="0" eaLnBrk="1" fontAlgn="auto" latinLnBrk="0" hangingPunct="1">
                <a:lnSpc>
                  <a:spcPct val="90000"/>
                </a:lnSpc>
                <a:spcBef>
                  <a:spcPts val="0"/>
                </a:spcBef>
                <a:spcAft>
                  <a:spcPts val="600"/>
                </a:spcAft>
                <a:buClr>
                  <a:srgbClr val="0070C0"/>
                </a:buClr>
                <a:buSzTx/>
                <a:buFont typeface="+mj-lt"/>
                <a:buAutoNum type="arabicPeriod"/>
                <a:tabLst/>
                <a:defRPr/>
              </a:pPr>
              <a:r>
                <a:rPr kumimoji="0" lang="en-US" sz="1200" b="0" i="0" u="none" strike="noStrike" kern="0" cap="none" spc="-20" normalizeH="0" baseline="0" noProof="0" dirty="0">
                  <a:ln>
                    <a:noFill/>
                  </a:ln>
                  <a:gradFill>
                    <a:gsLst>
                      <a:gs pos="2917">
                        <a:srgbClr val="434343"/>
                      </a:gs>
                      <a:gs pos="30000">
                        <a:srgbClr val="434343"/>
                      </a:gs>
                    </a:gsLst>
                    <a:lin ang="5400000" scaled="0"/>
                  </a:gradFill>
                  <a:effectLst/>
                  <a:uLnTx/>
                  <a:uFillTx/>
                  <a:latin typeface="Segoe UI"/>
                  <a:ea typeface="+mn-ea"/>
                  <a:cs typeface="+mn-cs"/>
                </a:rPr>
                <a:t>Payment Central</a:t>
              </a:r>
            </a:p>
            <a:p>
              <a:pPr marL="228600" marR="0" lvl="0" indent="-228600" algn="l" defTabSz="914400" rtl="0" eaLnBrk="1" fontAlgn="auto" latinLnBrk="0" hangingPunct="1">
                <a:lnSpc>
                  <a:spcPct val="90000"/>
                </a:lnSpc>
                <a:spcBef>
                  <a:spcPts val="0"/>
                </a:spcBef>
                <a:spcAft>
                  <a:spcPts val="600"/>
                </a:spcAft>
                <a:buClr>
                  <a:srgbClr val="0070C0"/>
                </a:buClr>
                <a:buSzTx/>
                <a:buFont typeface="+mj-lt"/>
                <a:buAutoNum type="arabicPeriod"/>
                <a:tabLst/>
                <a:defRPr/>
              </a:pPr>
              <a:r>
                <a:rPr kumimoji="0" lang="en-US" sz="1200" b="0" i="0" u="none" strike="noStrike" kern="0" cap="none" spc="-20" normalizeH="0" baseline="0" noProof="0" dirty="0">
                  <a:ln>
                    <a:noFill/>
                  </a:ln>
                  <a:gradFill>
                    <a:gsLst>
                      <a:gs pos="2917">
                        <a:srgbClr val="434343"/>
                      </a:gs>
                      <a:gs pos="30000">
                        <a:srgbClr val="434343"/>
                      </a:gs>
                    </a:gsLst>
                    <a:lin ang="5400000" scaled="0"/>
                  </a:gradFill>
                  <a:effectLst/>
                  <a:uLnTx/>
                  <a:uFillTx/>
                  <a:latin typeface="Segoe UI"/>
                  <a:ea typeface="+mn-ea"/>
                  <a:cs typeface="+mn-cs"/>
                </a:rPr>
                <a:t>Security and Privacy Assurance (SSPA)</a:t>
              </a:r>
              <a:endParaRPr kumimoji="0" lang="en-US" sz="1200" b="0" i="0" u="none" strike="noStrike" kern="0" cap="none" spc="0" normalizeH="0" baseline="0" noProof="0" dirty="0">
                <a:ln>
                  <a:noFill/>
                </a:ln>
                <a:solidFill>
                  <a:srgbClr val="434343"/>
                </a:solidFill>
                <a:effectLst/>
                <a:uLnTx/>
                <a:uFillTx/>
                <a:latin typeface="Segoe UI"/>
                <a:ea typeface="+mn-ea"/>
                <a:cs typeface="Segoe UI" panose="020B0502040204020203" pitchFamily="34" charset="0"/>
              </a:endParaRPr>
            </a:p>
            <a:p>
              <a:pPr marL="228600" marR="0" lvl="0" indent="-228600" algn="l" defTabSz="914400" rtl="0" eaLnBrk="1" fontAlgn="auto" latinLnBrk="0" hangingPunct="1">
                <a:lnSpc>
                  <a:spcPct val="90000"/>
                </a:lnSpc>
                <a:spcBef>
                  <a:spcPts val="0"/>
                </a:spcBef>
                <a:spcAft>
                  <a:spcPts val="600"/>
                </a:spcAft>
                <a:buClr>
                  <a:srgbClr val="0070C0"/>
                </a:buClr>
                <a:buSzTx/>
                <a:buFont typeface="+mj-lt"/>
                <a:buAutoNum type="arabicPeriod"/>
                <a:tabLst/>
                <a:defRPr/>
              </a:pPr>
              <a:r>
                <a:rPr kumimoji="0" lang="en-US" sz="1200" b="0" i="0" u="none" strike="noStrike" kern="0" cap="none" spc="-20" normalizeH="0" baseline="0" noProof="0" dirty="0">
                  <a:ln>
                    <a:noFill/>
                  </a:ln>
                  <a:gradFill>
                    <a:gsLst>
                      <a:gs pos="2917">
                        <a:srgbClr val="434343"/>
                      </a:gs>
                      <a:gs pos="30000">
                        <a:srgbClr val="434343"/>
                      </a:gs>
                    </a:gsLst>
                    <a:lin ang="5400000" scaled="0"/>
                  </a:gradFill>
                  <a:effectLst/>
                  <a:uLnTx/>
                  <a:uFillTx/>
                  <a:latin typeface="Segoe UI"/>
                  <a:ea typeface="+mn-ea"/>
                  <a:cs typeface="+mn-cs"/>
                </a:rPr>
                <a:t>RFP Procurement Rate Card</a:t>
              </a:r>
            </a:p>
          </p:txBody>
        </p:sp>
        <p:sp>
          <p:nvSpPr>
            <p:cNvPr id="34" name="Rectangle 33">
              <a:extLst>
                <a:ext uri="{FF2B5EF4-FFF2-40B4-BE49-F238E27FC236}">
                  <a16:creationId xmlns:a16="http://schemas.microsoft.com/office/drawing/2014/main" id="{32C3CAC0-66D8-41D1-BB7F-A91816FD8C3D}"/>
                </a:ext>
              </a:extLst>
            </p:cNvPr>
            <p:cNvSpPr/>
            <p:nvPr/>
          </p:nvSpPr>
          <p:spPr bwMode="auto">
            <a:xfrm rot="5400000">
              <a:off x="7176396" y="2605069"/>
              <a:ext cx="201168" cy="2926080"/>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Freeform 18">
              <a:extLst>
                <a:ext uri="{FF2B5EF4-FFF2-40B4-BE49-F238E27FC236}">
                  <a16:creationId xmlns:a16="http://schemas.microsoft.com/office/drawing/2014/main" id="{738FA83D-A0AD-4376-8069-551BA5B4C1E5}"/>
                </a:ext>
              </a:extLst>
            </p:cNvPr>
            <p:cNvSpPr>
              <a:spLocks noEditPoints="1"/>
            </p:cNvSpPr>
            <p:nvPr/>
          </p:nvSpPr>
          <p:spPr bwMode="black">
            <a:xfrm>
              <a:off x="6191507" y="1961694"/>
              <a:ext cx="160311" cy="195551"/>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ysClr val="window" lastClr="FFFFFF"/>
            </a:solidFill>
            <a:ln>
              <a:noFill/>
            </a:ln>
          </p:spPr>
          <p:txBody>
            <a:bodyPr vert="horz" wrap="square" lIns="61729" tIns="30865" rIns="61729" bIns="30865"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434343"/>
                </a:solidFill>
                <a:effectLst/>
                <a:uLnTx/>
                <a:uFillTx/>
                <a:latin typeface="Segoe UI"/>
                <a:ea typeface="+mn-ea"/>
                <a:cs typeface="+mn-cs"/>
              </a:endParaRPr>
            </a:p>
          </p:txBody>
        </p:sp>
        <p:sp>
          <p:nvSpPr>
            <p:cNvPr id="36" name="Freeform 14">
              <a:extLst>
                <a:ext uri="{FF2B5EF4-FFF2-40B4-BE49-F238E27FC236}">
                  <a16:creationId xmlns:a16="http://schemas.microsoft.com/office/drawing/2014/main" id="{CC241A68-485B-45B6-847B-EDCDFEEE9B84}"/>
                </a:ext>
              </a:extLst>
            </p:cNvPr>
            <p:cNvSpPr>
              <a:spLocks noEditPoints="1"/>
            </p:cNvSpPr>
            <p:nvPr/>
          </p:nvSpPr>
          <p:spPr bwMode="black">
            <a:xfrm>
              <a:off x="8982297" y="1951753"/>
              <a:ext cx="184808" cy="195552"/>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ysClr val="window" lastClr="FFFFFF"/>
            </a:solidFill>
            <a:ln w="10795" cap="flat" cmpd="sng" algn="ctr">
              <a:noFill/>
              <a:prstDash val="solid"/>
              <a:headEnd type="none" w="med" len="med"/>
              <a:tailEnd type="none" w="med" len="med"/>
            </a:ln>
            <a:effectLst/>
          </p:spPr>
          <p:txBody>
            <a:bodyPr vert="horz" wrap="square" lIns="61727" tIns="30863" rIns="61727" bIns="30863" numCol="1" rtlCol="0" anchor="ctr" anchorCtr="0" compatLnSpc="1">
              <a:prstTxWarp prst="textNoShape">
                <a:avLst/>
              </a:prstTxWarp>
            </a:bodyPr>
            <a:lstStyle/>
            <a:p>
              <a:pPr marL="0" marR="0" lvl="0" indent="0" algn="l" defTabSz="755555"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125" normalizeH="0" baseline="0" noProof="0">
                <a:ln>
                  <a:noFill/>
                </a:ln>
                <a:solidFill>
                  <a:srgbClr val="434343">
                    <a:lumMod val="50000"/>
                  </a:srgbClr>
                </a:solidFill>
                <a:effectLst/>
                <a:uLnTx/>
                <a:uFillTx/>
                <a:latin typeface="Segoe Light" pitchFamily="34" charset="0"/>
                <a:ea typeface="+mn-ea"/>
                <a:cs typeface="+mn-cs"/>
              </a:endParaRPr>
            </a:p>
          </p:txBody>
        </p:sp>
        <p:sp>
          <p:nvSpPr>
            <p:cNvPr id="37" name="Rectangle 36">
              <a:extLst>
                <a:ext uri="{FF2B5EF4-FFF2-40B4-BE49-F238E27FC236}">
                  <a16:creationId xmlns:a16="http://schemas.microsoft.com/office/drawing/2014/main" id="{57DDCC31-1613-452B-8868-DA1B24866AEE}"/>
                </a:ext>
              </a:extLst>
            </p:cNvPr>
            <p:cNvSpPr/>
            <p:nvPr/>
          </p:nvSpPr>
          <p:spPr bwMode="auto">
            <a:xfrm rot="10800000">
              <a:off x="8740020" y="3037438"/>
              <a:ext cx="201168" cy="1133856"/>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 name="Rectangle 38">
              <a:extLst>
                <a:ext uri="{FF2B5EF4-FFF2-40B4-BE49-F238E27FC236}">
                  <a16:creationId xmlns:a16="http://schemas.microsoft.com/office/drawing/2014/main" id="{2A76855A-C64C-46F8-BECC-51C3F11CFC92}"/>
                </a:ext>
              </a:extLst>
            </p:cNvPr>
            <p:cNvSpPr/>
            <p:nvPr/>
          </p:nvSpPr>
          <p:spPr bwMode="auto">
            <a:xfrm>
              <a:off x="9319339" y="2595604"/>
              <a:ext cx="2113389" cy="914400"/>
            </a:xfrm>
            <a:prstGeom prst="rect">
              <a:avLst/>
            </a:prstGeom>
            <a:solidFill>
              <a:sysClr val="window" lastClr="FFFFFF">
                <a:lumMod val="85000"/>
              </a:sysClr>
            </a:solidFill>
            <a:ln w="9525" cap="flat" cmpd="sng" algn="ctr">
              <a:noFill/>
              <a:prstDash val="solid"/>
              <a:headEnd type="none" w="med" len="med"/>
              <a:tailEnd type="none" w="med" len="med"/>
            </a:ln>
            <a:effectLst/>
          </p:spPr>
          <p:txBody>
            <a:bodyPr rot="0" spcFirstLastPara="0" vertOverflow="overflow" horzOverflow="overflow" vert="horz" wrap="square" lIns="274320" tIns="0" rIns="9144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850" b="0" i="0" u="none" strike="noStrike" kern="0" cap="none" spc="-30" normalizeH="0" baseline="0" noProof="0" dirty="0">
                  <a:ln>
                    <a:noFill/>
                  </a:ln>
                  <a:solidFill>
                    <a:srgbClr val="434343"/>
                  </a:solidFill>
                  <a:effectLst/>
                  <a:uLnTx/>
                  <a:uFillTx/>
                  <a:latin typeface="Segoe UI Semibold" panose="020B0702040204020203" pitchFamily="34" charset="0"/>
                  <a:ea typeface="Segoe UI" pitchFamily="34" charset="0"/>
                  <a:cs typeface="Segoe UI Semibold" panose="020B0702040204020203" pitchFamily="34" charset="0"/>
                </a:rPr>
                <a:t>ECIF Ops performs quality check. During this check, supplier’s enablement status and SSPA status is </a:t>
              </a:r>
              <a:r>
                <a:rPr kumimoji="0" lang="en-US" sz="850" b="0" i="0" u="none" strike="noStrike" kern="0" cap="none" spc="-50" normalizeH="0" baseline="0" noProof="0" dirty="0">
                  <a:ln>
                    <a:noFill/>
                  </a:ln>
                  <a:solidFill>
                    <a:srgbClr val="434343"/>
                  </a:solidFill>
                  <a:effectLst/>
                  <a:uLnTx/>
                  <a:uFillTx/>
                  <a:latin typeface="Segoe UI Semibold" panose="020B0702040204020203" pitchFamily="34" charset="0"/>
                  <a:ea typeface="Segoe UI" pitchFamily="34" charset="0"/>
                  <a:cs typeface="Segoe UI Semibold" panose="020B0702040204020203" pitchFamily="34" charset="0"/>
                </a:rPr>
                <a:t>reviewed. </a:t>
              </a:r>
              <a:r>
                <a:rPr kumimoji="0" lang="en-US" sz="850" b="0" i="1" u="none" strike="noStrike" kern="0" cap="none" spc="-50" normalizeH="0" baseline="0" noProof="0" dirty="0">
                  <a:ln>
                    <a:noFill/>
                  </a:ln>
                  <a:solidFill>
                    <a:srgbClr val="434343"/>
                  </a:solidFill>
                  <a:effectLst/>
                  <a:uLnTx/>
                  <a:uFillTx/>
                  <a:latin typeface="Segoe UI Semibold" panose="020B0702040204020203" pitchFamily="34" charset="0"/>
                  <a:ea typeface="Segoe UI" pitchFamily="34" charset="0"/>
                  <a:cs typeface="Segoe UI Semibold" panose="020B0702040204020203" pitchFamily="34" charset="0"/>
                </a:rPr>
                <a:t>Note: SSPA status can change </a:t>
              </a:r>
              <a:r>
                <a:rPr kumimoji="0" lang="en-US" sz="850" b="0" i="1" u="none" strike="noStrike" kern="0" cap="none" spc="-30" normalizeH="0" baseline="0" noProof="0" dirty="0">
                  <a:ln>
                    <a:noFill/>
                  </a:ln>
                  <a:solidFill>
                    <a:srgbClr val="434343"/>
                  </a:solidFill>
                  <a:effectLst/>
                  <a:uLnTx/>
                  <a:uFillTx/>
                  <a:latin typeface="Segoe UI Semibold" panose="020B0702040204020203" pitchFamily="34" charset="0"/>
                  <a:ea typeface="Segoe UI" pitchFamily="34" charset="0"/>
                  <a:cs typeface="Segoe UI Semibold" panose="020B0702040204020203" pitchFamily="34" charset="0"/>
                </a:rPr>
                <a:t>at any moment along the process, depending on the expiration date of a particular supplier.</a:t>
              </a:r>
            </a:p>
          </p:txBody>
        </p:sp>
        <p:sp>
          <p:nvSpPr>
            <p:cNvPr id="40" name="Rectangle 39">
              <a:extLst>
                <a:ext uri="{FF2B5EF4-FFF2-40B4-BE49-F238E27FC236}">
                  <a16:creationId xmlns:a16="http://schemas.microsoft.com/office/drawing/2014/main" id="{98A1CD59-A0D0-4A79-B72B-24CCAB0B2FBB}"/>
                </a:ext>
              </a:extLst>
            </p:cNvPr>
            <p:cNvSpPr/>
            <p:nvPr/>
          </p:nvSpPr>
          <p:spPr bwMode="auto">
            <a:xfrm>
              <a:off x="9319339" y="2593381"/>
              <a:ext cx="168093" cy="168093"/>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1</a:t>
              </a:r>
            </a:p>
          </p:txBody>
        </p:sp>
      </p:grpSp>
    </p:spTree>
    <p:extLst>
      <p:ext uri="{BB962C8B-B14F-4D97-AF65-F5344CB8AC3E}">
        <p14:creationId xmlns:p14="http://schemas.microsoft.com/office/powerpoint/2010/main" val="324492065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555538-C548-42A4-B0DE-177AAC922D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647" r="2"/>
          <a:stretch/>
        </p:blipFill>
        <p:spPr>
          <a:xfrm>
            <a:off x="6774264" y="0"/>
            <a:ext cx="5417735" cy="6858000"/>
          </a:xfrm>
          <a:prstGeom prst="rect">
            <a:avLst/>
          </a:prstGeom>
        </p:spPr>
      </p:pic>
      <p:sp>
        <p:nvSpPr>
          <p:cNvPr id="2" name="Title 1">
            <a:extLst>
              <a:ext uri="{FF2B5EF4-FFF2-40B4-BE49-F238E27FC236}">
                <a16:creationId xmlns:a16="http://schemas.microsoft.com/office/drawing/2014/main" id="{CFCBD4AE-1107-4AEA-9CCF-195A67781E1A}"/>
              </a:ext>
            </a:extLst>
          </p:cNvPr>
          <p:cNvSpPr>
            <a:spLocks noGrp="1"/>
          </p:cNvSpPr>
          <p:nvPr>
            <p:ph type="title"/>
          </p:nvPr>
        </p:nvSpPr>
        <p:spPr/>
        <p:txBody>
          <a:bodyPr/>
          <a:lstStyle/>
          <a:p>
            <a:r>
              <a:rPr lang="en-US" dirty="0"/>
              <a:t>ECIF Supplier Enablement</a:t>
            </a:r>
          </a:p>
        </p:txBody>
      </p:sp>
      <p:sp>
        <p:nvSpPr>
          <p:cNvPr id="11" name="Rectangle 10">
            <a:extLst>
              <a:ext uri="{FF2B5EF4-FFF2-40B4-BE49-F238E27FC236}">
                <a16:creationId xmlns:a16="http://schemas.microsoft.com/office/drawing/2014/main" id="{C2C2A979-0750-4D09-8753-E1AD889EF06E}"/>
              </a:ext>
            </a:extLst>
          </p:cNvPr>
          <p:cNvSpPr/>
          <p:nvPr/>
        </p:nvSpPr>
        <p:spPr>
          <a:xfrm>
            <a:off x="528301" y="1457047"/>
            <a:ext cx="5950505" cy="646331"/>
          </a:xfrm>
          <a:prstGeom prst="rect">
            <a:avLst/>
          </a:prstGeom>
        </p:spPr>
        <p:txBody>
          <a:bodyPr wrap="square">
            <a:spAutoFit/>
          </a:bodyPr>
          <a:lstStyle/>
          <a:p>
            <a:r>
              <a:rPr lang="en-US" sz="1800">
                <a:latin typeface="+mj-lt"/>
              </a:rPr>
              <a:t>Enabled partners can do business with Microsoft as an approved Supplier by meeting these requirements:</a:t>
            </a:r>
          </a:p>
        </p:txBody>
      </p:sp>
      <p:grpSp>
        <p:nvGrpSpPr>
          <p:cNvPr id="33" name="Group 32">
            <a:extLst>
              <a:ext uri="{FF2B5EF4-FFF2-40B4-BE49-F238E27FC236}">
                <a16:creationId xmlns:a16="http://schemas.microsoft.com/office/drawing/2014/main" id="{B18E9124-69DA-4F87-BCF5-6C797EF6D515}"/>
              </a:ext>
            </a:extLst>
          </p:cNvPr>
          <p:cNvGrpSpPr/>
          <p:nvPr/>
        </p:nvGrpSpPr>
        <p:grpSpPr>
          <a:xfrm>
            <a:off x="588263" y="2428725"/>
            <a:ext cx="5945160" cy="848634"/>
            <a:chOff x="588263" y="2428725"/>
            <a:chExt cx="5945160" cy="848634"/>
          </a:xfrm>
        </p:grpSpPr>
        <p:grpSp>
          <p:nvGrpSpPr>
            <p:cNvPr id="12" name="Clipboard icon">
              <a:extLst>
                <a:ext uri="{FF2B5EF4-FFF2-40B4-BE49-F238E27FC236}">
                  <a16:creationId xmlns:a16="http://schemas.microsoft.com/office/drawing/2014/main" id="{507263AE-D49F-4FC6-B0D0-910F4D3C87D1}"/>
                </a:ext>
                <a:ext uri="{C183D7F6-B498-43B3-948B-1728B52AA6E4}">
                  <adec:decorative xmlns:adec="http://schemas.microsoft.com/office/drawing/2017/decorative" val="1"/>
                </a:ext>
              </a:extLst>
            </p:cNvPr>
            <p:cNvGrpSpPr/>
            <p:nvPr/>
          </p:nvGrpSpPr>
          <p:grpSpPr>
            <a:xfrm>
              <a:off x="588263" y="2428725"/>
              <a:ext cx="848634" cy="848634"/>
              <a:chOff x="7209793" y="3817357"/>
              <a:chExt cx="510498" cy="510498"/>
            </a:xfrm>
            <a:effectLst/>
          </p:grpSpPr>
          <p:sp>
            <p:nvSpPr>
              <p:cNvPr id="13" name="5">
                <a:extLst>
                  <a:ext uri="{FF2B5EF4-FFF2-40B4-BE49-F238E27FC236}">
                    <a16:creationId xmlns:a16="http://schemas.microsoft.com/office/drawing/2014/main" id="{2AB2E5F7-5782-4B88-B0BC-C0459385058D}"/>
                  </a:ext>
                  <a:ext uri="{C183D7F6-B498-43B3-948B-1728B52AA6E4}">
                    <adec:decorative xmlns:adec="http://schemas.microsoft.com/office/drawing/2017/decorative" val="1"/>
                  </a:ext>
                </a:extLst>
              </p:cNvPr>
              <p:cNvSpPr>
                <a:spLocks noChangeArrowheads="1"/>
              </p:cNvSpPr>
              <p:nvPr/>
            </p:nvSpPr>
            <p:spPr bwMode="auto">
              <a:xfrm flipH="1">
                <a:off x="7209793" y="3817357"/>
                <a:ext cx="510498" cy="510498"/>
              </a:xfrm>
              <a:prstGeom prst="ellipse">
                <a:avLst/>
              </a:prstGeom>
              <a:solidFill>
                <a:srgbClr val="0078D4"/>
              </a:solidFill>
              <a:ln>
                <a:noFill/>
              </a:ln>
              <a:effectLst/>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1200" b="1" i="0" u="none" strike="noStrike" kern="1200" cap="none" spc="0" normalizeH="0" baseline="0" noProof="0">
                  <a:ln>
                    <a:noFill/>
                  </a:ln>
                  <a:gradFill>
                    <a:gsLst>
                      <a:gs pos="0">
                        <a:srgbClr val="000000"/>
                      </a:gs>
                      <a:gs pos="100000">
                        <a:srgbClr val="000000"/>
                      </a:gs>
                    </a:gsLst>
                    <a:lin ang="5400000" scaled="1"/>
                  </a:gradFill>
                  <a:effectLst/>
                  <a:uLnTx/>
                  <a:uFillTx/>
                  <a:latin typeface="Segoe UI" panose="020B0502040204020203" pitchFamily="34" charset="0"/>
                  <a:ea typeface="+mn-ea"/>
                  <a:cs typeface="Segoe UI" panose="020B0502040204020203" pitchFamily="34" charset="0"/>
                </a:endParaRPr>
              </a:p>
            </p:txBody>
          </p:sp>
          <p:grpSp>
            <p:nvGrpSpPr>
              <p:cNvPr id="14" name="Graphic 124">
                <a:extLst>
                  <a:ext uri="{FF2B5EF4-FFF2-40B4-BE49-F238E27FC236}">
                    <a16:creationId xmlns:a16="http://schemas.microsoft.com/office/drawing/2014/main" id="{26FFB921-FE92-4CBC-8F9D-7E5872C6A464}"/>
                  </a:ext>
                </a:extLst>
              </p:cNvPr>
              <p:cNvGrpSpPr/>
              <p:nvPr/>
            </p:nvGrpSpPr>
            <p:grpSpPr>
              <a:xfrm>
                <a:off x="7343028" y="3889131"/>
                <a:ext cx="244029" cy="344511"/>
                <a:chOff x="7339956" y="3878488"/>
                <a:chExt cx="244029" cy="344511"/>
              </a:xfrm>
            </p:grpSpPr>
            <p:sp>
              <p:nvSpPr>
                <p:cNvPr id="15" name="Freeform: Shape 14">
                  <a:extLst>
                    <a:ext uri="{FF2B5EF4-FFF2-40B4-BE49-F238E27FC236}">
                      <a16:creationId xmlns:a16="http://schemas.microsoft.com/office/drawing/2014/main" id="{D94C81A3-F71D-4857-A6DA-2C8C7258214E}"/>
                    </a:ext>
                  </a:extLst>
                </p:cNvPr>
                <p:cNvSpPr/>
                <p:nvPr/>
              </p:nvSpPr>
              <p:spPr>
                <a:xfrm>
                  <a:off x="7384455" y="3878488"/>
                  <a:ext cx="143546" cy="71773"/>
                </a:xfrm>
                <a:custGeom>
                  <a:avLst/>
                  <a:gdLst>
                    <a:gd name="connsiteX0" fmla="*/ 0 w 143546"/>
                    <a:gd name="connsiteY0" fmla="*/ 80386 h 71773"/>
                    <a:gd name="connsiteX1" fmla="*/ 0 w 143546"/>
                    <a:gd name="connsiteY1" fmla="*/ 80386 h 71773"/>
                    <a:gd name="connsiteX2" fmla="*/ 146417 w 143546"/>
                    <a:gd name="connsiteY2" fmla="*/ 80386 h 71773"/>
                    <a:gd name="connsiteX3" fmla="*/ 146417 w 143546"/>
                    <a:gd name="connsiteY3" fmla="*/ 53112 h 71773"/>
                    <a:gd name="connsiteX4" fmla="*/ 97612 w 143546"/>
                    <a:gd name="connsiteY4" fmla="*/ 53112 h 71773"/>
                    <a:gd name="connsiteX5" fmla="*/ 97612 w 143546"/>
                    <a:gd name="connsiteY5" fmla="*/ 41628 h 71773"/>
                    <a:gd name="connsiteX6" fmla="*/ 97612 w 143546"/>
                    <a:gd name="connsiteY6" fmla="*/ 30145 h 71773"/>
                    <a:gd name="connsiteX7" fmla="*/ 96176 w 143546"/>
                    <a:gd name="connsiteY7" fmla="*/ 18661 h 71773"/>
                    <a:gd name="connsiteX8" fmla="*/ 91870 w 143546"/>
                    <a:gd name="connsiteY8" fmla="*/ 8613 h 71773"/>
                    <a:gd name="connsiteX9" fmla="*/ 84692 w 143546"/>
                    <a:gd name="connsiteY9" fmla="*/ 1435 h 71773"/>
                    <a:gd name="connsiteX10" fmla="*/ 73209 w 143546"/>
                    <a:gd name="connsiteY10" fmla="*/ 0 h 71773"/>
                    <a:gd name="connsiteX11" fmla="*/ 57419 w 143546"/>
                    <a:gd name="connsiteY11" fmla="*/ 5742 h 71773"/>
                    <a:gd name="connsiteX12" fmla="*/ 50241 w 143546"/>
                    <a:gd name="connsiteY12" fmla="*/ 18661 h 71773"/>
                    <a:gd name="connsiteX13" fmla="*/ 47370 w 143546"/>
                    <a:gd name="connsiteY13" fmla="*/ 35887 h 71773"/>
                    <a:gd name="connsiteX14" fmla="*/ 47370 w 143546"/>
                    <a:gd name="connsiteY14" fmla="*/ 53112 h 71773"/>
                    <a:gd name="connsiteX15" fmla="*/ 0 w 143546"/>
                    <a:gd name="connsiteY15" fmla="*/ 53112 h 71773"/>
                    <a:gd name="connsiteX16" fmla="*/ 0 w 143546"/>
                    <a:gd name="connsiteY16" fmla="*/ 80386 h 71773"/>
                    <a:gd name="connsiteX17" fmla="*/ 0 w 143546"/>
                    <a:gd name="connsiteY17" fmla="*/ 80386 h 71773"/>
                    <a:gd name="connsiteX18" fmla="*/ 0 w 143546"/>
                    <a:gd name="connsiteY18" fmla="*/ 80386 h 7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546" h="71773">
                      <a:moveTo>
                        <a:pt x="0" y="80386"/>
                      </a:moveTo>
                      <a:lnTo>
                        <a:pt x="0" y="80386"/>
                      </a:lnTo>
                      <a:lnTo>
                        <a:pt x="146417" y="80386"/>
                      </a:lnTo>
                      <a:lnTo>
                        <a:pt x="146417" y="53112"/>
                      </a:lnTo>
                      <a:lnTo>
                        <a:pt x="97612" y="53112"/>
                      </a:lnTo>
                      <a:cubicBezTo>
                        <a:pt x="97612" y="48806"/>
                        <a:pt x="97612" y="45935"/>
                        <a:pt x="97612" y="41628"/>
                      </a:cubicBezTo>
                      <a:cubicBezTo>
                        <a:pt x="97612" y="37322"/>
                        <a:pt x="97612" y="33016"/>
                        <a:pt x="97612" y="30145"/>
                      </a:cubicBezTo>
                      <a:cubicBezTo>
                        <a:pt x="97612" y="25838"/>
                        <a:pt x="96176" y="21532"/>
                        <a:pt x="96176" y="18661"/>
                      </a:cubicBezTo>
                      <a:cubicBezTo>
                        <a:pt x="94741" y="15790"/>
                        <a:pt x="93305" y="11484"/>
                        <a:pt x="91870" y="8613"/>
                      </a:cubicBezTo>
                      <a:cubicBezTo>
                        <a:pt x="90434" y="5742"/>
                        <a:pt x="87563" y="4306"/>
                        <a:pt x="84692" y="1435"/>
                      </a:cubicBezTo>
                      <a:cubicBezTo>
                        <a:pt x="81821" y="0"/>
                        <a:pt x="77515" y="0"/>
                        <a:pt x="73209" y="0"/>
                      </a:cubicBezTo>
                      <a:cubicBezTo>
                        <a:pt x="64596" y="0"/>
                        <a:pt x="60290" y="1435"/>
                        <a:pt x="57419" y="5742"/>
                      </a:cubicBezTo>
                      <a:cubicBezTo>
                        <a:pt x="53112" y="8613"/>
                        <a:pt x="51677" y="12919"/>
                        <a:pt x="50241" y="18661"/>
                      </a:cubicBezTo>
                      <a:cubicBezTo>
                        <a:pt x="48806" y="24403"/>
                        <a:pt x="47370" y="30145"/>
                        <a:pt x="47370" y="35887"/>
                      </a:cubicBezTo>
                      <a:cubicBezTo>
                        <a:pt x="47370" y="41628"/>
                        <a:pt x="47370" y="47370"/>
                        <a:pt x="47370" y="53112"/>
                      </a:cubicBezTo>
                      <a:lnTo>
                        <a:pt x="0" y="53112"/>
                      </a:lnTo>
                      <a:lnTo>
                        <a:pt x="0" y="80386"/>
                      </a:lnTo>
                      <a:lnTo>
                        <a:pt x="0" y="80386"/>
                      </a:lnTo>
                      <a:lnTo>
                        <a:pt x="0" y="80386"/>
                      </a:lnTo>
                      <a:close/>
                    </a:path>
                  </a:pathLst>
                </a:custGeom>
                <a:solidFill>
                  <a:schemeClr val="bg1"/>
                </a:solidFill>
                <a:ln w="140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16" name="Freeform: Shape 15">
                  <a:extLst>
                    <a:ext uri="{FF2B5EF4-FFF2-40B4-BE49-F238E27FC236}">
                      <a16:creationId xmlns:a16="http://schemas.microsoft.com/office/drawing/2014/main" id="{81C0E35A-1DBE-4026-AA93-D631A818173B}"/>
                    </a:ext>
                  </a:extLst>
                </p:cNvPr>
                <p:cNvSpPr/>
                <p:nvPr/>
              </p:nvSpPr>
              <p:spPr>
                <a:xfrm>
                  <a:off x="7339956" y="3934471"/>
                  <a:ext cx="229674" cy="287093"/>
                </a:xfrm>
                <a:custGeom>
                  <a:avLst/>
                  <a:gdLst>
                    <a:gd name="connsiteX0" fmla="*/ 218191 w 229674"/>
                    <a:gd name="connsiteY0" fmla="*/ 0 h 287092"/>
                    <a:gd name="connsiteX1" fmla="*/ 218191 w 229674"/>
                    <a:gd name="connsiteY1" fmla="*/ 53112 h 287092"/>
                    <a:gd name="connsiteX2" fmla="*/ 22967 w 229674"/>
                    <a:gd name="connsiteY2" fmla="*/ 53112 h 287092"/>
                    <a:gd name="connsiteX3" fmla="*/ 22967 w 229674"/>
                    <a:gd name="connsiteY3" fmla="*/ 0 h 287092"/>
                    <a:gd name="connsiteX4" fmla="*/ 0 w 229674"/>
                    <a:gd name="connsiteY4" fmla="*/ 0 h 287092"/>
                    <a:gd name="connsiteX5" fmla="*/ 0 w 229674"/>
                    <a:gd name="connsiteY5" fmla="*/ 291399 h 287092"/>
                    <a:gd name="connsiteX6" fmla="*/ 84692 w 229674"/>
                    <a:gd name="connsiteY6" fmla="*/ 291399 h 287092"/>
                    <a:gd name="connsiteX7" fmla="*/ 120579 w 229674"/>
                    <a:gd name="connsiteY7" fmla="*/ 291399 h 287092"/>
                    <a:gd name="connsiteX8" fmla="*/ 241158 w 229674"/>
                    <a:gd name="connsiteY8" fmla="*/ 291399 h 287092"/>
                    <a:gd name="connsiteX9" fmla="*/ 241158 w 229674"/>
                    <a:gd name="connsiteY9" fmla="*/ 80386 h 287092"/>
                    <a:gd name="connsiteX10" fmla="*/ 241158 w 229674"/>
                    <a:gd name="connsiteY10" fmla="*/ 70338 h 287092"/>
                    <a:gd name="connsiteX11" fmla="*/ 241158 w 229674"/>
                    <a:gd name="connsiteY11" fmla="*/ 0 h 28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674" h="287092">
                      <a:moveTo>
                        <a:pt x="218191" y="0"/>
                      </a:moveTo>
                      <a:lnTo>
                        <a:pt x="218191" y="53112"/>
                      </a:lnTo>
                      <a:lnTo>
                        <a:pt x="22967" y="53112"/>
                      </a:lnTo>
                      <a:lnTo>
                        <a:pt x="22967" y="0"/>
                      </a:lnTo>
                      <a:lnTo>
                        <a:pt x="0" y="0"/>
                      </a:lnTo>
                      <a:lnTo>
                        <a:pt x="0" y="291399"/>
                      </a:lnTo>
                      <a:lnTo>
                        <a:pt x="84692" y="291399"/>
                      </a:lnTo>
                      <a:lnTo>
                        <a:pt x="120579" y="291399"/>
                      </a:lnTo>
                      <a:lnTo>
                        <a:pt x="241158" y="291399"/>
                      </a:lnTo>
                      <a:lnTo>
                        <a:pt x="241158" y="80386"/>
                      </a:lnTo>
                      <a:lnTo>
                        <a:pt x="241158" y="70338"/>
                      </a:lnTo>
                      <a:lnTo>
                        <a:pt x="241158" y="0"/>
                      </a:lnTo>
                      <a:close/>
                    </a:path>
                  </a:pathLst>
                </a:custGeom>
                <a:solidFill>
                  <a:schemeClr val="bg1"/>
                </a:solidFill>
                <a:ln w="140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17" name="Freeform: Shape 16">
                  <a:extLst>
                    <a:ext uri="{FF2B5EF4-FFF2-40B4-BE49-F238E27FC236}">
                      <a16:creationId xmlns:a16="http://schemas.microsoft.com/office/drawing/2014/main" id="{905D9953-BE11-4BD1-BFF5-793A5E3866BC}"/>
                    </a:ext>
                  </a:extLst>
                </p:cNvPr>
                <p:cNvSpPr/>
                <p:nvPr/>
              </p:nvSpPr>
              <p:spPr>
                <a:xfrm>
                  <a:off x="7453358" y="4119646"/>
                  <a:ext cx="114837" cy="86128"/>
                </a:xfrm>
                <a:custGeom>
                  <a:avLst/>
                  <a:gdLst>
                    <a:gd name="connsiteX0" fmla="*/ 119144 w 114837"/>
                    <a:gd name="connsiteY0" fmla="*/ 25838 h 86127"/>
                    <a:gd name="connsiteX1" fmla="*/ 91870 w 114837"/>
                    <a:gd name="connsiteY1" fmla="*/ 0 h 86127"/>
                    <a:gd name="connsiteX2" fmla="*/ 48806 w 114837"/>
                    <a:gd name="connsiteY2" fmla="*/ 43064 h 86127"/>
                    <a:gd name="connsiteX3" fmla="*/ 25838 w 114837"/>
                    <a:gd name="connsiteY3" fmla="*/ 20096 h 86127"/>
                    <a:gd name="connsiteX4" fmla="*/ 0 w 114837"/>
                    <a:gd name="connsiteY4" fmla="*/ 47370 h 86127"/>
                    <a:gd name="connsiteX5" fmla="*/ 48806 w 114837"/>
                    <a:gd name="connsiteY5" fmla="*/ 96176 h 86127"/>
                    <a:gd name="connsiteX6" fmla="*/ 48806 w 114837"/>
                    <a:gd name="connsiteY6" fmla="*/ 96176 h 86127"/>
                    <a:gd name="connsiteX7" fmla="*/ 48806 w 114837"/>
                    <a:gd name="connsiteY7" fmla="*/ 96176 h 86127"/>
                    <a:gd name="connsiteX8" fmla="*/ 119144 w 114837"/>
                    <a:gd name="connsiteY8" fmla="*/ 25838 h 86127"/>
                    <a:gd name="connsiteX9" fmla="*/ 119144 w 114837"/>
                    <a:gd name="connsiteY9" fmla="*/ 25838 h 8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837" h="86127">
                      <a:moveTo>
                        <a:pt x="119144" y="25838"/>
                      </a:moveTo>
                      <a:lnTo>
                        <a:pt x="91870" y="0"/>
                      </a:lnTo>
                      <a:lnTo>
                        <a:pt x="48806" y="43064"/>
                      </a:lnTo>
                      <a:lnTo>
                        <a:pt x="25838" y="20096"/>
                      </a:lnTo>
                      <a:lnTo>
                        <a:pt x="0" y="47370"/>
                      </a:lnTo>
                      <a:lnTo>
                        <a:pt x="48806" y="96176"/>
                      </a:lnTo>
                      <a:lnTo>
                        <a:pt x="48806" y="96176"/>
                      </a:lnTo>
                      <a:lnTo>
                        <a:pt x="48806" y="96176"/>
                      </a:lnTo>
                      <a:lnTo>
                        <a:pt x="119144" y="25838"/>
                      </a:lnTo>
                      <a:lnTo>
                        <a:pt x="119144" y="25838"/>
                      </a:lnTo>
                      <a:close/>
                    </a:path>
                  </a:pathLst>
                </a:custGeom>
                <a:solidFill>
                  <a:srgbClr val="0078D4"/>
                </a:solidFill>
                <a:ln w="140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grpSp>
        <p:sp>
          <p:nvSpPr>
            <p:cNvPr id="18" name="Rectangle 17">
              <a:extLst>
                <a:ext uri="{FF2B5EF4-FFF2-40B4-BE49-F238E27FC236}">
                  <a16:creationId xmlns:a16="http://schemas.microsoft.com/office/drawing/2014/main" id="{549D100F-2B88-4C03-BAA9-C601242F76CD}"/>
                </a:ext>
              </a:extLst>
            </p:cNvPr>
            <p:cNvSpPr/>
            <p:nvPr/>
          </p:nvSpPr>
          <p:spPr>
            <a:xfrm>
              <a:off x="1546354" y="2513188"/>
              <a:ext cx="4987069" cy="646331"/>
            </a:xfrm>
            <a:prstGeom prst="rect">
              <a:avLst/>
            </a:prstGeom>
          </p:spPr>
          <p:txBody>
            <a:bodyPr wrap="square">
              <a:spAutoFit/>
            </a:bodyPr>
            <a:lstStyle/>
            <a:p>
              <a:r>
                <a:rPr lang="en-US" sz="1800"/>
                <a:t>Supplier needs to comply with the Microsoft Supplier Code of Conduct</a:t>
              </a:r>
            </a:p>
          </p:txBody>
        </p:sp>
      </p:grpSp>
      <p:grpSp>
        <p:nvGrpSpPr>
          <p:cNvPr id="34" name="Group 33">
            <a:extLst>
              <a:ext uri="{FF2B5EF4-FFF2-40B4-BE49-F238E27FC236}">
                <a16:creationId xmlns:a16="http://schemas.microsoft.com/office/drawing/2014/main" id="{E78E0CDA-3B90-4072-90DF-6FAFF88C9483}"/>
              </a:ext>
            </a:extLst>
          </p:cNvPr>
          <p:cNvGrpSpPr/>
          <p:nvPr/>
        </p:nvGrpSpPr>
        <p:grpSpPr>
          <a:xfrm>
            <a:off x="588263" y="3555242"/>
            <a:ext cx="5945160" cy="923330"/>
            <a:chOff x="588263" y="3555242"/>
            <a:chExt cx="5945160" cy="923330"/>
          </a:xfrm>
        </p:grpSpPr>
        <p:grpSp>
          <p:nvGrpSpPr>
            <p:cNvPr id="19" name="Clipboard icon">
              <a:extLst>
                <a:ext uri="{FF2B5EF4-FFF2-40B4-BE49-F238E27FC236}">
                  <a16:creationId xmlns:a16="http://schemas.microsoft.com/office/drawing/2014/main" id="{3BF4999A-E0A7-498A-87E8-EC84A5ACBADF}"/>
                </a:ext>
                <a:ext uri="{C183D7F6-B498-43B3-948B-1728B52AA6E4}">
                  <adec:decorative xmlns:adec="http://schemas.microsoft.com/office/drawing/2017/decorative" val="1"/>
                </a:ext>
              </a:extLst>
            </p:cNvPr>
            <p:cNvGrpSpPr/>
            <p:nvPr/>
          </p:nvGrpSpPr>
          <p:grpSpPr>
            <a:xfrm>
              <a:off x="588263" y="3606663"/>
              <a:ext cx="848634" cy="848634"/>
              <a:chOff x="7209793" y="3817357"/>
              <a:chExt cx="510498" cy="510498"/>
            </a:xfrm>
            <a:effectLst/>
          </p:grpSpPr>
          <p:sp>
            <p:nvSpPr>
              <p:cNvPr id="20" name="5">
                <a:extLst>
                  <a:ext uri="{FF2B5EF4-FFF2-40B4-BE49-F238E27FC236}">
                    <a16:creationId xmlns:a16="http://schemas.microsoft.com/office/drawing/2014/main" id="{8995B690-862E-43FB-800F-0FB8B38536A5}"/>
                  </a:ext>
                  <a:ext uri="{C183D7F6-B498-43B3-948B-1728B52AA6E4}">
                    <adec:decorative xmlns:adec="http://schemas.microsoft.com/office/drawing/2017/decorative" val="1"/>
                  </a:ext>
                </a:extLst>
              </p:cNvPr>
              <p:cNvSpPr>
                <a:spLocks noChangeArrowheads="1"/>
              </p:cNvSpPr>
              <p:nvPr/>
            </p:nvSpPr>
            <p:spPr bwMode="auto">
              <a:xfrm flipH="1">
                <a:off x="7209793" y="3817357"/>
                <a:ext cx="510498" cy="510498"/>
              </a:xfrm>
              <a:prstGeom prst="ellipse">
                <a:avLst/>
              </a:prstGeom>
              <a:solidFill>
                <a:srgbClr val="0078D4"/>
              </a:solidFill>
              <a:ln>
                <a:noFill/>
              </a:ln>
              <a:effectLst/>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1200" b="1" i="0" u="none" strike="noStrike" kern="1200" cap="none" spc="0" normalizeH="0" baseline="0" noProof="0">
                  <a:ln>
                    <a:noFill/>
                  </a:ln>
                  <a:gradFill>
                    <a:gsLst>
                      <a:gs pos="0">
                        <a:srgbClr val="000000"/>
                      </a:gs>
                      <a:gs pos="100000">
                        <a:srgbClr val="000000"/>
                      </a:gs>
                    </a:gsLst>
                    <a:lin ang="5400000" scaled="1"/>
                  </a:gradFill>
                  <a:effectLst/>
                  <a:uLnTx/>
                  <a:uFillTx/>
                  <a:latin typeface="Segoe UI" panose="020B0502040204020203" pitchFamily="34" charset="0"/>
                  <a:ea typeface="+mn-ea"/>
                  <a:cs typeface="Segoe UI" panose="020B0502040204020203" pitchFamily="34" charset="0"/>
                </a:endParaRPr>
              </a:p>
            </p:txBody>
          </p:sp>
          <p:grpSp>
            <p:nvGrpSpPr>
              <p:cNvPr id="21" name="Graphic 124">
                <a:extLst>
                  <a:ext uri="{FF2B5EF4-FFF2-40B4-BE49-F238E27FC236}">
                    <a16:creationId xmlns:a16="http://schemas.microsoft.com/office/drawing/2014/main" id="{405AAB82-6FAA-49EE-ABD7-71DC1D7A7606}"/>
                  </a:ext>
                </a:extLst>
              </p:cNvPr>
              <p:cNvGrpSpPr/>
              <p:nvPr/>
            </p:nvGrpSpPr>
            <p:grpSpPr>
              <a:xfrm>
                <a:off x="7343028" y="3889131"/>
                <a:ext cx="244029" cy="344511"/>
                <a:chOff x="7339956" y="3878488"/>
                <a:chExt cx="244029" cy="344511"/>
              </a:xfrm>
            </p:grpSpPr>
            <p:sp>
              <p:nvSpPr>
                <p:cNvPr id="22" name="Freeform: Shape 21">
                  <a:extLst>
                    <a:ext uri="{FF2B5EF4-FFF2-40B4-BE49-F238E27FC236}">
                      <a16:creationId xmlns:a16="http://schemas.microsoft.com/office/drawing/2014/main" id="{388550C8-68CA-43C9-A0E4-DCA307F0DCF4}"/>
                    </a:ext>
                  </a:extLst>
                </p:cNvPr>
                <p:cNvSpPr/>
                <p:nvPr/>
              </p:nvSpPr>
              <p:spPr>
                <a:xfrm>
                  <a:off x="7384455" y="3878488"/>
                  <a:ext cx="143546" cy="71773"/>
                </a:xfrm>
                <a:custGeom>
                  <a:avLst/>
                  <a:gdLst>
                    <a:gd name="connsiteX0" fmla="*/ 0 w 143546"/>
                    <a:gd name="connsiteY0" fmla="*/ 80386 h 71773"/>
                    <a:gd name="connsiteX1" fmla="*/ 0 w 143546"/>
                    <a:gd name="connsiteY1" fmla="*/ 80386 h 71773"/>
                    <a:gd name="connsiteX2" fmla="*/ 146417 w 143546"/>
                    <a:gd name="connsiteY2" fmla="*/ 80386 h 71773"/>
                    <a:gd name="connsiteX3" fmla="*/ 146417 w 143546"/>
                    <a:gd name="connsiteY3" fmla="*/ 53112 h 71773"/>
                    <a:gd name="connsiteX4" fmla="*/ 97612 w 143546"/>
                    <a:gd name="connsiteY4" fmla="*/ 53112 h 71773"/>
                    <a:gd name="connsiteX5" fmla="*/ 97612 w 143546"/>
                    <a:gd name="connsiteY5" fmla="*/ 41628 h 71773"/>
                    <a:gd name="connsiteX6" fmla="*/ 97612 w 143546"/>
                    <a:gd name="connsiteY6" fmla="*/ 30145 h 71773"/>
                    <a:gd name="connsiteX7" fmla="*/ 96176 w 143546"/>
                    <a:gd name="connsiteY7" fmla="*/ 18661 h 71773"/>
                    <a:gd name="connsiteX8" fmla="*/ 91870 w 143546"/>
                    <a:gd name="connsiteY8" fmla="*/ 8613 h 71773"/>
                    <a:gd name="connsiteX9" fmla="*/ 84692 w 143546"/>
                    <a:gd name="connsiteY9" fmla="*/ 1435 h 71773"/>
                    <a:gd name="connsiteX10" fmla="*/ 73209 w 143546"/>
                    <a:gd name="connsiteY10" fmla="*/ 0 h 71773"/>
                    <a:gd name="connsiteX11" fmla="*/ 57419 w 143546"/>
                    <a:gd name="connsiteY11" fmla="*/ 5742 h 71773"/>
                    <a:gd name="connsiteX12" fmla="*/ 50241 w 143546"/>
                    <a:gd name="connsiteY12" fmla="*/ 18661 h 71773"/>
                    <a:gd name="connsiteX13" fmla="*/ 47370 w 143546"/>
                    <a:gd name="connsiteY13" fmla="*/ 35887 h 71773"/>
                    <a:gd name="connsiteX14" fmla="*/ 47370 w 143546"/>
                    <a:gd name="connsiteY14" fmla="*/ 53112 h 71773"/>
                    <a:gd name="connsiteX15" fmla="*/ 0 w 143546"/>
                    <a:gd name="connsiteY15" fmla="*/ 53112 h 71773"/>
                    <a:gd name="connsiteX16" fmla="*/ 0 w 143546"/>
                    <a:gd name="connsiteY16" fmla="*/ 80386 h 71773"/>
                    <a:gd name="connsiteX17" fmla="*/ 0 w 143546"/>
                    <a:gd name="connsiteY17" fmla="*/ 80386 h 71773"/>
                    <a:gd name="connsiteX18" fmla="*/ 0 w 143546"/>
                    <a:gd name="connsiteY18" fmla="*/ 80386 h 7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546" h="71773">
                      <a:moveTo>
                        <a:pt x="0" y="80386"/>
                      </a:moveTo>
                      <a:lnTo>
                        <a:pt x="0" y="80386"/>
                      </a:lnTo>
                      <a:lnTo>
                        <a:pt x="146417" y="80386"/>
                      </a:lnTo>
                      <a:lnTo>
                        <a:pt x="146417" y="53112"/>
                      </a:lnTo>
                      <a:lnTo>
                        <a:pt x="97612" y="53112"/>
                      </a:lnTo>
                      <a:cubicBezTo>
                        <a:pt x="97612" y="48806"/>
                        <a:pt x="97612" y="45935"/>
                        <a:pt x="97612" y="41628"/>
                      </a:cubicBezTo>
                      <a:cubicBezTo>
                        <a:pt x="97612" y="37322"/>
                        <a:pt x="97612" y="33016"/>
                        <a:pt x="97612" y="30145"/>
                      </a:cubicBezTo>
                      <a:cubicBezTo>
                        <a:pt x="97612" y="25838"/>
                        <a:pt x="96176" y="21532"/>
                        <a:pt x="96176" y="18661"/>
                      </a:cubicBezTo>
                      <a:cubicBezTo>
                        <a:pt x="94741" y="15790"/>
                        <a:pt x="93305" y="11484"/>
                        <a:pt x="91870" y="8613"/>
                      </a:cubicBezTo>
                      <a:cubicBezTo>
                        <a:pt x="90434" y="5742"/>
                        <a:pt x="87563" y="4306"/>
                        <a:pt x="84692" y="1435"/>
                      </a:cubicBezTo>
                      <a:cubicBezTo>
                        <a:pt x="81821" y="0"/>
                        <a:pt x="77515" y="0"/>
                        <a:pt x="73209" y="0"/>
                      </a:cubicBezTo>
                      <a:cubicBezTo>
                        <a:pt x="64596" y="0"/>
                        <a:pt x="60290" y="1435"/>
                        <a:pt x="57419" y="5742"/>
                      </a:cubicBezTo>
                      <a:cubicBezTo>
                        <a:pt x="53112" y="8613"/>
                        <a:pt x="51677" y="12919"/>
                        <a:pt x="50241" y="18661"/>
                      </a:cubicBezTo>
                      <a:cubicBezTo>
                        <a:pt x="48806" y="24403"/>
                        <a:pt x="47370" y="30145"/>
                        <a:pt x="47370" y="35887"/>
                      </a:cubicBezTo>
                      <a:cubicBezTo>
                        <a:pt x="47370" y="41628"/>
                        <a:pt x="47370" y="47370"/>
                        <a:pt x="47370" y="53112"/>
                      </a:cubicBezTo>
                      <a:lnTo>
                        <a:pt x="0" y="53112"/>
                      </a:lnTo>
                      <a:lnTo>
                        <a:pt x="0" y="80386"/>
                      </a:lnTo>
                      <a:lnTo>
                        <a:pt x="0" y="80386"/>
                      </a:lnTo>
                      <a:lnTo>
                        <a:pt x="0" y="80386"/>
                      </a:lnTo>
                      <a:close/>
                    </a:path>
                  </a:pathLst>
                </a:custGeom>
                <a:solidFill>
                  <a:schemeClr val="bg1"/>
                </a:solidFill>
                <a:ln w="140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23" name="Freeform: Shape 22">
                  <a:extLst>
                    <a:ext uri="{FF2B5EF4-FFF2-40B4-BE49-F238E27FC236}">
                      <a16:creationId xmlns:a16="http://schemas.microsoft.com/office/drawing/2014/main" id="{1931A36C-7065-4ABF-9EFE-92BE83CF0D13}"/>
                    </a:ext>
                  </a:extLst>
                </p:cNvPr>
                <p:cNvSpPr/>
                <p:nvPr/>
              </p:nvSpPr>
              <p:spPr>
                <a:xfrm>
                  <a:off x="7339956" y="3934471"/>
                  <a:ext cx="229674" cy="287093"/>
                </a:xfrm>
                <a:custGeom>
                  <a:avLst/>
                  <a:gdLst>
                    <a:gd name="connsiteX0" fmla="*/ 218191 w 229674"/>
                    <a:gd name="connsiteY0" fmla="*/ 0 h 287092"/>
                    <a:gd name="connsiteX1" fmla="*/ 218191 w 229674"/>
                    <a:gd name="connsiteY1" fmla="*/ 53112 h 287092"/>
                    <a:gd name="connsiteX2" fmla="*/ 22967 w 229674"/>
                    <a:gd name="connsiteY2" fmla="*/ 53112 h 287092"/>
                    <a:gd name="connsiteX3" fmla="*/ 22967 w 229674"/>
                    <a:gd name="connsiteY3" fmla="*/ 0 h 287092"/>
                    <a:gd name="connsiteX4" fmla="*/ 0 w 229674"/>
                    <a:gd name="connsiteY4" fmla="*/ 0 h 287092"/>
                    <a:gd name="connsiteX5" fmla="*/ 0 w 229674"/>
                    <a:gd name="connsiteY5" fmla="*/ 291399 h 287092"/>
                    <a:gd name="connsiteX6" fmla="*/ 84692 w 229674"/>
                    <a:gd name="connsiteY6" fmla="*/ 291399 h 287092"/>
                    <a:gd name="connsiteX7" fmla="*/ 120579 w 229674"/>
                    <a:gd name="connsiteY7" fmla="*/ 291399 h 287092"/>
                    <a:gd name="connsiteX8" fmla="*/ 241158 w 229674"/>
                    <a:gd name="connsiteY8" fmla="*/ 291399 h 287092"/>
                    <a:gd name="connsiteX9" fmla="*/ 241158 w 229674"/>
                    <a:gd name="connsiteY9" fmla="*/ 80386 h 287092"/>
                    <a:gd name="connsiteX10" fmla="*/ 241158 w 229674"/>
                    <a:gd name="connsiteY10" fmla="*/ 70338 h 287092"/>
                    <a:gd name="connsiteX11" fmla="*/ 241158 w 229674"/>
                    <a:gd name="connsiteY11" fmla="*/ 0 h 28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674" h="287092">
                      <a:moveTo>
                        <a:pt x="218191" y="0"/>
                      </a:moveTo>
                      <a:lnTo>
                        <a:pt x="218191" y="53112"/>
                      </a:lnTo>
                      <a:lnTo>
                        <a:pt x="22967" y="53112"/>
                      </a:lnTo>
                      <a:lnTo>
                        <a:pt x="22967" y="0"/>
                      </a:lnTo>
                      <a:lnTo>
                        <a:pt x="0" y="0"/>
                      </a:lnTo>
                      <a:lnTo>
                        <a:pt x="0" y="291399"/>
                      </a:lnTo>
                      <a:lnTo>
                        <a:pt x="84692" y="291399"/>
                      </a:lnTo>
                      <a:lnTo>
                        <a:pt x="120579" y="291399"/>
                      </a:lnTo>
                      <a:lnTo>
                        <a:pt x="241158" y="291399"/>
                      </a:lnTo>
                      <a:lnTo>
                        <a:pt x="241158" y="80386"/>
                      </a:lnTo>
                      <a:lnTo>
                        <a:pt x="241158" y="70338"/>
                      </a:lnTo>
                      <a:lnTo>
                        <a:pt x="241158" y="0"/>
                      </a:lnTo>
                      <a:close/>
                    </a:path>
                  </a:pathLst>
                </a:custGeom>
                <a:solidFill>
                  <a:schemeClr val="bg1"/>
                </a:solidFill>
                <a:ln w="140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24" name="Freeform: Shape 23">
                  <a:extLst>
                    <a:ext uri="{FF2B5EF4-FFF2-40B4-BE49-F238E27FC236}">
                      <a16:creationId xmlns:a16="http://schemas.microsoft.com/office/drawing/2014/main" id="{4F86998F-E71D-451A-A038-9E647082D46C}"/>
                    </a:ext>
                  </a:extLst>
                </p:cNvPr>
                <p:cNvSpPr/>
                <p:nvPr/>
              </p:nvSpPr>
              <p:spPr>
                <a:xfrm>
                  <a:off x="7453358" y="4119646"/>
                  <a:ext cx="114837" cy="86128"/>
                </a:xfrm>
                <a:custGeom>
                  <a:avLst/>
                  <a:gdLst>
                    <a:gd name="connsiteX0" fmla="*/ 119144 w 114837"/>
                    <a:gd name="connsiteY0" fmla="*/ 25838 h 86127"/>
                    <a:gd name="connsiteX1" fmla="*/ 91870 w 114837"/>
                    <a:gd name="connsiteY1" fmla="*/ 0 h 86127"/>
                    <a:gd name="connsiteX2" fmla="*/ 48806 w 114837"/>
                    <a:gd name="connsiteY2" fmla="*/ 43064 h 86127"/>
                    <a:gd name="connsiteX3" fmla="*/ 25838 w 114837"/>
                    <a:gd name="connsiteY3" fmla="*/ 20096 h 86127"/>
                    <a:gd name="connsiteX4" fmla="*/ 0 w 114837"/>
                    <a:gd name="connsiteY4" fmla="*/ 47370 h 86127"/>
                    <a:gd name="connsiteX5" fmla="*/ 48806 w 114837"/>
                    <a:gd name="connsiteY5" fmla="*/ 96176 h 86127"/>
                    <a:gd name="connsiteX6" fmla="*/ 48806 w 114837"/>
                    <a:gd name="connsiteY6" fmla="*/ 96176 h 86127"/>
                    <a:gd name="connsiteX7" fmla="*/ 48806 w 114837"/>
                    <a:gd name="connsiteY7" fmla="*/ 96176 h 86127"/>
                    <a:gd name="connsiteX8" fmla="*/ 119144 w 114837"/>
                    <a:gd name="connsiteY8" fmla="*/ 25838 h 86127"/>
                    <a:gd name="connsiteX9" fmla="*/ 119144 w 114837"/>
                    <a:gd name="connsiteY9" fmla="*/ 25838 h 8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837" h="86127">
                      <a:moveTo>
                        <a:pt x="119144" y="25838"/>
                      </a:moveTo>
                      <a:lnTo>
                        <a:pt x="91870" y="0"/>
                      </a:lnTo>
                      <a:lnTo>
                        <a:pt x="48806" y="43064"/>
                      </a:lnTo>
                      <a:lnTo>
                        <a:pt x="25838" y="20096"/>
                      </a:lnTo>
                      <a:lnTo>
                        <a:pt x="0" y="47370"/>
                      </a:lnTo>
                      <a:lnTo>
                        <a:pt x="48806" y="96176"/>
                      </a:lnTo>
                      <a:lnTo>
                        <a:pt x="48806" y="96176"/>
                      </a:lnTo>
                      <a:lnTo>
                        <a:pt x="48806" y="96176"/>
                      </a:lnTo>
                      <a:lnTo>
                        <a:pt x="119144" y="25838"/>
                      </a:lnTo>
                      <a:lnTo>
                        <a:pt x="119144" y="25838"/>
                      </a:lnTo>
                      <a:close/>
                    </a:path>
                  </a:pathLst>
                </a:custGeom>
                <a:solidFill>
                  <a:srgbClr val="0078D4"/>
                </a:solidFill>
                <a:ln w="140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grpSp>
        <p:sp>
          <p:nvSpPr>
            <p:cNvPr id="25" name="Rectangle 24">
              <a:extLst>
                <a:ext uri="{FF2B5EF4-FFF2-40B4-BE49-F238E27FC236}">
                  <a16:creationId xmlns:a16="http://schemas.microsoft.com/office/drawing/2014/main" id="{70DD9FDB-B3CA-47EE-BB76-FCE220A4AFD9}"/>
                </a:ext>
              </a:extLst>
            </p:cNvPr>
            <p:cNvSpPr/>
            <p:nvPr/>
          </p:nvSpPr>
          <p:spPr>
            <a:xfrm>
              <a:off x="1546354" y="3555242"/>
              <a:ext cx="4987069" cy="923330"/>
            </a:xfrm>
            <a:prstGeom prst="rect">
              <a:avLst/>
            </a:prstGeom>
          </p:spPr>
          <p:txBody>
            <a:bodyPr wrap="square">
              <a:spAutoFit/>
            </a:bodyPr>
            <a:lstStyle/>
            <a:p>
              <a:r>
                <a:rPr lang="en-US" sz="1800"/>
                <a:t>Supplier acknowledges the Supplier Code of Conduct and Microsoft PO Terms &amp; Conditions </a:t>
              </a:r>
              <a:r>
                <a:rPr lang="en-US" sz="1800" b="1" u="sng"/>
                <a:t>during the Microsoft Supplier setup process</a:t>
              </a:r>
            </a:p>
          </p:txBody>
        </p:sp>
      </p:grpSp>
      <p:grpSp>
        <p:nvGrpSpPr>
          <p:cNvPr id="35" name="Group 34">
            <a:extLst>
              <a:ext uri="{FF2B5EF4-FFF2-40B4-BE49-F238E27FC236}">
                <a16:creationId xmlns:a16="http://schemas.microsoft.com/office/drawing/2014/main" id="{538B31F3-28C6-4326-A144-312BCAD0912F}"/>
              </a:ext>
            </a:extLst>
          </p:cNvPr>
          <p:cNvGrpSpPr/>
          <p:nvPr/>
        </p:nvGrpSpPr>
        <p:grpSpPr>
          <a:xfrm>
            <a:off x="588263" y="4812271"/>
            <a:ext cx="5938268" cy="848634"/>
            <a:chOff x="588263" y="4847171"/>
            <a:chExt cx="5938268" cy="848634"/>
          </a:xfrm>
        </p:grpSpPr>
        <p:grpSp>
          <p:nvGrpSpPr>
            <p:cNvPr id="26" name="Clipboard icon">
              <a:extLst>
                <a:ext uri="{FF2B5EF4-FFF2-40B4-BE49-F238E27FC236}">
                  <a16:creationId xmlns:a16="http://schemas.microsoft.com/office/drawing/2014/main" id="{FAFF7495-8A6F-4BE1-B0EC-DD532586807A}"/>
                </a:ext>
                <a:ext uri="{C183D7F6-B498-43B3-948B-1728B52AA6E4}">
                  <adec:decorative xmlns:adec="http://schemas.microsoft.com/office/drawing/2017/decorative" val="1"/>
                </a:ext>
              </a:extLst>
            </p:cNvPr>
            <p:cNvGrpSpPr/>
            <p:nvPr/>
          </p:nvGrpSpPr>
          <p:grpSpPr>
            <a:xfrm>
              <a:off x="588263" y="4847171"/>
              <a:ext cx="848634" cy="848634"/>
              <a:chOff x="7209793" y="3817357"/>
              <a:chExt cx="510498" cy="510498"/>
            </a:xfrm>
            <a:effectLst/>
          </p:grpSpPr>
          <p:sp>
            <p:nvSpPr>
              <p:cNvPr id="27" name="5">
                <a:extLst>
                  <a:ext uri="{FF2B5EF4-FFF2-40B4-BE49-F238E27FC236}">
                    <a16:creationId xmlns:a16="http://schemas.microsoft.com/office/drawing/2014/main" id="{700B4551-2FE6-424B-9A10-61E33A985DE4}"/>
                  </a:ext>
                  <a:ext uri="{C183D7F6-B498-43B3-948B-1728B52AA6E4}">
                    <adec:decorative xmlns:adec="http://schemas.microsoft.com/office/drawing/2017/decorative" val="1"/>
                  </a:ext>
                </a:extLst>
              </p:cNvPr>
              <p:cNvSpPr>
                <a:spLocks noChangeArrowheads="1"/>
              </p:cNvSpPr>
              <p:nvPr/>
            </p:nvSpPr>
            <p:spPr bwMode="auto">
              <a:xfrm flipH="1">
                <a:off x="7209793" y="3817357"/>
                <a:ext cx="510498" cy="510498"/>
              </a:xfrm>
              <a:prstGeom prst="ellipse">
                <a:avLst/>
              </a:prstGeom>
              <a:solidFill>
                <a:srgbClr val="0078D4"/>
              </a:solidFill>
              <a:ln>
                <a:noFill/>
              </a:ln>
              <a:effectLst/>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1200" b="1" i="0" u="none" strike="noStrike" kern="1200" cap="none" spc="0" normalizeH="0" baseline="0" noProof="0">
                  <a:ln>
                    <a:noFill/>
                  </a:ln>
                  <a:gradFill>
                    <a:gsLst>
                      <a:gs pos="0">
                        <a:srgbClr val="000000"/>
                      </a:gs>
                      <a:gs pos="100000">
                        <a:srgbClr val="000000"/>
                      </a:gs>
                    </a:gsLst>
                    <a:lin ang="5400000" scaled="1"/>
                  </a:gradFill>
                  <a:effectLst/>
                  <a:uLnTx/>
                  <a:uFillTx/>
                  <a:latin typeface="Segoe UI" panose="020B0502040204020203" pitchFamily="34" charset="0"/>
                  <a:ea typeface="+mn-ea"/>
                  <a:cs typeface="Segoe UI" panose="020B0502040204020203" pitchFamily="34" charset="0"/>
                </a:endParaRPr>
              </a:p>
            </p:txBody>
          </p:sp>
          <p:grpSp>
            <p:nvGrpSpPr>
              <p:cNvPr id="28" name="Graphic 124">
                <a:extLst>
                  <a:ext uri="{FF2B5EF4-FFF2-40B4-BE49-F238E27FC236}">
                    <a16:creationId xmlns:a16="http://schemas.microsoft.com/office/drawing/2014/main" id="{C312A8B2-A7DB-4B16-9C22-78C2A3C97CED}"/>
                  </a:ext>
                </a:extLst>
              </p:cNvPr>
              <p:cNvGrpSpPr/>
              <p:nvPr/>
            </p:nvGrpSpPr>
            <p:grpSpPr>
              <a:xfrm>
                <a:off x="7343028" y="3889131"/>
                <a:ext cx="244029" cy="344511"/>
                <a:chOff x="7339956" y="3878488"/>
                <a:chExt cx="244029" cy="344511"/>
              </a:xfrm>
            </p:grpSpPr>
            <p:sp>
              <p:nvSpPr>
                <p:cNvPr id="29" name="Freeform: Shape 28">
                  <a:extLst>
                    <a:ext uri="{FF2B5EF4-FFF2-40B4-BE49-F238E27FC236}">
                      <a16:creationId xmlns:a16="http://schemas.microsoft.com/office/drawing/2014/main" id="{172845D2-E7F2-4A7A-A6DE-E4CE0A2CCD6A}"/>
                    </a:ext>
                  </a:extLst>
                </p:cNvPr>
                <p:cNvSpPr/>
                <p:nvPr/>
              </p:nvSpPr>
              <p:spPr>
                <a:xfrm>
                  <a:off x="7384455" y="3878488"/>
                  <a:ext cx="143546" cy="71773"/>
                </a:xfrm>
                <a:custGeom>
                  <a:avLst/>
                  <a:gdLst>
                    <a:gd name="connsiteX0" fmla="*/ 0 w 143546"/>
                    <a:gd name="connsiteY0" fmla="*/ 80386 h 71773"/>
                    <a:gd name="connsiteX1" fmla="*/ 0 w 143546"/>
                    <a:gd name="connsiteY1" fmla="*/ 80386 h 71773"/>
                    <a:gd name="connsiteX2" fmla="*/ 146417 w 143546"/>
                    <a:gd name="connsiteY2" fmla="*/ 80386 h 71773"/>
                    <a:gd name="connsiteX3" fmla="*/ 146417 w 143546"/>
                    <a:gd name="connsiteY3" fmla="*/ 53112 h 71773"/>
                    <a:gd name="connsiteX4" fmla="*/ 97612 w 143546"/>
                    <a:gd name="connsiteY4" fmla="*/ 53112 h 71773"/>
                    <a:gd name="connsiteX5" fmla="*/ 97612 w 143546"/>
                    <a:gd name="connsiteY5" fmla="*/ 41628 h 71773"/>
                    <a:gd name="connsiteX6" fmla="*/ 97612 w 143546"/>
                    <a:gd name="connsiteY6" fmla="*/ 30145 h 71773"/>
                    <a:gd name="connsiteX7" fmla="*/ 96176 w 143546"/>
                    <a:gd name="connsiteY7" fmla="*/ 18661 h 71773"/>
                    <a:gd name="connsiteX8" fmla="*/ 91870 w 143546"/>
                    <a:gd name="connsiteY8" fmla="*/ 8613 h 71773"/>
                    <a:gd name="connsiteX9" fmla="*/ 84692 w 143546"/>
                    <a:gd name="connsiteY9" fmla="*/ 1435 h 71773"/>
                    <a:gd name="connsiteX10" fmla="*/ 73209 w 143546"/>
                    <a:gd name="connsiteY10" fmla="*/ 0 h 71773"/>
                    <a:gd name="connsiteX11" fmla="*/ 57419 w 143546"/>
                    <a:gd name="connsiteY11" fmla="*/ 5742 h 71773"/>
                    <a:gd name="connsiteX12" fmla="*/ 50241 w 143546"/>
                    <a:gd name="connsiteY12" fmla="*/ 18661 h 71773"/>
                    <a:gd name="connsiteX13" fmla="*/ 47370 w 143546"/>
                    <a:gd name="connsiteY13" fmla="*/ 35887 h 71773"/>
                    <a:gd name="connsiteX14" fmla="*/ 47370 w 143546"/>
                    <a:gd name="connsiteY14" fmla="*/ 53112 h 71773"/>
                    <a:gd name="connsiteX15" fmla="*/ 0 w 143546"/>
                    <a:gd name="connsiteY15" fmla="*/ 53112 h 71773"/>
                    <a:gd name="connsiteX16" fmla="*/ 0 w 143546"/>
                    <a:gd name="connsiteY16" fmla="*/ 80386 h 71773"/>
                    <a:gd name="connsiteX17" fmla="*/ 0 w 143546"/>
                    <a:gd name="connsiteY17" fmla="*/ 80386 h 71773"/>
                    <a:gd name="connsiteX18" fmla="*/ 0 w 143546"/>
                    <a:gd name="connsiteY18" fmla="*/ 80386 h 7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546" h="71773">
                      <a:moveTo>
                        <a:pt x="0" y="80386"/>
                      </a:moveTo>
                      <a:lnTo>
                        <a:pt x="0" y="80386"/>
                      </a:lnTo>
                      <a:lnTo>
                        <a:pt x="146417" y="80386"/>
                      </a:lnTo>
                      <a:lnTo>
                        <a:pt x="146417" y="53112"/>
                      </a:lnTo>
                      <a:lnTo>
                        <a:pt x="97612" y="53112"/>
                      </a:lnTo>
                      <a:cubicBezTo>
                        <a:pt x="97612" y="48806"/>
                        <a:pt x="97612" y="45935"/>
                        <a:pt x="97612" y="41628"/>
                      </a:cubicBezTo>
                      <a:cubicBezTo>
                        <a:pt x="97612" y="37322"/>
                        <a:pt x="97612" y="33016"/>
                        <a:pt x="97612" y="30145"/>
                      </a:cubicBezTo>
                      <a:cubicBezTo>
                        <a:pt x="97612" y="25838"/>
                        <a:pt x="96176" y="21532"/>
                        <a:pt x="96176" y="18661"/>
                      </a:cubicBezTo>
                      <a:cubicBezTo>
                        <a:pt x="94741" y="15790"/>
                        <a:pt x="93305" y="11484"/>
                        <a:pt x="91870" y="8613"/>
                      </a:cubicBezTo>
                      <a:cubicBezTo>
                        <a:pt x="90434" y="5742"/>
                        <a:pt x="87563" y="4306"/>
                        <a:pt x="84692" y="1435"/>
                      </a:cubicBezTo>
                      <a:cubicBezTo>
                        <a:pt x="81821" y="0"/>
                        <a:pt x="77515" y="0"/>
                        <a:pt x="73209" y="0"/>
                      </a:cubicBezTo>
                      <a:cubicBezTo>
                        <a:pt x="64596" y="0"/>
                        <a:pt x="60290" y="1435"/>
                        <a:pt x="57419" y="5742"/>
                      </a:cubicBezTo>
                      <a:cubicBezTo>
                        <a:pt x="53112" y="8613"/>
                        <a:pt x="51677" y="12919"/>
                        <a:pt x="50241" y="18661"/>
                      </a:cubicBezTo>
                      <a:cubicBezTo>
                        <a:pt x="48806" y="24403"/>
                        <a:pt x="47370" y="30145"/>
                        <a:pt x="47370" y="35887"/>
                      </a:cubicBezTo>
                      <a:cubicBezTo>
                        <a:pt x="47370" y="41628"/>
                        <a:pt x="47370" y="47370"/>
                        <a:pt x="47370" y="53112"/>
                      </a:cubicBezTo>
                      <a:lnTo>
                        <a:pt x="0" y="53112"/>
                      </a:lnTo>
                      <a:lnTo>
                        <a:pt x="0" y="80386"/>
                      </a:lnTo>
                      <a:lnTo>
                        <a:pt x="0" y="80386"/>
                      </a:lnTo>
                      <a:lnTo>
                        <a:pt x="0" y="80386"/>
                      </a:lnTo>
                      <a:close/>
                    </a:path>
                  </a:pathLst>
                </a:custGeom>
                <a:solidFill>
                  <a:schemeClr val="bg1"/>
                </a:solidFill>
                <a:ln w="140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30" name="Freeform: Shape 29">
                  <a:extLst>
                    <a:ext uri="{FF2B5EF4-FFF2-40B4-BE49-F238E27FC236}">
                      <a16:creationId xmlns:a16="http://schemas.microsoft.com/office/drawing/2014/main" id="{4C3E3AD3-A9A2-48F4-8B51-33962825AECB}"/>
                    </a:ext>
                  </a:extLst>
                </p:cNvPr>
                <p:cNvSpPr/>
                <p:nvPr/>
              </p:nvSpPr>
              <p:spPr>
                <a:xfrm>
                  <a:off x="7339956" y="3934471"/>
                  <a:ext cx="229674" cy="287093"/>
                </a:xfrm>
                <a:custGeom>
                  <a:avLst/>
                  <a:gdLst>
                    <a:gd name="connsiteX0" fmla="*/ 218191 w 229674"/>
                    <a:gd name="connsiteY0" fmla="*/ 0 h 287092"/>
                    <a:gd name="connsiteX1" fmla="*/ 218191 w 229674"/>
                    <a:gd name="connsiteY1" fmla="*/ 53112 h 287092"/>
                    <a:gd name="connsiteX2" fmla="*/ 22967 w 229674"/>
                    <a:gd name="connsiteY2" fmla="*/ 53112 h 287092"/>
                    <a:gd name="connsiteX3" fmla="*/ 22967 w 229674"/>
                    <a:gd name="connsiteY3" fmla="*/ 0 h 287092"/>
                    <a:gd name="connsiteX4" fmla="*/ 0 w 229674"/>
                    <a:gd name="connsiteY4" fmla="*/ 0 h 287092"/>
                    <a:gd name="connsiteX5" fmla="*/ 0 w 229674"/>
                    <a:gd name="connsiteY5" fmla="*/ 291399 h 287092"/>
                    <a:gd name="connsiteX6" fmla="*/ 84692 w 229674"/>
                    <a:gd name="connsiteY6" fmla="*/ 291399 h 287092"/>
                    <a:gd name="connsiteX7" fmla="*/ 120579 w 229674"/>
                    <a:gd name="connsiteY7" fmla="*/ 291399 h 287092"/>
                    <a:gd name="connsiteX8" fmla="*/ 241158 w 229674"/>
                    <a:gd name="connsiteY8" fmla="*/ 291399 h 287092"/>
                    <a:gd name="connsiteX9" fmla="*/ 241158 w 229674"/>
                    <a:gd name="connsiteY9" fmla="*/ 80386 h 287092"/>
                    <a:gd name="connsiteX10" fmla="*/ 241158 w 229674"/>
                    <a:gd name="connsiteY10" fmla="*/ 70338 h 287092"/>
                    <a:gd name="connsiteX11" fmla="*/ 241158 w 229674"/>
                    <a:gd name="connsiteY11" fmla="*/ 0 h 28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674" h="287092">
                      <a:moveTo>
                        <a:pt x="218191" y="0"/>
                      </a:moveTo>
                      <a:lnTo>
                        <a:pt x="218191" y="53112"/>
                      </a:lnTo>
                      <a:lnTo>
                        <a:pt x="22967" y="53112"/>
                      </a:lnTo>
                      <a:lnTo>
                        <a:pt x="22967" y="0"/>
                      </a:lnTo>
                      <a:lnTo>
                        <a:pt x="0" y="0"/>
                      </a:lnTo>
                      <a:lnTo>
                        <a:pt x="0" y="291399"/>
                      </a:lnTo>
                      <a:lnTo>
                        <a:pt x="84692" y="291399"/>
                      </a:lnTo>
                      <a:lnTo>
                        <a:pt x="120579" y="291399"/>
                      </a:lnTo>
                      <a:lnTo>
                        <a:pt x="241158" y="291399"/>
                      </a:lnTo>
                      <a:lnTo>
                        <a:pt x="241158" y="80386"/>
                      </a:lnTo>
                      <a:lnTo>
                        <a:pt x="241158" y="70338"/>
                      </a:lnTo>
                      <a:lnTo>
                        <a:pt x="241158" y="0"/>
                      </a:lnTo>
                      <a:close/>
                    </a:path>
                  </a:pathLst>
                </a:custGeom>
                <a:solidFill>
                  <a:schemeClr val="bg1"/>
                </a:solidFill>
                <a:ln w="140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31" name="Freeform: Shape 30">
                  <a:extLst>
                    <a:ext uri="{FF2B5EF4-FFF2-40B4-BE49-F238E27FC236}">
                      <a16:creationId xmlns:a16="http://schemas.microsoft.com/office/drawing/2014/main" id="{66D31069-74BA-45C2-9181-F2995C0566EF}"/>
                    </a:ext>
                  </a:extLst>
                </p:cNvPr>
                <p:cNvSpPr/>
                <p:nvPr/>
              </p:nvSpPr>
              <p:spPr>
                <a:xfrm>
                  <a:off x="7453358" y="4119646"/>
                  <a:ext cx="114837" cy="86128"/>
                </a:xfrm>
                <a:custGeom>
                  <a:avLst/>
                  <a:gdLst>
                    <a:gd name="connsiteX0" fmla="*/ 119144 w 114837"/>
                    <a:gd name="connsiteY0" fmla="*/ 25838 h 86127"/>
                    <a:gd name="connsiteX1" fmla="*/ 91870 w 114837"/>
                    <a:gd name="connsiteY1" fmla="*/ 0 h 86127"/>
                    <a:gd name="connsiteX2" fmla="*/ 48806 w 114837"/>
                    <a:gd name="connsiteY2" fmla="*/ 43064 h 86127"/>
                    <a:gd name="connsiteX3" fmla="*/ 25838 w 114837"/>
                    <a:gd name="connsiteY3" fmla="*/ 20096 h 86127"/>
                    <a:gd name="connsiteX4" fmla="*/ 0 w 114837"/>
                    <a:gd name="connsiteY4" fmla="*/ 47370 h 86127"/>
                    <a:gd name="connsiteX5" fmla="*/ 48806 w 114837"/>
                    <a:gd name="connsiteY5" fmla="*/ 96176 h 86127"/>
                    <a:gd name="connsiteX6" fmla="*/ 48806 w 114837"/>
                    <a:gd name="connsiteY6" fmla="*/ 96176 h 86127"/>
                    <a:gd name="connsiteX7" fmla="*/ 48806 w 114837"/>
                    <a:gd name="connsiteY7" fmla="*/ 96176 h 86127"/>
                    <a:gd name="connsiteX8" fmla="*/ 119144 w 114837"/>
                    <a:gd name="connsiteY8" fmla="*/ 25838 h 86127"/>
                    <a:gd name="connsiteX9" fmla="*/ 119144 w 114837"/>
                    <a:gd name="connsiteY9" fmla="*/ 25838 h 8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837" h="86127">
                      <a:moveTo>
                        <a:pt x="119144" y="25838"/>
                      </a:moveTo>
                      <a:lnTo>
                        <a:pt x="91870" y="0"/>
                      </a:lnTo>
                      <a:lnTo>
                        <a:pt x="48806" y="43064"/>
                      </a:lnTo>
                      <a:lnTo>
                        <a:pt x="25838" y="20096"/>
                      </a:lnTo>
                      <a:lnTo>
                        <a:pt x="0" y="47370"/>
                      </a:lnTo>
                      <a:lnTo>
                        <a:pt x="48806" y="96176"/>
                      </a:lnTo>
                      <a:lnTo>
                        <a:pt x="48806" y="96176"/>
                      </a:lnTo>
                      <a:lnTo>
                        <a:pt x="48806" y="96176"/>
                      </a:lnTo>
                      <a:lnTo>
                        <a:pt x="119144" y="25838"/>
                      </a:lnTo>
                      <a:lnTo>
                        <a:pt x="119144" y="25838"/>
                      </a:lnTo>
                      <a:close/>
                    </a:path>
                  </a:pathLst>
                </a:custGeom>
                <a:solidFill>
                  <a:srgbClr val="0078D4"/>
                </a:solidFill>
                <a:ln w="140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grpSp>
        <p:sp>
          <p:nvSpPr>
            <p:cNvPr id="32" name="Rectangle 31">
              <a:extLst>
                <a:ext uri="{FF2B5EF4-FFF2-40B4-BE49-F238E27FC236}">
                  <a16:creationId xmlns:a16="http://schemas.microsoft.com/office/drawing/2014/main" id="{4DE5C3F9-94E7-48B3-9B52-8FA810499E75}"/>
                </a:ext>
              </a:extLst>
            </p:cNvPr>
            <p:cNvSpPr/>
            <p:nvPr/>
          </p:nvSpPr>
          <p:spPr>
            <a:xfrm>
              <a:off x="1539462" y="4948322"/>
              <a:ext cx="4987069" cy="646331"/>
            </a:xfrm>
            <a:prstGeom prst="rect">
              <a:avLst/>
            </a:prstGeom>
          </p:spPr>
          <p:txBody>
            <a:bodyPr wrap="square">
              <a:spAutoFit/>
            </a:bodyPr>
            <a:lstStyle/>
            <a:p>
              <a:r>
                <a:rPr lang="en-US" sz="1800"/>
                <a:t>Supplier can visit </a:t>
              </a:r>
              <a:r>
                <a:rPr lang="en-US" sz="1800">
                  <a:hlinkClick r:id="rId3"/>
                </a:rPr>
                <a:t>Doing Business with Microsoft </a:t>
              </a:r>
              <a:r>
                <a:rPr lang="en-US" sz="1800"/>
                <a:t>web site for more details</a:t>
              </a:r>
            </a:p>
          </p:txBody>
        </p:sp>
      </p:grpSp>
    </p:spTree>
    <p:extLst>
      <p:ext uri="{BB962C8B-B14F-4D97-AF65-F5344CB8AC3E}">
        <p14:creationId xmlns:p14="http://schemas.microsoft.com/office/powerpoint/2010/main" val="34107066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BD4AE-1107-4AEA-9CCF-195A67781E1A}"/>
              </a:ext>
            </a:extLst>
          </p:cNvPr>
          <p:cNvSpPr>
            <a:spLocks noGrp="1"/>
          </p:cNvSpPr>
          <p:nvPr>
            <p:ph type="title"/>
          </p:nvPr>
        </p:nvSpPr>
        <p:spPr/>
        <p:txBody>
          <a:bodyPr/>
          <a:lstStyle/>
          <a:p>
            <a:r>
              <a:rPr lang="en-US"/>
              <a:t>Microsoft Payment Central (MPC) Overview</a:t>
            </a:r>
          </a:p>
        </p:txBody>
      </p:sp>
      <p:sp>
        <p:nvSpPr>
          <p:cNvPr id="6" name="Rectangle 5">
            <a:extLst>
              <a:ext uri="{FF2B5EF4-FFF2-40B4-BE49-F238E27FC236}">
                <a16:creationId xmlns:a16="http://schemas.microsoft.com/office/drawing/2014/main" id="{96709BC3-E80B-4665-A7B9-BF1E2B3E7118}"/>
              </a:ext>
            </a:extLst>
          </p:cNvPr>
          <p:cNvSpPr/>
          <p:nvPr/>
        </p:nvSpPr>
        <p:spPr>
          <a:xfrm>
            <a:off x="1200050" y="1185897"/>
            <a:ext cx="10505131" cy="871700"/>
          </a:xfrm>
          <a:prstGeom prst="rect">
            <a:avLst/>
          </a:prstGeom>
          <a:solidFill>
            <a:schemeClr val="bg1">
              <a:lumMod val="95000"/>
            </a:schemeClr>
          </a:solidFill>
        </p:spPr>
        <p:txBody>
          <a:bodyPr wrap="square" lIns="457200" anchor="ctr">
            <a:noAutofit/>
          </a:bodyPr>
          <a:lstStyle/>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0" i="0" u="none" strike="noStrike" kern="1200" cap="none" spc="0" normalizeH="0" baseline="0" noProof="0">
                <a:ln>
                  <a:noFill/>
                </a:ln>
                <a:solidFill>
                  <a:srgbClr val="0078D4"/>
                </a:solidFill>
                <a:effectLst/>
                <a:uLnTx/>
                <a:uFillTx/>
                <a:latin typeface="Segoe UI"/>
                <a:ea typeface="Calibri" panose="020F0502020204030204" pitchFamily="34" charset="0"/>
                <a:cs typeface="+mn-cs"/>
              </a:rPr>
              <a:t>What is Payment Central?</a:t>
            </a:r>
          </a:p>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0" i="0" u="none" strike="noStrike" kern="1200" cap="none" spc="0" normalizeH="0" baseline="0" noProof="0">
                <a:ln>
                  <a:noFill/>
                </a:ln>
                <a:solidFill>
                  <a:srgbClr val="000000">
                    <a:lumMod val="75000"/>
                    <a:lumOff val="25000"/>
                  </a:srgbClr>
                </a:solidFill>
                <a:effectLst/>
                <a:uLnTx/>
                <a:uFillTx/>
                <a:latin typeface="Segoe UI"/>
                <a:ea typeface="Calibri" panose="020F0502020204030204" pitchFamily="34" charset="0"/>
                <a:cs typeface="+mn-cs"/>
              </a:rPr>
              <a:t>Microsoft Payment Central is the centralized onboarding and account maintenance tool for suppliers working with Microsoft globally.</a:t>
            </a:r>
          </a:p>
        </p:txBody>
      </p:sp>
      <p:sp>
        <p:nvSpPr>
          <p:cNvPr id="10" name="Rectangle 9">
            <a:extLst>
              <a:ext uri="{FF2B5EF4-FFF2-40B4-BE49-F238E27FC236}">
                <a16:creationId xmlns:a16="http://schemas.microsoft.com/office/drawing/2014/main" id="{801942DA-901E-48D5-A0B5-F54F8531E287}"/>
              </a:ext>
            </a:extLst>
          </p:cNvPr>
          <p:cNvSpPr/>
          <p:nvPr/>
        </p:nvSpPr>
        <p:spPr>
          <a:xfrm>
            <a:off x="1200047" y="2295334"/>
            <a:ext cx="10505131" cy="640080"/>
          </a:xfrm>
          <a:prstGeom prst="rect">
            <a:avLst/>
          </a:prstGeom>
          <a:solidFill>
            <a:schemeClr val="bg1">
              <a:lumMod val="95000"/>
            </a:schemeClr>
          </a:solidFill>
        </p:spPr>
        <p:txBody>
          <a:bodyPr wrap="square" lIns="457200" anchor="ctr">
            <a:noAutofit/>
          </a:bodyPr>
          <a:lstStyle/>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0" i="0" u="none" strike="noStrike" kern="1200" cap="none" spc="0" normalizeH="0" baseline="0" noProof="0" dirty="0">
                <a:ln>
                  <a:noFill/>
                </a:ln>
                <a:solidFill>
                  <a:srgbClr val="0078D4"/>
                </a:solidFill>
                <a:effectLst/>
                <a:uLnTx/>
                <a:uFillTx/>
                <a:latin typeface="Segoe UI"/>
                <a:ea typeface="Calibri" panose="020F0502020204030204" pitchFamily="34" charset="0"/>
                <a:cs typeface="+mn-cs"/>
              </a:rPr>
              <a:t>What email will send the ECIF Supplier information regarding setting up an account in Payment Central?</a:t>
            </a:r>
          </a:p>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hlinkClick r:id="rId2"/>
              </a:rPr>
              <a:t>microsoft@e-mail.microsoft.com</a:t>
            </a:r>
            <a:r>
              <a:rPr kumimoji="0" lang="en-US" sz="14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 </a:t>
            </a:r>
          </a:p>
        </p:txBody>
      </p:sp>
      <p:sp>
        <p:nvSpPr>
          <p:cNvPr id="13" name="Rectangle 12">
            <a:extLst>
              <a:ext uri="{FF2B5EF4-FFF2-40B4-BE49-F238E27FC236}">
                <a16:creationId xmlns:a16="http://schemas.microsoft.com/office/drawing/2014/main" id="{9B30308F-8BB8-49DA-B4B7-3B79E5EC6F68}"/>
              </a:ext>
            </a:extLst>
          </p:cNvPr>
          <p:cNvSpPr/>
          <p:nvPr/>
        </p:nvSpPr>
        <p:spPr>
          <a:xfrm>
            <a:off x="1200047" y="3138983"/>
            <a:ext cx="10505131" cy="1707487"/>
          </a:xfrm>
          <a:prstGeom prst="rect">
            <a:avLst/>
          </a:prstGeom>
          <a:solidFill>
            <a:schemeClr val="bg1">
              <a:lumMod val="95000"/>
            </a:schemeClr>
          </a:solidFill>
        </p:spPr>
        <p:txBody>
          <a:bodyPr wrap="square" lIns="457200" anchor="ctr">
            <a:noAutofit/>
          </a:bodyPr>
          <a:lstStyle/>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0" i="0" u="none" strike="noStrike" kern="1200" cap="none" spc="0" normalizeH="0" baseline="0" noProof="0" dirty="0">
                <a:ln>
                  <a:noFill/>
                </a:ln>
                <a:solidFill>
                  <a:srgbClr val="0078D4"/>
                </a:solidFill>
                <a:effectLst/>
                <a:uLnTx/>
                <a:uFillTx/>
                <a:latin typeface="Segoe UI"/>
                <a:ea typeface="Calibri" panose="020F0502020204030204" pitchFamily="34" charset="0"/>
                <a:cs typeface="+mn-cs"/>
              </a:rPr>
              <a:t>Where does the ECIF Supplier go to complete their Payment Central activities?</a:t>
            </a:r>
          </a:p>
          <a:p>
            <a:pPr marL="171467" marR="0" lvl="0" indent="-171450" algn="l" defTabSz="914367" rtl="0" eaLnBrk="1" fontAlgn="ctr" latinLnBrk="0" hangingPunct="1">
              <a:lnSpc>
                <a:spcPct val="100000"/>
              </a:lnSpc>
              <a:spcBef>
                <a:spcPts val="0"/>
              </a:spcBef>
              <a:spcAft>
                <a:spcPts val="0"/>
              </a:spcAft>
              <a:buClrTx/>
              <a:buSzTx/>
              <a:buFont typeface="Arial" panose="020B0604020202020204" pitchFamily="34" charset="0"/>
              <a:buChar char="•"/>
              <a:tabLst>
                <a:tab pos="914400" algn="l"/>
                <a:tab pos="3032125" algn="l"/>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ECIF Suppliers will receive an email from Payment Central to set up an NVA (New Vendor Account) or provide updates to an existing account if appropriate. </a:t>
            </a:r>
          </a:p>
          <a:p>
            <a:pPr marL="171467" marR="0" lvl="0" indent="-171450" algn="l" defTabSz="914367" rtl="0" eaLnBrk="1" fontAlgn="ctr" latinLnBrk="0" hangingPunct="1">
              <a:lnSpc>
                <a:spcPct val="100000"/>
              </a:lnSpc>
              <a:spcBef>
                <a:spcPts val="0"/>
              </a:spcBef>
              <a:spcAft>
                <a:spcPts val="0"/>
              </a:spcAft>
              <a:buClrTx/>
              <a:buSzTx/>
              <a:buFont typeface="Arial" panose="020B0604020202020204" pitchFamily="34" charset="0"/>
              <a:buChar char="•"/>
              <a:tabLst>
                <a:tab pos="914400" algn="l"/>
                <a:tab pos="3032125" algn="l"/>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Each email will have its own unique, ECIF Supplier-specific link but ECIF Suppliers can also sign in through the </a:t>
            </a:r>
            <a:r>
              <a:rPr kumimoji="0" lang="en-US" sz="11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hlinkClick r:id="rId3"/>
              </a:rPr>
              <a:t>Microsoft Payment Central ECIF Supplier Portal</a:t>
            </a:r>
            <a:r>
              <a:rPr kumimoji="0" lang="en-US" sz="11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 </a:t>
            </a:r>
            <a:endParaRPr lang="en-US" sz="1100" b="1" dirty="0">
              <a:solidFill>
                <a:srgbClr val="000000">
                  <a:lumMod val="75000"/>
                  <a:lumOff val="25000"/>
                </a:srgbClr>
              </a:solidFill>
              <a:latin typeface="Segoe UI"/>
              <a:ea typeface="Calibri" panose="020F0502020204030204" pitchFamily="34" charset="0"/>
            </a:endParaRPr>
          </a:p>
          <a:p>
            <a:pPr marL="171467" marR="0" lvl="0" indent="-171450" algn="l" defTabSz="914367" rtl="0" eaLnBrk="1" fontAlgn="ctr" latinLnBrk="0" hangingPunct="1">
              <a:lnSpc>
                <a:spcPct val="100000"/>
              </a:lnSpc>
              <a:spcBef>
                <a:spcPts val="0"/>
              </a:spcBef>
              <a:spcAft>
                <a:spcPts val="0"/>
              </a:spcAft>
              <a:buClrTx/>
              <a:buSzTx/>
              <a:buFont typeface="Arial" panose="020B0604020202020204" pitchFamily="34" charset="0"/>
              <a:buChar char="•"/>
              <a:tabLst>
                <a:tab pos="914400" algn="l"/>
                <a:tab pos="3032125" algn="l"/>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The ECIF Supplier should sign into the portal using the email address in which they received the invitation email. </a:t>
            </a:r>
            <a:r>
              <a:rPr kumimoji="0" lang="en-US" sz="11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Note: </a:t>
            </a:r>
            <a:r>
              <a:rPr kumimoji="0" lang="en-US" sz="11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If this email address does not correspond to a Microsoft Account, the ECIF Supplier will need to beset it up as a Microsoft Account. Click “Sign Up Now” at the bottom of the login page to set up your Microsoft Account.  </a:t>
            </a:r>
            <a:endParaRPr lang="en-US" sz="1100" dirty="0">
              <a:solidFill>
                <a:srgbClr val="000000">
                  <a:lumMod val="75000"/>
                  <a:lumOff val="25000"/>
                </a:srgbClr>
              </a:solidFill>
              <a:latin typeface="Segoe UI"/>
              <a:ea typeface="Calibri" panose="020F0502020204030204" pitchFamily="34" charset="0"/>
            </a:endParaRPr>
          </a:p>
          <a:p>
            <a:pPr marL="171467" marR="0" lvl="0" indent="-171450" algn="l" defTabSz="914367" rtl="0" eaLnBrk="1" fontAlgn="ctr" latinLnBrk="0" hangingPunct="1">
              <a:lnSpc>
                <a:spcPct val="100000"/>
              </a:lnSpc>
              <a:spcBef>
                <a:spcPts val="0"/>
              </a:spcBef>
              <a:spcAft>
                <a:spcPts val="0"/>
              </a:spcAft>
              <a:buClrTx/>
              <a:buSzTx/>
              <a:buFont typeface="Arial" panose="020B0604020202020204" pitchFamily="34" charset="0"/>
              <a:buChar char="•"/>
              <a:tabLst>
                <a:tab pos="914400" algn="l"/>
                <a:tab pos="3032125" algn="l"/>
              </a:tabLst>
              <a:defRPr/>
            </a:pPr>
            <a:r>
              <a:rPr kumimoji="0" lang="en-US" sz="11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The ECIF Supplier will have 2 days to initiate all Payment Central activities and 30 days to complete the NVA</a:t>
            </a:r>
            <a:r>
              <a:rPr kumimoji="0" lang="en-US" sz="11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 </a:t>
            </a:r>
          </a:p>
        </p:txBody>
      </p:sp>
      <p:sp>
        <p:nvSpPr>
          <p:cNvPr id="14" name="Rectangle 13">
            <a:extLst>
              <a:ext uri="{FF2B5EF4-FFF2-40B4-BE49-F238E27FC236}">
                <a16:creationId xmlns:a16="http://schemas.microsoft.com/office/drawing/2014/main" id="{721B25F0-05D3-45D9-BD19-537BC8068474}"/>
              </a:ext>
            </a:extLst>
          </p:cNvPr>
          <p:cNvSpPr/>
          <p:nvPr/>
        </p:nvSpPr>
        <p:spPr>
          <a:xfrm>
            <a:off x="1200046" y="5056493"/>
            <a:ext cx="10505131" cy="1177513"/>
          </a:xfrm>
          <a:prstGeom prst="rect">
            <a:avLst/>
          </a:prstGeom>
          <a:solidFill>
            <a:schemeClr val="bg1">
              <a:lumMod val="95000"/>
            </a:schemeClr>
          </a:solidFill>
        </p:spPr>
        <p:txBody>
          <a:bodyPr wrap="square" lIns="457200" anchor="ctr">
            <a:noAutofit/>
          </a:bodyPr>
          <a:lstStyle/>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0" i="0" u="none" strike="noStrike" kern="1200" cap="none" spc="0" normalizeH="0" baseline="0" noProof="0" dirty="0">
                <a:ln>
                  <a:noFill/>
                </a:ln>
                <a:solidFill>
                  <a:srgbClr val="0078D4"/>
                </a:solidFill>
                <a:effectLst/>
                <a:uLnTx/>
                <a:uFillTx/>
                <a:latin typeface="Segoe UI"/>
                <a:ea typeface="Calibri" panose="020F0502020204030204" pitchFamily="34" charset="0"/>
                <a:cs typeface="+mn-cs"/>
              </a:rPr>
              <a:t>Where can the ECIF Supplier go for Payment Central Support?</a:t>
            </a:r>
          </a:p>
          <a:p>
            <a:pPr marL="171467" marR="0" lvl="0" indent="-171450" algn="l" defTabSz="914367" rtl="0" eaLnBrk="1" fontAlgn="ctr"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Information on how to complete the Payment Central NVA please see </a:t>
            </a:r>
            <a:r>
              <a:rPr kumimoji="0" lang="en-US" sz="11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the </a:t>
            </a:r>
            <a:r>
              <a:rPr kumimoji="0" lang="en-US" sz="11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hlinkClick r:id="rId4"/>
              </a:rPr>
              <a:t>MPC User Manual</a:t>
            </a:r>
            <a:r>
              <a:rPr kumimoji="0" lang="en-US" sz="11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 </a:t>
            </a:r>
          </a:p>
          <a:p>
            <a:pPr marL="171467" marR="0" lvl="0" indent="-171450" algn="l" defTabSz="914367" rtl="0" eaLnBrk="1" fontAlgn="ctr"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For support, the ECIF Supplier should first contact their Network/IT administrator if it is a login and/or account set up issue. </a:t>
            </a:r>
          </a:p>
          <a:p>
            <a:pPr marL="171467" marR="0" lvl="0" indent="-171450" algn="l" defTabSz="914367" rtl="0" eaLnBrk="1" fontAlgn="ctr"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If the admin is unable to resolve the issue, the ECIF Supplier should contact</a:t>
            </a:r>
            <a:r>
              <a:rPr kumimoji="0" lang="en-US" sz="1100" b="0" i="0" u="none" strike="noStrike" kern="1200" cap="none" spc="0" normalizeH="0" baseline="0" noProof="0" dirty="0">
                <a:ln>
                  <a:noFill/>
                </a:ln>
                <a:solidFill>
                  <a:srgbClr val="000000"/>
                </a:solidFill>
                <a:effectLst/>
                <a:uLnTx/>
                <a:uFillTx/>
                <a:latin typeface="Segoe UI"/>
                <a:ea typeface="+mn-ea"/>
                <a:cs typeface="+mn-cs"/>
              </a:rPr>
              <a:t> their Area/Country specific </a:t>
            </a:r>
            <a:r>
              <a:rPr kumimoji="0" lang="en-US" sz="1100" b="1" i="0" u="sng" strike="noStrike" kern="1200" cap="none" spc="0" normalizeH="0" baseline="0" noProof="0" dirty="0">
                <a:ln>
                  <a:noFill/>
                </a:ln>
                <a:solidFill>
                  <a:srgbClr val="000000"/>
                </a:solidFill>
                <a:effectLst/>
                <a:uLnTx/>
                <a:uFillTx/>
                <a:latin typeface="Segoe UI"/>
                <a:ea typeface="+mn-ea"/>
                <a:cs typeface="+mn-cs"/>
                <a:hlinkClick r:id="rId5"/>
              </a:rPr>
              <a:t>Accounts Payable Team</a:t>
            </a:r>
            <a:r>
              <a:rPr kumimoji="0" lang="en-US" sz="1100" b="1" i="0" u="sng" strike="noStrike" kern="1200" cap="none" spc="0" normalizeH="0" baseline="0" noProof="0" dirty="0">
                <a:ln>
                  <a:noFill/>
                </a:ln>
                <a:solidFill>
                  <a:srgbClr val="000000"/>
                </a:solidFill>
                <a:effectLst/>
                <a:uLnTx/>
                <a:uFillTx/>
                <a:latin typeface="Segoe UI"/>
                <a:ea typeface="+mn-ea"/>
                <a:cs typeface="+mn-cs"/>
              </a:rPr>
              <a:t>.</a:t>
            </a:r>
            <a:r>
              <a:rPr kumimoji="0" lang="en-US" sz="1100" b="1" i="0" u="none" strike="noStrike" kern="1200" cap="none" spc="0" normalizeH="0" baseline="0" noProof="0" dirty="0">
                <a:ln>
                  <a:noFill/>
                </a:ln>
                <a:solidFill>
                  <a:srgbClr val="000000"/>
                </a:solidFill>
                <a:effectLst/>
                <a:uLnTx/>
                <a:uFillTx/>
                <a:latin typeface="Segoe UI"/>
                <a:ea typeface="+mn-ea"/>
                <a:cs typeface="+mn-cs"/>
              </a:rPr>
              <a:t> </a:t>
            </a:r>
            <a:endParaRPr kumimoji="0" lang="en-US" sz="11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endParaRPr>
          </a:p>
        </p:txBody>
      </p:sp>
      <p:grpSp>
        <p:nvGrpSpPr>
          <p:cNvPr id="15" name="Flag icon">
            <a:extLst>
              <a:ext uri="{FF2B5EF4-FFF2-40B4-BE49-F238E27FC236}">
                <a16:creationId xmlns:a16="http://schemas.microsoft.com/office/drawing/2014/main" id="{97D10746-CBD1-49C2-85DD-3FEE373AC5C6}"/>
              </a:ext>
              <a:ext uri="{C183D7F6-B498-43B3-948B-1728B52AA6E4}">
                <adec:decorative xmlns:adec="http://schemas.microsoft.com/office/drawing/2017/decorative" val="1"/>
              </a:ext>
            </a:extLst>
          </p:cNvPr>
          <p:cNvGrpSpPr/>
          <p:nvPr/>
        </p:nvGrpSpPr>
        <p:grpSpPr>
          <a:xfrm>
            <a:off x="588263" y="1251661"/>
            <a:ext cx="904730" cy="713272"/>
            <a:chOff x="632534" y="1738121"/>
            <a:chExt cx="922872" cy="727575"/>
          </a:xfrm>
          <a:effectLst/>
        </p:grpSpPr>
        <p:sp>
          <p:nvSpPr>
            <p:cNvPr id="16" name="Rectangle: Rounded Corners 15">
              <a:extLst>
                <a:ext uri="{FF2B5EF4-FFF2-40B4-BE49-F238E27FC236}">
                  <a16:creationId xmlns:a16="http://schemas.microsoft.com/office/drawing/2014/main" id="{7B7E5ADF-5FE8-4E12-A381-9787E0A9F2EB}"/>
                </a:ext>
              </a:extLst>
            </p:cNvPr>
            <p:cNvSpPr/>
            <p:nvPr/>
          </p:nvSpPr>
          <p:spPr bwMode="auto">
            <a:xfrm>
              <a:off x="827831" y="1738121"/>
              <a:ext cx="727575" cy="727575"/>
            </a:xfrm>
            <a:prstGeom prst="roundRect">
              <a:avLst>
                <a:gd name="adj" fmla="val 50000"/>
              </a:avLst>
            </a:prstGeom>
            <a:solidFill>
              <a:schemeClr val="accent2"/>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7" name="Rectangle: Rounded Corners 16">
              <a:extLst>
                <a:ext uri="{FF2B5EF4-FFF2-40B4-BE49-F238E27FC236}">
                  <a16:creationId xmlns:a16="http://schemas.microsoft.com/office/drawing/2014/main" id="{3E8F0CB3-4F33-4C49-8472-304CDFC2DCF6}"/>
                </a:ext>
              </a:extLst>
            </p:cNvPr>
            <p:cNvSpPr/>
            <p:nvPr/>
          </p:nvSpPr>
          <p:spPr bwMode="auto">
            <a:xfrm>
              <a:off x="632534" y="1952756"/>
              <a:ext cx="298306" cy="298306"/>
            </a:xfrm>
            <a:prstGeom prst="roundRect">
              <a:avLst>
                <a:gd name="adj" fmla="val 0"/>
              </a:avLst>
            </a:prstGeom>
            <a:solidFill>
              <a:srgbClr val="50E6FF"/>
            </a:solidFill>
            <a:ln>
              <a:noFill/>
            </a:ln>
            <a:effectLst>
              <a:outerShdw blurRad="127000" dist="76200" dir="2400000" algn="ctr" rotWithShape="0">
                <a:prstClr val="black">
                  <a:alpha val="30000"/>
                </a:prstClr>
              </a:outerShdw>
            </a:effectLst>
          </p:spPr>
          <p:txBody>
            <a:bodyPr vert="horz" wrap="square" lIns="0" tIns="0" rIns="0" bIns="0" numCol="1" anchor="ctr" anchorCtr="0" compatLnSpc="1">
              <a:prstTxWarp prst="textNoShape">
                <a:avLst/>
              </a:prstTxWarp>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1372" b="1" i="0" u="none" strike="noStrike" kern="1200" cap="none" spc="0" normalizeH="0" baseline="0" noProof="0">
                  <a:ln>
                    <a:noFill/>
                  </a:ln>
                  <a:gradFill>
                    <a:gsLst>
                      <a:gs pos="0">
                        <a:srgbClr val="000000"/>
                      </a:gs>
                      <a:gs pos="100000">
                        <a:srgbClr val="000000"/>
                      </a:gs>
                    </a:gsLst>
                    <a:lin ang="5400000" scaled="1"/>
                  </a:gradFill>
                  <a:effectLst/>
                  <a:uLnTx/>
                  <a:uFillTx/>
                  <a:latin typeface="Segoe UI" panose="020B0502040204020203" pitchFamily="34" charset="0"/>
                  <a:ea typeface="+mn-ea"/>
                  <a:cs typeface="Segoe UI" panose="020B0502040204020203" pitchFamily="34" charset="0"/>
                </a:rPr>
                <a:t>1</a:t>
              </a:r>
            </a:p>
          </p:txBody>
        </p:sp>
        <p:grpSp>
          <p:nvGrpSpPr>
            <p:cNvPr id="18" name="Group 310">
              <a:extLst>
                <a:ext uri="{FF2B5EF4-FFF2-40B4-BE49-F238E27FC236}">
                  <a16:creationId xmlns:a16="http://schemas.microsoft.com/office/drawing/2014/main" id="{2BE7C29D-F932-46B7-9335-DF43AAD1D966}"/>
                </a:ext>
              </a:extLst>
            </p:cNvPr>
            <p:cNvGrpSpPr>
              <a:grpSpLocks noChangeAspect="1"/>
            </p:cNvGrpSpPr>
            <p:nvPr/>
          </p:nvGrpSpPr>
          <p:grpSpPr bwMode="auto">
            <a:xfrm>
              <a:off x="1103817" y="1864009"/>
              <a:ext cx="300039" cy="453589"/>
              <a:chOff x="4190" y="3358"/>
              <a:chExt cx="170" cy="257"/>
            </a:xfrm>
            <a:solidFill>
              <a:schemeClr val="bg1"/>
            </a:solidFill>
          </p:grpSpPr>
          <p:sp>
            <p:nvSpPr>
              <p:cNvPr id="19" name="Freeform 311">
                <a:extLst>
                  <a:ext uri="{FF2B5EF4-FFF2-40B4-BE49-F238E27FC236}">
                    <a16:creationId xmlns:a16="http://schemas.microsoft.com/office/drawing/2014/main" id="{793861DD-DA63-4696-8C9D-01EDCD947589}"/>
                  </a:ext>
                </a:extLst>
              </p:cNvPr>
              <p:cNvSpPr>
                <a:spLocks/>
              </p:cNvSpPr>
              <p:nvPr/>
            </p:nvSpPr>
            <p:spPr bwMode="auto">
              <a:xfrm>
                <a:off x="4223" y="3366"/>
                <a:ext cx="137" cy="141"/>
              </a:xfrm>
              <a:custGeom>
                <a:avLst/>
                <a:gdLst>
                  <a:gd name="T0" fmla="*/ 0 w 221"/>
                  <a:gd name="T1" fmla="*/ 0 h 228"/>
                  <a:gd name="T2" fmla="*/ 0 w 221"/>
                  <a:gd name="T3" fmla="*/ 0 h 228"/>
                  <a:gd name="T4" fmla="*/ 221 w 221"/>
                  <a:gd name="T5" fmla="*/ 112 h 228"/>
                  <a:gd name="T6" fmla="*/ 0 w 221"/>
                  <a:gd name="T7" fmla="*/ 228 h 228"/>
                  <a:gd name="T8" fmla="*/ 0 w 221"/>
                  <a:gd name="T9" fmla="*/ 0 h 228"/>
                </a:gdLst>
                <a:ahLst/>
                <a:cxnLst>
                  <a:cxn ang="0">
                    <a:pos x="T0" y="T1"/>
                  </a:cxn>
                  <a:cxn ang="0">
                    <a:pos x="T2" y="T3"/>
                  </a:cxn>
                  <a:cxn ang="0">
                    <a:pos x="T4" y="T5"/>
                  </a:cxn>
                  <a:cxn ang="0">
                    <a:pos x="T6" y="T7"/>
                  </a:cxn>
                  <a:cxn ang="0">
                    <a:pos x="T8" y="T9"/>
                  </a:cxn>
                </a:cxnLst>
                <a:rect l="0" t="0" r="r" b="b"/>
                <a:pathLst>
                  <a:path w="221" h="228">
                    <a:moveTo>
                      <a:pt x="0" y="0"/>
                    </a:moveTo>
                    <a:lnTo>
                      <a:pt x="0" y="0"/>
                    </a:lnTo>
                    <a:lnTo>
                      <a:pt x="221" y="112"/>
                    </a:lnTo>
                    <a:lnTo>
                      <a:pt x="0" y="228"/>
                    </a:lnTo>
                    <a:lnTo>
                      <a:pt x="0" y="0"/>
                    </a:lnTo>
                    <a:close/>
                  </a:path>
                </a:pathLst>
              </a:custGeom>
              <a:grpFill/>
              <a:ln w="0">
                <a:noFill/>
                <a:prstDash val="solid"/>
                <a:round/>
                <a:headEnd/>
                <a:tailEnd/>
              </a:ln>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20" name="Freeform 312">
                <a:extLst>
                  <a:ext uri="{FF2B5EF4-FFF2-40B4-BE49-F238E27FC236}">
                    <a16:creationId xmlns:a16="http://schemas.microsoft.com/office/drawing/2014/main" id="{7335B9CF-8237-4C0C-A809-7CF541EF059E}"/>
                  </a:ext>
                </a:extLst>
              </p:cNvPr>
              <p:cNvSpPr>
                <a:spLocks/>
              </p:cNvSpPr>
              <p:nvPr/>
            </p:nvSpPr>
            <p:spPr bwMode="auto">
              <a:xfrm>
                <a:off x="4190" y="3358"/>
                <a:ext cx="16" cy="257"/>
              </a:xfrm>
              <a:custGeom>
                <a:avLst/>
                <a:gdLst>
                  <a:gd name="T0" fmla="*/ 0 w 26"/>
                  <a:gd name="T1" fmla="*/ 413 h 413"/>
                  <a:gd name="T2" fmla="*/ 0 w 26"/>
                  <a:gd name="T3" fmla="*/ 413 h 413"/>
                  <a:gd name="T4" fmla="*/ 26 w 26"/>
                  <a:gd name="T5" fmla="*/ 413 h 413"/>
                  <a:gd name="T6" fmla="*/ 26 w 26"/>
                  <a:gd name="T7" fmla="*/ 0 h 413"/>
                  <a:gd name="T8" fmla="*/ 0 w 26"/>
                  <a:gd name="T9" fmla="*/ 0 h 413"/>
                  <a:gd name="T10" fmla="*/ 0 w 26"/>
                  <a:gd name="T11" fmla="*/ 413 h 413"/>
                </a:gdLst>
                <a:ahLst/>
                <a:cxnLst>
                  <a:cxn ang="0">
                    <a:pos x="T0" y="T1"/>
                  </a:cxn>
                  <a:cxn ang="0">
                    <a:pos x="T2" y="T3"/>
                  </a:cxn>
                  <a:cxn ang="0">
                    <a:pos x="T4" y="T5"/>
                  </a:cxn>
                  <a:cxn ang="0">
                    <a:pos x="T6" y="T7"/>
                  </a:cxn>
                  <a:cxn ang="0">
                    <a:pos x="T8" y="T9"/>
                  </a:cxn>
                  <a:cxn ang="0">
                    <a:pos x="T10" y="T11"/>
                  </a:cxn>
                </a:cxnLst>
                <a:rect l="0" t="0" r="r" b="b"/>
                <a:pathLst>
                  <a:path w="26" h="413">
                    <a:moveTo>
                      <a:pt x="0" y="413"/>
                    </a:moveTo>
                    <a:lnTo>
                      <a:pt x="0" y="413"/>
                    </a:lnTo>
                    <a:lnTo>
                      <a:pt x="26" y="413"/>
                    </a:lnTo>
                    <a:lnTo>
                      <a:pt x="26" y="0"/>
                    </a:lnTo>
                    <a:lnTo>
                      <a:pt x="0" y="0"/>
                    </a:lnTo>
                    <a:lnTo>
                      <a:pt x="0" y="413"/>
                    </a:lnTo>
                    <a:close/>
                  </a:path>
                </a:pathLst>
              </a:custGeom>
              <a:grpFill/>
              <a:ln w="0">
                <a:noFill/>
                <a:prstDash val="solid"/>
                <a:round/>
                <a:headEnd/>
                <a:tailEnd/>
              </a:ln>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grpSp>
      </p:grpSp>
      <p:grpSp>
        <p:nvGrpSpPr>
          <p:cNvPr id="31" name="Laptop icon">
            <a:extLst>
              <a:ext uri="{FF2B5EF4-FFF2-40B4-BE49-F238E27FC236}">
                <a16:creationId xmlns:a16="http://schemas.microsoft.com/office/drawing/2014/main" id="{BDCC0E3A-332A-427D-A0DE-1047040340EE}"/>
              </a:ext>
              <a:ext uri="{C183D7F6-B498-43B3-948B-1728B52AA6E4}">
                <adec:decorative xmlns:adec="http://schemas.microsoft.com/office/drawing/2017/decorative" val="1"/>
              </a:ext>
            </a:extLst>
          </p:cNvPr>
          <p:cNvGrpSpPr/>
          <p:nvPr/>
        </p:nvGrpSpPr>
        <p:grpSpPr>
          <a:xfrm>
            <a:off x="573169" y="2258738"/>
            <a:ext cx="904730" cy="713272"/>
            <a:chOff x="8140845" y="3668236"/>
            <a:chExt cx="922872" cy="727575"/>
          </a:xfrm>
          <a:effectLst/>
        </p:grpSpPr>
        <p:sp>
          <p:nvSpPr>
            <p:cNvPr id="32" name="Rectangle: Rounded Corners 31">
              <a:extLst>
                <a:ext uri="{FF2B5EF4-FFF2-40B4-BE49-F238E27FC236}">
                  <a16:creationId xmlns:a16="http://schemas.microsoft.com/office/drawing/2014/main" id="{FAE288C5-DFAE-46A1-A1F7-A9FD7EEA50A5}"/>
                </a:ext>
              </a:extLst>
            </p:cNvPr>
            <p:cNvSpPr/>
            <p:nvPr/>
          </p:nvSpPr>
          <p:spPr bwMode="auto">
            <a:xfrm>
              <a:off x="8336142" y="3668236"/>
              <a:ext cx="727575" cy="727575"/>
            </a:xfrm>
            <a:prstGeom prst="roundRect">
              <a:avLst>
                <a:gd name="adj" fmla="val 50000"/>
              </a:avLst>
            </a:prstGeom>
            <a:solidFill>
              <a:schemeClr val="accent2"/>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3" name="Rectangle: Rounded Corners 32">
              <a:extLst>
                <a:ext uri="{FF2B5EF4-FFF2-40B4-BE49-F238E27FC236}">
                  <a16:creationId xmlns:a16="http://schemas.microsoft.com/office/drawing/2014/main" id="{B28D9B30-3FE3-4DED-89A3-58A985C90524}"/>
                </a:ext>
              </a:extLst>
            </p:cNvPr>
            <p:cNvSpPr/>
            <p:nvPr/>
          </p:nvSpPr>
          <p:spPr bwMode="auto">
            <a:xfrm>
              <a:off x="8140845" y="3882871"/>
              <a:ext cx="298306" cy="298306"/>
            </a:xfrm>
            <a:prstGeom prst="roundRect">
              <a:avLst>
                <a:gd name="adj" fmla="val 0"/>
              </a:avLst>
            </a:prstGeom>
            <a:solidFill>
              <a:srgbClr val="50E6FF"/>
            </a:solidFill>
            <a:ln>
              <a:noFill/>
            </a:ln>
            <a:effectLst>
              <a:outerShdw blurRad="127000" dist="76200" dir="2400000" algn="ctr" rotWithShape="0">
                <a:prstClr val="black">
                  <a:alpha val="30000"/>
                </a:prstClr>
              </a:outerShdw>
            </a:effectLst>
          </p:spPr>
          <p:txBody>
            <a:bodyPr vert="horz" wrap="square" lIns="0" tIns="0" rIns="0" bIns="0" numCol="1" anchor="ctr" anchorCtr="0" compatLnSpc="1">
              <a:prstTxWarp prst="textNoShape">
                <a:avLst/>
              </a:prstTxWarp>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1372" b="1" i="0" u="none" strike="noStrike" kern="1200" cap="none" spc="0" normalizeH="0" baseline="0" noProof="0">
                  <a:ln>
                    <a:noFill/>
                  </a:ln>
                  <a:gradFill>
                    <a:gsLst>
                      <a:gs pos="0">
                        <a:srgbClr val="000000"/>
                      </a:gs>
                      <a:gs pos="100000">
                        <a:srgbClr val="000000"/>
                      </a:gs>
                    </a:gsLst>
                    <a:lin ang="5400000" scaled="1"/>
                  </a:gradFill>
                  <a:effectLst/>
                  <a:uLnTx/>
                  <a:uFillTx/>
                  <a:latin typeface="Segoe UI" panose="020B0502040204020203" pitchFamily="34" charset="0"/>
                  <a:ea typeface="+mn-ea"/>
                  <a:cs typeface="Segoe UI" panose="020B0502040204020203" pitchFamily="34" charset="0"/>
                </a:rPr>
                <a:t>2</a:t>
              </a:r>
            </a:p>
          </p:txBody>
        </p:sp>
        <p:grpSp>
          <p:nvGrpSpPr>
            <p:cNvPr id="34" name="Graphic 19">
              <a:extLst>
                <a:ext uri="{FF2B5EF4-FFF2-40B4-BE49-F238E27FC236}">
                  <a16:creationId xmlns:a16="http://schemas.microsoft.com/office/drawing/2014/main" id="{C7B128D9-EDD5-4B49-BE04-74E09CD6B0A3}"/>
                </a:ext>
              </a:extLst>
            </p:cNvPr>
            <p:cNvGrpSpPr/>
            <p:nvPr/>
          </p:nvGrpSpPr>
          <p:grpSpPr>
            <a:xfrm>
              <a:off x="8494070" y="3882871"/>
              <a:ext cx="439772" cy="312429"/>
              <a:chOff x="4925265" y="2600789"/>
              <a:chExt cx="1160100" cy="824176"/>
            </a:xfrm>
            <a:solidFill>
              <a:schemeClr val="bg1"/>
            </a:solidFill>
          </p:grpSpPr>
          <p:sp>
            <p:nvSpPr>
              <p:cNvPr id="35" name="Freeform: Shape 34">
                <a:extLst>
                  <a:ext uri="{FF2B5EF4-FFF2-40B4-BE49-F238E27FC236}">
                    <a16:creationId xmlns:a16="http://schemas.microsoft.com/office/drawing/2014/main" id="{BBBBEE9A-37B3-474E-9B64-3BE16B6C6C9F}"/>
                  </a:ext>
                </a:extLst>
              </p:cNvPr>
              <p:cNvSpPr/>
              <p:nvPr/>
            </p:nvSpPr>
            <p:spPr>
              <a:xfrm>
                <a:off x="5049892" y="2600789"/>
                <a:ext cx="928080" cy="696060"/>
              </a:xfrm>
              <a:custGeom>
                <a:avLst/>
                <a:gdLst>
                  <a:gd name="connsiteX0" fmla="*/ 877641 w 928080"/>
                  <a:gd name="connsiteY0" fmla="*/ 700095 h 696060"/>
                  <a:gd name="connsiteX1" fmla="*/ 58509 w 928080"/>
                  <a:gd name="connsiteY1" fmla="*/ 700095 h 696060"/>
                  <a:gd name="connsiteX2" fmla="*/ 0 w 928080"/>
                  <a:gd name="connsiteY2" fmla="*/ 641586 h 696060"/>
                  <a:gd name="connsiteX3" fmla="*/ 0 w 928080"/>
                  <a:gd name="connsiteY3" fmla="*/ 58509 h 696060"/>
                  <a:gd name="connsiteX4" fmla="*/ 58509 w 928080"/>
                  <a:gd name="connsiteY4" fmla="*/ 0 h 696060"/>
                  <a:gd name="connsiteX5" fmla="*/ 877641 w 928080"/>
                  <a:gd name="connsiteY5" fmla="*/ 0 h 696060"/>
                  <a:gd name="connsiteX6" fmla="*/ 936150 w 928080"/>
                  <a:gd name="connsiteY6" fmla="*/ 58509 h 696060"/>
                  <a:gd name="connsiteX7" fmla="*/ 936150 w 928080"/>
                  <a:gd name="connsiteY7" fmla="*/ 641586 h 696060"/>
                  <a:gd name="connsiteX8" fmla="*/ 877641 w 928080"/>
                  <a:gd name="connsiteY8" fmla="*/ 700095 h 696060"/>
                  <a:gd name="connsiteX9" fmla="*/ 877641 w 928080"/>
                  <a:gd name="connsiteY9" fmla="*/ 700095 h 69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080" h="696060">
                    <a:moveTo>
                      <a:pt x="877641" y="700095"/>
                    </a:moveTo>
                    <a:cubicBezTo>
                      <a:pt x="58509" y="700095"/>
                      <a:pt x="58509" y="700095"/>
                      <a:pt x="58509" y="700095"/>
                    </a:cubicBezTo>
                    <a:cubicBezTo>
                      <a:pt x="26228" y="700095"/>
                      <a:pt x="0" y="673867"/>
                      <a:pt x="0" y="641586"/>
                    </a:cubicBezTo>
                    <a:cubicBezTo>
                      <a:pt x="0" y="58509"/>
                      <a:pt x="0" y="58509"/>
                      <a:pt x="0" y="58509"/>
                    </a:cubicBezTo>
                    <a:cubicBezTo>
                      <a:pt x="0" y="26228"/>
                      <a:pt x="26228" y="0"/>
                      <a:pt x="58509" y="0"/>
                    </a:cubicBezTo>
                    <a:cubicBezTo>
                      <a:pt x="877641" y="0"/>
                      <a:pt x="877641" y="0"/>
                      <a:pt x="877641" y="0"/>
                    </a:cubicBezTo>
                    <a:cubicBezTo>
                      <a:pt x="909922" y="0"/>
                      <a:pt x="936150" y="26228"/>
                      <a:pt x="936150" y="58509"/>
                    </a:cubicBezTo>
                    <a:cubicBezTo>
                      <a:pt x="936150" y="641586"/>
                      <a:pt x="936150" y="641586"/>
                      <a:pt x="936150" y="641586"/>
                    </a:cubicBezTo>
                    <a:cubicBezTo>
                      <a:pt x="936150" y="674876"/>
                      <a:pt x="909922" y="700095"/>
                      <a:pt x="877641" y="700095"/>
                    </a:cubicBezTo>
                    <a:lnTo>
                      <a:pt x="877641" y="700095"/>
                    </a:lnTo>
                    <a:close/>
                  </a:path>
                </a:pathLst>
              </a:custGeom>
              <a:grpFill/>
              <a:ln w="10018"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29" b="0" i="0" u="none" strike="noStrike" kern="1200" cap="none" spc="0" normalizeH="0" baseline="0" noProof="0">
                  <a:ln>
                    <a:noFill/>
                  </a:ln>
                  <a:solidFill>
                    <a:srgbClr val="000000"/>
                  </a:solidFill>
                  <a:effectLst/>
                  <a:uLnTx/>
                  <a:uFillTx/>
                  <a:latin typeface="Segoe UI"/>
                  <a:ea typeface="+mn-ea"/>
                  <a:cs typeface="+mn-cs"/>
                </a:endParaRPr>
              </a:p>
            </p:txBody>
          </p:sp>
          <p:sp>
            <p:nvSpPr>
              <p:cNvPr id="36" name="Freeform: Shape 35">
                <a:extLst>
                  <a:ext uri="{FF2B5EF4-FFF2-40B4-BE49-F238E27FC236}">
                    <a16:creationId xmlns:a16="http://schemas.microsoft.com/office/drawing/2014/main" id="{3C16F033-8199-450F-9D48-1D2AF6132D4C}"/>
                  </a:ext>
                </a:extLst>
              </p:cNvPr>
              <p:cNvSpPr/>
              <p:nvPr/>
            </p:nvSpPr>
            <p:spPr>
              <a:xfrm>
                <a:off x="5110419" y="2664343"/>
                <a:ext cx="817114" cy="524567"/>
              </a:xfrm>
              <a:custGeom>
                <a:avLst/>
                <a:gdLst>
                  <a:gd name="connsiteX0" fmla="*/ 819132 w 817114"/>
                  <a:gd name="connsiteY0" fmla="*/ 527594 h 524567"/>
                  <a:gd name="connsiteX1" fmla="*/ 0 w 817114"/>
                  <a:gd name="connsiteY1" fmla="*/ 527594 h 524567"/>
                  <a:gd name="connsiteX2" fmla="*/ 0 w 817114"/>
                  <a:gd name="connsiteY2" fmla="*/ 0 h 524567"/>
                  <a:gd name="connsiteX3" fmla="*/ 819132 w 817114"/>
                  <a:gd name="connsiteY3" fmla="*/ 0 h 524567"/>
                  <a:gd name="connsiteX4" fmla="*/ 819132 w 817114"/>
                  <a:gd name="connsiteY4" fmla="*/ 527594 h 524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114" h="524567">
                    <a:moveTo>
                      <a:pt x="819132" y="527594"/>
                    </a:moveTo>
                    <a:lnTo>
                      <a:pt x="0" y="527594"/>
                    </a:lnTo>
                    <a:lnTo>
                      <a:pt x="0" y="0"/>
                    </a:lnTo>
                    <a:lnTo>
                      <a:pt x="819132" y="0"/>
                    </a:lnTo>
                    <a:lnTo>
                      <a:pt x="819132" y="527594"/>
                    </a:lnTo>
                    <a:close/>
                  </a:path>
                </a:pathLst>
              </a:custGeom>
              <a:grpFill/>
              <a:ln w="10018"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29"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36">
                <a:extLst>
                  <a:ext uri="{FF2B5EF4-FFF2-40B4-BE49-F238E27FC236}">
                    <a16:creationId xmlns:a16="http://schemas.microsoft.com/office/drawing/2014/main" id="{17A5D0B5-BFBD-4EBA-B2E6-9D2ED7B0EEA0}"/>
                  </a:ext>
                </a:extLst>
              </p:cNvPr>
              <p:cNvSpPr/>
              <p:nvPr/>
            </p:nvSpPr>
            <p:spPr>
              <a:xfrm>
                <a:off x="5110419" y="2664343"/>
                <a:ext cx="817114" cy="575006"/>
              </a:xfrm>
              <a:custGeom>
                <a:avLst/>
                <a:gdLst>
                  <a:gd name="connsiteX0" fmla="*/ 819132 w 817114"/>
                  <a:gd name="connsiteY0" fmla="*/ 582068 h 575006"/>
                  <a:gd name="connsiteX1" fmla="*/ 0 w 817114"/>
                  <a:gd name="connsiteY1" fmla="*/ 582068 h 575006"/>
                  <a:gd name="connsiteX2" fmla="*/ 0 w 817114"/>
                  <a:gd name="connsiteY2" fmla="*/ 0 h 575006"/>
                  <a:gd name="connsiteX3" fmla="*/ 819132 w 817114"/>
                  <a:gd name="connsiteY3" fmla="*/ 0 h 575006"/>
                  <a:gd name="connsiteX4" fmla="*/ 819132 w 817114"/>
                  <a:gd name="connsiteY4" fmla="*/ 582068 h 575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114" h="575006">
                    <a:moveTo>
                      <a:pt x="819132" y="582068"/>
                    </a:moveTo>
                    <a:lnTo>
                      <a:pt x="0" y="582068"/>
                    </a:lnTo>
                    <a:lnTo>
                      <a:pt x="0" y="0"/>
                    </a:lnTo>
                    <a:lnTo>
                      <a:pt x="819132" y="0"/>
                    </a:lnTo>
                    <a:lnTo>
                      <a:pt x="819132" y="582068"/>
                    </a:lnTo>
                    <a:close/>
                  </a:path>
                </a:pathLst>
              </a:custGeom>
              <a:solidFill>
                <a:schemeClr val="accent2"/>
              </a:solidFill>
              <a:ln w="10018"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29" b="0" i="0" u="none" strike="noStrike" kern="1200" cap="none" spc="0" normalizeH="0" baseline="0" noProof="0">
                  <a:ln>
                    <a:noFill/>
                  </a:ln>
                  <a:solidFill>
                    <a:srgbClr val="000000"/>
                  </a:solidFill>
                  <a:effectLst/>
                  <a:uLnTx/>
                  <a:uFillTx/>
                  <a:latin typeface="Segoe UI"/>
                  <a:ea typeface="+mn-ea"/>
                  <a:cs typeface="+mn-cs"/>
                </a:endParaRPr>
              </a:p>
            </p:txBody>
          </p:sp>
          <p:sp>
            <p:nvSpPr>
              <p:cNvPr id="38" name="Freeform: Shape 37">
                <a:extLst>
                  <a:ext uri="{FF2B5EF4-FFF2-40B4-BE49-F238E27FC236}">
                    <a16:creationId xmlns:a16="http://schemas.microsoft.com/office/drawing/2014/main" id="{1195A334-7329-4B13-8CDD-F137363DE3F9}"/>
                  </a:ext>
                </a:extLst>
              </p:cNvPr>
              <p:cNvSpPr/>
              <p:nvPr/>
            </p:nvSpPr>
            <p:spPr>
              <a:xfrm>
                <a:off x="5460467" y="2630044"/>
                <a:ext cx="110966" cy="10088"/>
              </a:xfrm>
              <a:custGeom>
                <a:avLst/>
                <a:gdLst>
                  <a:gd name="connsiteX0" fmla="*/ 108949 w 110966"/>
                  <a:gd name="connsiteY0" fmla="*/ 14123 h 10087"/>
                  <a:gd name="connsiteX1" fmla="*/ 7061 w 110966"/>
                  <a:gd name="connsiteY1" fmla="*/ 14123 h 10087"/>
                  <a:gd name="connsiteX2" fmla="*/ 0 w 110966"/>
                  <a:gd name="connsiteY2" fmla="*/ 7061 h 10087"/>
                  <a:gd name="connsiteX3" fmla="*/ 0 w 110966"/>
                  <a:gd name="connsiteY3" fmla="*/ 7061 h 10087"/>
                  <a:gd name="connsiteX4" fmla="*/ 7061 w 110966"/>
                  <a:gd name="connsiteY4" fmla="*/ 0 h 10087"/>
                  <a:gd name="connsiteX5" fmla="*/ 108949 w 110966"/>
                  <a:gd name="connsiteY5" fmla="*/ 0 h 10087"/>
                  <a:gd name="connsiteX6" fmla="*/ 116010 w 110966"/>
                  <a:gd name="connsiteY6" fmla="*/ 7061 h 10087"/>
                  <a:gd name="connsiteX7" fmla="*/ 116010 w 110966"/>
                  <a:gd name="connsiteY7" fmla="*/ 7061 h 10087"/>
                  <a:gd name="connsiteX8" fmla="*/ 108949 w 110966"/>
                  <a:gd name="connsiteY8" fmla="*/ 14123 h 10087"/>
                  <a:gd name="connsiteX9" fmla="*/ 108949 w 110966"/>
                  <a:gd name="connsiteY9" fmla="*/ 14123 h 1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966" h="10087">
                    <a:moveTo>
                      <a:pt x="108949" y="14123"/>
                    </a:moveTo>
                    <a:cubicBezTo>
                      <a:pt x="7061" y="14123"/>
                      <a:pt x="7061" y="14123"/>
                      <a:pt x="7061" y="14123"/>
                    </a:cubicBezTo>
                    <a:cubicBezTo>
                      <a:pt x="3026" y="14123"/>
                      <a:pt x="0" y="11097"/>
                      <a:pt x="0" y="7061"/>
                    </a:cubicBezTo>
                    <a:lnTo>
                      <a:pt x="0" y="7061"/>
                    </a:lnTo>
                    <a:cubicBezTo>
                      <a:pt x="0" y="3026"/>
                      <a:pt x="3026" y="0"/>
                      <a:pt x="7061" y="0"/>
                    </a:cubicBezTo>
                    <a:cubicBezTo>
                      <a:pt x="108949" y="0"/>
                      <a:pt x="108949" y="0"/>
                      <a:pt x="108949" y="0"/>
                    </a:cubicBezTo>
                    <a:cubicBezTo>
                      <a:pt x="112984" y="0"/>
                      <a:pt x="116010" y="3026"/>
                      <a:pt x="116010" y="7061"/>
                    </a:cubicBezTo>
                    <a:lnTo>
                      <a:pt x="116010" y="7061"/>
                    </a:lnTo>
                    <a:cubicBezTo>
                      <a:pt x="116010" y="11097"/>
                      <a:pt x="112984" y="14123"/>
                      <a:pt x="108949" y="14123"/>
                    </a:cubicBezTo>
                    <a:lnTo>
                      <a:pt x="108949" y="14123"/>
                    </a:lnTo>
                    <a:close/>
                  </a:path>
                </a:pathLst>
              </a:custGeom>
              <a:solidFill>
                <a:schemeClr val="accent2"/>
              </a:solidFill>
              <a:ln w="10018"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29" b="0" i="0" u="none" strike="noStrike" kern="1200" cap="none" spc="0" normalizeH="0" baseline="0" noProof="0">
                  <a:ln>
                    <a:noFill/>
                  </a:ln>
                  <a:solidFill>
                    <a:srgbClr val="000000"/>
                  </a:solidFill>
                  <a:effectLst/>
                  <a:uLnTx/>
                  <a:uFillTx/>
                  <a:latin typeface="Segoe UI"/>
                  <a:ea typeface="+mn-ea"/>
                  <a:cs typeface="+mn-cs"/>
                </a:endParaRPr>
              </a:p>
            </p:txBody>
          </p:sp>
          <p:sp>
            <p:nvSpPr>
              <p:cNvPr id="39" name="Freeform: Shape 38">
                <a:extLst>
                  <a:ext uri="{FF2B5EF4-FFF2-40B4-BE49-F238E27FC236}">
                    <a16:creationId xmlns:a16="http://schemas.microsoft.com/office/drawing/2014/main" id="{165C0E1E-473B-43E0-B7D2-0E7F2E21FD76}"/>
                  </a:ext>
                </a:extLst>
              </p:cNvPr>
              <p:cNvSpPr/>
              <p:nvPr/>
            </p:nvSpPr>
            <p:spPr>
              <a:xfrm>
                <a:off x="4925265" y="3263560"/>
                <a:ext cx="1160100" cy="161405"/>
              </a:xfrm>
              <a:custGeom>
                <a:avLst/>
                <a:gdLst>
                  <a:gd name="connsiteX0" fmla="*/ 1046654 w 1160100"/>
                  <a:gd name="connsiteY0" fmla="*/ 0 h 161405"/>
                  <a:gd name="connsiteX1" fmla="*/ 141776 w 1160100"/>
                  <a:gd name="connsiteY1" fmla="*/ 0 h 161405"/>
                  <a:gd name="connsiteX2" fmla="*/ 112522 w 1160100"/>
                  <a:gd name="connsiteY2" fmla="*/ 18158 h 161405"/>
                  <a:gd name="connsiteX3" fmla="*/ 3573 w 1160100"/>
                  <a:gd name="connsiteY3" fmla="*/ 115001 h 161405"/>
                  <a:gd name="connsiteX4" fmla="*/ 32828 w 1160100"/>
                  <a:gd name="connsiteY4" fmla="*/ 162414 h 161405"/>
                  <a:gd name="connsiteX5" fmla="*/ 1135427 w 1160100"/>
                  <a:gd name="connsiteY5" fmla="*/ 162414 h 161405"/>
                  <a:gd name="connsiteX6" fmla="*/ 1162664 w 1160100"/>
                  <a:gd name="connsiteY6" fmla="*/ 111975 h 161405"/>
                  <a:gd name="connsiteX7" fmla="*/ 1073892 w 1160100"/>
                  <a:gd name="connsiteY7" fmla="*/ 16141 h 161405"/>
                  <a:gd name="connsiteX8" fmla="*/ 1046654 w 1160100"/>
                  <a:gd name="connsiteY8" fmla="*/ 0 h 16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100" h="161405">
                    <a:moveTo>
                      <a:pt x="1046654" y="0"/>
                    </a:moveTo>
                    <a:lnTo>
                      <a:pt x="141776" y="0"/>
                    </a:lnTo>
                    <a:cubicBezTo>
                      <a:pt x="129671" y="0"/>
                      <a:pt x="124627" y="8070"/>
                      <a:pt x="112522" y="18158"/>
                    </a:cubicBezTo>
                    <a:lnTo>
                      <a:pt x="3573" y="115001"/>
                    </a:lnTo>
                    <a:cubicBezTo>
                      <a:pt x="-7524" y="137194"/>
                      <a:pt x="8617" y="162414"/>
                      <a:pt x="32828" y="162414"/>
                    </a:cubicBezTo>
                    <a:lnTo>
                      <a:pt x="1135427" y="162414"/>
                    </a:lnTo>
                    <a:cubicBezTo>
                      <a:pt x="1161656" y="162414"/>
                      <a:pt x="1176787" y="134168"/>
                      <a:pt x="1162664" y="111975"/>
                    </a:cubicBezTo>
                    <a:lnTo>
                      <a:pt x="1073892" y="16141"/>
                    </a:lnTo>
                    <a:cubicBezTo>
                      <a:pt x="1064813" y="6053"/>
                      <a:pt x="1057751" y="0"/>
                      <a:pt x="1046654" y="0"/>
                    </a:cubicBezTo>
                    <a:close/>
                  </a:path>
                </a:pathLst>
              </a:custGeom>
              <a:grpFill/>
              <a:ln w="10018"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29" b="0" i="0" u="none" strike="noStrike" kern="1200" cap="none" spc="0" normalizeH="0" baseline="0" noProof="0">
                  <a:ln>
                    <a:noFill/>
                  </a:ln>
                  <a:solidFill>
                    <a:srgbClr val="000000"/>
                  </a:solidFill>
                  <a:effectLst/>
                  <a:uLnTx/>
                  <a:uFillTx/>
                  <a:latin typeface="Segoe UI"/>
                  <a:ea typeface="+mn-ea"/>
                  <a:cs typeface="+mn-cs"/>
                </a:endParaRPr>
              </a:p>
            </p:txBody>
          </p:sp>
        </p:grpSp>
      </p:grpSp>
      <p:grpSp>
        <p:nvGrpSpPr>
          <p:cNvPr id="40" name="Strategy icon">
            <a:extLst>
              <a:ext uri="{FF2B5EF4-FFF2-40B4-BE49-F238E27FC236}">
                <a16:creationId xmlns:a16="http://schemas.microsoft.com/office/drawing/2014/main" id="{D359DCE5-5AF4-4C20-9FB2-1BCDD7C7C7A3}"/>
              </a:ext>
              <a:ext uri="{C183D7F6-B498-43B3-948B-1728B52AA6E4}">
                <adec:decorative xmlns:adec="http://schemas.microsoft.com/office/drawing/2017/decorative" val="1"/>
              </a:ext>
            </a:extLst>
          </p:cNvPr>
          <p:cNvGrpSpPr/>
          <p:nvPr/>
        </p:nvGrpSpPr>
        <p:grpSpPr>
          <a:xfrm>
            <a:off x="588263" y="3636090"/>
            <a:ext cx="904730" cy="713272"/>
            <a:chOff x="4283752" y="3668236"/>
            <a:chExt cx="922872" cy="727575"/>
          </a:xfrm>
          <a:effectLst/>
        </p:grpSpPr>
        <p:sp>
          <p:nvSpPr>
            <p:cNvPr id="41" name="Rectangle: Rounded Corners 40">
              <a:extLst>
                <a:ext uri="{FF2B5EF4-FFF2-40B4-BE49-F238E27FC236}">
                  <a16:creationId xmlns:a16="http://schemas.microsoft.com/office/drawing/2014/main" id="{9CBF4A2B-AAA1-4D84-9BE3-CC5AB29FC222}"/>
                </a:ext>
              </a:extLst>
            </p:cNvPr>
            <p:cNvSpPr/>
            <p:nvPr/>
          </p:nvSpPr>
          <p:spPr bwMode="auto">
            <a:xfrm>
              <a:off x="4479049" y="3668236"/>
              <a:ext cx="727575" cy="727575"/>
            </a:xfrm>
            <a:prstGeom prst="roundRect">
              <a:avLst>
                <a:gd name="adj" fmla="val 50000"/>
              </a:avLst>
            </a:prstGeom>
            <a:solidFill>
              <a:schemeClr val="accent2"/>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2" name="Rectangle: Rounded Corners 41">
              <a:extLst>
                <a:ext uri="{FF2B5EF4-FFF2-40B4-BE49-F238E27FC236}">
                  <a16:creationId xmlns:a16="http://schemas.microsoft.com/office/drawing/2014/main" id="{9FEA5F4D-A9E4-457D-A1B9-3A76BFAD5A3B}"/>
                </a:ext>
              </a:extLst>
            </p:cNvPr>
            <p:cNvSpPr/>
            <p:nvPr/>
          </p:nvSpPr>
          <p:spPr bwMode="auto">
            <a:xfrm>
              <a:off x="4283752" y="3882871"/>
              <a:ext cx="298306" cy="298306"/>
            </a:xfrm>
            <a:prstGeom prst="roundRect">
              <a:avLst>
                <a:gd name="adj" fmla="val 0"/>
              </a:avLst>
            </a:prstGeom>
            <a:solidFill>
              <a:srgbClr val="50E6FF"/>
            </a:solidFill>
            <a:ln>
              <a:noFill/>
            </a:ln>
            <a:effectLst>
              <a:outerShdw blurRad="127000" dist="76200" dir="2400000" algn="ctr" rotWithShape="0">
                <a:prstClr val="black">
                  <a:alpha val="30000"/>
                </a:prstClr>
              </a:outerShdw>
            </a:effectLst>
          </p:spPr>
          <p:txBody>
            <a:bodyPr vert="horz" wrap="square" lIns="0" tIns="0" rIns="0" bIns="0" numCol="1" anchor="ctr" anchorCtr="0" compatLnSpc="1">
              <a:prstTxWarp prst="textNoShape">
                <a:avLst/>
              </a:prstTxWarp>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1372" b="1" i="0" u="none" strike="noStrike" kern="1200" cap="none" spc="0" normalizeH="0" baseline="0" noProof="0">
                  <a:ln>
                    <a:noFill/>
                  </a:ln>
                  <a:gradFill>
                    <a:gsLst>
                      <a:gs pos="0">
                        <a:srgbClr val="000000"/>
                      </a:gs>
                      <a:gs pos="100000">
                        <a:srgbClr val="000000"/>
                      </a:gs>
                    </a:gsLst>
                    <a:lin ang="5400000" scaled="1"/>
                  </a:gradFill>
                  <a:effectLst/>
                  <a:uLnTx/>
                  <a:uFillTx/>
                  <a:latin typeface="Segoe UI" panose="020B0502040204020203" pitchFamily="34" charset="0"/>
                  <a:ea typeface="+mn-ea"/>
                  <a:cs typeface="Segoe UI" panose="020B0502040204020203" pitchFamily="34" charset="0"/>
                </a:rPr>
                <a:t>3</a:t>
              </a:r>
            </a:p>
          </p:txBody>
        </p:sp>
        <p:grpSp>
          <p:nvGrpSpPr>
            <p:cNvPr id="43" name="Group 42">
              <a:extLst>
                <a:ext uri="{FF2B5EF4-FFF2-40B4-BE49-F238E27FC236}">
                  <a16:creationId xmlns:a16="http://schemas.microsoft.com/office/drawing/2014/main" id="{9BACFA45-58D2-4CC5-BEAC-85F10D6FB54C}"/>
                </a:ext>
              </a:extLst>
            </p:cNvPr>
            <p:cNvGrpSpPr/>
            <p:nvPr/>
          </p:nvGrpSpPr>
          <p:grpSpPr>
            <a:xfrm>
              <a:off x="4695127" y="3838355"/>
              <a:ext cx="313803" cy="372187"/>
              <a:chOff x="3183369" y="1108703"/>
              <a:chExt cx="452549" cy="536748"/>
            </a:xfrm>
            <a:solidFill>
              <a:schemeClr val="bg1"/>
            </a:solidFill>
          </p:grpSpPr>
          <p:sp>
            <p:nvSpPr>
              <p:cNvPr id="44" name="Oval 994">
                <a:extLst>
                  <a:ext uri="{FF2B5EF4-FFF2-40B4-BE49-F238E27FC236}">
                    <a16:creationId xmlns:a16="http://schemas.microsoft.com/office/drawing/2014/main" id="{E80F13EE-6F5C-4550-BA43-FB3BB31DAEC2}"/>
                  </a:ext>
                </a:extLst>
              </p:cNvPr>
              <p:cNvSpPr>
                <a:spLocks noChangeArrowheads="1"/>
              </p:cNvSpPr>
              <p:nvPr/>
            </p:nvSpPr>
            <p:spPr bwMode="auto">
              <a:xfrm>
                <a:off x="3183369" y="1545467"/>
                <a:ext cx="99983" cy="999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45" name="Oval 995">
                <a:extLst>
                  <a:ext uri="{FF2B5EF4-FFF2-40B4-BE49-F238E27FC236}">
                    <a16:creationId xmlns:a16="http://schemas.microsoft.com/office/drawing/2014/main" id="{C1A1EB28-92C1-4218-8CB9-4EA1B1AB2613}"/>
                  </a:ext>
                </a:extLst>
              </p:cNvPr>
              <p:cNvSpPr>
                <a:spLocks noChangeArrowheads="1"/>
              </p:cNvSpPr>
              <p:nvPr/>
            </p:nvSpPr>
            <p:spPr bwMode="auto">
              <a:xfrm>
                <a:off x="3520150" y="1108703"/>
                <a:ext cx="99983" cy="999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46" name="Freeform 996">
                <a:extLst>
                  <a:ext uri="{FF2B5EF4-FFF2-40B4-BE49-F238E27FC236}">
                    <a16:creationId xmlns:a16="http://schemas.microsoft.com/office/drawing/2014/main" id="{3E964BBC-3CB5-4DD4-9DC3-C12C5F015808}"/>
                  </a:ext>
                </a:extLst>
              </p:cNvPr>
              <p:cNvSpPr>
                <a:spLocks/>
              </p:cNvSpPr>
              <p:nvPr/>
            </p:nvSpPr>
            <p:spPr bwMode="auto">
              <a:xfrm>
                <a:off x="3214942" y="1240260"/>
                <a:ext cx="420976" cy="268374"/>
              </a:xfrm>
              <a:custGeom>
                <a:avLst/>
                <a:gdLst>
                  <a:gd name="T0" fmla="*/ 100 w 100"/>
                  <a:gd name="T1" fmla="*/ 20 h 64"/>
                  <a:gd name="T2" fmla="*/ 84 w 100"/>
                  <a:gd name="T3" fmla="*/ 0 h 64"/>
                  <a:gd name="T4" fmla="*/ 68 w 100"/>
                  <a:gd name="T5" fmla="*/ 20 h 64"/>
                  <a:gd name="T6" fmla="*/ 80 w 100"/>
                  <a:gd name="T7" fmla="*/ 20 h 64"/>
                  <a:gd name="T8" fmla="*/ 80 w 100"/>
                  <a:gd name="T9" fmla="*/ 24 h 64"/>
                  <a:gd name="T10" fmla="*/ 68 w 100"/>
                  <a:gd name="T11" fmla="*/ 36 h 64"/>
                  <a:gd name="T12" fmla="*/ 20 w 100"/>
                  <a:gd name="T13" fmla="*/ 36 h 64"/>
                  <a:gd name="T14" fmla="*/ 0 w 100"/>
                  <a:gd name="T15" fmla="*/ 56 h 64"/>
                  <a:gd name="T16" fmla="*/ 0 w 100"/>
                  <a:gd name="T17" fmla="*/ 64 h 64"/>
                  <a:gd name="T18" fmla="*/ 8 w 100"/>
                  <a:gd name="T19" fmla="*/ 64 h 64"/>
                  <a:gd name="T20" fmla="*/ 8 w 100"/>
                  <a:gd name="T21" fmla="*/ 56 h 64"/>
                  <a:gd name="T22" fmla="*/ 20 w 100"/>
                  <a:gd name="T23" fmla="*/ 44 h 64"/>
                  <a:gd name="T24" fmla="*/ 68 w 100"/>
                  <a:gd name="T25" fmla="*/ 44 h 64"/>
                  <a:gd name="T26" fmla="*/ 88 w 100"/>
                  <a:gd name="T27" fmla="*/ 24 h 64"/>
                  <a:gd name="T28" fmla="*/ 88 w 100"/>
                  <a:gd name="T29" fmla="*/ 20 h 64"/>
                  <a:gd name="T30" fmla="*/ 100 w 100"/>
                  <a:gd name="T31"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64">
                    <a:moveTo>
                      <a:pt x="100" y="20"/>
                    </a:moveTo>
                    <a:cubicBezTo>
                      <a:pt x="84" y="0"/>
                      <a:pt x="84" y="0"/>
                      <a:pt x="84" y="0"/>
                    </a:cubicBezTo>
                    <a:cubicBezTo>
                      <a:pt x="68" y="20"/>
                      <a:pt x="68" y="20"/>
                      <a:pt x="68" y="20"/>
                    </a:cubicBezTo>
                    <a:cubicBezTo>
                      <a:pt x="80" y="20"/>
                      <a:pt x="80" y="20"/>
                      <a:pt x="80" y="20"/>
                    </a:cubicBezTo>
                    <a:cubicBezTo>
                      <a:pt x="80" y="24"/>
                      <a:pt x="80" y="24"/>
                      <a:pt x="80" y="24"/>
                    </a:cubicBezTo>
                    <a:cubicBezTo>
                      <a:pt x="80" y="31"/>
                      <a:pt x="75" y="36"/>
                      <a:pt x="68" y="36"/>
                    </a:cubicBezTo>
                    <a:cubicBezTo>
                      <a:pt x="20" y="36"/>
                      <a:pt x="20" y="36"/>
                      <a:pt x="20" y="36"/>
                    </a:cubicBezTo>
                    <a:cubicBezTo>
                      <a:pt x="9" y="36"/>
                      <a:pt x="0" y="45"/>
                      <a:pt x="0" y="56"/>
                    </a:cubicBezTo>
                    <a:cubicBezTo>
                      <a:pt x="0" y="64"/>
                      <a:pt x="0" y="64"/>
                      <a:pt x="0" y="64"/>
                    </a:cubicBezTo>
                    <a:cubicBezTo>
                      <a:pt x="8" y="64"/>
                      <a:pt x="8" y="64"/>
                      <a:pt x="8" y="64"/>
                    </a:cubicBezTo>
                    <a:cubicBezTo>
                      <a:pt x="8" y="56"/>
                      <a:pt x="8" y="56"/>
                      <a:pt x="8" y="56"/>
                    </a:cubicBezTo>
                    <a:cubicBezTo>
                      <a:pt x="8" y="49"/>
                      <a:pt x="14" y="44"/>
                      <a:pt x="20" y="44"/>
                    </a:cubicBezTo>
                    <a:cubicBezTo>
                      <a:pt x="68" y="44"/>
                      <a:pt x="68" y="44"/>
                      <a:pt x="68" y="44"/>
                    </a:cubicBezTo>
                    <a:cubicBezTo>
                      <a:pt x="79" y="44"/>
                      <a:pt x="88" y="35"/>
                      <a:pt x="88" y="24"/>
                    </a:cubicBezTo>
                    <a:cubicBezTo>
                      <a:pt x="88" y="20"/>
                      <a:pt x="88" y="20"/>
                      <a:pt x="88" y="20"/>
                    </a:cubicBezTo>
                    <a:lnTo>
                      <a:pt x="10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grpSp>
      </p:grpSp>
      <p:grpSp>
        <p:nvGrpSpPr>
          <p:cNvPr id="47" name="Sales person icon">
            <a:extLst>
              <a:ext uri="{FF2B5EF4-FFF2-40B4-BE49-F238E27FC236}">
                <a16:creationId xmlns:a16="http://schemas.microsoft.com/office/drawing/2014/main" id="{85C4B654-ED69-46F0-A02F-0682144D6AF7}"/>
              </a:ext>
              <a:ext uri="{C183D7F6-B498-43B3-948B-1728B52AA6E4}">
                <adec:decorative xmlns:adec="http://schemas.microsoft.com/office/drawing/2017/decorative" val="1"/>
              </a:ext>
            </a:extLst>
          </p:cNvPr>
          <p:cNvGrpSpPr/>
          <p:nvPr/>
        </p:nvGrpSpPr>
        <p:grpSpPr>
          <a:xfrm>
            <a:off x="588263" y="5288613"/>
            <a:ext cx="904730" cy="713272"/>
            <a:chOff x="4283752" y="4810852"/>
            <a:chExt cx="922872" cy="727575"/>
          </a:xfrm>
          <a:effectLst/>
        </p:grpSpPr>
        <p:sp>
          <p:nvSpPr>
            <p:cNvPr id="48" name="Rectangle: Rounded Corners 47">
              <a:extLst>
                <a:ext uri="{FF2B5EF4-FFF2-40B4-BE49-F238E27FC236}">
                  <a16:creationId xmlns:a16="http://schemas.microsoft.com/office/drawing/2014/main" id="{9C6A7527-804C-45B4-B3CF-9E655EB1F574}"/>
                </a:ext>
              </a:extLst>
            </p:cNvPr>
            <p:cNvSpPr/>
            <p:nvPr/>
          </p:nvSpPr>
          <p:spPr bwMode="auto">
            <a:xfrm>
              <a:off x="4479049" y="4810852"/>
              <a:ext cx="727575" cy="727575"/>
            </a:xfrm>
            <a:prstGeom prst="roundRect">
              <a:avLst>
                <a:gd name="adj" fmla="val 50000"/>
              </a:avLst>
            </a:prstGeom>
            <a:solidFill>
              <a:schemeClr val="accent2"/>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9" name="Rectangle: Rounded Corners 48">
              <a:extLst>
                <a:ext uri="{FF2B5EF4-FFF2-40B4-BE49-F238E27FC236}">
                  <a16:creationId xmlns:a16="http://schemas.microsoft.com/office/drawing/2014/main" id="{D25E1D28-AB33-44EA-AC63-3FFA0EF30B1D}"/>
                </a:ext>
              </a:extLst>
            </p:cNvPr>
            <p:cNvSpPr/>
            <p:nvPr/>
          </p:nvSpPr>
          <p:spPr bwMode="auto">
            <a:xfrm>
              <a:off x="4283752" y="5025487"/>
              <a:ext cx="298306" cy="298306"/>
            </a:xfrm>
            <a:prstGeom prst="roundRect">
              <a:avLst>
                <a:gd name="adj" fmla="val 0"/>
              </a:avLst>
            </a:prstGeom>
            <a:solidFill>
              <a:srgbClr val="50E6FF"/>
            </a:solidFill>
            <a:ln>
              <a:noFill/>
            </a:ln>
            <a:effectLst>
              <a:outerShdw blurRad="127000" dist="76200" dir="2400000" algn="ctr" rotWithShape="0">
                <a:prstClr val="black">
                  <a:alpha val="30000"/>
                </a:prstClr>
              </a:outerShdw>
            </a:effectLst>
          </p:spPr>
          <p:txBody>
            <a:bodyPr vert="horz" wrap="square" lIns="0" tIns="0" rIns="0" bIns="0" numCol="1" anchor="ctr" anchorCtr="0" compatLnSpc="1">
              <a:prstTxWarp prst="textNoShape">
                <a:avLst/>
              </a:prstTxWarp>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1372" b="1" i="0" u="none" strike="noStrike" kern="1200" cap="none" spc="0" normalizeH="0" baseline="0" noProof="0">
                  <a:ln>
                    <a:noFill/>
                  </a:ln>
                  <a:gradFill>
                    <a:gsLst>
                      <a:gs pos="0">
                        <a:srgbClr val="000000"/>
                      </a:gs>
                      <a:gs pos="100000">
                        <a:srgbClr val="000000"/>
                      </a:gs>
                    </a:gsLst>
                    <a:lin ang="5400000" scaled="1"/>
                  </a:gradFill>
                  <a:effectLst/>
                  <a:uLnTx/>
                  <a:uFillTx/>
                  <a:latin typeface="Segoe UI" panose="020B0502040204020203" pitchFamily="34" charset="0"/>
                  <a:ea typeface="+mn-ea"/>
                  <a:cs typeface="Segoe UI" panose="020B0502040204020203" pitchFamily="34" charset="0"/>
                </a:rPr>
                <a:t>4</a:t>
              </a:r>
            </a:p>
          </p:txBody>
        </p:sp>
        <p:grpSp>
          <p:nvGrpSpPr>
            <p:cNvPr id="50" name="Group 94">
              <a:extLst>
                <a:ext uri="{FF2B5EF4-FFF2-40B4-BE49-F238E27FC236}">
                  <a16:creationId xmlns:a16="http://schemas.microsoft.com/office/drawing/2014/main" id="{46CBB95A-3AFD-4F8A-B8CB-4A33FF043C0F}"/>
                </a:ext>
              </a:extLst>
            </p:cNvPr>
            <p:cNvGrpSpPr>
              <a:grpSpLocks noChangeAspect="1"/>
            </p:cNvGrpSpPr>
            <p:nvPr/>
          </p:nvGrpSpPr>
          <p:grpSpPr bwMode="auto">
            <a:xfrm>
              <a:off x="4693568" y="4975166"/>
              <a:ext cx="329466" cy="383404"/>
              <a:chOff x="2432" y="1441"/>
              <a:chExt cx="226" cy="263"/>
            </a:xfrm>
            <a:solidFill>
              <a:schemeClr val="bg1"/>
            </a:solidFill>
          </p:grpSpPr>
          <p:sp>
            <p:nvSpPr>
              <p:cNvPr id="51" name="Freeform 95">
                <a:extLst>
                  <a:ext uri="{FF2B5EF4-FFF2-40B4-BE49-F238E27FC236}">
                    <a16:creationId xmlns:a16="http://schemas.microsoft.com/office/drawing/2014/main" id="{918BEE3B-67A5-4663-9997-5495EB2343B5}"/>
                  </a:ext>
                </a:extLst>
              </p:cNvPr>
              <p:cNvSpPr>
                <a:spLocks/>
              </p:cNvSpPr>
              <p:nvPr/>
            </p:nvSpPr>
            <p:spPr bwMode="auto">
              <a:xfrm>
                <a:off x="2528" y="1522"/>
                <a:ext cx="75" cy="50"/>
              </a:xfrm>
              <a:custGeom>
                <a:avLst/>
                <a:gdLst>
                  <a:gd name="T0" fmla="*/ 20 w 120"/>
                  <a:gd name="T1" fmla="*/ 80 h 80"/>
                  <a:gd name="T2" fmla="*/ 20 w 120"/>
                  <a:gd name="T3" fmla="*/ 80 h 80"/>
                  <a:gd name="T4" fmla="*/ 47 w 120"/>
                  <a:gd name="T5" fmla="*/ 80 h 80"/>
                  <a:gd name="T6" fmla="*/ 54 w 120"/>
                  <a:gd name="T7" fmla="*/ 79 h 80"/>
                  <a:gd name="T8" fmla="*/ 61 w 120"/>
                  <a:gd name="T9" fmla="*/ 74 h 80"/>
                  <a:gd name="T10" fmla="*/ 65 w 120"/>
                  <a:gd name="T11" fmla="*/ 68 h 80"/>
                  <a:gd name="T12" fmla="*/ 67 w 120"/>
                  <a:gd name="T13" fmla="*/ 60 h 80"/>
                  <a:gd name="T14" fmla="*/ 70 w 120"/>
                  <a:gd name="T15" fmla="*/ 59 h 80"/>
                  <a:gd name="T16" fmla="*/ 100 w 120"/>
                  <a:gd name="T17" fmla="*/ 39 h 80"/>
                  <a:gd name="T18" fmla="*/ 120 w 120"/>
                  <a:gd name="T19" fmla="*/ 9 h 80"/>
                  <a:gd name="T20" fmla="*/ 120 w 120"/>
                  <a:gd name="T21" fmla="*/ 7 h 80"/>
                  <a:gd name="T22" fmla="*/ 118 w 120"/>
                  <a:gd name="T23" fmla="*/ 2 h 80"/>
                  <a:gd name="T24" fmla="*/ 113 w 120"/>
                  <a:gd name="T25" fmla="*/ 0 h 80"/>
                  <a:gd name="T26" fmla="*/ 107 w 120"/>
                  <a:gd name="T27" fmla="*/ 4 h 80"/>
                  <a:gd name="T28" fmla="*/ 90 w 120"/>
                  <a:gd name="T29" fmla="*/ 30 h 80"/>
                  <a:gd name="T30" fmla="*/ 64 w 120"/>
                  <a:gd name="T31" fmla="*/ 47 h 80"/>
                  <a:gd name="T32" fmla="*/ 62 w 120"/>
                  <a:gd name="T33" fmla="*/ 48 h 80"/>
                  <a:gd name="T34" fmla="*/ 55 w 120"/>
                  <a:gd name="T35" fmla="*/ 42 h 80"/>
                  <a:gd name="T36" fmla="*/ 47 w 120"/>
                  <a:gd name="T37" fmla="*/ 40 h 80"/>
                  <a:gd name="T38" fmla="*/ 20 w 120"/>
                  <a:gd name="T39" fmla="*/ 40 h 80"/>
                  <a:gd name="T40" fmla="*/ 6 w 120"/>
                  <a:gd name="T41" fmla="*/ 46 h 80"/>
                  <a:gd name="T42" fmla="*/ 0 w 120"/>
                  <a:gd name="T43" fmla="*/ 60 h 80"/>
                  <a:gd name="T44" fmla="*/ 6 w 120"/>
                  <a:gd name="T45" fmla="*/ 74 h 80"/>
                  <a:gd name="T46" fmla="*/ 20 w 120"/>
                  <a:gd name="T4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80">
                    <a:moveTo>
                      <a:pt x="20" y="80"/>
                    </a:moveTo>
                    <a:lnTo>
                      <a:pt x="20" y="80"/>
                    </a:lnTo>
                    <a:lnTo>
                      <a:pt x="47" y="80"/>
                    </a:lnTo>
                    <a:cubicBezTo>
                      <a:pt x="49" y="80"/>
                      <a:pt x="52" y="80"/>
                      <a:pt x="54" y="79"/>
                    </a:cubicBezTo>
                    <a:cubicBezTo>
                      <a:pt x="57" y="78"/>
                      <a:pt x="59" y="76"/>
                      <a:pt x="61" y="74"/>
                    </a:cubicBezTo>
                    <a:cubicBezTo>
                      <a:pt x="63" y="73"/>
                      <a:pt x="64" y="70"/>
                      <a:pt x="65" y="68"/>
                    </a:cubicBezTo>
                    <a:cubicBezTo>
                      <a:pt x="66" y="66"/>
                      <a:pt x="67" y="63"/>
                      <a:pt x="67" y="60"/>
                    </a:cubicBezTo>
                    <a:cubicBezTo>
                      <a:pt x="68" y="60"/>
                      <a:pt x="68" y="60"/>
                      <a:pt x="70" y="59"/>
                    </a:cubicBezTo>
                    <a:cubicBezTo>
                      <a:pt x="81" y="54"/>
                      <a:pt x="91" y="48"/>
                      <a:pt x="100" y="39"/>
                    </a:cubicBezTo>
                    <a:cubicBezTo>
                      <a:pt x="108" y="31"/>
                      <a:pt x="115" y="21"/>
                      <a:pt x="120" y="9"/>
                    </a:cubicBezTo>
                    <a:cubicBezTo>
                      <a:pt x="120" y="9"/>
                      <a:pt x="120" y="8"/>
                      <a:pt x="120" y="7"/>
                    </a:cubicBezTo>
                    <a:cubicBezTo>
                      <a:pt x="120" y="5"/>
                      <a:pt x="120" y="3"/>
                      <a:pt x="118" y="2"/>
                    </a:cubicBezTo>
                    <a:cubicBezTo>
                      <a:pt x="117" y="1"/>
                      <a:pt x="115" y="0"/>
                      <a:pt x="113" y="0"/>
                    </a:cubicBezTo>
                    <a:cubicBezTo>
                      <a:pt x="111" y="0"/>
                      <a:pt x="109" y="2"/>
                      <a:pt x="107" y="4"/>
                    </a:cubicBezTo>
                    <a:cubicBezTo>
                      <a:pt x="103" y="14"/>
                      <a:pt x="97" y="22"/>
                      <a:pt x="90" y="30"/>
                    </a:cubicBezTo>
                    <a:cubicBezTo>
                      <a:pt x="83" y="38"/>
                      <a:pt x="74" y="44"/>
                      <a:pt x="64" y="47"/>
                    </a:cubicBezTo>
                    <a:lnTo>
                      <a:pt x="62" y="48"/>
                    </a:lnTo>
                    <a:cubicBezTo>
                      <a:pt x="61" y="46"/>
                      <a:pt x="58" y="44"/>
                      <a:pt x="55" y="42"/>
                    </a:cubicBezTo>
                    <a:cubicBezTo>
                      <a:pt x="53" y="41"/>
                      <a:pt x="50" y="40"/>
                      <a:pt x="47" y="40"/>
                    </a:cubicBezTo>
                    <a:lnTo>
                      <a:pt x="20" y="40"/>
                    </a:lnTo>
                    <a:cubicBezTo>
                      <a:pt x="15" y="40"/>
                      <a:pt x="10" y="42"/>
                      <a:pt x="6" y="46"/>
                    </a:cubicBezTo>
                    <a:cubicBezTo>
                      <a:pt x="2" y="50"/>
                      <a:pt x="0" y="55"/>
                      <a:pt x="0" y="60"/>
                    </a:cubicBezTo>
                    <a:cubicBezTo>
                      <a:pt x="0" y="66"/>
                      <a:pt x="2" y="70"/>
                      <a:pt x="6" y="74"/>
                    </a:cubicBezTo>
                    <a:cubicBezTo>
                      <a:pt x="10" y="78"/>
                      <a:pt x="15" y="80"/>
                      <a:pt x="20" y="80"/>
                    </a:cubicBezTo>
                    <a:close/>
                  </a:path>
                </a:pathLst>
              </a:custGeom>
              <a:grpFill/>
              <a:ln w="0">
                <a:noFill/>
                <a:prstDash val="solid"/>
                <a:round/>
                <a:headEnd/>
                <a:tailEnd/>
              </a:ln>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52" name="Freeform 96">
                <a:extLst>
                  <a:ext uri="{FF2B5EF4-FFF2-40B4-BE49-F238E27FC236}">
                    <a16:creationId xmlns:a16="http://schemas.microsoft.com/office/drawing/2014/main" id="{A23DF8D1-6CB0-4855-BDD2-9D5FCFF7465C}"/>
                  </a:ext>
                </a:extLst>
              </p:cNvPr>
              <p:cNvSpPr>
                <a:spLocks/>
              </p:cNvSpPr>
              <p:nvPr/>
            </p:nvSpPr>
            <p:spPr bwMode="auto">
              <a:xfrm>
                <a:off x="2471" y="1441"/>
                <a:ext cx="165" cy="156"/>
              </a:xfrm>
              <a:custGeom>
                <a:avLst/>
                <a:gdLst>
                  <a:gd name="T0" fmla="*/ 33 w 265"/>
                  <a:gd name="T1" fmla="*/ 214 h 252"/>
                  <a:gd name="T2" fmla="*/ 33 w 265"/>
                  <a:gd name="T3" fmla="*/ 214 h 252"/>
                  <a:gd name="T4" fmla="*/ 71 w 265"/>
                  <a:gd name="T5" fmla="*/ 242 h 252"/>
                  <a:gd name="T6" fmla="*/ 119 w 265"/>
                  <a:gd name="T7" fmla="*/ 252 h 252"/>
                  <a:gd name="T8" fmla="*/ 156 w 265"/>
                  <a:gd name="T9" fmla="*/ 246 h 252"/>
                  <a:gd name="T10" fmla="*/ 187 w 265"/>
                  <a:gd name="T11" fmla="*/ 230 h 252"/>
                  <a:gd name="T12" fmla="*/ 212 w 265"/>
                  <a:gd name="T13" fmla="*/ 205 h 252"/>
                  <a:gd name="T14" fmla="*/ 230 w 265"/>
                  <a:gd name="T15" fmla="*/ 172 h 252"/>
                  <a:gd name="T16" fmla="*/ 252 w 265"/>
                  <a:gd name="T17" fmla="*/ 172 h 252"/>
                  <a:gd name="T18" fmla="*/ 262 w 265"/>
                  <a:gd name="T19" fmla="*/ 168 h 252"/>
                  <a:gd name="T20" fmla="*/ 265 w 265"/>
                  <a:gd name="T21" fmla="*/ 159 h 252"/>
                  <a:gd name="T22" fmla="*/ 265 w 265"/>
                  <a:gd name="T23" fmla="*/ 92 h 252"/>
                  <a:gd name="T24" fmla="*/ 262 w 265"/>
                  <a:gd name="T25" fmla="*/ 83 h 252"/>
                  <a:gd name="T26" fmla="*/ 252 w 265"/>
                  <a:gd name="T27" fmla="*/ 79 h 252"/>
                  <a:gd name="T28" fmla="*/ 230 w 265"/>
                  <a:gd name="T29" fmla="*/ 79 h 252"/>
                  <a:gd name="T30" fmla="*/ 212 w 265"/>
                  <a:gd name="T31" fmla="*/ 46 h 252"/>
                  <a:gd name="T32" fmla="*/ 187 w 265"/>
                  <a:gd name="T33" fmla="*/ 21 h 252"/>
                  <a:gd name="T34" fmla="*/ 156 w 265"/>
                  <a:gd name="T35" fmla="*/ 5 h 252"/>
                  <a:gd name="T36" fmla="*/ 119 w 265"/>
                  <a:gd name="T37" fmla="*/ 0 h 252"/>
                  <a:gd name="T38" fmla="*/ 71 w 265"/>
                  <a:gd name="T39" fmla="*/ 9 h 252"/>
                  <a:gd name="T40" fmla="*/ 33 w 265"/>
                  <a:gd name="T41" fmla="*/ 37 h 252"/>
                  <a:gd name="T42" fmla="*/ 9 w 265"/>
                  <a:gd name="T43" fmla="*/ 77 h 252"/>
                  <a:gd name="T44" fmla="*/ 0 w 265"/>
                  <a:gd name="T45" fmla="*/ 126 h 252"/>
                  <a:gd name="T46" fmla="*/ 9 w 265"/>
                  <a:gd name="T47" fmla="*/ 174 h 252"/>
                  <a:gd name="T48" fmla="*/ 33 w 265"/>
                  <a:gd name="T49" fmla="*/ 21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52">
                    <a:moveTo>
                      <a:pt x="33" y="214"/>
                    </a:moveTo>
                    <a:lnTo>
                      <a:pt x="33" y="214"/>
                    </a:lnTo>
                    <a:cubicBezTo>
                      <a:pt x="43" y="226"/>
                      <a:pt x="56" y="235"/>
                      <a:pt x="71" y="242"/>
                    </a:cubicBezTo>
                    <a:cubicBezTo>
                      <a:pt x="85" y="249"/>
                      <a:pt x="101" y="252"/>
                      <a:pt x="119" y="252"/>
                    </a:cubicBezTo>
                    <a:cubicBezTo>
                      <a:pt x="132" y="252"/>
                      <a:pt x="144" y="250"/>
                      <a:pt x="156" y="246"/>
                    </a:cubicBezTo>
                    <a:cubicBezTo>
                      <a:pt x="167" y="243"/>
                      <a:pt x="178" y="237"/>
                      <a:pt x="187" y="230"/>
                    </a:cubicBezTo>
                    <a:cubicBezTo>
                      <a:pt x="197" y="223"/>
                      <a:pt x="205" y="215"/>
                      <a:pt x="212" y="205"/>
                    </a:cubicBezTo>
                    <a:cubicBezTo>
                      <a:pt x="220" y="195"/>
                      <a:pt x="225" y="184"/>
                      <a:pt x="230" y="172"/>
                    </a:cubicBezTo>
                    <a:lnTo>
                      <a:pt x="252" y="172"/>
                    </a:lnTo>
                    <a:cubicBezTo>
                      <a:pt x="256" y="172"/>
                      <a:pt x="259" y="171"/>
                      <a:pt x="262" y="168"/>
                    </a:cubicBezTo>
                    <a:cubicBezTo>
                      <a:pt x="264" y="166"/>
                      <a:pt x="265" y="162"/>
                      <a:pt x="265" y="159"/>
                    </a:cubicBezTo>
                    <a:lnTo>
                      <a:pt x="265" y="92"/>
                    </a:lnTo>
                    <a:cubicBezTo>
                      <a:pt x="265" y="89"/>
                      <a:pt x="264" y="85"/>
                      <a:pt x="262" y="83"/>
                    </a:cubicBezTo>
                    <a:cubicBezTo>
                      <a:pt x="259" y="80"/>
                      <a:pt x="256" y="79"/>
                      <a:pt x="252" y="79"/>
                    </a:cubicBezTo>
                    <a:lnTo>
                      <a:pt x="230" y="79"/>
                    </a:lnTo>
                    <a:cubicBezTo>
                      <a:pt x="225" y="67"/>
                      <a:pt x="220" y="56"/>
                      <a:pt x="212" y="46"/>
                    </a:cubicBezTo>
                    <a:cubicBezTo>
                      <a:pt x="205" y="36"/>
                      <a:pt x="197" y="28"/>
                      <a:pt x="187" y="21"/>
                    </a:cubicBezTo>
                    <a:cubicBezTo>
                      <a:pt x="178" y="14"/>
                      <a:pt x="167" y="8"/>
                      <a:pt x="156" y="5"/>
                    </a:cubicBezTo>
                    <a:cubicBezTo>
                      <a:pt x="144" y="2"/>
                      <a:pt x="132" y="0"/>
                      <a:pt x="119" y="0"/>
                    </a:cubicBezTo>
                    <a:cubicBezTo>
                      <a:pt x="101" y="0"/>
                      <a:pt x="85" y="3"/>
                      <a:pt x="71" y="9"/>
                    </a:cubicBezTo>
                    <a:cubicBezTo>
                      <a:pt x="56" y="16"/>
                      <a:pt x="43" y="25"/>
                      <a:pt x="33" y="37"/>
                    </a:cubicBezTo>
                    <a:cubicBezTo>
                      <a:pt x="23" y="48"/>
                      <a:pt x="14" y="62"/>
                      <a:pt x="9" y="77"/>
                    </a:cubicBezTo>
                    <a:cubicBezTo>
                      <a:pt x="3" y="92"/>
                      <a:pt x="0" y="108"/>
                      <a:pt x="0" y="126"/>
                    </a:cubicBezTo>
                    <a:cubicBezTo>
                      <a:pt x="0" y="143"/>
                      <a:pt x="3" y="159"/>
                      <a:pt x="9" y="174"/>
                    </a:cubicBezTo>
                    <a:cubicBezTo>
                      <a:pt x="14" y="189"/>
                      <a:pt x="23" y="203"/>
                      <a:pt x="33" y="214"/>
                    </a:cubicBezTo>
                    <a:close/>
                  </a:path>
                </a:pathLst>
              </a:custGeom>
              <a:grpFill/>
              <a:ln w="0">
                <a:noFill/>
                <a:prstDash val="solid"/>
                <a:round/>
                <a:headEnd/>
                <a:tailEnd/>
              </a:ln>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53" name="Freeform 97">
                <a:extLst>
                  <a:ext uri="{FF2B5EF4-FFF2-40B4-BE49-F238E27FC236}">
                    <a16:creationId xmlns:a16="http://schemas.microsoft.com/office/drawing/2014/main" id="{8CF81CB5-4722-42EF-8428-2606882A04A1}"/>
                  </a:ext>
                </a:extLst>
              </p:cNvPr>
              <p:cNvSpPr>
                <a:spLocks/>
              </p:cNvSpPr>
              <p:nvPr/>
            </p:nvSpPr>
            <p:spPr bwMode="auto">
              <a:xfrm>
                <a:off x="2432" y="1614"/>
                <a:ext cx="226" cy="90"/>
              </a:xfrm>
              <a:custGeom>
                <a:avLst/>
                <a:gdLst>
                  <a:gd name="T0" fmla="*/ 343 w 365"/>
                  <a:gd name="T1" fmla="*/ 82 h 146"/>
                  <a:gd name="T2" fmla="*/ 343 w 365"/>
                  <a:gd name="T3" fmla="*/ 82 h 146"/>
                  <a:gd name="T4" fmla="*/ 304 w 365"/>
                  <a:gd name="T5" fmla="*/ 36 h 146"/>
                  <a:gd name="T6" fmla="*/ 250 w 365"/>
                  <a:gd name="T7" fmla="*/ 9 h 146"/>
                  <a:gd name="T8" fmla="*/ 183 w 365"/>
                  <a:gd name="T9" fmla="*/ 0 h 146"/>
                  <a:gd name="T10" fmla="*/ 116 w 365"/>
                  <a:gd name="T11" fmla="*/ 9 h 146"/>
                  <a:gd name="T12" fmla="*/ 62 w 365"/>
                  <a:gd name="T13" fmla="*/ 36 h 146"/>
                  <a:gd name="T14" fmla="*/ 22 w 365"/>
                  <a:gd name="T15" fmla="*/ 82 h 146"/>
                  <a:gd name="T16" fmla="*/ 0 w 365"/>
                  <a:gd name="T17" fmla="*/ 146 h 146"/>
                  <a:gd name="T18" fmla="*/ 365 w 365"/>
                  <a:gd name="T19" fmla="*/ 146 h 146"/>
                  <a:gd name="T20" fmla="*/ 343 w 365"/>
                  <a:gd name="T21" fmla="*/ 8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5" h="146">
                    <a:moveTo>
                      <a:pt x="343" y="82"/>
                    </a:moveTo>
                    <a:lnTo>
                      <a:pt x="343" y="82"/>
                    </a:lnTo>
                    <a:cubicBezTo>
                      <a:pt x="333" y="64"/>
                      <a:pt x="320" y="49"/>
                      <a:pt x="304" y="36"/>
                    </a:cubicBezTo>
                    <a:cubicBezTo>
                      <a:pt x="288" y="24"/>
                      <a:pt x="270" y="15"/>
                      <a:pt x="250" y="9"/>
                    </a:cubicBezTo>
                    <a:cubicBezTo>
                      <a:pt x="229" y="3"/>
                      <a:pt x="207" y="0"/>
                      <a:pt x="183" y="0"/>
                    </a:cubicBezTo>
                    <a:cubicBezTo>
                      <a:pt x="159" y="0"/>
                      <a:pt x="136" y="3"/>
                      <a:pt x="116" y="9"/>
                    </a:cubicBezTo>
                    <a:cubicBezTo>
                      <a:pt x="96" y="15"/>
                      <a:pt x="77" y="24"/>
                      <a:pt x="62" y="36"/>
                    </a:cubicBezTo>
                    <a:cubicBezTo>
                      <a:pt x="46" y="49"/>
                      <a:pt x="33" y="64"/>
                      <a:pt x="22" y="82"/>
                    </a:cubicBezTo>
                    <a:cubicBezTo>
                      <a:pt x="12" y="101"/>
                      <a:pt x="5" y="122"/>
                      <a:pt x="0" y="146"/>
                    </a:cubicBezTo>
                    <a:lnTo>
                      <a:pt x="365" y="146"/>
                    </a:lnTo>
                    <a:cubicBezTo>
                      <a:pt x="361" y="122"/>
                      <a:pt x="354" y="101"/>
                      <a:pt x="343" y="82"/>
                    </a:cubicBezTo>
                    <a:close/>
                  </a:path>
                </a:pathLst>
              </a:custGeom>
              <a:grpFill/>
              <a:ln w="0">
                <a:noFill/>
                <a:prstDash val="solid"/>
                <a:round/>
                <a:headEnd/>
                <a:tailEnd/>
              </a:ln>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54" name="Freeform 98">
                <a:extLst>
                  <a:ext uri="{FF2B5EF4-FFF2-40B4-BE49-F238E27FC236}">
                    <a16:creationId xmlns:a16="http://schemas.microsoft.com/office/drawing/2014/main" id="{6960BA1A-08D0-4089-81C7-0C49896A258A}"/>
                  </a:ext>
                </a:extLst>
              </p:cNvPr>
              <p:cNvSpPr>
                <a:spLocks/>
              </p:cNvSpPr>
              <p:nvPr/>
            </p:nvSpPr>
            <p:spPr bwMode="auto">
              <a:xfrm>
                <a:off x="2528" y="1522"/>
                <a:ext cx="75" cy="50"/>
              </a:xfrm>
              <a:custGeom>
                <a:avLst/>
                <a:gdLst>
                  <a:gd name="T0" fmla="*/ 6 w 120"/>
                  <a:gd name="T1" fmla="*/ 46 h 80"/>
                  <a:gd name="T2" fmla="*/ 6 w 120"/>
                  <a:gd name="T3" fmla="*/ 46 h 80"/>
                  <a:gd name="T4" fmla="*/ 20 w 120"/>
                  <a:gd name="T5" fmla="*/ 40 h 80"/>
                  <a:gd name="T6" fmla="*/ 47 w 120"/>
                  <a:gd name="T7" fmla="*/ 40 h 80"/>
                  <a:gd name="T8" fmla="*/ 55 w 120"/>
                  <a:gd name="T9" fmla="*/ 42 h 80"/>
                  <a:gd name="T10" fmla="*/ 62 w 120"/>
                  <a:gd name="T11" fmla="*/ 48 h 80"/>
                  <a:gd name="T12" fmla="*/ 64 w 120"/>
                  <a:gd name="T13" fmla="*/ 47 h 80"/>
                  <a:gd name="T14" fmla="*/ 90 w 120"/>
                  <a:gd name="T15" fmla="*/ 30 h 80"/>
                  <a:gd name="T16" fmla="*/ 107 w 120"/>
                  <a:gd name="T17" fmla="*/ 4 h 80"/>
                  <a:gd name="T18" fmla="*/ 114 w 120"/>
                  <a:gd name="T19" fmla="*/ 0 h 80"/>
                  <a:gd name="T20" fmla="*/ 118 w 120"/>
                  <a:gd name="T21" fmla="*/ 2 h 80"/>
                  <a:gd name="T22" fmla="*/ 120 w 120"/>
                  <a:gd name="T23" fmla="*/ 7 h 80"/>
                  <a:gd name="T24" fmla="*/ 120 w 120"/>
                  <a:gd name="T25" fmla="*/ 9 h 80"/>
                  <a:gd name="T26" fmla="*/ 100 w 120"/>
                  <a:gd name="T27" fmla="*/ 39 h 80"/>
                  <a:gd name="T28" fmla="*/ 70 w 120"/>
                  <a:gd name="T29" fmla="*/ 59 h 80"/>
                  <a:gd name="T30" fmla="*/ 67 w 120"/>
                  <a:gd name="T31" fmla="*/ 60 h 80"/>
                  <a:gd name="T32" fmla="*/ 65 w 120"/>
                  <a:gd name="T33" fmla="*/ 68 h 80"/>
                  <a:gd name="T34" fmla="*/ 61 w 120"/>
                  <a:gd name="T35" fmla="*/ 74 h 80"/>
                  <a:gd name="T36" fmla="*/ 54 w 120"/>
                  <a:gd name="T37" fmla="*/ 79 h 80"/>
                  <a:gd name="T38" fmla="*/ 47 w 120"/>
                  <a:gd name="T39" fmla="*/ 80 h 80"/>
                  <a:gd name="T40" fmla="*/ 20 w 120"/>
                  <a:gd name="T41" fmla="*/ 80 h 80"/>
                  <a:gd name="T42" fmla="*/ 6 w 120"/>
                  <a:gd name="T43" fmla="*/ 74 h 80"/>
                  <a:gd name="T44" fmla="*/ 0 w 120"/>
                  <a:gd name="T45" fmla="*/ 60 h 80"/>
                  <a:gd name="T46" fmla="*/ 6 w 120"/>
                  <a:gd name="T47"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80">
                    <a:moveTo>
                      <a:pt x="6" y="46"/>
                    </a:moveTo>
                    <a:lnTo>
                      <a:pt x="6" y="46"/>
                    </a:lnTo>
                    <a:cubicBezTo>
                      <a:pt x="10" y="42"/>
                      <a:pt x="15" y="40"/>
                      <a:pt x="20" y="40"/>
                    </a:cubicBezTo>
                    <a:lnTo>
                      <a:pt x="47" y="40"/>
                    </a:lnTo>
                    <a:cubicBezTo>
                      <a:pt x="50" y="40"/>
                      <a:pt x="53" y="41"/>
                      <a:pt x="55" y="42"/>
                    </a:cubicBezTo>
                    <a:cubicBezTo>
                      <a:pt x="58" y="44"/>
                      <a:pt x="61" y="46"/>
                      <a:pt x="62" y="48"/>
                    </a:cubicBezTo>
                    <a:lnTo>
                      <a:pt x="64" y="47"/>
                    </a:lnTo>
                    <a:cubicBezTo>
                      <a:pt x="74" y="44"/>
                      <a:pt x="83" y="38"/>
                      <a:pt x="90" y="30"/>
                    </a:cubicBezTo>
                    <a:cubicBezTo>
                      <a:pt x="97" y="22"/>
                      <a:pt x="103" y="14"/>
                      <a:pt x="107" y="4"/>
                    </a:cubicBezTo>
                    <a:cubicBezTo>
                      <a:pt x="109" y="2"/>
                      <a:pt x="111" y="0"/>
                      <a:pt x="114" y="0"/>
                    </a:cubicBezTo>
                    <a:cubicBezTo>
                      <a:pt x="115" y="0"/>
                      <a:pt x="117" y="1"/>
                      <a:pt x="118" y="2"/>
                    </a:cubicBezTo>
                    <a:cubicBezTo>
                      <a:pt x="120" y="3"/>
                      <a:pt x="120" y="5"/>
                      <a:pt x="120" y="7"/>
                    </a:cubicBezTo>
                    <a:cubicBezTo>
                      <a:pt x="120" y="8"/>
                      <a:pt x="120" y="8"/>
                      <a:pt x="120" y="9"/>
                    </a:cubicBezTo>
                    <a:cubicBezTo>
                      <a:pt x="115" y="21"/>
                      <a:pt x="108" y="31"/>
                      <a:pt x="100" y="39"/>
                    </a:cubicBezTo>
                    <a:cubicBezTo>
                      <a:pt x="91" y="48"/>
                      <a:pt x="81" y="54"/>
                      <a:pt x="70" y="59"/>
                    </a:cubicBezTo>
                    <a:cubicBezTo>
                      <a:pt x="68" y="60"/>
                      <a:pt x="68" y="60"/>
                      <a:pt x="67" y="60"/>
                    </a:cubicBezTo>
                    <a:cubicBezTo>
                      <a:pt x="67" y="63"/>
                      <a:pt x="66" y="66"/>
                      <a:pt x="65" y="68"/>
                    </a:cubicBezTo>
                    <a:cubicBezTo>
                      <a:pt x="64" y="70"/>
                      <a:pt x="63" y="73"/>
                      <a:pt x="61" y="74"/>
                    </a:cubicBezTo>
                    <a:cubicBezTo>
                      <a:pt x="59" y="76"/>
                      <a:pt x="57" y="78"/>
                      <a:pt x="54" y="79"/>
                    </a:cubicBezTo>
                    <a:cubicBezTo>
                      <a:pt x="52" y="80"/>
                      <a:pt x="49" y="80"/>
                      <a:pt x="47" y="80"/>
                    </a:cubicBezTo>
                    <a:lnTo>
                      <a:pt x="20" y="80"/>
                    </a:lnTo>
                    <a:cubicBezTo>
                      <a:pt x="15" y="80"/>
                      <a:pt x="10" y="78"/>
                      <a:pt x="6" y="74"/>
                    </a:cubicBezTo>
                    <a:cubicBezTo>
                      <a:pt x="2" y="70"/>
                      <a:pt x="0" y="66"/>
                      <a:pt x="0" y="60"/>
                    </a:cubicBezTo>
                    <a:cubicBezTo>
                      <a:pt x="0" y="55"/>
                      <a:pt x="2" y="50"/>
                      <a:pt x="6" y="46"/>
                    </a:cubicBezTo>
                    <a:close/>
                  </a:path>
                </a:pathLst>
              </a:custGeom>
              <a:solidFill>
                <a:schemeClr val="accent2"/>
              </a:solidFill>
              <a:ln w="0">
                <a:noFill/>
                <a:prstDash val="solid"/>
                <a:round/>
                <a:headEnd/>
                <a:tailEnd/>
              </a:ln>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grpSp>
      </p:grpSp>
    </p:spTree>
    <p:extLst>
      <p:ext uri="{BB962C8B-B14F-4D97-AF65-F5344CB8AC3E}">
        <p14:creationId xmlns:p14="http://schemas.microsoft.com/office/powerpoint/2010/main" val="26683733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BD4AE-1107-4AEA-9CCF-195A67781E1A}"/>
              </a:ext>
            </a:extLst>
          </p:cNvPr>
          <p:cNvSpPr>
            <a:spLocks noGrp="1"/>
          </p:cNvSpPr>
          <p:nvPr>
            <p:ph type="title"/>
          </p:nvPr>
        </p:nvSpPr>
        <p:spPr/>
        <p:txBody>
          <a:bodyPr/>
          <a:lstStyle/>
          <a:p>
            <a:r>
              <a:rPr lang="en-US"/>
              <a:t>Supplier Security and Privacy Assurance (SSPA) Program</a:t>
            </a:r>
          </a:p>
        </p:txBody>
      </p:sp>
      <p:sp>
        <p:nvSpPr>
          <p:cNvPr id="3" name="Rectangle 2">
            <a:extLst>
              <a:ext uri="{FF2B5EF4-FFF2-40B4-BE49-F238E27FC236}">
                <a16:creationId xmlns:a16="http://schemas.microsoft.com/office/drawing/2014/main" id="{CCD9EDA7-0131-47B9-95C2-4102E808FBAC}"/>
              </a:ext>
            </a:extLst>
          </p:cNvPr>
          <p:cNvSpPr/>
          <p:nvPr/>
        </p:nvSpPr>
        <p:spPr>
          <a:xfrm>
            <a:off x="1200050" y="1295081"/>
            <a:ext cx="10505131" cy="822960"/>
          </a:xfrm>
          <a:prstGeom prst="rect">
            <a:avLst/>
          </a:prstGeom>
          <a:solidFill>
            <a:schemeClr val="bg1">
              <a:lumMod val="95000"/>
            </a:schemeClr>
          </a:solidFill>
        </p:spPr>
        <p:txBody>
          <a:bodyPr wrap="square" lIns="457200" anchor="ctr">
            <a:noAutofit/>
          </a:bodyPr>
          <a:lstStyle/>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0" i="0" u="none" strike="noStrike" kern="1200" cap="none" spc="0" normalizeH="0" baseline="0" noProof="0">
                <a:ln>
                  <a:noFill/>
                </a:ln>
                <a:solidFill>
                  <a:srgbClr val="0078D4"/>
                </a:solidFill>
                <a:effectLst/>
                <a:uLnTx/>
                <a:uFillTx/>
                <a:latin typeface="Segoe UI"/>
                <a:ea typeface="Calibri" panose="020F0502020204030204" pitchFamily="34" charset="0"/>
                <a:cs typeface="+mn-cs"/>
              </a:rPr>
              <a:t>What is Supplier Security and Privacy Assurance Program (SSPA)?</a:t>
            </a:r>
          </a:p>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0" i="0" u="none" strike="noStrike" kern="1200" cap="none" spc="0" normalizeH="0" baseline="0" noProof="0">
                <a:ln>
                  <a:noFill/>
                </a:ln>
                <a:solidFill>
                  <a:srgbClr val="000000">
                    <a:lumMod val="75000"/>
                    <a:lumOff val="25000"/>
                  </a:srgbClr>
                </a:solidFill>
                <a:effectLst/>
                <a:uLnTx/>
                <a:uFillTx/>
                <a:latin typeface="Segoe UI"/>
                <a:ea typeface="Calibri" panose="020F0502020204030204" pitchFamily="34" charset="0"/>
                <a:cs typeface="+mn-cs"/>
              </a:rPr>
              <a:t>SSPA is a Microsoft program that addresses the processing of Microsoft Personal and Confidential Information as part of the execution of services to Microsoft. The program sets baseline privacy and security requirements for our global supplier base and drives compliance to these requirements. </a:t>
            </a:r>
          </a:p>
        </p:txBody>
      </p:sp>
      <p:grpSp>
        <p:nvGrpSpPr>
          <p:cNvPr id="8" name="Flag icon">
            <a:extLst>
              <a:ext uri="{FF2B5EF4-FFF2-40B4-BE49-F238E27FC236}">
                <a16:creationId xmlns:a16="http://schemas.microsoft.com/office/drawing/2014/main" id="{3FE6D8B5-6FFE-4DE5-8DBB-7EECC6F3C826}"/>
              </a:ext>
              <a:ext uri="{C183D7F6-B498-43B3-948B-1728B52AA6E4}">
                <adec:decorative xmlns:adec="http://schemas.microsoft.com/office/drawing/2017/decorative" val="1"/>
              </a:ext>
            </a:extLst>
          </p:cNvPr>
          <p:cNvGrpSpPr/>
          <p:nvPr/>
        </p:nvGrpSpPr>
        <p:grpSpPr>
          <a:xfrm>
            <a:off x="588263" y="1258485"/>
            <a:ext cx="904730" cy="713272"/>
            <a:chOff x="632534" y="1738121"/>
            <a:chExt cx="922872" cy="727575"/>
          </a:xfrm>
        </p:grpSpPr>
        <p:sp>
          <p:nvSpPr>
            <p:cNvPr id="9" name="Rectangle: Rounded Corners 8">
              <a:extLst>
                <a:ext uri="{FF2B5EF4-FFF2-40B4-BE49-F238E27FC236}">
                  <a16:creationId xmlns:a16="http://schemas.microsoft.com/office/drawing/2014/main" id="{CBCF84A9-B682-4E9F-91C6-BE800A08A82D}"/>
                </a:ext>
              </a:extLst>
            </p:cNvPr>
            <p:cNvSpPr/>
            <p:nvPr/>
          </p:nvSpPr>
          <p:spPr bwMode="auto">
            <a:xfrm>
              <a:off x="827831" y="1738121"/>
              <a:ext cx="727575" cy="727575"/>
            </a:xfrm>
            <a:prstGeom prst="roundRect">
              <a:avLst>
                <a:gd name="adj" fmla="val 50000"/>
              </a:avLst>
            </a:prstGeom>
            <a:solidFill>
              <a:schemeClr val="accent2"/>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0" name="Rectangle: Rounded Corners 9">
              <a:extLst>
                <a:ext uri="{FF2B5EF4-FFF2-40B4-BE49-F238E27FC236}">
                  <a16:creationId xmlns:a16="http://schemas.microsoft.com/office/drawing/2014/main" id="{EA04C8D4-E093-431C-B6A7-AF8B1138D374}"/>
                </a:ext>
              </a:extLst>
            </p:cNvPr>
            <p:cNvSpPr/>
            <p:nvPr/>
          </p:nvSpPr>
          <p:spPr bwMode="auto">
            <a:xfrm>
              <a:off x="632534" y="1952756"/>
              <a:ext cx="298306" cy="298306"/>
            </a:xfrm>
            <a:prstGeom prst="roundRect">
              <a:avLst>
                <a:gd name="adj" fmla="val 0"/>
              </a:avLst>
            </a:prstGeom>
            <a:solidFill>
              <a:srgbClr val="50E6FF"/>
            </a:solidFill>
            <a:ln>
              <a:noFill/>
            </a:ln>
            <a:effectLst>
              <a:outerShdw blurRad="127000" dist="76200" dir="2400000" algn="ctr" rotWithShape="0">
                <a:prstClr val="black">
                  <a:alpha val="30000"/>
                </a:prstClr>
              </a:outerShdw>
            </a:effectLst>
          </p:spPr>
          <p:txBody>
            <a:bodyPr vert="horz" wrap="square" lIns="0" tIns="0" rIns="0" bIns="0" numCol="1" anchor="ctr" anchorCtr="0" compatLnSpc="1">
              <a:prstTxWarp prst="textNoShape">
                <a:avLst/>
              </a:prstTxWarp>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1372" b="1" i="0" u="none" strike="noStrike" kern="1200" cap="none" spc="0" normalizeH="0" baseline="0" noProof="0">
                  <a:ln>
                    <a:noFill/>
                  </a:ln>
                  <a:gradFill>
                    <a:gsLst>
                      <a:gs pos="0">
                        <a:srgbClr val="000000"/>
                      </a:gs>
                      <a:gs pos="100000">
                        <a:srgbClr val="000000"/>
                      </a:gs>
                    </a:gsLst>
                    <a:lin ang="5400000" scaled="1"/>
                  </a:gradFill>
                  <a:effectLst/>
                  <a:uLnTx/>
                  <a:uFillTx/>
                  <a:latin typeface="Segoe UI" panose="020B0502040204020203" pitchFamily="34" charset="0"/>
                  <a:ea typeface="+mn-ea"/>
                  <a:cs typeface="Segoe UI" panose="020B0502040204020203" pitchFamily="34" charset="0"/>
                </a:rPr>
                <a:t>1</a:t>
              </a:r>
            </a:p>
          </p:txBody>
        </p:sp>
        <p:grpSp>
          <p:nvGrpSpPr>
            <p:cNvPr id="11" name="Group 310">
              <a:extLst>
                <a:ext uri="{FF2B5EF4-FFF2-40B4-BE49-F238E27FC236}">
                  <a16:creationId xmlns:a16="http://schemas.microsoft.com/office/drawing/2014/main" id="{F0BEF3DE-E64A-4457-A897-8437499B3DB1}"/>
                </a:ext>
              </a:extLst>
            </p:cNvPr>
            <p:cNvGrpSpPr>
              <a:grpSpLocks noChangeAspect="1"/>
            </p:cNvGrpSpPr>
            <p:nvPr/>
          </p:nvGrpSpPr>
          <p:grpSpPr bwMode="auto">
            <a:xfrm>
              <a:off x="1103817" y="1864009"/>
              <a:ext cx="300039" cy="453589"/>
              <a:chOff x="4190" y="3358"/>
              <a:chExt cx="170" cy="257"/>
            </a:xfrm>
            <a:solidFill>
              <a:schemeClr val="bg1"/>
            </a:solidFill>
          </p:grpSpPr>
          <p:sp>
            <p:nvSpPr>
              <p:cNvPr id="12" name="Freeform 311">
                <a:extLst>
                  <a:ext uri="{FF2B5EF4-FFF2-40B4-BE49-F238E27FC236}">
                    <a16:creationId xmlns:a16="http://schemas.microsoft.com/office/drawing/2014/main" id="{7905D029-4A6A-4719-9753-384B94D43E3E}"/>
                  </a:ext>
                </a:extLst>
              </p:cNvPr>
              <p:cNvSpPr>
                <a:spLocks/>
              </p:cNvSpPr>
              <p:nvPr/>
            </p:nvSpPr>
            <p:spPr bwMode="auto">
              <a:xfrm>
                <a:off x="4223" y="3366"/>
                <a:ext cx="137" cy="141"/>
              </a:xfrm>
              <a:custGeom>
                <a:avLst/>
                <a:gdLst>
                  <a:gd name="T0" fmla="*/ 0 w 221"/>
                  <a:gd name="T1" fmla="*/ 0 h 228"/>
                  <a:gd name="T2" fmla="*/ 0 w 221"/>
                  <a:gd name="T3" fmla="*/ 0 h 228"/>
                  <a:gd name="T4" fmla="*/ 221 w 221"/>
                  <a:gd name="T5" fmla="*/ 112 h 228"/>
                  <a:gd name="T6" fmla="*/ 0 w 221"/>
                  <a:gd name="T7" fmla="*/ 228 h 228"/>
                  <a:gd name="T8" fmla="*/ 0 w 221"/>
                  <a:gd name="T9" fmla="*/ 0 h 228"/>
                </a:gdLst>
                <a:ahLst/>
                <a:cxnLst>
                  <a:cxn ang="0">
                    <a:pos x="T0" y="T1"/>
                  </a:cxn>
                  <a:cxn ang="0">
                    <a:pos x="T2" y="T3"/>
                  </a:cxn>
                  <a:cxn ang="0">
                    <a:pos x="T4" y="T5"/>
                  </a:cxn>
                  <a:cxn ang="0">
                    <a:pos x="T6" y="T7"/>
                  </a:cxn>
                  <a:cxn ang="0">
                    <a:pos x="T8" y="T9"/>
                  </a:cxn>
                </a:cxnLst>
                <a:rect l="0" t="0" r="r" b="b"/>
                <a:pathLst>
                  <a:path w="221" h="228">
                    <a:moveTo>
                      <a:pt x="0" y="0"/>
                    </a:moveTo>
                    <a:lnTo>
                      <a:pt x="0" y="0"/>
                    </a:lnTo>
                    <a:lnTo>
                      <a:pt x="221" y="112"/>
                    </a:lnTo>
                    <a:lnTo>
                      <a:pt x="0" y="228"/>
                    </a:lnTo>
                    <a:lnTo>
                      <a:pt x="0" y="0"/>
                    </a:lnTo>
                    <a:close/>
                  </a:path>
                </a:pathLst>
              </a:custGeom>
              <a:grpFill/>
              <a:ln w="0">
                <a:noFill/>
                <a:prstDash val="solid"/>
                <a:round/>
                <a:headEnd/>
                <a:tailEnd/>
              </a:ln>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13" name="Freeform 312">
                <a:extLst>
                  <a:ext uri="{FF2B5EF4-FFF2-40B4-BE49-F238E27FC236}">
                    <a16:creationId xmlns:a16="http://schemas.microsoft.com/office/drawing/2014/main" id="{E7CF2D94-9C8F-4CAD-8961-6D4CE554B716}"/>
                  </a:ext>
                </a:extLst>
              </p:cNvPr>
              <p:cNvSpPr>
                <a:spLocks/>
              </p:cNvSpPr>
              <p:nvPr/>
            </p:nvSpPr>
            <p:spPr bwMode="auto">
              <a:xfrm>
                <a:off x="4190" y="3358"/>
                <a:ext cx="16" cy="257"/>
              </a:xfrm>
              <a:custGeom>
                <a:avLst/>
                <a:gdLst>
                  <a:gd name="T0" fmla="*/ 0 w 26"/>
                  <a:gd name="T1" fmla="*/ 413 h 413"/>
                  <a:gd name="T2" fmla="*/ 0 w 26"/>
                  <a:gd name="T3" fmla="*/ 413 h 413"/>
                  <a:gd name="T4" fmla="*/ 26 w 26"/>
                  <a:gd name="T5" fmla="*/ 413 h 413"/>
                  <a:gd name="T6" fmla="*/ 26 w 26"/>
                  <a:gd name="T7" fmla="*/ 0 h 413"/>
                  <a:gd name="T8" fmla="*/ 0 w 26"/>
                  <a:gd name="T9" fmla="*/ 0 h 413"/>
                  <a:gd name="T10" fmla="*/ 0 w 26"/>
                  <a:gd name="T11" fmla="*/ 413 h 413"/>
                </a:gdLst>
                <a:ahLst/>
                <a:cxnLst>
                  <a:cxn ang="0">
                    <a:pos x="T0" y="T1"/>
                  </a:cxn>
                  <a:cxn ang="0">
                    <a:pos x="T2" y="T3"/>
                  </a:cxn>
                  <a:cxn ang="0">
                    <a:pos x="T4" y="T5"/>
                  </a:cxn>
                  <a:cxn ang="0">
                    <a:pos x="T6" y="T7"/>
                  </a:cxn>
                  <a:cxn ang="0">
                    <a:pos x="T8" y="T9"/>
                  </a:cxn>
                  <a:cxn ang="0">
                    <a:pos x="T10" y="T11"/>
                  </a:cxn>
                </a:cxnLst>
                <a:rect l="0" t="0" r="r" b="b"/>
                <a:pathLst>
                  <a:path w="26" h="413">
                    <a:moveTo>
                      <a:pt x="0" y="413"/>
                    </a:moveTo>
                    <a:lnTo>
                      <a:pt x="0" y="413"/>
                    </a:lnTo>
                    <a:lnTo>
                      <a:pt x="26" y="413"/>
                    </a:lnTo>
                    <a:lnTo>
                      <a:pt x="26" y="0"/>
                    </a:lnTo>
                    <a:lnTo>
                      <a:pt x="0" y="0"/>
                    </a:lnTo>
                    <a:lnTo>
                      <a:pt x="0" y="413"/>
                    </a:lnTo>
                    <a:close/>
                  </a:path>
                </a:pathLst>
              </a:custGeom>
              <a:grpFill/>
              <a:ln w="0">
                <a:noFill/>
                <a:prstDash val="solid"/>
                <a:round/>
                <a:headEnd/>
                <a:tailEnd/>
              </a:ln>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grpSp>
      </p:grpSp>
      <p:sp>
        <p:nvSpPr>
          <p:cNvPr id="49" name="Rectangle 48">
            <a:extLst>
              <a:ext uri="{FF2B5EF4-FFF2-40B4-BE49-F238E27FC236}">
                <a16:creationId xmlns:a16="http://schemas.microsoft.com/office/drawing/2014/main" id="{6D70FB3B-1152-47A6-9876-E9A2C99E627B}"/>
              </a:ext>
            </a:extLst>
          </p:cNvPr>
          <p:cNvSpPr/>
          <p:nvPr/>
        </p:nvSpPr>
        <p:spPr>
          <a:xfrm>
            <a:off x="1200047" y="2325380"/>
            <a:ext cx="10505131" cy="640080"/>
          </a:xfrm>
          <a:prstGeom prst="rect">
            <a:avLst/>
          </a:prstGeom>
          <a:solidFill>
            <a:schemeClr val="bg1">
              <a:lumMod val="95000"/>
            </a:schemeClr>
          </a:solidFill>
        </p:spPr>
        <p:txBody>
          <a:bodyPr wrap="square" lIns="457200" anchor="ctr">
            <a:noAutofit/>
          </a:bodyPr>
          <a:lstStyle/>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0" i="0" u="none" strike="noStrike" kern="1200" cap="none" spc="0" normalizeH="0" baseline="0" noProof="0" dirty="0">
                <a:ln>
                  <a:noFill/>
                </a:ln>
                <a:solidFill>
                  <a:srgbClr val="0078D4"/>
                </a:solidFill>
                <a:effectLst/>
                <a:uLnTx/>
                <a:uFillTx/>
                <a:latin typeface="Segoe UI"/>
                <a:ea typeface="Calibri" panose="020F0502020204030204" pitchFamily="34" charset="0"/>
                <a:cs typeface="+mn-cs"/>
              </a:rPr>
              <a:t>What email will send the ECIF Supplier information regarding SSPA?</a:t>
            </a:r>
          </a:p>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hlinkClick r:id="rId2"/>
              </a:rPr>
              <a:t>microsoft@aravo.com</a:t>
            </a:r>
            <a:r>
              <a:rPr kumimoji="0" lang="en-US" sz="14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 </a:t>
            </a:r>
          </a:p>
        </p:txBody>
      </p:sp>
      <p:sp>
        <p:nvSpPr>
          <p:cNvPr id="50" name="Rectangle 49">
            <a:extLst>
              <a:ext uri="{FF2B5EF4-FFF2-40B4-BE49-F238E27FC236}">
                <a16:creationId xmlns:a16="http://schemas.microsoft.com/office/drawing/2014/main" id="{DABD6BC7-9572-406A-B49D-235699C69808}"/>
              </a:ext>
            </a:extLst>
          </p:cNvPr>
          <p:cNvSpPr/>
          <p:nvPr/>
        </p:nvSpPr>
        <p:spPr>
          <a:xfrm>
            <a:off x="1200047" y="3173550"/>
            <a:ext cx="10505131" cy="1726431"/>
          </a:xfrm>
          <a:prstGeom prst="rect">
            <a:avLst/>
          </a:prstGeom>
          <a:solidFill>
            <a:schemeClr val="bg1">
              <a:lumMod val="95000"/>
            </a:schemeClr>
          </a:solidFill>
        </p:spPr>
        <p:txBody>
          <a:bodyPr wrap="square" lIns="457200" anchor="ctr">
            <a:noAutofit/>
          </a:bodyPr>
          <a:lstStyle/>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0" i="0" u="none" strike="noStrike" kern="1200" cap="none" spc="0" normalizeH="0" baseline="0" noProof="0" dirty="0">
                <a:ln>
                  <a:noFill/>
                </a:ln>
                <a:solidFill>
                  <a:srgbClr val="0078D4"/>
                </a:solidFill>
                <a:effectLst/>
                <a:uLnTx/>
                <a:uFillTx/>
                <a:latin typeface="Segoe UI"/>
                <a:ea typeface="Calibri" panose="020F0502020204030204" pitchFamily="34" charset="0"/>
                <a:cs typeface="+mn-cs"/>
              </a:rPr>
              <a:t>Where does the ECIF Supplier go to complete their SSPA activities?</a:t>
            </a:r>
          </a:p>
          <a:p>
            <a:pPr marL="171467" marR="0" lvl="0" indent="-171450" algn="l" defTabSz="914367" rtl="0" eaLnBrk="1" fontAlgn="ctr" latinLnBrk="0" hangingPunct="1">
              <a:lnSpc>
                <a:spcPct val="100000"/>
              </a:lnSpc>
              <a:spcBef>
                <a:spcPts val="0"/>
              </a:spcBef>
              <a:spcAft>
                <a:spcPts val="0"/>
              </a:spcAft>
              <a:buClrTx/>
              <a:buSzTx/>
              <a:buFont typeface="Wingdings" panose="05000000000000000000" pitchFamily="2" charset="2"/>
              <a:buChar char="Ø"/>
              <a:tabLst>
                <a:tab pos="914400" algn="l"/>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The enrollment starts with establishing a profile that can updated annually</a:t>
            </a:r>
          </a:p>
          <a:p>
            <a:pPr marL="171467" marR="0" lvl="0" indent="-171450" algn="l" defTabSz="914367" rtl="0" eaLnBrk="1" fontAlgn="ctr" latinLnBrk="0" hangingPunct="1">
              <a:lnSpc>
                <a:spcPct val="100000"/>
              </a:lnSpc>
              <a:spcBef>
                <a:spcPts val="0"/>
              </a:spcBef>
              <a:spcAft>
                <a:spcPts val="0"/>
              </a:spcAft>
              <a:buClrTx/>
              <a:buSzTx/>
              <a:buFont typeface="Wingdings" panose="05000000000000000000" pitchFamily="2" charset="2"/>
              <a:buChar char="Ø"/>
              <a:tabLst>
                <a:tab pos="914400" algn="l"/>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After completing the profile, the ECIF Supplier will be asked to complete a self-attestation against the Microsoft Data Protection Requirements. Additional compliance activity may also be issued. </a:t>
            </a:r>
          </a:p>
          <a:p>
            <a:pPr marL="171467" marR="0" lvl="0" indent="-171450" algn="l" defTabSz="914367" rtl="0" eaLnBrk="1" fontAlgn="ctr" latinLnBrk="0" hangingPunct="1">
              <a:lnSpc>
                <a:spcPct val="100000"/>
              </a:lnSpc>
              <a:spcBef>
                <a:spcPts val="0"/>
              </a:spcBef>
              <a:spcAft>
                <a:spcPts val="0"/>
              </a:spcAft>
              <a:buClrTx/>
              <a:buSzTx/>
              <a:buFont typeface="Wingdings" panose="05000000000000000000" pitchFamily="2" charset="2"/>
              <a:buChar char="Ø"/>
              <a:tabLst>
                <a:tab pos="914400" algn="l"/>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Purchasing against this account can only begin once the self-attestation is complete; compliance activity will issue to your company every year on this anniversary date. </a:t>
            </a:r>
          </a:p>
          <a:p>
            <a:pPr marL="171467" marR="0" lvl="0" indent="-171450" algn="l" defTabSz="914367" rtl="0" eaLnBrk="1" fontAlgn="ctr" latinLnBrk="0" hangingPunct="1">
              <a:lnSpc>
                <a:spcPct val="100000"/>
              </a:lnSpc>
              <a:spcBef>
                <a:spcPts val="0"/>
              </a:spcBef>
              <a:spcAft>
                <a:spcPts val="0"/>
              </a:spcAft>
              <a:buClrTx/>
              <a:buSzTx/>
              <a:buFont typeface="Wingdings" panose="05000000000000000000" pitchFamily="2" charset="2"/>
              <a:buChar char="Ø"/>
              <a:tabLst>
                <a:tab pos="914400" algn="l"/>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The email will contain a ECIF Supplier specific login link but can also login directly through the </a:t>
            </a:r>
            <a:r>
              <a:rPr kumimoji="0" lang="en-US" sz="1100" b="1" i="0" u="sng" strike="noStrike" kern="1200" cap="none" spc="0" normalizeH="0" baseline="0" noProof="0" dirty="0">
                <a:ln>
                  <a:noFill/>
                </a:ln>
                <a:solidFill>
                  <a:srgbClr val="000000"/>
                </a:solidFill>
                <a:effectLst/>
                <a:uLnTx/>
                <a:uFillTx/>
                <a:latin typeface="Segoe UI"/>
                <a:ea typeface="+mn-ea"/>
                <a:cs typeface="+mn-cs"/>
                <a:hlinkClick r:id="rId3"/>
              </a:rPr>
              <a:t>Microsoft Supplier Compliance Portal</a:t>
            </a:r>
            <a:r>
              <a:rPr kumimoji="0" lang="en-US" sz="1100" b="1" i="0" u="sng" strike="noStrike" kern="1200" cap="none" spc="0" normalizeH="0" baseline="0" noProof="0" dirty="0">
                <a:ln>
                  <a:noFill/>
                </a:ln>
                <a:solidFill>
                  <a:srgbClr val="000000"/>
                </a:solidFill>
                <a:effectLst/>
                <a:uLnTx/>
                <a:uFillTx/>
                <a:latin typeface="Segoe UI"/>
                <a:ea typeface="+mn-ea"/>
                <a:cs typeface="+mn-cs"/>
              </a:rPr>
              <a:t>.</a:t>
            </a:r>
            <a:r>
              <a:rPr kumimoji="0" lang="en-US" sz="1100" b="1" i="0" u="none" strike="noStrike" kern="1200" cap="none" spc="0" normalizeH="0" baseline="0" noProof="0" dirty="0">
                <a:ln>
                  <a:noFill/>
                </a:ln>
                <a:solidFill>
                  <a:srgbClr val="000000"/>
                </a:solidFill>
                <a:effectLst/>
                <a:uLnTx/>
                <a:uFillTx/>
                <a:latin typeface="Segoe UI"/>
                <a:ea typeface="+mn-ea"/>
                <a:cs typeface="+mn-cs"/>
              </a:rPr>
              <a:t> Note</a:t>
            </a:r>
            <a:r>
              <a:rPr kumimoji="0" lang="en-US" sz="1100" b="0" i="0" u="none" strike="noStrike" kern="1200" cap="none" spc="0" normalizeH="0" baseline="0" noProof="0" dirty="0">
                <a:ln>
                  <a:noFill/>
                </a:ln>
                <a:solidFill>
                  <a:srgbClr val="000000"/>
                </a:solidFill>
                <a:effectLst/>
                <a:uLnTx/>
                <a:uFillTx/>
                <a:latin typeface="Segoe UI"/>
                <a:ea typeface="+mn-ea"/>
                <a:cs typeface="+mn-cs"/>
              </a:rPr>
              <a:t>: The ECIF Supplier will have 90 days to complete all SSPA actions.</a:t>
            </a:r>
            <a:endParaRPr kumimoji="0" lang="en-US" sz="1100" b="1" i="0" u="none" strike="noStrike" kern="1200" cap="none" spc="0" normalizeH="0" baseline="0" noProof="0" dirty="0">
              <a:ln>
                <a:noFill/>
              </a:ln>
              <a:solidFill>
                <a:srgbClr val="000000"/>
              </a:solidFill>
              <a:effectLst/>
              <a:uLnTx/>
              <a:uFillTx/>
              <a:latin typeface="Segoe UI"/>
              <a:ea typeface="+mn-ea"/>
              <a:cs typeface="+mn-cs"/>
            </a:endParaRPr>
          </a:p>
        </p:txBody>
      </p:sp>
      <p:sp>
        <p:nvSpPr>
          <p:cNvPr id="51" name="Rectangle 50">
            <a:extLst>
              <a:ext uri="{FF2B5EF4-FFF2-40B4-BE49-F238E27FC236}">
                <a16:creationId xmlns:a16="http://schemas.microsoft.com/office/drawing/2014/main" id="{86FC10A2-2563-4212-9404-E7810E26CD99}"/>
              </a:ext>
            </a:extLst>
          </p:cNvPr>
          <p:cNvSpPr/>
          <p:nvPr/>
        </p:nvSpPr>
        <p:spPr>
          <a:xfrm>
            <a:off x="1200046" y="5070581"/>
            <a:ext cx="10505131" cy="1505065"/>
          </a:xfrm>
          <a:prstGeom prst="rect">
            <a:avLst/>
          </a:prstGeom>
          <a:solidFill>
            <a:schemeClr val="bg1">
              <a:lumMod val="95000"/>
            </a:schemeClr>
          </a:solidFill>
        </p:spPr>
        <p:txBody>
          <a:bodyPr wrap="square" lIns="457200" anchor="ctr">
            <a:noAutofit/>
          </a:bodyPr>
          <a:lstStyle/>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0" i="0" u="none" strike="noStrike" kern="1200" cap="none" spc="0" normalizeH="0" baseline="0" noProof="0" dirty="0">
                <a:ln>
                  <a:noFill/>
                </a:ln>
                <a:solidFill>
                  <a:srgbClr val="0078D4"/>
                </a:solidFill>
                <a:effectLst/>
                <a:uLnTx/>
                <a:uFillTx/>
                <a:latin typeface="Segoe UI"/>
                <a:ea typeface="Calibri" panose="020F0502020204030204" pitchFamily="34" charset="0"/>
                <a:cs typeface="+mn-cs"/>
              </a:rPr>
              <a:t>Where can the ECIF Supplier go for SSPA Support?</a:t>
            </a:r>
          </a:p>
          <a:p>
            <a:pPr marL="171467" marR="0" lvl="0" indent="-171450" algn="l" defTabSz="914367" rtl="0" eaLnBrk="1" fontAlgn="ctr" latinLnBrk="0" hangingPunct="1">
              <a:lnSpc>
                <a:spcPct val="100000"/>
              </a:lnSpc>
              <a:spcBef>
                <a:spcPts val="0"/>
              </a:spcBef>
              <a:spcAft>
                <a:spcPts val="0"/>
              </a:spcAft>
              <a:buClrTx/>
              <a:buSzTx/>
              <a:buFont typeface="Wingdings" panose="05000000000000000000" pitchFamily="2" charset="2"/>
              <a:buChar char="Ø"/>
              <a:tabLst>
                <a:tab pos="914400" algn="l"/>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As a tool account administrator for your company, the contact in the email can add new users but if that ECIF Supplier individual is not the correct recipient to complete SSPA requirements, they will be provided an option to reset a user password or username. </a:t>
            </a:r>
          </a:p>
          <a:p>
            <a:pPr marL="171467" marR="0" lvl="0" indent="-171450" algn="l" defTabSz="914367" rtl="0" eaLnBrk="1" fontAlgn="ctr" latinLnBrk="0" hangingPunct="1">
              <a:lnSpc>
                <a:spcPct val="100000"/>
              </a:lnSpc>
              <a:spcBef>
                <a:spcPts val="0"/>
              </a:spcBef>
              <a:spcAft>
                <a:spcPts val="0"/>
              </a:spcAft>
              <a:buClrTx/>
              <a:buSzTx/>
              <a:buFont typeface="Wingdings" panose="05000000000000000000" pitchFamily="2" charset="2"/>
              <a:buChar char="Ø"/>
              <a:tabLst>
                <a:tab pos="914400" algn="l"/>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For support around how to complete the SSPA questionnaire, please refer to the </a:t>
            </a:r>
            <a:r>
              <a:rPr kumimoji="0" lang="en-US" sz="11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hlinkClick r:id="rId4"/>
              </a:rPr>
              <a:t>SSPA Program Guide</a:t>
            </a:r>
            <a:r>
              <a:rPr kumimoji="0" lang="en-US" sz="11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a:t>
            </a:r>
          </a:p>
          <a:p>
            <a:pPr marL="171467" lvl="0" indent="-171450" fontAlgn="ctr">
              <a:buFont typeface="Wingdings" panose="05000000000000000000" pitchFamily="2" charset="2"/>
              <a:buChar char="Ø"/>
              <a:tabLst>
                <a:tab pos="914400" algn="l"/>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For</a:t>
            </a:r>
            <a:r>
              <a:rPr kumimoji="0" lang="en-US" sz="11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 </a:t>
            </a:r>
            <a:r>
              <a:rPr kumimoji="0" lang="en-US" sz="11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additional support, the ECIF Supplier can reach out to their ECIF Supplier Development Manager (PDM) or contact the following aliases </a:t>
            </a:r>
            <a:r>
              <a:rPr lang="en-US" sz="1100" b="1" u="sng" dirty="0">
                <a:solidFill>
                  <a:srgbClr val="000000"/>
                </a:solidFill>
                <a:hlinkClick r:id="rId5"/>
              </a:rPr>
              <a:t>sspasupp@microsoft.com</a:t>
            </a:r>
            <a:r>
              <a:rPr lang="en-US" sz="1100" b="1" dirty="0">
                <a:solidFill>
                  <a:srgbClr val="000000"/>
                </a:solidFill>
              </a:rPr>
              <a:t> </a:t>
            </a:r>
            <a:r>
              <a:rPr kumimoji="0" lang="en-US" sz="1100" b="0" i="0" u="none" strike="noStrike" kern="1200" cap="none" spc="0" normalizeH="0" baseline="0" noProof="0" dirty="0">
                <a:ln>
                  <a:noFill/>
                </a:ln>
                <a:solidFill>
                  <a:srgbClr val="000000"/>
                </a:solidFill>
                <a:effectLst/>
                <a:uLnTx/>
                <a:uFillTx/>
                <a:latin typeface="Segoe UI"/>
                <a:ea typeface="+mn-ea"/>
                <a:cs typeface="+mn-cs"/>
              </a:rPr>
              <a:t>or</a:t>
            </a:r>
            <a:r>
              <a:rPr kumimoji="0" lang="en-US" sz="1100" b="1" i="0" u="none" strike="noStrike" kern="1200" cap="none" spc="0" normalizeH="0" baseline="0" noProof="0" dirty="0">
                <a:ln>
                  <a:noFill/>
                </a:ln>
                <a:solidFill>
                  <a:srgbClr val="000000"/>
                </a:solidFill>
                <a:effectLst/>
                <a:uLnTx/>
                <a:uFillTx/>
                <a:latin typeface="Segoe UI"/>
                <a:ea typeface="+mn-ea"/>
                <a:cs typeface="+mn-cs"/>
              </a:rPr>
              <a:t> </a:t>
            </a:r>
            <a:r>
              <a:rPr kumimoji="0" lang="en-US" sz="1100" b="1" i="0" u="sng" strike="noStrike" kern="1200" cap="none" spc="0" normalizeH="0" baseline="0" noProof="0" dirty="0">
                <a:ln>
                  <a:noFill/>
                </a:ln>
                <a:solidFill>
                  <a:srgbClr val="000000"/>
                </a:solidFill>
                <a:effectLst/>
                <a:uLnTx/>
                <a:uFillTx/>
                <a:latin typeface="Segoe UI"/>
                <a:ea typeface="+mn-ea"/>
                <a:cs typeface="+mn-cs"/>
                <a:hlinkClick r:id="rId6"/>
              </a:rPr>
              <a:t>mwvbe@microsoft.com</a:t>
            </a:r>
            <a:r>
              <a:rPr kumimoji="0" lang="en-US" sz="1100" b="0" i="0" u="sng" strike="noStrike" kern="1200" cap="none" spc="0" normalizeH="0" baseline="0" noProof="0" dirty="0">
                <a:ln>
                  <a:noFill/>
                </a:ln>
                <a:solidFill>
                  <a:srgbClr val="000000"/>
                </a:solidFill>
                <a:effectLst/>
                <a:uLnTx/>
                <a:uFillTx/>
                <a:latin typeface="Segoe UI"/>
                <a:ea typeface="+mn-ea"/>
                <a:cs typeface="+mn-cs"/>
                <a:hlinkClick r:id="rId6"/>
              </a:rPr>
              <a:t>.</a:t>
            </a:r>
            <a:r>
              <a:rPr kumimoji="0" lang="en-US" sz="1100" b="1" i="0" u="sng" strike="noStrike" kern="1200" cap="none" spc="0" normalizeH="0" baseline="0" noProof="0" dirty="0">
                <a:ln>
                  <a:noFill/>
                </a:ln>
                <a:solidFill>
                  <a:srgbClr val="000000"/>
                </a:solidFill>
                <a:effectLst/>
                <a:uLnTx/>
                <a:uFillTx/>
                <a:latin typeface="Segoe UI"/>
                <a:ea typeface="+mn-ea"/>
                <a:cs typeface="+mn-cs"/>
                <a:hlinkClick r:id="rId6"/>
              </a:rPr>
              <a:t> </a:t>
            </a:r>
            <a:endParaRPr kumimoji="0" lang="en-US" sz="1100" b="0" i="0" u="sng"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endParaRPr>
          </a:p>
        </p:txBody>
      </p:sp>
      <p:grpSp>
        <p:nvGrpSpPr>
          <p:cNvPr id="62" name="Laptop icon">
            <a:extLst>
              <a:ext uri="{FF2B5EF4-FFF2-40B4-BE49-F238E27FC236}">
                <a16:creationId xmlns:a16="http://schemas.microsoft.com/office/drawing/2014/main" id="{6AAD985A-95FA-4A0B-8917-C534F5A24A40}"/>
              </a:ext>
              <a:ext uri="{C183D7F6-B498-43B3-948B-1728B52AA6E4}">
                <adec:decorative xmlns:adec="http://schemas.microsoft.com/office/drawing/2017/decorative" val="1"/>
              </a:ext>
            </a:extLst>
          </p:cNvPr>
          <p:cNvGrpSpPr/>
          <p:nvPr/>
        </p:nvGrpSpPr>
        <p:grpSpPr>
          <a:xfrm>
            <a:off x="588263" y="2288783"/>
            <a:ext cx="904730" cy="713272"/>
            <a:chOff x="8140845" y="3668236"/>
            <a:chExt cx="922872" cy="727575"/>
          </a:xfrm>
        </p:grpSpPr>
        <p:sp>
          <p:nvSpPr>
            <p:cNvPr id="63" name="Rectangle: Rounded Corners 62">
              <a:extLst>
                <a:ext uri="{FF2B5EF4-FFF2-40B4-BE49-F238E27FC236}">
                  <a16:creationId xmlns:a16="http://schemas.microsoft.com/office/drawing/2014/main" id="{6EFE3EF6-3566-434C-B789-7B8308B4CCB3}"/>
                </a:ext>
              </a:extLst>
            </p:cNvPr>
            <p:cNvSpPr/>
            <p:nvPr/>
          </p:nvSpPr>
          <p:spPr bwMode="auto">
            <a:xfrm>
              <a:off x="8336142" y="3668236"/>
              <a:ext cx="727575" cy="727575"/>
            </a:xfrm>
            <a:prstGeom prst="roundRect">
              <a:avLst>
                <a:gd name="adj" fmla="val 50000"/>
              </a:avLst>
            </a:prstGeom>
            <a:solidFill>
              <a:schemeClr val="accent2"/>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4" name="Rectangle: Rounded Corners 63">
              <a:extLst>
                <a:ext uri="{FF2B5EF4-FFF2-40B4-BE49-F238E27FC236}">
                  <a16:creationId xmlns:a16="http://schemas.microsoft.com/office/drawing/2014/main" id="{4B082714-F5F6-419E-AAEC-619454B19A13}"/>
                </a:ext>
              </a:extLst>
            </p:cNvPr>
            <p:cNvSpPr/>
            <p:nvPr/>
          </p:nvSpPr>
          <p:spPr bwMode="auto">
            <a:xfrm>
              <a:off x="8140845" y="3882871"/>
              <a:ext cx="298306" cy="298306"/>
            </a:xfrm>
            <a:prstGeom prst="roundRect">
              <a:avLst>
                <a:gd name="adj" fmla="val 0"/>
              </a:avLst>
            </a:prstGeom>
            <a:solidFill>
              <a:srgbClr val="50E6FF"/>
            </a:solidFill>
            <a:ln>
              <a:noFill/>
            </a:ln>
            <a:effectLst>
              <a:outerShdw blurRad="127000" dist="76200" dir="2400000" algn="ctr" rotWithShape="0">
                <a:prstClr val="black">
                  <a:alpha val="30000"/>
                </a:prstClr>
              </a:outerShdw>
            </a:effectLst>
          </p:spPr>
          <p:txBody>
            <a:bodyPr vert="horz" wrap="square" lIns="0" tIns="0" rIns="0" bIns="0" numCol="1" anchor="ctr" anchorCtr="0" compatLnSpc="1">
              <a:prstTxWarp prst="textNoShape">
                <a:avLst/>
              </a:prstTxWarp>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1370" b="1" i="0" u="none" strike="noStrike" kern="1200" cap="none" spc="0" normalizeH="0" baseline="0" noProof="0">
                  <a:ln>
                    <a:noFill/>
                  </a:ln>
                  <a:gradFill>
                    <a:gsLst>
                      <a:gs pos="0">
                        <a:srgbClr val="000000"/>
                      </a:gs>
                      <a:gs pos="100000">
                        <a:srgbClr val="000000"/>
                      </a:gs>
                    </a:gsLst>
                    <a:lin ang="5400000" scaled="1"/>
                  </a:gradFill>
                  <a:effectLst/>
                  <a:uLnTx/>
                  <a:uFillTx/>
                  <a:latin typeface="Segoe UI"/>
                  <a:ea typeface="+mn-ea"/>
                  <a:cs typeface="Segoe UI" panose="020B0502040204020203" pitchFamily="34" charset="0"/>
                </a:rPr>
                <a:t>2</a:t>
              </a:r>
            </a:p>
          </p:txBody>
        </p:sp>
        <p:grpSp>
          <p:nvGrpSpPr>
            <p:cNvPr id="65" name="Graphic 19">
              <a:extLst>
                <a:ext uri="{FF2B5EF4-FFF2-40B4-BE49-F238E27FC236}">
                  <a16:creationId xmlns:a16="http://schemas.microsoft.com/office/drawing/2014/main" id="{E446A84A-1FAB-4D02-8C3B-0CB79A0208B7}"/>
                </a:ext>
              </a:extLst>
            </p:cNvPr>
            <p:cNvGrpSpPr/>
            <p:nvPr/>
          </p:nvGrpSpPr>
          <p:grpSpPr>
            <a:xfrm>
              <a:off x="8494070" y="3882871"/>
              <a:ext cx="439772" cy="312429"/>
              <a:chOff x="4925265" y="2600789"/>
              <a:chExt cx="1160100" cy="824176"/>
            </a:xfrm>
            <a:solidFill>
              <a:schemeClr val="bg1"/>
            </a:solidFill>
          </p:grpSpPr>
          <p:sp>
            <p:nvSpPr>
              <p:cNvPr id="66" name="Freeform: Shape 65">
                <a:extLst>
                  <a:ext uri="{FF2B5EF4-FFF2-40B4-BE49-F238E27FC236}">
                    <a16:creationId xmlns:a16="http://schemas.microsoft.com/office/drawing/2014/main" id="{7AA24D42-28F8-474B-B2DD-9205658180F3}"/>
                  </a:ext>
                </a:extLst>
              </p:cNvPr>
              <p:cNvSpPr/>
              <p:nvPr/>
            </p:nvSpPr>
            <p:spPr>
              <a:xfrm>
                <a:off x="5049892" y="2600789"/>
                <a:ext cx="928080" cy="696060"/>
              </a:xfrm>
              <a:custGeom>
                <a:avLst/>
                <a:gdLst>
                  <a:gd name="connsiteX0" fmla="*/ 877641 w 928080"/>
                  <a:gd name="connsiteY0" fmla="*/ 700095 h 696060"/>
                  <a:gd name="connsiteX1" fmla="*/ 58509 w 928080"/>
                  <a:gd name="connsiteY1" fmla="*/ 700095 h 696060"/>
                  <a:gd name="connsiteX2" fmla="*/ 0 w 928080"/>
                  <a:gd name="connsiteY2" fmla="*/ 641586 h 696060"/>
                  <a:gd name="connsiteX3" fmla="*/ 0 w 928080"/>
                  <a:gd name="connsiteY3" fmla="*/ 58509 h 696060"/>
                  <a:gd name="connsiteX4" fmla="*/ 58509 w 928080"/>
                  <a:gd name="connsiteY4" fmla="*/ 0 h 696060"/>
                  <a:gd name="connsiteX5" fmla="*/ 877641 w 928080"/>
                  <a:gd name="connsiteY5" fmla="*/ 0 h 696060"/>
                  <a:gd name="connsiteX6" fmla="*/ 936150 w 928080"/>
                  <a:gd name="connsiteY6" fmla="*/ 58509 h 696060"/>
                  <a:gd name="connsiteX7" fmla="*/ 936150 w 928080"/>
                  <a:gd name="connsiteY7" fmla="*/ 641586 h 696060"/>
                  <a:gd name="connsiteX8" fmla="*/ 877641 w 928080"/>
                  <a:gd name="connsiteY8" fmla="*/ 700095 h 696060"/>
                  <a:gd name="connsiteX9" fmla="*/ 877641 w 928080"/>
                  <a:gd name="connsiteY9" fmla="*/ 700095 h 69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080" h="696060">
                    <a:moveTo>
                      <a:pt x="877641" y="700095"/>
                    </a:moveTo>
                    <a:cubicBezTo>
                      <a:pt x="58509" y="700095"/>
                      <a:pt x="58509" y="700095"/>
                      <a:pt x="58509" y="700095"/>
                    </a:cubicBezTo>
                    <a:cubicBezTo>
                      <a:pt x="26228" y="700095"/>
                      <a:pt x="0" y="673867"/>
                      <a:pt x="0" y="641586"/>
                    </a:cubicBezTo>
                    <a:cubicBezTo>
                      <a:pt x="0" y="58509"/>
                      <a:pt x="0" y="58509"/>
                      <a:pt x="0" y="58509"/>
                    </a:cubicBezTo>
                    <a:cubicBezTo>
                      <a:pt x="0" y="26228"/>
                      <a:pt x="26228" y="0"/>
                      <a:pt x="58509" y="0"/>
                    </a:cubicBezTo>
                    <a:cubicBezTo>
                      <a:pt x="877641" y="0"/>
                      <a:pt x="877641" y="0"/>
                      <a:pt x="877641" y="0"/>
                    </a:cubicBezTo>
                    <a:cubicBezTo>
                      <a:pt x="909922" y="0"/>
                      <a:pt x="936150" y="26228"/>
                      <a:pt x="936150" y="58509"/>
                    </a:cubicBezTo>
                    <a:cubicBezTo>
                      <a:pt x="936150" y="641586"/>
                      <a:pt x="936150" y="641586"/>
                      <a:pt x="936150" y="641586"/>
                    </a:cubicBezTo>
                    <a:cubicBezTo>
                      <a:pt x="936150" y="674876"/>
                      <a:pt x="909922" y="700095"/>
                      <a:pt x="877641" y="700095"/>
                    </a:cubicBezTo>
                    <a:lnTo>
                      <a:pt x="877641" y="700095"/>
                    </a:lnTo>
                    <a:close/>
                  </a:path>
                </a:pathLst>
              </a:custGeom>
              <a:grpFill/>
              <a:ln w="10018"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mn-cs"/>
                </a:endParaRPr>
              </a:p>
            </p:txBody>
          </p:sp>
          <p:sp>
            <p:nvSpPr>
              <p:cNvPr id="67" name="Freeform: Shape 66">
                <a:extLst>
                  <a:ext uri="{FF2B5EF4-FFF2-40B4-BE49-F238E27FC236}">
                    <a16:creationId xmlns:a16="http://schemas.microsoft.com/office/drawing/2014/main" id="{9EAE7416-801C-41D5-8F8A-709A9AF3F436}"/>
                  </a:ext>
                </a:extLst>
              </p:cNvPr>
              <p:cNvSpPr/>
              <p:nvPr/>
            </p:nvSpPr>
            <p:spPr>
              <a:xfrm>
                <a:off x="5110419" y="2664343"/>
                <a:ext cx="817114" cy="524567"/>
              </a:xfrm>
              <a:custGeom>
                <a:avLst/>
                <a:gdLst>
                  <a:gd name="connsiteX0" fmla="*/ 819132 w 817114"/>
                  <a:gd name="connsiteY0" fmla="*/ 527594 h 524567"/>
                  <a:gd name="connsiteX1" fmla="*/ 0 w 817114"/>
                  <a:gd name="connsiteY1" fmla="*/ 527594 h 524567"/>
                  <a:gd name="connsiteX2" fmla="*/ 0 w 817114"/>
                  <a:gd name="connsiteY2" fmla="*/ 0 h 524567"/>
                  <a:gd name="connsiteX3" fmla="*/ 819132 w 817114"/>
                  <a:gd name="connsiteY3" fmla="*/ 0 h 524567"/>
                  <a:gd name="connsiteX4" fmla="*/ 819132 w 817114"/>
                  <a:gd name="connsiteY4" fmla="*/ 527594 h 524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114" h="524567">
                    <a:moveTo>
                      <a:pt x="819132" y="527594"/>
                    </a:moveTo>
                    <a:lnTo>
                      <a:pt x="0" y="527594"/>
                    </a:lnTo>
                    <a:lnTo>
                      <a:pt x="0" y="0"/>
                    </a:lnTo>
                    <a:lnTo>
                      <a:pt x="819132" y="0"/>
                    </a:lnTo>
                    <a:lnTo>
                      <a:pt x="819132" y="527594"/>
                    </a:lnTo>
                    <a:close/>
                  </a:path>
                </a:pathLst>
              </a:custGeom>
              <a:grpFill/>
              <a:ln w="10018"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mn-cs"/>
                </a:endParaRPr>
              </a:p>
            </p:txBody>
          </p:sp>
          <p:sp>
            <p:nvSpPr>
              <p:cNvPr id="68" name="Freeform: Shape 67">
                <a:extLst>
                  <a:ext uri="{FF2B5EF4-FFF2-40B4-BE49-F238E27FC236}">
                    <a16:creationId xmlns:a16="http://schemas.microsoft.com/office/drawing/2014/main" id="{F09ED990-5D0D-412A-B850-3BC2F0DFF360}"/>
                  </a:ext>
                </a:extLst>
              </p:cNvPr>
              <p:cNvSpPr/>
              <p:nvPr/>
            </p:nvSpPr>
            <p:spPr>
              <a:xfrm>
                <a:off x="5110419" y="2664343"/>
                <a:ext cx="817114" cy="575006"/>
              </a:xfrm>
              <a:custGeom>
                <a:avLst/>
                <a:gdLst>
                  <a:gd name="connsiteX0" fmla="*/ 819132 w 817114"/>
                  <a:gd name="connsiteY0" fmla="*/ 582068 h 575006"/>
                  <a:gd name="connsiteX1" fmla="*/ 0 w 817114"/>
                  <a:gd name="connsiteY1" fmla="*/ 582068 h 575006"/>
                  <a:gd name="connsiteX2" fmla="*/ 0 w 817114"/>
                  <a:gd name="connsiteY2" fmla="*/ 0 h 575006"/>
                  <a:gd name="connsiteX3" fmla="*/ 819132 w 817114"/>
                  <a:gd name="connsiteY3" fmla="*/ 0 h 575006"/>
                  <a:gd name="connsiteX4" fmla="*/ 819132 w 817114"/>
                  <a:gd name="connsiteY4" fmla="*/ 582068 h 575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114" h="575006">
                    <a:moveTo>
                      <a:pt x="819132" y="582068"/>
                    </a:moveTo>
                    <a:lnTo>
                      <a:pt x="0" y="582068"/>
                    </a:lnTo>
                    <a:lnTo>
                      <a:pt x="0" y="0"/>
                    </a:lnTo>
                    <a:lnTo>
                      <a:pt x="819132" y="0"/>
                    </a:lnTo>
                    <a:lnTo>
                      <a:pt x="819132" y="582068"/>
                    </a:lnTo>
                    <a:close/>
                  </a:path>
                </a:pathLst>
              </a:custGeom>
              <a:solidFill>
                <a:schemeClr val="accent2"/>
              </a:solidFill>
              <a:ln w="10018"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Freeform: Shape 68">
                <a:extLst>
                  <a:ext uri="{FF2B5EF4-FFF2-40B4-BE49-F238E27FC236}">
                    <a16:creationId xmlns:a16="http://schemas.microsoft.com/office/drawing/2014/main" id="{516A6619-E393-487C-9B33-57B1E11E6F61}"/>
                  </a:ext>
                </a:extLst>
              </p:cNvPr>
              <p:cNvSpPr/>
              <p:nvPr/>
            </p:nvSpPr>
            <p:spPr>
              <a:xfrm>
                <a:off x="5460467" y="2630044"/>
                <a:ext cx="110966" cy="10088"/>
              </a:xfrm>
              <a:custGeom>
                <a:avLst/>
                <a:gdLst>
                  <a:gd name="connsiteX0" fmla="*/ 108949 w 110966"/>
                  <a:gd name="connsiteY0" fmla="*/ 14123 h 10087"/>
                  <a:gd name="connsiteX1" fmla="*/ 7061 w 110966"/>
                  <a:gd name="connsiteY1" fmla="*/ 14123 h 10087"/>
                  <a:gd name="connsiteX2" fmla="*/ 0 w 110966"/>
                  <a:gd name="connsiteY2" fmla="*/ 7061 h 10087"/>
                  <a:gd name="connsiteX3" fmla="*/ 0 w 110966"/>
                  <a:gd name="connsiteY3" fmla="*/ 7061 h 10087"/>
                  <a:gd name="connsiteX4" fmla="*/ 7061 w 110966"/>
                  <a:gd name="connsiteY4" fmla="*/ 0 h 10087"/>
                  <a:gd name="connsiteX5" fmla="*/ 108949 w 110966"/>
                  <a:gd name="connsiteY5" fmla="*/ 0 h 10087"/>
                  <a:gd name="connsiteX6" fmla="*/ 116010 w 110966"/>
                  <a:gd name="connsiteY6" fmla="*/ 7061 h 10087"/>
                  <a:gd name="connsiteX7" fmla="*/ 116010 w 110966"/>
                  <a:gd name="connsiteY7" fmla="*/ 7061 h 10087"/>
                  <a:gd name="connsiteX8" fmla="*/ 108949 w 110966"/>
                  <a:gd name="connsiteY8" fmla="*/ 14123 h 10087"/>
                  <a:gd name="connsiteX9" fmla="*/ 108949 w 110966"/>
                  <a:gd name="connsiteY9" fmla="*/ 14123 h 1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966" h="10087">
                    <a:moveTo>
                      <a:pt x="108949" y="14123"/>
                    </a:moveTo>
                    <a:cubicBezTo>
                      <a:pt x="7061" y="14123"/>
                      <a:pt x="7061" y="14123"/>
                      <a:pt x="7061" y="14123"/>
                    </a:cubicBezTo>
                    <a:cubicBezTo>
                      <a:pt x="3026" y="14123"/>
                      <a:pt x="0" y="11097"/>
                      <a:pt x="0" y="7061"/>
                    </a:cubicBezTo>
                    <a:lnTo>
                      <a:pt x="0" y="7061"/>
                    </a:lnTo>
                    <a:cubicBezTo>
                      <a:pt x="0" y="3026"/>
                      <a:pt x="3026" y="0"/>
                      <a:pt x="7061" y="0"/>
                    </a:cubicBezTo>
                    <a:cubicBezTo>
                      <a:pt x="108949" y="0"/>
                      <a:pt x="108949" y="0"/>
                      <a:pt x="108949" y="0"/>
                    </a:cubicBezTo>
                    <a:cubicBezTo>
                      <a:pt x="112984" y="0"/>
                      <a:pt x="116010" y="3026"/>
                      <a:pt x="116010" y="7061"/>
                    </a:cubicBezTo>
                    <a:lnTo>
                      <a:pt x="116010" y="7061"/>
                    </a:lnTo>
                    <a:cubicBezTo>
                      <a:pt x="116010" y="11097"/>
                      <a:pt x="112984" y="14123"/>
                      <a:pt x="108949" y="14123"/>
                    </a:cubicBezTo>
                    <a:lnTo>
                      <a:pt x="108949" y="14123"/>
                    </a:lnTo>
                    <a:close/>
                  </a:path>
                </a:pathLst>
              </a:custGeom>
              <a:solidFill>
                <a:schemeClr val="accent2"/>
              </a:solidFill>
              <a:ln w="10018"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mn-cs"/>
                </a:endParaRPr>
              </a:p>
            </p:txBody>
          </p:sp>
          <p:sp>
            <p:nvSpPr>
              <p:cNvPr id="70" name="Freeform: Shape 69">
                <a:extLst>
                  <a:ext uri="{FF2B5EF4-FFF2-40B4-BE49-F238E27FC236}">
                    <a16:creationId xmlns:a16="http://schemas.microsoft.com/office/drawing/2014/main" id="{7CF0020D-8883-46E1-8B45-C36439310F01}"/>
                  </a:ext>
                </a:extLst>
              </p:cNvPr>
              <p:cNvSpPr/>
              <p:nvPr/>
            </p:nvSpPr>
            <p:spPr>
              <a:xfrm>
                <a:off x="4925265" y="3263560"/>
                <a:ext cx="1160100" cy="161405"/>
              </a:xfrm>
              <a:custGeom>
                <a:avLst/>
                <a:gdLst>
                  <a:gd name="connsiteX0" fmla="*/ 1046654 w 1160100"/>
                  <a:gd name="connsiteY0" fmla="*/ 0 h 161405"/>
                  <a:gd name="connsiteX1" fmla="*/ 141776 w 1160100"/>
                  <a:gd name="connsiteY1" fmla="*/ 0 h 161405"/>
                  <a:gd name="connsiteX2" fmla="*/ 112522 w 1160100"/>
                  <a:gd name="connsiteY2" fmla="*/ 18158 h 161405"/>
                  <a:gd name="connsiteX3" fmla="*/ 3573 w 1160100"/>
                  <a:gd name="connsiteY3" fmla="*/ 115001 h 161405"/>
                  <a:gd name="connsiteX4" fmla="*/ 32828 w 1160100"/>
                  <a:gd name="connsiteY4" fmla="*/ 162414 h 161405"/>
                  <a:gd name="connsiteX5" fmla="*/ 1135427 w 1160100"/>
                  <a:gd name="connsiteY5" fmla="*/ 162414 h 161405"/>
                  <a:gd name="connsiteX6" fmla="*/ 1162664 w 1160100"/>
                  <a:gd name="connsiteY6" fmla="*/ 111975 h 161405"/>
                  <a:gd name="connsiteX7" fmla="*/ 1073892 w 1160100"/>
                  <a:gd name="connsiteY7" fmla="*/ 16141 h 161405"/>
                  <a:gd name="connsiteX8" fmla="*/ 1046654 w 1160100"/>
                  <a:gd name="connsiteY8" fmla="*/ 0 h 16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100" h="161405">
                    <a:moveTo>
                      <a:pt x="1046654" y="0"/>
                    </a:moveTo>
                    <a:lnTo>
                      <a:pt x="141776" y="0"/>
                    </a:lnTo>
                    <a:cubicBezTo>
                      <a:pt x="129671" y="0"/>
                      <a:pt x="124627" y="8070"/>
                      <a:pt x="112522" y="18158"/>
                    </a:cubicBezTo>
                    <a:lnTo>
                      <a:pt x="3573" y="115001"/>
                    </a:lnTo>
                    <a:cubicBezTo>
                      <a:pt x="-7524" y="137194"/>
                      <a:pt x="8617" y="162414"/>
                      <a:pt x="32828" y="162414"/>
                    </a:cubicBezTo>
                    <a:lnTo>
                      <a:pt x="1135427" y="162414"/>
                    </a:lnTo>
                    <a:cubicBezTo>
                      <a:pt x="1161656" y="162414"/>
                      <a:pt x="1176787" y="134168"/>
                      <a:pt x="1162664" y="111975"/>
                    </a:cubicBezTo>
                    <a:lnTo>
                      <a:pt x="1073892" y="16141"/>
                    </a:lnTo>
                    <a:cubicBezTo>
                      <a:pt x="1064813" y="6053"/>
                      <a:pt x="1057751" y="0"/>
                      <a:pt x="1046654" y="0"/>
                    </a:cubicBezTo>
                    <a:close/>
                  </a:path>
                </a:pathLst>
              </a:custGeom>
              <a:grpFill/>
              <a:ln w="10018"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mn-cs"/>
                </a:endParaRPr>
              </a:p>
            </p:txBody>
          </p:sp>
        </p:grpSp>
      </p:grpSp>
      <p:grpSp>
        <p:nvGrpSpPr>
          <p:cNvPr id="71" name="Strategy icon">
            <a:extLst>
              <a:ext uri="{FF2B5EF4-FFF2-40B4-BE49-F238E27FC236}">
                <a16:creationId xmlns:a16="http://schemas.microsoft.com/office/drawing/2014/main" id="{25FAE0BF-0416-4C0E-BFA7-B7C8CCE47BA0}"/>
              </a:ext>
              <a:ext uri="{C183D7F6-B498-43B3-948B-1728B52AA6E4}">
                <adec:decorative xmlns:adec="http://schemas.microsoft.com/office/drawing/2017/decorative" val="1"/>
              </a:ext>
            </a:extLst>
          </p:cNvPr>
          <p:cNvGrpSpPr/>
          <p:nvPr/>
        </p:nvGrpSpPr>
        <p:grpSpPr>
          <a:xfrm>
            <a:off x="586944" y="3679092"/>
            <a:ext cx="904730" cy="713272"/>
            <a:chOff x="4283752" y="3668236"/>
            <a:chExt cx="922872" cy="727575"/>
          </a:xfrm>
        </p:grpSpPr>
        <p:sp>
          <p:nvSpPr>
            <p:cNvPr id="72" name="Rectangle: Rounded Corners 71">
              <a:extLst>
                <a:ext uri="{FF2B5EF4-FFF2-40B4-BE49-F238E27FC236}">
                  <a16:creationId xmlns:a16="http://schemas.microsoft.com/office/drawing/2014/main" id="{ADC3E9A2-0D70-4FA7-AE8B-7A4E292C538D}"/>
                </a:ext>
              </a:extLst>
            </p:cNvPr>
            <p:cNvSpPr/>
            <p:nvPr/>
          </p:nvSpPr>
          <p:spPr bwMode="auto">
            <a:xfrm>
              <a:off x="4479049" y="3668236"/>
              <a:ext cx="727575" cy="727575"/>
            </a:xfrm>
            <a:prstGeom prst="roundRect">
              <a:avLst>
                <a:gd name="adj" fmla="val 50000"/>
              </a:avLst>
            </a:prstGeom>
            <a:solidFill>
              <a:schemeClr val="accent2"/>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3" name="Rectangle: Rounded Corners 72">
              <a:extLst>
                <a:ext uri="{FF2B5EF4-FFF2-40B4-BE49-F238E27FC236}">
                  <a16:creationId xmlns:a16="http://schemas.microsoft.com/office/drawing/2014/main" id="{12AA0479-537D-41A0-B54C-DD738B25860A}"/>
                </a:ext>
              </a:extLst>
            </p:cNvPr>
            <p:cNvSpPr/>
            <p:nvPr/>
          </p:nvSpPr>
          <p:spPr bwMode="auto">
            <a:xfrm>
              <a:off x="4283752" y="3882871"/>
              <a:ext cx="298306" cy="298306"/>
            </a:xfrm>
            <a:prstGeom prst="roundRect">
              <a:avLst>
                <a:gd name="adj" fmla="val 0"/>
              </a:avLst>
            </a:prstGeom>
            <a:solidFill>
              <a:srgbClr val="50E6FF"/>
            </a:solidFill>
            <a:ln>
              <a:noFill/>
            </a:ln>
            <a:effectLst>
              <a:outerShdw blurRad="127000" dist="76200" dir="2400000" algn="ctr" rotWithShape="0">
                <a:prstClr val="black">
                  <a:alpha val="30000"/>
                </a:prstClr>
              </a:outerShdw>
            </a:effectLst>
          </p:spPr>
          <p:txBody>
            <a:bodyPr vert="horz" wrap="square" lIns="0" tIns="0" rIns="0" bIns="0" numCol="1" anchor="ctr" anchorCtr="0" compatLnSpc="1">
              <a:prstTxWarp prst="textNoShape">
                <a:avLst/>
              </a:prstTxWarp>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1372" b="1" i="0" u="none" strike="noStrike" kern="1200" cap="none" spc="0" normalizeH="0" baseline="0" noProof="0">
                  <a:ln>
                    <a:noFill/>
                  </a:ln>
                  <a:gradFill>
                    <a:gsLst>
                      <a:gs pos="0">
                        <a:srgbClr val="000000"/>
                      </a:gs>
                      <a:gs pos="100000">
                        <a:srgbClr val="000000"/>
                      </a:gs>
                    </a:gsLst>
                    <a:lin ang="5400000" scaled="1"/>
                  </a:gradFill>
                  <a:effectLst/>
                  <a:uLnTx/>
                  <a:uFillTx/>
                  <a:latin typeface="Segoe UI" panose="020B0502040204020203" pitchFamily="34" charset="0"/>
                  <a:ea typeface="+mn-ea"/>
                  <a:cs typeface="Segoe UI" panose="020B0502040204020203" pitchFamily="34" charset="0"/>
                </a:rPr>
                <a:t>3</a:t>
              </a:r>
            </a:p>
          </p:txBody>
        </p:sp>
        <p:grpSp>
          <p:nvGrpSpPr>
            <p:cNvPr id="74" name="Group 73">
              <a:extLst>
                <a:ext uri="{FF2B5EF4-FFF2-40B4-BE49-F238E27FC236}">
                  <a16:creationId xmlns:a16="http://schemas.microsoft.com/office/drawing/2014/main" id="{66223EF8-328A-4E56-BA54-4A6FED0BBB0E}"/>
                </a:ext>
              </a:extLst>
            </p:cNvPr>
            <p:cNvGrpSpPr/>
            <p:nvPr/>
          </p:nvGrpSpPr>
          <p:grpSpPr>
            <a:xfrm>
              <a:off x="4695127" y="3838355"/>
              <a:ext cx="313803" cy="372187"/>
              <a:chOff x="3183369" y="1108703"/>
              <a:chExt cx="452549" cy="536748"/>
            </a:xfrm>
            <a:solidFill>
              <a:schemeClr val="bg1"/>
            </a:solidFill>
          </p:grpSpPr>
          <p:sp>
            <p:nvSpPr>
              <p:cNvPr id="75" name="Oval 994">
                <a:extLst>
                  <a:ext uri="{FF2B5EF4-FFF2-40B4-BE49-F238E27FC236}">
                    <a16:creationId xmlns:a16="http://schemas.microsoft.com/office/drawing/2014/main" id="{7AE2EF50-1360-4FEC-835B-5DFDF51A54D9}"/>
                  </a:ext>
                </a:extLst>
              </p:cNvPr>
              <p:cNvSpPr>
                <a:spLocks noChangeArrowheads="1"/>
              </p:cNvSpPr>
              <p:nvPr/>
            </p:nvSpPr>
            <p:spPr bwMode="auto">
              <a:xfrm>
                <a:off x="3183369" y="1545467"/>
                <a:ext cx="99983" cy="999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76" name="Oval 995">
                <a:extLst>
                  <a:ext uri="{FF2B5EF4-FFF2-40B4-BE49-F238E27FC236}">
                    <a16:creationId xmlns:a16="http://schemas.microsoft.com/office/drawing/2014/main" id="{CD3A2222-E962-442E-BA43-A122C7921D13}"/>
                  </a:ext>
                </a:extLst>
              </p:cNvPr>
              <p:cNvSpPr>
                <a:spLocks noChangeArrowheads="1"/>
              </p:cNvSpPr>
              <p:nvPr/>
            </p:nvSpPr>
            <p:spPr bwMode="auto">
              <a:xfrm>
                <a:off x="3520150" y="1108703"/>
                <a:ext cx="99983" cy="999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77" name="Freeform 996">
                <a:extLst>
                  <a:ext uri="{FF2B5EF4-FFF2-40B4-BE49-F238E27FC236}">
                    <a16:creationId xmlns:a16="http://schemas.microsoft.com/office/drawing/2014/main" id="{0376E999-D059-4446-88F1-B37447D520C8}"/>
                  </a:ext>
                </a:extLst>
              </p:cNvPr>
              <p:cNvSpPr>
                <a:spLocks/>
              </p:cNvSpPr>
              <p:nvPr/>
            </p:nvSpPr>
            <p:spPr bwMode="auto">
              <a:xfrm>
                <a:off x="3214942" y="1240260"/>
                <a:ext cx="420976" cy="268374"/>
              </a:xfrm>
              <a:custGeom>
                <a:avLst/>
                <a:gdLst>
                  <a:gd name="T0" fmla="*/ 100 w 100"/>
                  <a:gd name="T1" fmla="*/ 20 h 64"/>
                  <a:gd name="T2" fmla="*/ 84 w 100"/>
                  <a:gd name="T3" fmla="*/ 0 h 64"/>
                  <a:gd name="T4" fmla="*/ 68 w 100"/>
                  <a:gd name="T5" fmla="*/ 20 h 64"/>
                  <a:gd name="T6" fmla="*/ 80 w 100"/>
                  <a:gd name="T7" fmla="*/ 20 h 64"/>
                  <a:gd name="T8" fmla="*/ 80 w 100"/>
                  <a:gd name="T9" fmla="*/ 24 h 64"/>
                  <a:gd name="T10" fmla="*/ 68 w 100"/>
                  <a:gd name="T11" fmla="*/ 36 h 64"/>
                  <a:gd name="T12" fmla="*/ 20 w 100"/>
                  <a:gd name="T13" fmla="*/ 36 h 64"/>
                  <a:gd name="T14" fmla="*/ 0 w 100"/>
                  <a:gd name="T15" fmla="*/ 56 h 64"/>
                  <a:gd name="T16" fmla="*/ 0 w 100"/>
                  <a:gd name="T17" fmla="*/ 64 h 64"/>
                  <a:gd name="T18" fmla="*/ 8 w 100"/>
                  <a:gd name="T19" fmla="*/ 64 h 64"/>
                  <a:gd name="T20" fmla="*/ 8 w 100"/>
                  <a:gd name="T21" fmla="*/ 56 h 64"/>
                  <a:gd name="T22" fmla="*/ 20 w 100"/>
                  <a:gd name="T23" fmla="*/ 44 h 64"/>
                  <a:gd name="T24" fmla="*/ 68 w 100"/>
                  <a:gd name="T25" fmla="*/ 44 h 64"/>
                  <a:gd name="T26" fmla="*/ 88 w 100"/>
                  <a:gd name="T27" fmla="*/ 24 h 64"/>
                  <a:gd name="T28" fmla="*/ 88 w 100"/>
                  <a:gd name="T29" fmla="*/ 20 h 64"/>
                  <a:gd name="T30" fmla="*/ 100 w 100"/>
                  <a:gd name="T31"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64">
                    <a:moveTo>
                      <a:pt x="100" y="20"/>
                    </a:moveTo>
                    <a:cubicBezTo>
                      <a:pt x="84" y="0"/>
                      <a:pt x="84" y="0"/>
                      <a:pt x="84" y="0"/>
                    </a:cubicBezTo>
                    <a:cubicBezTo>
                      <a:pt x="68" y="20"/>
                      <a:pt x="68" y="20"/>
                      <a:pt x="68" y="20"/>
                    </a:cubicBezTo>
                    <a:cubicBezTo>
                      <a:pt x="80" y="20"/>
                      <a:pt x="80" y="20"/>
                      <a:pt x="80" y="20"/>
                    </a:cubicBezTo>
                    <a:cubicBezTo>
                      <a:pt x="80" y="24"/>
                      <a:pt x="80" y="24"/>
                      <a:pt x="80" y="24"/>
                    </a:cubicBezTo>
                    <a:cubicBezTo>
                      <a:pt x="80" y="31"/>
                      <a:pt x="75" y="36"/>
                      <a:pt x="68" y="36"/>
                    </a:cubicBezTo>
                    <a:cubicBezTo>
                      <a:pt x="20" y="36"/>
                      <a:pt x="20" y="36"/>
                      <a:pt x="20" y="36"/>
                    </a:cubicBezTo>
                    <a:cubicBezTo>
                      <a:pt x="9" y="36"/>
                      <a:pt x="0" y="45"/>
                      <a:pt x="0" y="56"/>
                    </a:cubicBezTo>
                    <a:cubicBezTo>
                      <a:pt x="0" y="64"/>
                      <a:pt x="0" y="64"/>
                      <a:pt x="0" y="64"/>
                    </a:cubicBezTo>
                    <a:cubicBezTo>
                      <a:pt x="8" y="64"/>
                      <a:pt x="8" y="64"/>
                      <a:pt x="8" y="64"/>
                    </a:cubicBezTo>
                    <a:cubicBezTo>
                      <a:pt x="8" y="56"/>
                      <a:pt x="8" y="56"/>
                      <a:pt x="8" y="56"/>
                    </a:cubicBezTo>
                    <a:cubicBezTo>
                      <a:pt x="8" y="49"/>
                      <a:pt x="14" y="44"/>
                      <a:pt x="20" y="44"/>
                    </a:cubicBezTo>
                    <a:cubicBezTo>
                      <a:pt x="68" y="44"/>
                      <a:pt x="68" y="44"/>
                      <a:pt x="68" y="44"/>
                    </a:cubicBezTo>
                    <a:cubicBezTo>
                      <a:pt x="79" y="44"/>
                      <a:pt x="88" y="35"/>
                      <a:pt x="88" y="24"/>
                    </a:cubicBezTo>
                    <a:cubicBezTo>
                      <a:pt x="88" y="20"/>
                      <a:pt x="88" y="20"/>
                      <a:pt x="88" y="20"/>
                    </a:cubicBezTo>
                    <a:lnTo>
                      <a:pt x="10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grpSp>
      </p:grpSp>
      <p:grpSp>
        <p:nvGrpSpPr>
          <p:cNvPr id="78" name="Sales person icon">
            <a:extLst>
              <a:ext uri="{FF2B5EF4-FFF2-40B4-BE49-F238E27FC236}">
                <a16:creationId xmlns:a16="http://schemas.microsoft.com/office/drawing/2014/main" id="{C935E8FC-784C-4173-92EF-08551EAEBAEE}"/>
              </a:ext>
              <a:ext uri="{C183D7F6-B498-43B3-948B-1728B52AA6E4}">
                <adec:decorative xmlns:adec="http://schemas.microsoft.com/office/drawing/2017/decorative" val="1"/>
              </a:ext>
            </a:extLst>
          </p:cNvPr>
          <p:cNvGrpSpPr/>
          <p:nvPr/>
        </p:nvGrpSpPr>
        <p:grpSpPr>
          <a:xfrm>
            <a:off x="586944" y="5466477"/>
            <a:ext cx="904730" cy="713272"/>
            <a:chOff x="4283752" y="4810852"/>
            <a:chExt cx="922872" cy="727575"/>
          </a:xfrm>
        </p:grpSpPr>
        <p:sp>
          <p:nvSpPr>
            <p:cNvPr id="79" name="Rectangle: Rounded Corners 78">
              <a:extLst>
                <a:ext uri="{FF2B5EF4-FFF2-40B4-BE49-F238E27FC236}">
                  <a16:creationId xmlns:a16="http://schemas.microsoft.com/office/drawing/2014/main" id="{A6959396-3164-497B-A24F-F52B172D49D7}"/>
                </a:ext>
              </a:extLst>
            </p:cNvPr>
            <p:cNvSpPr/>
            <p:nvPr/>
          </p:nvSpPr>
          <p:spPr bwMode="auto">
            <a:xfrm>
              <a:off x="4479049" y="4810852"/>
              <a:ext cx="727575" cy="727575"/>
            </a:xfrm>
            <a:prstGeom prst="roundRect">
              <a:avLst>
                <a:gd name="adj" fmla="val 50000"/>
              </a:avLst>
            </a:prstGeom>
            <a:solidFill>
              <a:schemeClr val="accent2"/>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0" name="Rectangle: Rounded Corners 79">
              <a:extLst>
                <a:ext uri="{FF2B5EF4-FFF2-40B4-BE49-F238E27FC236}">
                  <a16:creationId xmlns:a16="http://schemas.microsoft.com/office/drawing/2014/main" id="{96E71BEF-B8FC-4AD5-8E7B-691B52B738EA}"/>
                </a:ext>
              </a:extLst>
            </p:cNvPr>
            <p:cNvSpPr/>
            <p:nvPr/>
          </p:nvSpPr>
          <p:spPr bwMode="auto">
            <a:xfrm>
              <a:off x="4283752" y="5025487"/>
              <a:ext cx="298306" cy="298306"/>
            </a:xfrm>
            <a:prstGeom prst="roundRect">
              <a:avLst>
                <a:gd name="adj" fmla="val 0"/>
              </a:avLst>
            </a:prstGeom>
            <a:solidFill>
              <a:srgbClr val="50E6FF"/>
            </a:solidFill>
            <a:ln>
              <a:noFill/>
            </a:ln>
            <a:effectLst>
              <a:outerShdw blurRad="127000" dist="76200" dir="2400000" algn="ctr" rotWithShape="0">
                <a:prstClr val="black">
                  <a:alpha val="30000"/>
                </a:prstClr>
              </a:outerShdw>
            </a:effectLst>
          </p:spPr>
          <p:txBody>
            <a:bodyPr vert="horz" wrap="square" lIns="0" tIns="0" rIns="0" bIns="0" numCol="1" anchor="ctr" anchorCtr="0" compatLnSpc="1">
              <a:prstTxWarp prst="textNoShape">
                <a:avLst/>
              </a:prstTxWarp>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1372" b="1" i="0" u="none" strike="noStrike" kern="1200" cap="none" spc="0" normalizeH="0" baseline="0" noProof="0">
                  <a:ln>
                    <a:noFill/>
                  </a:ln>
                  <a:gradFill>
                    <a:gsLst>
                      <a:gs pos="0">
                        <a:srgbClr val="000000"/>
                      </a:gs>
                      <a:gs pos="100000">
                        <a:srgbClr val="000000"/>
                      </a:gs>
                    </a:gsLst>
                    <a:lin ang="5400000" scaled="1"/>
                  </a:gradFill>
                  <a:effectLst/>
                  <a:uLnTx/>
                  <a:uFillTx/>
                  <a:latin typeface="Segoe UI" panose="020B0502040204020203" pitchFamily="34" charset="0"/>
                  <a:ea typeface="+mn-ea"/>
                  <a:cs typeface="Segoe UI" panose="020B0502040204020203" pitchFamily="34" charset="0"/>
                </a:rPr>
                <a:t>4</a:t>
              </a:r>
            </a:p>
          </p:txBody>
        </p:sp>
        <p:grpSp>
          <p:nvGrpSpPr>
            <p:cNvPr id="81" name="Group 94">
              <a:extLst>
                <a:ext uri="{FF2B5EF4-FFF2-40B4-BE49-F238E27FC236}">
                  <a16:creationId xmlns:a16="http://schemas.microsoft.com/office/drawing/2014/main" id="{3C343159-E912-4D5A-9D6E-36FBDE49F36B}"/>
                </a:ext>
              </a:extLst>
            </p:cNvPr>
            <p:cNvGrpSpPr>
              <a:grpSpLocks noChangeAspect="1"/>
            </p:cNvGrpSpPr>
            <p:nvPr/>
          </p:nvGrpSpPr>
          <p:grpSpPr bwMode="auto">
            <a:xfrm>
              <a:off x="4693568" y="4975166"/>
              <a:ext cx="329466" cy="383404"/>
              <a:chOff x="2432" y="1441"/>
              <a:chExt cx="226" cy="263"/>
            </a:xfrm>
            <a:solidFill>
              <a:schemeClr val="bg1"/>
            </a:solidFill>
          </p:grpSpPr>
          <p:sp>
            <p:nvSpPr>
              <p:cNvPr id="82" name="Freeform 95">
                <a:extLst>
                  <a:ext uri="{FF2B5EF4-FFF2-40B4-BE49-F238E27FC236}">
                    <a16:creationId xmlns:a16="http://schemas.microsoft.com/office/drawing/2014/main" id="{D9ED97A6-C339-4ACE-B9A9-ACAC215BEBFF}"/>
                  </a:ext>
                </a:extLst>
              </p:cNvPr>
              <p:cNvSpPr>
                <a:spLocks/>
              </p:cNvSpPr>
              <p:nvPr/>
            </p:nvSpPr>
            <p:spPr bwMode="auto">
              <a:xfrm>
                <a:off x="2528" y="1522"/>
                <a:ext cx="75" cy="50"/>
              </a:xfrm>
              <a:custGeom>
                <a:avLst/>
                <a:gdLst>
                  <a:gd name="T0" fmla="*/ 20 w 120"/>
                  <a:gd name="T1" fmla="*/ 80 h 80"/>
                  <a:gd name="T2" fmla="*/ 20 w 120"/>
                  <a:gd name="T3" fmla="*/ 80 h 80"/>
                  <a:gd name="T4" fmla="*/ 47 w 120"/>
                  <a:gd name="T5" fmla="*/ 80 h 80"/>
                  <a:gd name="T6" fmla="*/ 54 w 120"/>
                  <a:gd name="T7" fmla="*/ 79 h 80"/>
                  <a:gd name="T8" fmla="*/ 61 w 120"/>
                  <a:gd name="T9" fmla="*/ 74 h 80"/>
                  <a:gd name="T10" fmla="*/ 65 w 120"/>
                  <a:gd name="T11" fmla="*/ 68 h 80"/>
                  <a:gd name="T12" fmla="*/ 67 w 120"/>
                  <a:gd name="T13" fmla="*/ 60 h 80"/>
                  <a:gd name="T14" fmla="*/ 70 w 120"/>
                  <a:gd name="T15" fmla="*/ 59 h 80"/>
                  <a:gd name="T16" fmla="*/ 100 w 120"/>
                  <a:gd name="T17" fmla="*/ 39 h 80"/>
                  <a:gd name="T18" fmla="*/ 120 w 120"/>
                  <a:gd name="T19" fmla="*/ 9 h 80"/>
                  <a:gd name="T20" fmla="*/ 120 w 120"/>
                  <a:gd name="T21" fmla="*/ 7 h 80"/>
                  <a:gd name="T22" fmla="*/ 118 w 120"/>
                  <a:gd name="T23" fmla="*/ 2 h 80"/>
                  <a:gd name="T24" fmla="*/ 113 w 120"/>
                  <a:gd name="T25" fmla="*/ 0 h 80"/>
                  <a:gd name="T26" fmla="*/ 107 w 120"/>
                  <a:gd name="T27" fmla="*/ 4 h 80"/>
                  <a:gd name="T28" fmla="*/ 90 w 120"/>
                  <a:gd name="T29" fmla="*/ 30 h 80"/>
                  <a:gd name="T30" fmla="*/ 64 w 120"/>
                  <a:gd name="T31" fmla="*/ 47 h 80"/>
                  <a:gd name="T32" fmla="*/ 62 w 120"/>
                  <a:gd name="T33" fmla="*/ 48 h 80"/>
                  <a:gd name="T34" fmla="*/ 55 w 120"/>
                  <a:gd name="T35" fmla="*/ 42 h 80"/>
                  <a:gd name="T36" fmla="*/ 47 w 120"/>
                  <a:gd name="T37" fmla="*/ 40 h 80"/>
                  <a:gd name="T38" fmla="*/ 20 w 120"/>
                  <a:gd name="T39" fmla="*/ 40 h 80"/>
                  <a:gd name="T40" fmla="*/ 6 w 120"/>
                  <a:gd name="T41" fmla="*/ 46 h 80"/>
                  <a:gd name="T42" fmla="*/ 0 w 120"/>
                  <a:gd name="T43" fmla="*/ 60 h 80"/>
                  <a:gd name="T44" fmla="*/ 6 w 120"/>
                  <a:gd name="T45" fmla="*/ 74 h 80"/>
                  <a:gd name="T46" fmla="*/ 20 w 120"/>
                  <a:gd name="T4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80">
                    <a:moveTo>
                      <a:pt x="20" y="80"/>
                    </a:moveTo>
                    <a:lnTo>
                      <a:pt x="20" y="80"/>
                    </a:lnTo>
                    <a:lnTo>
                      <a:pt x="47" y="80"/>
                    </a:lnTo>
                    <a:cubicBezTo>
                      <a:pt x="49" y="80"/>
                      <a:pt x="52" y="80"/>
                      <a:pt x="54" y="79"/>
                    </a:cubicBezTo>
                    <a:cubicBezTo>
                      <a:pt x="57" y="78"/>
                      <a:pt x="59" y="76"/>
                      <a:pt x="61" y="74"/>
                    </a:cubicBezTo>
                    <a:cubicBezTo>
                      <a:pt x="63" y="73"/>
                      <a:pt x="64" y="70"/>
                      <a:pt x="65" y="68"/>
                    </a:cubicBezTo>
                    <a:cubicBezTo>
                      <a:pt x="66" y="66"/>
                      <a:pt x="67" y="63"/>
                      <a:pt x="67" y="60"/>
                    </a:cubicBezTo>
                    <a:cubicBezTo>
                      <a:pt x="68" y="60"/>
                      <a:pt x="68" y="60"/>
                      <a:pt x="70" y="59"/>
                    </a:cubicBezTo>
                    <a:cubicBezTo>
                      <a:pt x="81" y="54"/>
                      <a:pt x="91" y="48"/>
                      <a:pt x="100" y="39"/>
                    </a:cubicBezTo>
                    <a:cubicBezTo>
                      <a:pt x="108" y="31"/>
                      <a:pt x="115" y="21"/>
                      <a:pt x="120" y="9"/>
                    </a:cubicBezTo>
                    <a:cubicBezTo>
                      <a:pt x="120" y="9"/>
                      <a:pt x="120" y="8"/>
                      <a:pt x="120" y="7"/>
                    </a:cubicBezTo>
                    <a:cubicBezTo>
                      <a:pt x="120" y="5"/>
                      <a:pt x="120" y="3"/>
                      <a:pt x="118" y="2"/>
                    </a:cubicBezTo>
                    <a:cubicBezTo>
                      <a:pt x="117" y="1"/>
                      <a:pt x="115" y="0"/>
                      <a:pt x="113" y="0"/>
                    </a:cubicBezTo>
                    <a:cubicBezTo>
                      <a:pt x="111" y="0"/>
                      <a:pt x="109" y="2"/>
                      <a:pt x="107" y="4"/>
                    </a:cubicBezTo>
                    <a:cubicBezTo>
                      <a:pt x="103" y="14"/>
                      <a:pt x="97" y="22"/>
                      <a:pt x="90" y="30"/>
                    </a:cubicBezTo>
                    <a:cubicBezTo>
                      <a:pt x="83" y="38"/>
                      <a:pt x="74" y="44"/>
                      <a:pt x="64" y="47"/>
                    </a:cubicBezTo>
                    <a:lnTo>
                      <a:pt x="62" y="48"/>
                    </a:lnTo>
                    <a:cubicBezTo>
                      <a:pt x="61" y="46"/>
                      <a:pt x="58" y="44"/>
                      <a:pt x="55" y="42"/>
                    </a:cubicBezTo>
                    <a:cubicBezTo>
                      <a:pt x="53" y="41"/>
                      <a:pt x="50" y="40"/>
                      <a:pt x="47" y="40"/>
                    </a:cubicBezTo>
                    <a:lnTo>
                      <a:pt x="20" y="40"/>
                    </a:lnTo>
                    <a:cubicBezTo>
                      <a:pt x="15" y="40"/>
                      <a:pt x="10" y="42"/>
                      <a:pt x="6" y="46"/>
                    </a:cubicBezTo>
                    <a:cubicBezTo>
                      <a:pt x="2" y="50"/>
                      <a:pt x="0" y="55"/>
                      <a:pt x="0" y="60"/>
                    </a:cubicBezTo>
                    <a:cubicBezTo>
                      <a:pt x="0" y="66"/>
                      <a:pt x="2" y="70"/>
                      <a:pt x="6" y="74"/>
                    </a:cubicBezTo>
                    <a:cubicBezTo>
                      <a:pt x="10" y="78"/>
                      <a:pt x="15" y="80"/>
                      <a:pt x="20" y="80"/>
                    </a:cubicBezTo>
                    <a:close/>
                  </a:path>
                </a:pathLst>
              </a:custGeom>
              <a:grpFill/>
              <a:ln w="0">
                <a:noFill/>
                <a:prstDash val="solid"/>
                <a:round/>
                <a:headEnd/>
                <a:tailEnd/>
              </a:ln>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83" name="Freeform 96">
                <a:extLst>
                  <a:ext uri="{FF2B5EF4-FFF2-40B4-BE49-F238E27FC236}">
                    <a16:creationId xmlns:a16="http://schemas.microsoft.com/office/drawing/2014/main" id="{F46E0627-3EC2-4FA3-9DAD-FAFD85364854}"/>
                  </a:ext>
                </a:extLst>
              </p:cNvPr>
              <p:cNvSpPr>
                <a:spLocks/>
              </p:cNvSpPr>
              <p:nvPr/>
            </p:nvSpPr>
            <p:spPr bwMode="auto">
              <a:xfrm>
                <a:off x="2471" y="1441"/>
                <a:ext cx="165" cy="156"/>
              </a:xfrm>
              <a:custGeom>
                <a:avLst/>
                <a:gdLst>
                  <a:gd name="T0" fmla="*/ 33 w 265"/>
                  <a:gd name="T1" fmla="*/ 214 h 252"/>
                  <a:gd name="T2" fmla="*/ 33 w 265"/>
                  <a:gd name="T3" fmla="*/ 214 h 252"/>
                  <a:gd name="T4" fmla="*/ 71 w 265"/>
                  <a:gd name="T5" fmla="*/ 242 h 252"/>
                  <a:gd name="T6" fmla="*/ 119 w 265"/>
                  <a:gd name="T7" fmla="*/ 252 h 252"/>
                  <a:gd name="T8" fmla="*/ 156 w 265"/>
                  <a:gd name="T9" fmla="*/ 246 h 252"/>
                  <a:gd name="T10" fmla="*/ 187 w 265"/>
                  <a:gd name="T11" fmla="*/ 230 h 252"/>
                  <a:gd name="T12" fmla="*/ 212 w 265"/>
                  <a:gd name="T13" fmla="*/ 205 h 252"/>
                  <a:gd name="T14" fmla="*/ 230 w 265"/>
                  <a:gd name="T15" fmla="*/ 172 h 252"/>
                  <a:gd name="T16" fmla="*/ 252 w 265"/>
                  <a:gd name="T17" fmla="*/ 172 h 252"/>
                  <a:gd name="T18" fmla="*/ 262 w 265"/>
                  <a:gd name="T19" fmla="*/ 168 h 252"/>
                  <a:gd name="T20" fmla="*/ 265 w 265"/>
                  <a:gd name="T21" fmla="*/ 159 h 252"/>
                  <a:gd name="T22" fmla="*/ 265 w 265"/>
                  <a:gd name="T23" fmla="*/ 92 h 252"/>
                  <a:gd name="T24" fmla="*/ 262 w 265"/>
                  <a:gd name="T25" fmla="*/ 83 h 252"/>
                  <a:gd name="T26" fmla="*/ 252 w 265"/>
                  <a:gd name="T27" fmla="*/ 79 h 252"/>
                  <a:gd name="T28" fmla="*/ 230 w 265"/>
                  <a:gd name="T29" fmla="*/ 79 h 252"/>
                  <a:gd name="T30" fmla="*/ 212 w 265"/>
                  <a:gd name="T31" fmla="*/ 46 h 252"/>
                  <a:gd name="T32" fmla="*/ 187 w 265"/>
                  <a:gd name="T33" fmla="*/ 21 h 252"/>
                  <a:gd name="T34" fmla="*/ 156 w 265"/>
                  <a:gd name="T35" fmla="*/ 5 h 252"/>
                  <a:gd name="T36" fmla="*/ 119 w 265"/>
                  <a:gd name="T37" fmla="*/ 0 h 252"/>
                  <a:gd name="T38" fmla="*/ 71 w 265"/>
                  <a:gd name="T39" fmla="*/ 9 h 252"/>
                  <a:gd name="T40" fmla="*/ 33 w 265"/>
                  <a:gd name="T41" fmla="*/ 37 h 252"/>
                  <a:gd name="T42" fmla="*/ 9 w 265"/>
                  <a:gd name="T43" fmla="*/ 77 h 252"/>
                  <a:gd name="T44" fmla="*/ 0 w 265"/>
                  <a:gd name="T45" fmla="*/ 126 h 252"/>
                  <a:gd name="T46" fmla="*/ 9 w 265"/>
                  <a:gd name="T47" fmla="*/ 174 h 252"/>
                  <a:gd name="T48" fmla="*/ 33 w 265"/>
                  <a:gd name="T49" fmla="*/ 21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52">
                    <a:moveTo>
                      <a:pt x="33" y="214"/>
                    </a:moveTo>
                    <a:lnTo>
                      <a:pt x="33" y="214"/>
                    </a:lnTo>
                    <a:cubicBezTo>
                      <a:pt x="43" y="226"/>
                      <a:pt x="56" y="235"/>
                      <a:pt x="71" y="242"/>
                    </a:cubicBezTo>
                    <a:cubicBezTo>
                      <a:pt x="85" y="249"/>
                      <a:pt x="101" y="252"/>
                      <a:pt x="119" y="252"/>
                    </a:cubicBezTo>
                    <a:cubicBezTo>
                      <a:pt x="132" y="252"/>
                      <a:pt x="144" y="250"/>
                      <a:pt x="156" y="246"/>
                    </a:cubicBezTo>
                    <a:cubicBezTo>
                      <a:pt x="167" y="243"/>
                      <a:pt x="178" y="237"/>
                      <a:pt x="187" y="230"/>
                    </a:cubicBezTo>
                    <a:cubicBezTo>
                      <a:pt x="197" y="223"/>
                      <a:pt x="205" y="215"/>
                      <a:pt x="212" y="205"/>
                    </a:cubicBezTo>
                    <a:cubicBezTo>
                      <a:pt x="220" y="195"/>
                      <a:pt x="225" y="184"/>
                      <a:pt x="230" y="172"/>
                    </a:cubicBezTo>
                    <a:lnTo>
                      <a:pt x="252" y="172"/>
                    </a:lnTo>
                    <a:cubicBezTo>
                      <a:pt x="256" y="172"/>
                      <a:pt x="259" y="171"/>
                      <a:pt x="262" y="168"/>
                    </a:cubicBezTo>
                    <a:cubicBezTo>
                      <a:pt x="264" y="166"/>
                      <a:pt x="265" y="162"/>
                      <a:pt x="265" y="159"/>
                    </a:cubicBezTo>
                    <a:lnTo>
                      <a:pt x="265" y="92"/>
                    </a:lnTo>
                    <a:cubicBezTo>
                      <a:pt x="265" y="89"/>
                      <a:pt x="264" y="85"/>
                      <a:pt x="262" y="83"/>
                    </a:cubicBezTo>
                    <a:cubicBezTo>
                      <a:pt x="259" y="80"/>
                      <a:pt x="256" y="79"/>
                      <a:pt x="252" y="79"/>
                    </a:cubicBezTo>
                    <a:lnTo>
                      <a:pt x="230" y="79"/>
                    </a:lnTo>
                    <a:cubicBezTo>
                      <a:pt x="225" y="67"/>
                      <a:pt x="220" y="56"/>
                      <a:pt x="212" y="46"/>
                    </a:cubicBezTo>
                    <a:cubicBezTo>
                      <a:pt x="205" y="36"/>
                      <a:pt x="197" y="28"/>
                      <a:pt x="187" y="21"/>
                    </a:cubicBezTo>
                    <a:cubicBezTo>
                      <a:pt x="178" y="14"/>
                      <a:pt x="167" y="8"/>
                      <a:pt x="156" y="5"/>
                    </a:cubicBezTo>
                    <a:cubicBezTo>
                      <a:pt x="144" y="2"/>
                      <a:pt x="132" y="0"/>
                      <a:pt x="119" y="0"/>
                    </a:cubicBezTo>
                    <a:cubicBezTo>
                      <a:pt x="101" y="0"/>
                      <a:pt x="85" y="3"/>
                      <a:pt x="71" y="9"/>
                    </a:cubicBezTo>
                    <a:cubicBezTo>
                      <a:pt x="56" y="16"/>
                      <a:pt x="43" y="25"/>
                      <a:pt x="33" y="37"/>
                    </a:cubicBezTo>
                    <a:cubicBezTo>
                      <a:pt x="23" y="48"/>
                      <a:pt x="14" y="62"/>
                      <a:pt x="9" y="77"/>
                    </a:cubicBezTo>
                    <a:cubicBezTo>
                      <a:pt x="3" y="92"/>
                      <a:pt x="0" y="108"/>
                      <a:pt x="0" y="126"/>
                    </a:cubicBezTo>
                    <a:cubicBezTo>
                      <a:pt x="0" y="143"/>
                      <a:pt x="3" y="159"/>
                      <a:pt x="9" y="174"/>
                    </a:cubicBezTo>
                    <a:cubicBezTo>
                      <a:pt x="14" y="189"/>
                      <a:pt x="23" y="203"/>
                      <a:pt x="33" y="214"/>
                    </a:cubicBezTo>
                    <a:close/>
                  </a:path>
                </a:pathLst>
              </a:custGeom>
              <a:grpFill/>
              <a:ln w="0">
                <a:noFill/>
                <a:prstDash val="solid"/>
                <a:round/>
                <a:headEnd/>
                <a:tailEnd/>
              </a:ln>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84" name="Freeform 97">
                <a:extLst>
                  <a:ext uri="{FF2B5EF4-FFF2-40B4-BE49-F238E27FC236}">
                    <a16:creationId xmlns:a16="http://schemas.microsoft.com/office/drawing/2014/main" id="{2E305205-4D37-44AA-8C8B-5B1C1B0B1553}"/>
                  </a:ext>
                </a:extLst>
              </p:cNvPr>
              <p:cNvSpPr>
                <a:spLocks/>
              </p:cNvSpPr>
              <p:nvPr/>
            </p:nvSpPr>
            <p:spPr bwMode="auto">
              <a:xfrm>
                <a:off x="2432" y="1614"/>
                <a:ext cx="226" cy="90"/>
              </a:xfrm>
              <a:custGeom>
                <a:avLst/>
                <a:gdLst>
                  <a:gd name="T0" fmla="*/ 343 w 365"/>
                  <a:gd name="T1" fmla="*/ 82 h 146"/>
                  <a:gd name="T2" fmla="*/ 343 w 365"/>
                  <a:gd name="T3" fmla="*/ 82 h 146"/>
                  <a:gd name="T4" fmla="*/ 304 w 365"/>
                  <a:gd name="T5" fmla="*/ 36 h 146"/>
                  <a:gd name="T6" fmla="*/ 250 w 365"/>
                  <a:gd name="T7" fmla="*/ 9 h 146"/>
                  <a:gd name="T8" fmla="*/ 183 w 365"/>
                  <a:gd name="T9" fmla="*/ 0 h 146"/>
                  <a:gd name="T10" fmla="*/ 116 w 365"/>
                  <a:gd name="T11" fmla="*/ 9 h 146"/>
                  <a:gd name="T12" fmla="*/ 62 w 365"/>
                  <a:gd name="T13" fmla="*/ 36 h 146"/>
                  <a:gd name="T14" fmla="*/ 22 w 365"/>
                  <a:gd name="T15" fmla="*/ 82 h 146"/>
                  <a:gd name="T16" fmla="*/ 0 w 365"/>
                  <a:gd name="T17" fmla="*/ 146 h 146"/>
                  <a:gd name="T18" fmla="*/ 365 w 365"/>
                  <a:gd name="T19" fmla="*/ 146 h 146"/>
                  <a:gd name="T20" fmla="*/ 343 w 365"/>
                  <a:gd name="T21" fmla="*/ 8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5" h="146">
                    <a:moveTo>
                      <a:pt x="343" y="82"/>
                    </a:moveTo>
                    <a:lnTo>
                      <a:pt x="343" y="82"/>
                    </a:lnTo>
                    <a:cubicBezTo>
                      <a:pt x="333" y="64"/>
                      <a:pt x="320" y="49"/>
                      <a:pt x="304" y="36"/>
                    </a:cubicBezTo>
                    <a:cubicBezTo>
                      <a:pt x="288" y="24"/>
                      <a:pt x="270" y="15"/>
                      <a:pt x="250" y="9"/>
                    </a:cubicBezTo>
                    <a:cubicBezTo>
                      <a:pt x="229" y="3"/>
                      <a:pt x="207" y="0"/>
                      <a:pt x="183" y="0"/>
                    </a:cubicBezTo>
                    <a:cubicBezTo>
                      <a:pt x="159" y="0"/>
                      <a:pt x="136" y="3"/>
                      <a:pt x="116" y="9"/>
                    </a:cubicBezTo>
                    <a:cubicBezTo>
                      <a:pt x="96" y="15"/>
                      <a:pt x="77" y="24"/>
                      <a:pt x="62" y="36"/>
                    </a:cubicBezTo>
                    <a:cubicBezTo>
                      <a:pt x="46" y="49"/>
                      <a:pt x="33" y="64"/>
                      <a:pt x="22" y="82"/>
                    </a:cubicBezTo>
                    <a:cubicBezTo>
                      <a:pt x="12" y="101"/>
                      <a:pt x="5" y="122"/>
                      <a:pt x="0" y="146"/>
                    </a:cubicBezTo>
                    <a:lnTo>
                      <a:pt x="365" y="146"/>
                    </a:lnTo>
                    <a:cubicBezTo>
                      <a:pt x="361" y="122"/>
                      <a:pt x="354" y="101"/>
                      <a:pt x="343" y="82"/>
                    </a:cubicBezTo>
                    <a:close/>
                  </a:path>
                </a:pathLst>
              </a:custGeom>
              <a:grpFill/>
              <a:ln w="0">
                <a:noFill/>
                <a:prstDash val="solid"/>
                <a:round/>
                <a:headEnd/>
                <a:tailEnd/>
              </a:ln>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85" name="Freeform 98">
                <a:extLst>
                  <a:ext uri="{FF2B5EF4-FFF2-40B4-BE49-F238E27FC236}">
                    <a16:creationId xmlns:a16="http://schemas.microsoft.com/office/drawing/2014/main" id="{A163780F-6CE9-442B-B207-1FDF532ECEB3}"/>
                  </a:ext>
                </a:extLst>
              </p:cNvPr>
              <p:cNvSpPr>
                <a:spLocks/>
              </p:cNvSpPr>
              <p:nvPr/>
            </p:nvSpPr>
            <p:spPr bwMode="auto">
              <a:xfrm>
                <a:off x="2528" y="1522"/>
                <a:ext cx="75" cy="50"/>
              </a:xfrm>
              <a:custGeom>
                <a:avLst/>
                <a:gdLst>
                  <a:gd name="T0" fmla="*/ 6 w 120"/>
                  <a:gd name="T1" fmla="*/ 46 h 80"/>
                  <a:gd name="T2" fmla="*/ 6 w 120"/>
                  <a:gd name="T3" fmla="*/ 46 h 80"/>
                  <a:gd name="T4" fmla="*/ 20 w 120"/>
                  <a:gd name="T5" fmla="*/ 40 h 80"/>
                  <a:gd name="T6" fmla="*/ 47 w 120"/>
                  <a:gd name="T7" fmla="*/ 40 h 80"/>
                  <a:gd name="T8" fmla="*/ 55 w 120"/>
                  <a:gd name="T9" fmla="*/ 42 h 80"/>
                  <a:gd name="T10" fmla="*/ 62 w 120"/>
                  <a:gd name="T11" fmla="*/ 48 h 80"/>
                  <a:gd name="T12" fmla="*/ 64 w 120"/>
                  <a:gd name="T13" fmla="*/ 47 h 80"/>
                  <a:gd name="T14" fmla="*/ 90 w 120"/>
                  <a:gd name="T15" fmla="*/ 30 h 80"/>
                  <a:gd name="T16" fmla="*/ 107 w 120"/>
                  <a:gd name="T17" fmla="*/ 4 h 80"/>
                  <a:gd name="T18" fmla="*/ 114 w 120"/>
                  <a:gd name="T19" fmla="*/ 0 h 80"/>
                  <a:gd name="T20" fmla="*/ 118 w 120"/>
                  <a:gd name="T21" fmla="*/ 2 h 80"/>
                  <a:gd name="T22" fmla="*/ 120 w 120"/>
                  <a:gd name="T23" fmla="*/ 7 h 80"/>
                  <a:gd name="T24" fmla="*/ 120 w 120"/>
                  <a:gd name="T25" fmla="*/ 9 h 80"/>
                  <a:gd name="T26" fmla="*/ 100 w 120"/>
                  <a:gd name="T27" fmla="*/ 39 h 80"/>
                  <a:gd name="T28" fmla="*/ 70 w 120"/>
                  <a:gd name="T29" fmla="*/ 59 h 80"/>
                  <a:gd name="T30" fmla="*/ 67 w 120"/>
                  <a:gd name="T31" fmla="*/ 60 h 80"/>
                  <a:gd name="T32" fmla="*/ 65 w 120"/>
                  <a:gd name="T33" fmla="*/ 68 h 80"/>
                  <a:gd name="T34" fmla="*/ 61 w 120"/>
                  <a:gd name="T35" fmla="*/ 74 h 80"/>
                  <a:gd name="T36" fmla="*/ 54 w 120"/>
                  <a:gd name="T37" fmla="*/ 79 h 80"/>
                  <a:gd name="T38" fmla="*/ 47 w 120"/>
                  <a:gd name="T39" fmla="*/ 80 h 80"/>
                  <a:gd name="T40" fmla="*/ 20 w 120"/>
                  <a:gd name="T41" fmla="*/ 80 h 80"/>
                  <a:gd name="T42" fmla="*/ 6 w 120"/>
                  <a:gd name="T43" fmla="*/ 74 h 80"/>
                  <a:gd name="T44" fmla="*/ 0 w 120"/>
                  <a:gd name="T45" fmla="*/ 60 h 80"/>
                  <a:gd name="T46" fmla="*/ 6 w 120"/>
                  <a:gd name="T47"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80">
                    <a:moveTo>
                      <a:pt x="6" y="46"/>
                    </a:moveTo>
                    <a:lnTo>
                      <a:pt x="6" y="46"/>
                    </a:lnTo>
                    <a:cubicBezTo>
                      <a:pt x="10" y="42"/>
                      <a:pt x="15" y="40"/>
                      <a:pt x="20" y="40"/>
                    </a:cubicBezTo>
                    <a:lnTo>
                      <a:pt x="47" y="40"/>
                    </a:lnTo>
                    <a:cubicBezTo>
                      <a:pt x="50" y="40"/>
                      <a:pt x="53" y="41"/>
                      <a:pt x="55" y="42"/>
                    </a:cubicBezTo>
                    <a:cubicBezTo>
                      <a:pt x="58" y="44"/>
                      <a:pt x="61" y="46"/>
                      <a:pt x="62" y="48"/>
                    </a:cubicBezTo>
                    <a:lnTo>
                      <a:pt x="64" y="47"/>
                    </a:lnTo>
                    <a:cubicBezTo>
                      <a:pt x="74" y="44"/>
                      <a:pt x="83" y="38"/>
                      <a:pt x="90" y="30"/>
                    </a:cubicBezTo>
                    <a:cubicBezTo>
                      <a:pt x="97" y="22"/>
                      <a:pt x="103" y="14"/>
                      <a:pt x="107" y="4"/>
                    </a:cubicBezTo>
                    <a:cubicBezTo>
                      <a:pt x="109" y="2"/>
                      <a:pt x="111" y="0"/>
                      <a:pt x="114" y="0"/>
                    </a:cubicBezTo>
                    <a:cubicBezTo>
                      <a:pt x="115" y="0"/>
                      <a:pt x="117" y="1"/>
                      <a:pt x="118" y="2"/>
                    </a:cubicBezTo>
                    <a:cubicBezTo>
                      <a:pt x="120" y="3"/>
                      <a:pt x="120" y="5"/>
                      <a:pt x="120" y="7"/>
                    </a:cubicBezTo>
                    <a:cubicBezTo>
                      <a:pt x="120" y="8"/>
                      <a:pt x="120" y="8"/>
                      <a:pt x="120" y="9"/>
                    </a:cubicBezTo>
                    <a:cubicBezTo>
                      <a:pt x="115" y="21"/>
                      <a:pt x="108" y="31"/>
                      <a:pt x="100" y="39"/>
                    </a:cubicBezTo>
                    <a:cubicBezTo>
                      <a:pt x="91" y="48"/>
                      <a:pt x="81" y="54"/>
                      <a:pt x="70" y="59"/>
                    </a:cubicBezTo>
                    <a:cubicBezTo>
                      <a:pt x="68" y="60"/>
                      <a:pt x="68" y="60"/>
                      <a:pt x="67" y="60"/>
                    </a:cubicBezTo>
                    <a:cubicBezTo>
                      <a:pt x="67" y="63"/>
                      <a:pt x="66" y="66"/>
                      <a:pt x="65" y="68"/>
                    </a:cubicBezTo>
                    <a:cubicBezTo>
                      <a:pt x="64" y="70"/>
                      <a:pt x="63" y="73"/>
                      <a:pt x="61" y="74"/>
                    </a:cubicBezTo>
                    <a:cubicBezTo>
                      <a:pt x="59" y="76"/>
                      <a:pt x="57" y="78"/>
                      <a:pt x="54" y="79"/>
                    </a:cubicBezTo>
                    <a:cubicBezTo>
                      <a:pt x="52" y="80"/>
                      <a:pt x="49" y="80"/>
                      <a:pt x="47" y="80"/>
                    </a:cubicBezTo>
                    <a:lnTo>
                      <a:pt x="20" y="80"/>
                    </a:lnTo>
                    <a:cubicBezTo>
                      <a:pt x="15" y="80"/>
                      <a:pt x="10" y="78"/>
                      <a:pt x="6" y="74"/>
                    </a:cubicBezTo>
                    <a:cubicBezTo>
                      <a:pt x="2" y="70"/>
                      <a:pt x="0" y="66"/>
                      <a:pt x="0" y="60"/>
                    </a:cubicBezTo>
                    <a:cubicBezTo>
                      <a:pt x="0" y="55"/>
                      <a:pt x="2" y="50"/>
                      <a:pt x="6" y="46"/>
                    </a:cubicBezTo>
                    <a:close/>
                  </a:path>
                </a:pathLst>
              </a:custGeom>
              <a:solidFill>
                <a:schemeClr val="accent2"/>
              </a:solidFill>
              <a:ln w="0">
                <a:noFill/>
                <a:prstDash val="solid"/>
                <a:round/>
                <a:headEnd/>
                <a:tailEnd/>
              </a:ln>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grpSp>
      </p:grpSp>
    </p:spTree>
    <p:extLst>
      <p:ext uri="{BB962C8B-B14F-4D97-AF65-F5344CB8AC3E}">
        <p14:creationId xmlns:p14="http://schemas.microsoft.com/office/powerpoint/2010/main" val="130385715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BD4AE-1107-4AEA-9CCF-195A67781E1A}"/>
              </a:ext>
            </a:extLst>
          </p:cNvPr>
          <p:cNvSpPr>
            <a:spLocks noGrp="1"/>
          </p:cNvSpPr>
          <p:nvPr>
            <p:ph type="title"/>
          </p:nvPr>
        </p:nvSpPr>
        <p:spPr/>
        <p:txBody>
          <a:bodyPr/>
          <a:lstStyle/>
          <a:p>
            <a:r>
              <a:rPr lang="en-US"/>
              <a:t>RFP Procurement Rate Card Overview</a:t>
            </a:r>
          </a:p>
        </p:txBody>
      </p:sp>
      <p:sp>
        <p:nvSpPr>
          <p:cNvPr id="3" name="Rectangle 2">
            <a:extLst>
              <a:ext uri="{FF2B5EF4-FFF2-40B4-BE49-F238E27FC236}">
                <a16:creationId xmlns:a16="http://schemas.microsoft.com/office/drawing/2014/main" id="{7BF319E1-F4E3-4380-A7D3-2BE49F669A2D}"/>
              </a:ext>
            </a:extLst>
          </p:cNvPr>
          <p:cNvSpPr/>
          <p:nvPr/>
        </p:nvSpPr>
        <p:spPr>
          <a:xfrm>
            <a:off x="1200050" y="1213192"/>
            <a:ext cx="10505131" cy="1236577"/>
          </a:xfrm>
          <a:prstGeom prst="rect">
            <a:avLst/>
          </a:prstGeom>
          <a:solidFill>
            <a:schemeClr val="bg1">
              <a:lumMod val="95000"/>
            </a:schemeClr>
          </a:solidFill>
        </p:spPr>
        <p:txBody>
          <a:bodyPr wrap="square" lIns="457200" anchor="ctr">
            <a:noAutofit/>
          </a:bodyPr>
          <a:lstStyle/>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0" i="0" u="none" strike="noStrike" kern="1200" cap="none" spc="0" normalizeH="0" baseline="0" noProof="0" dirty="0">
                <a:ln>
                  <a:noFill/>
                </a:ln>
                <a:solidFill>
                  <a:srgbClr val="0078D4"/>
                </a:solidFill>
                <a:effectLst/>
                <a:uLnTx/>
                <a:uFillTx/>
                <a:latin typeface="Segoe UI"/>
                <a:ea typeface="Calibri" panose="020F0502020204030204" pitchFamily="34" charset="0"/>
                <a:cs typeface="+mn-cs"/>
              </a:rPr>
              <a:t>What is the Request for Proposal (RFP)?</a:t>
            </a:r>
          </a:p>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Procurement's Request for Proposal (RFP) evaluates the ECIF Supplier's capabilities to deliver technical services across multiple Microsoft technology stacks and service support infrastructure / implementation. </a:t>
            </a:r>
            <a:r>
              <a:rPr kumimoji="0" lang="en-US" sz="14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The goal of the RFP is to establish a pool of approved and preferred ECIF suppliers to support Microsoft’s business strategies </a:t>
            </a:r>
            <a:r>
              <a:rPr kumimoji="0" lang="en-US" sz="14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by understanding items such as rates for different types of services. </a:t>
            </a:r>
          </a:p>
        </p:txBody>
      </p:sp>
      <p:grpSp>
        <p:nvGrpSpPr>
          <p:cNvPr id="4" name="Flag icon">
            <a:extLst>
              <a:ext uri="{FF2B5EF4-FFF2-40B4-BE49-F238E27FC236}">
                <a16:creationId xmlns:a16="http://schemas.microsoft.com/office/drawing/2014/main" id="{4D1F2557-24F7-4B89-8E35-A9763286226D}"/>
              </a:ext>
              <a:ext uri="{C183D7F6-B498-43B3-948B-1728B52AA6E4}">
                <adec:decorative xmlns:adec="http://schemas.microsoft.com/office/drawing/2017/decorative" val="1"/>
              </a:ext>
            </a:extLst>
          </p:cNvPr>
          <p:cNvGrpSpPr/>
          <p:nvPr/>
        </p:nvGrpSpPr>
        <p:grpSpPr>
          <a:xfrm>
            <a:off x="588263" y="1476848"/>
            <a:ext cx="904730" cy="713272"/>
            <a:chOff x="632534" y="1738121"/>
            <a:chExt cx="922872" cy="727575"/>
          </a:xfrm>
        </p:grpSpPr>
        <p:sp>
          <p:nvSpPr>
            <p:cNvPr id="5" name="Rectangle: Rounded Corners 4">
              <a:extLst>
                <a:ext uri="{FF2B5EF4-FFF2-40B4-BE49-F238E27FC236}">
                  <a16:creationId xmlns:a16="http://schemas.microsoft.com/office/drawing/2014/main" id="{D1912920-FB51-4F42-B655-9C4524252A2A}"/>
                </a:ext>
              </a:extLst>
            </p:cNvPr>
            <p:cNvSpPr/>
            <p:nvPr/>
          </p:nvSpPr>
          <p:spPr bwMode="auto">
            <a:xfrm>
              <a:off x="827831" y="1738121"/>
              <a:ext cx="727575" cy="727575"/>
            </a:xfrm>
            <a:prstGeom prst="roundRect">
              <a:avLst>
                <a:gd name="adj" fmla="val 50000"/>
              </a:avLst>
            </a:prstGeom>
            <a:solidFill>
              <a:schemeClr val="accent2"/>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 name="Rectangle: Rounded Corners 5">
              <a:extLst>
                <a:ext uri="{FF2B5EF4-FFF2-40B4-BE49-F238E27FC236}">
                  <a16:creationId xmlns:a16="http://schemas.microsoft.com/office/drawing/2014/main" id="{2EE0D191-4AFA-4FD0-BA78-BA0E56B7CFCD}"/>
                </a:ext>
              </a:extLst>
            </p:cNvPr>
            <p:cNvSpPr/>
            <p:nvPr/>
          </p:nvSpPr>
          <p:spPr bwMode="auto">
            <a:xfrm>
              <a:off x="632534" y="1952756"/>
              <a:ext cx="298306" cy="298306"/>
            </a:xfrm>
            <a:prstGeom prst="roundRect">
              <a:avLst>
                <a:gd name="adj" fmla="val 0"/>
              </a:avLst>
            </a:prstGeom>
            <a:solidFill>
              <a:srgbClr val="50E6FF"/>
            </a:solidFill>
            <a:ln>
              <a:noFill/>
            </a:ln>
            <a:effectLst>
              <a:outerShdw blurRad="127000" dist="76200" dir="2400000" algn="ctr" rotWithShape="0">
                <a:prstClr val="black">
                  <a:alpha val="30000"/>
                </a:prstClr>
              </a:outerShdw>
            </a:effectLst>
          </p:spPr>
          <p:txBody>
            <a:bodyPr vert="horz" wrap="square" lIns="0" tIns="0" rIns="0" bIns="0" numCol="1" anchor="ctr" anchorCtr="0" compatLnSpc="1">
              <a:prstTxWarp prst="textNoShape">
                <a:avLst/>
              </a:prstTxWarp>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1372" b="1" i="0" u="none" strike="noStrike" kern="1200" cap="none" spc="0" normalizeH="0" baseline="0" noProof="0">
                  <a:ln>
                    <a:noFill/>
                  </a:ln>
                  <a:gradFill>
                    <a:gsLst>
                      <a:gs pos="0">
                        <a:srgbClr val="000000"/>
                      </a:gs>
                      <a:gs pos="100000">
                        <a:srgbClr val="000000"/>
                      </a:gs>
                    </a:gsLst>
                    <a:lin ang="5400000" scaled="1"/>
                  </a:gradFill>
                  <a:effectLst/>
                  <a:uLnTx/>
                  <a:uFillTx/>
                  <a:latin typeface="Segoe UI" panose="020B0502040204020203" pitchFamily="34" charset="0"/>
                  <a:ea typeface="+mn-ea"/>
                  <a:cs typeface="Segoe UI" panose="020B0502040204020203" pitchFamily="34" charset="0"/>
                </a:rPr>
                <a:t>1</a:t>
              </a:r>
            </a:p>
          </p:txBody>
        </p:sp>
        <p:grpSp>
          <p:nvGrpSpPr>
            <p:cNvPr id="7" name="Group 310">
              <a:extLst>
                <a:ext uri="{FF2B5EF4-FFF2-40B4-BE49-F238E27FC236}">
                  <a16:creationId xmlns:a16="http://schemas.microsoft.com/office/drawing/2014/main" id="{8723156C-51C5-4416-AE8F-E66647C33C80}"/>
                </a:ext>
              </a:extLst>
            </p:cNvPr>
            <p:cNvGrpSpPr>
              <a:grpSpLocks noChangeAspect="1"/>
            </p:cNvGrpSpPr>
            <p:nvPr/>
          </p:nvGrpSpPr>
          <p:grpSpPr bwMode="auto">
            <a:xfrm>
              <a:off x="1103817" y="1864009"/>
              <a:ext cx="300039" cy="453589"/>
              <a:chOff x="4190" y="3358"/>
              <a:chExt cx="170" cy="257"/>
            </a:xfrm>
            <a:solidFill>
              <a:schemeClr val="bg1"/>
            </a:solidFill>
          </p:grpSpPr>
          <p:sp>
            <p:nvSpPr>
              <p:cNvPr id="8" name="Freeform 311">
                <a:extLst>
                  <a:ext uri="{FF2B5EF4-FFF2-40B4-BE49-F238E27FC236}">
                    <a16:creationId xmlns:a16="http://schemas.microsoft.com/office/drawing/2014/main" id="{EB27D875-A9B3-40AD-A851-B76294DF6E9E}"/>
                  </a:ext>
                </a:extLst>
              </p:cNvPr>
              <p:cNvSpPr>
                <a:spLocks/>
              </p:cNvSpPr>
              <p:nvPr/>
            </p:nvSpPr>
            <p:spPr bwMode="auto">
              <a:xfrm>
                <a:off x="4223" y="3366"/>
                <a:ext cx="137" cy="141"/>
              </a:xfrm>
              <a:custGeom>
                <a:avLst/>
                <a:gdLst>
                  <a:gd name="T0" fmla="*/ 0 w 221"/>
                  <a:gd name="T1" fmla="*/ 0 h 228"/>
                  <a:gd name="T2" fmla="*/ 0 w 221"/>
                  <a:gd name="T3" fmla="*/ 0 h 228"/>
                  <a:gd name="T4" fmla="*/ 221 w 221"/>
                  <a:gd name="T5" fmla="*/ 112 h 228"/>
                  <a:gd name="T6" fmla="*/ 0 w 221"/>
                  <a:gd name="T7" fmla="*/ 228 h 228"/>
                  <a:gd name="T8" fmla="*/ 0 w 221"/>
                  <a:gd name="T9" fmla="*/ 0 h 228"/>
                </a:gdLst>
                <a:ahLst/>
                <a:cxnLst>
                  <a:cxn ang="0">
                    <a:pos x="T0" y="T1"/>
                  </a:cxn>
                  <a:cxn ang="0">
                    <a:pos x="T2" y="T3"/>
                  </a:cxn>
                  <a:cxn ang="0">
                    <a:pos x="T4" y="T5"/>
                  </a:cxn>
                  <a:cxn ang="0">
                    <a:pos x="T6" y="T7"/>
                  </a:cxn>
                  <a:cxn ang="0">
                    <a:pos x="T8" y="T9"/>
                  </a:cxn>
                </a:cxnLst>
                <a:rect l="0" t="0" r="r" b="b"/>
                <a:pathLst>
                  <a:path w="221" h="228">
                    <a:moveTo>
                      <a:pt x="0" y="0"/>
                    </a:moveTo>
                    <a:lnTo>
                      <a:pt x="0" y="0"/>
                    </a:lnTo>
                    <a:lnTo>
                      <a:pt x="221" y="112"/>
                    </a:lnTo>
                    <a:lnTo>
                      <a:pt x="0" y="228"/>
                    </a:lnTo>
                    <a:lnTo>
                      <a:pt x="0" y="0"/>
                    </a:lnTo>
                    <a:close/>
                  </a:path>
                </a:pathLst>
              </a:custGeom>
              <a:grpFill/>
              <a:ln w="0">
                <a:noFill/>
                <a:prstDash val="solid"/>
                <a:round/>
                <a:headEnd/>
                <a:tailEnd/>
              </a:ln>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9" name="Freeform 312">
                <a:extLst>
                  <a:ext uri="{FF2B5EF4-FFF2-40B4-BE49-F238E27FC236}">
                    <a16:creationId xmlns:a16="http://schemas.microsoft.com/office/drawing/2014/main" id="{AE1B7C0E-0377-4319-91E4-9670E2F7C459}"/>
                  </a:ext>
                </a:extLst>
              </p:cNvPr>
              <p:cNvSpPr>
                <a:spLocks/>
              </p:cNvSpPr>
              <p:nvPr/>
            </p:nvSpPr>
            <p:spPr bwMode="auto">
              <a:xfrm>
                <a:off x="4190" y="3358"/>
                <a:ext cx="16" cy="257"/>
              </a:xfrm>
              <a:custGeom>
                <a:avLst/>
                <a:gdLst>
                  <a:gd name="T0" fmla="*/ 0 w 26"/>
                  <a:gd name="T1" fmla="*/ 413 h 413"/>
                  <a:gd name="T2" fmla="*/ 0 w 26"/>
                  <a:gd name="T3" fmla="*/ 413 h 413"/>
                  <a:gd name="T4" fmla="*/ 26 w 26"/>
                  <a:gd name="T5" fmla="*/ 413 h 413"/>
                  <a:gd name="T6" fmla="*/ 26 w 26"/>
                  <a:gd name="T7" fmla="*/ 0 h 413"/>
                  <a:gd name="T8" fmla="*/ 0 w 26"/>
                  <a:gd name="T9" fmla="*/ 0 h 413"/>
                  <a:gd name="T10" fmla="*/ 0 w 26"/>
                  <a:gd name="T11" fmla="*/ 413 h 413"/>
                </a:gdLst>
                <a:ahLst/>
                <a:cxnLst>
                  <a:cxn ang="0">
                    <a:pos x="T0" y="T1"/>
                  </a:cxn>
                  <a:cxn ang="0">
                    <a:pos x="T2" y="T3"/>
                  </a:cxn>
                  <a:cxn ang="0">
                    <a:pos x="T4" y="T5"/>
                  </a:cxn>
                  <a:cxn ang="0">
                    <a:pos x="T6" y="T7"/>
                  </a:cxn>
                  <a:cxn ang="0">
                    <a:pos x="T8" y="T9"/>
                  </a:cxn>
                  <a:cxn ang="0">
                    <a:pos x="T10" y="T11"/>
                  </a:cxn>
                </a:cxnLst>
                <a:rect l="0" t="0" r="r" b="b"/>
                <a:pathLst>
                  <a:path w="26" h="413">
                    <a:moveTo>
                      <a:pt x="0" y="413"/>
                    </a:moveTo>
                    <a:lnTo>
                      <a:pt x="0" y="413"/>
                    </a:lnTo>
                    <a:lnTo>
                      <a:pt x="26" y="413"/>
                    </a:lnTo>
                    <a:lnTo>
                      <a:pt x="26" y="0"/>
                    </a:lnTo>
                    <a:lnTo>
                      <a:pt x="0" y="0"/>
                    </a:lnTo>
                    <a:lnTo>
                      <a:pt x="0" y="413"/>
                    </a:lnTo>
                    <a:close/>
                  </a:path>
                </a:pathLst>
              </a:custGeom>
              <a:grpFill/>
              <a:ln w="0">
                <a:noFill/>
                <a:prstDash val="solid"/>
                <a:round/>
                <a:headEnd/>
                <a:tailEnd/>
              </a:ln>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grpSp>
      </p:grpSp>
      <p:sp>
        <p:nvSpPr>
          <p:cNvPr id="11" name="Rectangle 10">
            <a:extLst>
              <a:ext uri="{FF2B5EF4-FFF2-40B4-BE49-F238E27FC236}">
                <a16:creationId xmlns:a16="http://schemas.microsoft.com/office/drawing/2014/main" id="{8C07C991-9B5A-46E7-A342-2DBD27FA9C12}"/>
              </a:ext>
            </a:extLst>
          </p:cNvPr>
          <p:cNvSpPr/>
          <p:nvPr/>
        </p:nvSpPr>
        <p:spPr>
          <a:xfrm>
            <a:off x="1200047" y="2663056"/>
            <a:ext cx="10505131" cy="640080"/>
          </a:xfrm>
          <a:prstGeom prst="rect">
            <a:avLst/>
          </a:prstGeom>
          <a:solidFill>
            <a:schemeClr val="bg1">
              <a:lumMod val="95000"/>
            </a:schemeClr>
          </a:solidFill>
        </p:spPr>
        <p:txBody>
          <a:bodyPr wrap="square" lIns="457200" anchor="ctr">
            <a:noAutofit/>
          </a:bodyPr>
          <a:lstStyle/>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0" i="0" u="none" strike="noStrike" kern="1200" cap="none" spc="0" normalizeH="0" baseline="0" noProof="0" dirty="0">
                <a:ln>
                  <a:noFill/>
                </a:ln>
                <a:solidFill>
                  <a:srgbClr val="0078D4"/>
                </a:solidFill>
                <a:effectLst/>
                <a:uLnTx/>
                <a:uFillTx/>
                <a:latin typeface="Segoe UI"/>
                <a:ea typeface="Calibri" panose="020F0502020204030204" pitchFamily="34" charset="0"/>
                <a:cs typeface="+mn-cs"/>
              </a:rPr>
              <a:t>What email will send the ECIF Supplier information regarding the RFP process?</a:t>
            </a:r>
          </a:p>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The email will always be sent directly from the assigned </a:t>
            </a:r>
            <a:r>
              <a:rPr kumimoji="0" lang="en-US" sz="14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Procurement Engagement Manager (PEM)</a:t>
            </a:r>
            <a:r>
              <a:rPr kumimoji="0" lang="en-US" sz="14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 to the ECIF Supplier.</a:t>
            </a:r>
          </a:p>
        </p:txBody>
      </p:sp>
      <p:sp>
        <p:nvSpPr>
          <p:cNvPr id="12" name="Rectangle 11">
            <a:extLst>
              <a:ext uri="{FF2B5EF4-FFF2-40B4-BE49-F238E27FC236}">
                <a16:creationId xmlns:a16="http://schemas.microsoft.com/office/drawing/2014/main" id="{A41260D1-0298-47E9-9FEA-51DAB696DAE0}"/>
              </a:ext>
            </a:extLst>
          </p:cNvPr>
          <p:cNvSpPr/>
          <p:nvPr/>
        </p:nvSpPr>
        <p:spPr>
          <a:xfrm>
            <a:off x="1200047" y="3503113"/>
            <a:ext cx="10505131" cy="1574528"/>
          </a:xfrm>
          <a:prstGeom prst="rect">
            <a:avLst/>
          </a:prstGeom>
          <a:solidFill>
            <a:schemeClr val="bg1">
              <a:lumMod val="95000"/>
            </a:schemeClr>
          </a:solidFill>
        </p:spPr>
        <p:txBody>
          <a:bodyPr wrap="square" lIns="457200" anchor="ctr">
            <a:noAutofit/>
          </a:bodyPr>
          <a:lstStyle/>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0" i="0" u="none" strike="noStrike" kern="1200" cap="none" spc="0" normalizeH="0" baseline="0" noProof="0" dirty="0">
                <a:ln>
                  <a:noFill/>
                </a:ln>
                <a:solidFill>
                  <a:srgbClr val="0078D4"/>
                </a:solidFill>
                <a:effectLst/>
                <a:uLnTx/>
                <a:uFillTx/>
                <a:latin typeface="Segoe UI"/>
                <a:ea typeface="Calibri" panose="020F0502020204030204" pitchFamily="34" charset="0"/>
                <a:cs typeface="+mn-cs"/>
              </a:rPr>
              <a:t>Where does the ECIF Supplier go to review their RFP Procurement Rate Card activities?</a:t>
            </a:r>
          </a:p>
          <a:p>
            <a:pPr marL="171467" marR="0" lvl="0" indent="-171450" algn="l" defTabSz="914367" rtl="0" eaLnBrk="1" fontAlgn="ctr" latinLnBrk="0" hangingPunct="1">
              <a:lnSpc>
                <a:spcPct val="100000"/>
              </a:lnSpc>
              <a:spcBef>
                <a:spcPts val="0"/>
              </a:spcBef>
              <a:spcAft>
                <a:spcPts val="0"/>
              </a:spcAft>
              <a:buClrTx/>
              <a:buSzTx/>
              <a:buFont typeface="Wingdings" panose="05000000000000000000" pitchFamily="2" charset="2"/>
              <a:buChar char="Ø"/>
              <a:tabLst>
                <a:tab pos="914400" algn="l"/>
                <a:tab pos="3032125" algn="l"/>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This will be a unique  invitation code that is pre-populated and </a:t>
            </a:r>
            <a:r>
              <a:rPr kumimoji="0" lang="en-US" sz="11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unique to the ECIF Supplier so the email cannot be forwarded</a:t>
            </a:r>
            <a:r>
              <a:rPr kumimoji="0" lang="en-US" sz="11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 </a:t>
            </a:r>
          </a:p>
          <a:p>
            <a:pPr marL="171467" marR="0" lvl="0" indent="-171450" algn="l" defTabSz="914367" rtl="0" eaLnBrk="1" fontAlgn="ctr" latinLnBrk="0" hangingPunct="1">
              <a:lnSpc>
                <a:spcPct val="100000"/>
              </a:lnSpc>
              <a:spcBef>
                <a:spcPts val="0"/>
              </a:spcBef>
              <a:spcAft>
                <a:spcPts val="0"/>
              </a:spcAft>
              <a:buClrTx/>
              <a:buSzTx/>
              <a:buFont typeface="Wingdings" panose="05000000000000000000" pitchFamily="2" charset="2"/>
              <a:buChar char="Ø"/>
              <a:tabLst>
                <a:tab pos="914400" algn="l"/>
                <a:tab pos="3032125" algn="l"/>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To access the RFP, the ECIF Supplier contact will need to click on the "Redeem Invitation" link in the invitation email</a:t>
            </a:r>
            <a:r>
              <a:rPr kumimoji="0" lang="en-US" sz="1100" b="0" i="0" u="none" strike="noStrike" kern="1200" cap="none" spc="0" normalizeH="0" baseline="0" noProof="0" dirty="0">
                <a:ln>
                  <a:noFill/>
                </a:ln>
                <a:solidFill>
                  <a:srgbClr val="000000"/>
                </a:solidFill>
                <a:effectLst/>
                <a:uLnTx/>
                <a:uFillTx/>
                <a:latin typeface="Segoe UI"/>
                <a:ea typeface="Calibri" panose="020F0502020204030204" pitchFamily="34" charset="0"/>
                <a:cs typeface="+mn-cs"/>
              </a:rPr>
              <a:t>. </a:t>
            </a:r>
            <a:r>
              <a:rPr kumimoji="0" lang="en-US" sz="1100"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If the ECIF Supplier has done this before, they should check the box ‘I have an existing account’ before clicking ‘Register’ and login using their existing username and password.</a:t>
            </a:r>
            <a:r>
              <a:rPr kumimoji="0" lang="en-US" sz="11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 </a:t>
            </a:r>
          </a:p>
          <a:p>
            <a:pPr marL="171467" marR="0" lvl="0" indent="-171450" algn="l" defTabSz="914367" rtl="0" eaLnBrk="1" fontAlgn="ctr" latinLnBrk="0" hangingPunct="1">
              <a:lnSpc>
                <a:spcPct val="100000"/>
              </a:lnSpc>
              <a:spcBef>
                <a:spcPts val="0"/>
              </a:spcBef>
              <a:spcAft>
                <a:spcPts val="0"/>
              </a:spcAft>
              <a:buClrTx/>
              <a:buSzTx/>
              <a:buFont typeface="Wingdings" panose="05000000000000000000" pitchFamily="2" charset="2"/>
              <a:buChar char="Ø"/>
              <a:tabLst>
                <a:tab pos="914400" algn="l"/>
                <a:tab pos="3032125" algn="l"/>
              </a:tabLst>
              <a:defRPr/>
            </a:pPr>
            <a:r>
              <a:rPr kumimoji="0" lang="en-US" sz="11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The ECIF Supplier </a:t>
            </a:r>
            <a:r>
              <a:rPr kumimoji="0" lang="en-US" sz="1100" b="0" i="0" u="sng"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must accept</a:t>
            </a:r>
            <a:r>
              <a:rPr kumimoji="0" lang="en-US" sz="1100" b="0" i="0" u="none" strike="noStrike" kern="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the Access Gate Prerequisites in order to gain access to the portal and update the contact information before any access is granted. </a:t>
            </a:r>
            <a:r>
              <a:rPr kumimoji="0" lang="en-US" sz="11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Note:</a:t>
            </a:r>
            <a:r>
              <a:rPr kumimoji="0" lang="en-US" sz="11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 All activities must be completed by the ECIF Supplier before the “Response Deadline” or the invitation will expire and the RFP Procurement process will need to be manually initiated again.  </a:t>
            </a:r>
            <a:endParaRPr kumimoji="0" lang="en-US" sz="11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endParaRPr>
          </a:p>
        </p:txBody>
      </p:sp>
      <p:sp>
        <p:nvSpPr>
          <p:cNvPr id="13" name="Rectangle 12">
            <a:extLst>
              <a:ext uri="{FF2B5EF4-FFF2-40B4-BE49-F238E27FC236}">
                <a16:creationId xmlns:a16="http://schemas.microsoft.com/office/drawing/2014/main" id="{5FF92188-D95D-4736-AE37-65E0133EE733}"/>
              </a:ext>
            </a:extLst>
          </p:cNvPr>
          <p:cNvSpPr/>
          <p:nvPr/>
        </p:nvSpPr>
        <p:spPr>
          <a:xfrm>
            <a:off x="1200046" y="5284836"/>
            <a:ext cx="10505131" cy="1107339"/>
          </a:xfrm>
          <a:prstGeom prst="rect">
            <a:avLst/>
          </a:prstGeom>
          <a:solidFill>
            <a:schemeClr val="bg1">
              <a:lumMod val="95000"/>
            </a:schemeClr>
          </a:solidFill>
        </p:spPr>
        <p:txBody>
          <a:bodyPr wrap="square" lIns="457200" anchor="ctr">
            <a:noAutofit/>
          </a:bodyPr>
          <a:lstStyle/>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0" i="0" u="none" strike="noStrike" kern="1200" cap="none" spc="0" normalizeH="0" baseline="0" noProof="0" dirty="0">
                <a:ln>
                  <a:noFill/>
                </a:ln>
                <a:solidFill>
                  <a:srgbClr val="0078D4"/>
                </a:solidFill>
                <a:effectLst/>
                <a:uLnTx/>
                <a:uFillTx/>
                <a:latin typeface="Segoe UI"/>
                <a:ea typeface="Calibri" panose="020F0502020204030204" pitchFamily="34" charset="0"/>
                <a:cs typeface="+mn-cs"/>
              </a:rPr>
              <a:t>Where can the ECIF Supplier go for RFP Procurement Rate Card Support?</a:t>
            </a:r>
          </a:p>
          <a:p>
            <a:pPr marL="17" marR="0" lvl="0" indent="0" algn="l" defTabSz="914367" rtl="0" eaLnBrk="1" fontAlgn="ctr" latinLnBrk="0" hangingPunct="1">
              <a:lnSpc>
                <a:spcPct val="100000"/>
              </a:lnSpc>
              <a:spcBef>
                <a:spcPts val="0"/>
              </a:spcBef>
              <a:spcAft>
                <a:spcPts val="0"/>
              </a:spcAft>
              <a:buClrTx/>
              <a:buSzTx/>
              <a:buFontTx/>
              <a:buNone/>
              <a:tabLst>
                <a:tab pos="914400" algn="l"/>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For support on how to complete actions in the RFP Procurement Supplier Portal, please refer to the </a:t>
            </a:r>
            <a:r>
              <a:rPr kumimoji="0" lang="en-US" sz="14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hlinkClick r:id="rId2"/>
              </a:rPr>
              <a:t>Supplier's Guide to the MS Procurement Portal</a:t>
            </a:r>
            <a:r>
              <a:rPr kumimoji="0" lang="en-US" sz="14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 </a:t>
            </a:r>
            <a:r>
              <a:rPr kumimoji="0" lang="en-US" sz="14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For additional support, the ECIF Supplier can reach out to their Procurement Engagement Manager (PEM) and/or their ECIF Supplier Development Manager (PDM) if the PEM is unable to support. </a:t>
            </a:r>
          </a:p>
        </p:txBody>
      </p:sp>
      <p:grpSp>
        <p:nvGrpSpPr>
          <p:cNvPr id="24" name="Laptop icon">
            <a:extLst>
              <a:ext uri="{FF2B5EF4-FFF2-40B4-BE49-F238E27FC236}">
                <a16:creationId xmlns:a16="http://schemas.microsoft.com/office/drawing/2014/main" id="{18B7487B-1FC3-4045-8E4B-85DEA3F27102}"/>
              </a:ext>
              <a:ext uri="{C183D7F6-B498-43B3-948B-1728B52AA6E4}">
                <adec:decorative xmlns:adec="http://schemas.microsoft.com/office/drawing/2017/decorative" val="1"/>
              </a:ext>
            </a:extLst>
          </p:cNvPr>
          <p:cNvGrpSpPr/>
          <p:nvPr/>
        </p:nvGrpSpPr>
        <p:grpSpPr>
          <a:xfrm>
            <a:off x="588263" y="2626459"/>
            <a:ext cx="904730" cy="713272"/>
            <a:chOff x="8140845" y="3668236"/>
            <a:chExt cx="922872" cy="727575"/>
          </a:xfrm>
        </p:grpSpPr>
        <p:sp>
          <p:nvSpPr>
            <p:cNvPr id="25" name="Rectangle: Rounded Corners 24">
              <a:extLst>
                <a:ext uri="{FF2B5EF4-FFF2-40B4-BE49-F238E27FC236}">
                  <a16:creationId xmlns:a16="http://schemas.microsoft.com/office/drawing/2014/main" id="{EC114087-21B6-4376-A3BC-642E4FDC628C}"/>
                </a:ext>
              </a:extLst>
            </p:cNvPr>
            <p:cNvSpPr/>
            <p:nvPr/>
          </p:nvSpPr>
          <p:spPr bwMode="auto">
            <a:xfrm>
              <a:off x="8336142" y="3668236"/>
              <a:ext cx="727575" cy="727575"/>
            </a:xfrm>
            <a:prstGeom prst="roundRect">
              <a:avLst>
                <a:gd name="adj" fmla="val 50000"/>
              </a:avLst>
            </a:prstGeom>
            <a:solidFill>
              <a:schemeClr val="accent2"/>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6" name="Rectangle: Rounded Corners 25">
              <a:extLst>
                <a:ext uri="{FF2B5EF4-FFF2-40B4-BE49-F238E27FC236}">
                  <a16:creationId xmlns:a16="http://schemas.microsoft.com/office/drawing/2014/main" id="{B90D225F-34F8-41DA-94DF-6BAB8A013C01}"/>
                </a:ext>
              </a:extLst>
            </p:cNvPr>
            <p:cNvSpPr/>
            <p:nvPr/>
          </p:nvSpPr>
          <p:spPr bwMode="auto">
            <a:xfrm>
              <a:off x="8140845" y="3882871"/>
              <a:ext cx="298306" cy="298306"/>
            </a:xfrm>
            <a:prstGeom prst="roundRect">
              <a:avLst>
                <a:gd name="adj" fmla="val 0"/>
              </a:avLst>
            </a:prstGeom>
            <a:solidFill>
              <a:srgbClr val="50E6FF"/>
            </a:solidFill>
            <a:ln>
              <a:noFill/>
            </a:ln>
            <a:effectLst>
              <a:outerShdw blurRad="127000" dist="76200" dir="2400000" algn="ctr" rotWithShape="0">
                <a:prstClr val="black">
                  <a:alpha val="30000"/>
                </a:prstClr>
              </a:outerShdw>
            </a:effectLst>
          </p:spPr>
          <p:txBody>
            <a:bodyPr vert="horz" wrap="square" lIns="0" tIns="0" rIns="0" bIns="0" numCol="1" anchor="ctr" anchorCtr="0" compatLnSpc="1">
              <a:prstTxWarp prst="textNoShape">
                <a:avLst/>
              </a:prstTxWarp>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1372" b="1" i="0" u="none" strike="noStrike" kern="1200" cap="none" spc="0" normalizeH="0" baseline="0" noProof="0">
                  <a:ln>
                    <a:noFill/>
                  </a:ln>
                  <a:gradFill>
                    <a:gsLst>
                      <a:gs pos="0">
                        <a:srgbClr val="000000"/>
                      </a:gs>
                      <a:gs pos="100000">
                        <a:srgbClr val="000000"/>
                      </a:gs>
                    </a:gsLst>
                    <a:lin ang="5400000" scaled="1"/>
                  </a:gradFill>
                  <a:effectLst/>
                  <a:uLnTx/>
                  <a:uFillTx/>
                  <a:latin typeface="Segoe UI" panose="020B0502040204020203" pitchFamily="34" charset="0"/>
                  <a:ea typeface="+mn-ea"/>
                  <a:cs typeface="Segoe UI" panose="020B0502040204020203" pitchFamily="34" charset="0"/>
                </a:rPr>
                <a:t>2</a:t>
              </a:r>
            </a:p>
          </p:txBody>
        </p:sp>
        <p:grpSp>
          <p:nvGrpSpPr>
            <p:cNvPr id="27" name="Graphic 19">
              <a:extLst>
                <a:ext uri="{FF2B5EF4-FFF2-40B4-BE49-F238E27FC236}">
                  <a16:creationId xmlns:a16="http://schemas.microsoft.com/office/drawing/2014/main" id="{FE7DD0AB-861F-4D5A-9DDA-B840D181FCC0}"/>
                </a:ext>
              </a:extLst>
            </p:cNvPr>
            <p:cNvGrpSpPr/>
            <p:nvPr/>
          </p:nvGrpSpPr>
          <p:grpSpPr>
            <a:xfrm>
              <a:off x="8494070" y="3882871"/>
              <a:ext cx="439772" cy="312429"/>
              <a:chOff x="4925265" y="2600789"/>
              <a:chExt cx="1160100" cy="824176"/>
            </a:xfrm>
            <a:solidFill>
              <a:schemeClr val="bg1"/>
            </a:solidFill>
          </p:grpSpPr>
          <p:sp>
            <p:nvSpPr>
              <p:cNvPr id="28" name="Freeform: Shape 27">
                <a:extLst>
                  <a:ext uri="{FF2B5EF4-FFF2-40B4-BE49-F238E27FC236}">
                    <a16:creationId xmlns:a16="http://schemas.microsoft.com/office/drawing/2014/main" id="{4AF1DB88-9655-43E5-8D2D-B0808DE0E877}"/>
                  </a:ext>
                </a:extLst>
              </p:cNvPr>
              <p:cNvSpPr/>
              <p:nvPr/>
            </p:nvSpPr>
            <p:spPr>
              <a:xfrm>
                <a:off x="5049892" y="2600789"/>
                <a:ext cx="928080" cy="696060"/>
              </a:xfrm>
              <a:custGeom>
                <a:avLst/>
                <a:gdLst>
                  <a:gd name="connsiteX0" fmla="*/ 877641 w 928080"/>
                  <a:gd name="connsiteY0" fmla="*/ 700095 h 696060"/>
                  <a:gd name="connsiteX1" fmla="*/ 58509 w 928080"/>
                  <a:gd name="connsiteY1" fmla="*/ 700095 h 696060"/>
                  <a:gd name="connsiteX2" fmla="*/ 0 w 928080"/>
                  <a:gd name="connsiteY2" fmla="*/ 641586 h 696060"/>
                  <a:gd name="connsiteX3" fmla="*/ 0 w 928080"/>
                  <a:gd name="connsiteY3" fmla="*/ 58509 h 696060"/>
                  <a:gd name="connsiteX4" fmla="*/ 58509 w 928080"/>
                  <a:gd name="connsiteY4" fmla="*/ 0 h 696060"/>
                  <a:gd name="connsiteX5" fmla="*/ 877641 w 928080"/>
                  <a:gd name="connsiteY5" fmla="*/ 0 h 696060"/>
                  <a:gd name="connsiteX6" fmla="*/ 936150 w 928080"/>
                  <a:gd name="connsiteY6" fmla="*/ 58509 h 696060"/>
                  <a:gd name="connsiteX7" fmla="*/ 936150 w 928080"/>
                  <a:gd name="connsiteY7" fmla="*/ 641586 h 696060"/>
                  <a:gd name="connsiteX8" fmla="*/ 877641 w 928080"/>
                  <a:gd name="connsiteY8" fmla="*/ 700095 h 696060"/>
                  <a:gd name="connsiteX9" fmla="*/ 877641 w 928080"/>
                  <a:gd name="connsiteY9" fmla="*/ 700095 h 69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080" h="696060">
                    <a:moveTo>
                      <a:pt x="877641" y="700095"/>
                    </a:moveTo>
                    <a:cubicBezTo>
                      <a:pt x="58509" y="700095"/>
                      <a:pt x="58509" y="700095"/>
                      <a:pt x="58509" y="700095"/>
                    </a:cubicBezTo>
                    <a:cubicBezTo>
                      <a:pt x="26228" y="700095"/>
                      <a:pt x="0" y="673867"/>
                      <a:pt x="0" y="641586"/>
                    </a:cubicBezTo>
                    <a:cubicBezTo>
                      <a:pt x="0" y="58509"/>
                      <a:pt x="0" y="58509"/>
                      <a:pt x="0" y="58509"/>
                    </a:cubicBezTo>
                    <a:cubicBezTo>
                      <a:pt x="0" y="26228"/>
                      <a:pt x="26228" y="0"/>
                      <a:pt x="58509" y="0"/>
                    </a:cubicBezTo>
                    <a:cubicBezTo>
                      <a:pt x="877641" y="0"/>
                      <a:pt x="877641" y="0"/>
                      <a:pt x="877641" y="0"/>
                    </a:cubicBezTo>
                    <a:cubicBezTo>
                      <a:pt x="909922" y="0"/>
                      <a:pt x="936150" y="26228"/>
                      <a:pt x="936150" y="58509"/>
                    </a:cubicBezTo>
                    <a:cubicBezTo>
                      <a:pt x="936150" y="641586"/>
                      <a:pt x="936150" y="641586"/>
                      <a:pt x="936150" y="641586"/>
                    </a:cubicBezTo>
                    <a:cubicBezTo>
                      <a:pt x="936150" y="674876"/>
                      <a:pt x="909922" y="700095"/>
                      <a:pt x="877641" y="700095"/>
                    </a:cubicBezTo>
                    <a:lnTo>
                      <a:pt x="877641" y="700095"/>
                    </a:lnTo>
                    <a:close/>
                  </a:path>
                </a:pathLst>
              </a:custGeom>
              <a:grpFill/>
              <a:ln w="10018"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29" b="0" i="0" u="none" strike="noStrike" kern="1200" cap="none" spc="0" normalizeH="0" baseline="0" noProof="0">
                  <a:ln>
                    <a:noFill/>
                  </a:ln>
                  <a:solidFill>
                    <a:srgbClr val="000000"/>
                  </a:solidFill>
                  <a:effectLst/>
                  <a:uLnTx/>
                  <a:uFillTx/>
                  <a:latin typeface="Segoe UI"/>
                  <a:ea typeface="+mn-ea"/>
                  <a:cs typeface="+mn-cs"/>
                </a:endParaRPr>
              </a:p>
            </p:txBody>
          </p:sp>
          <p:sp>
            <p:nvSpPr>
              <p:cNvPr id="29" name="Freeform: Shape 28">
                <a:extLst>
                  <a:ext uri="{FF2B5EF4-FFF2-40B4-BE49-F238E27FC236}">
                    <a16:creationId xmlns:a16="http://schemas.microsoft.com/office/drawing/2014/main" id="{712D6F47-899E-433A-AF9A-24EF75BB431E}"/>
                  </a:ext>
                </a:extLst>
              </p:cNvPr>
              <p:cNvSpPr/>
              <p:nvPr/>
            </p:nvSpPr>
            <p:spPr>
              <a:xfrm>
                <a:off x="5110419" y="2664343"/>
                <a:ext cx="817114" cy="524567"/>
              </a:xfrm>
              <a:custGeom>
                <a:avLst/>
                <a:gdLst>
                  <a:gd name="connsiteX0" fmla="*/ 819132 w 817114"/>
                  <a:gd name="connsiteY0" fmla="*/ 527594 h 524567"/>
                  <a:gd name="connsiteX1" fmla="*/ 0 w 817114"/>
                  <a:gd name="connsiteY1" fmla="*/ 527594 h 524567"/>
                  <a:gd name="connsiteX2" fmla="*/ 0 w 817114"/>
                  <a:gd name="connsiteY2" fmla="*/ 0 h 524567"/>
                  <a:gd name="connsiteX3" fmla="*/ 819132 w 817114"/>
                  <a:gd name="connsiteY3" fmla="*/ 0 h 524567"/>
                  <a:gd name="connsiteX4" fmla="*/ 819132 w 817114"/>
                  <a:gd name="connsiteY4" fmla="*/ 527594 h 524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114" h="524567">
                    <a:moveTo>
                      <a:pt x="819132" y="527594"/>
                    </a:moveTo>
                    <a:lnTo>
                      <a:pt x="0" y="527594"/>
                    </a:lnTo>
                    <a:lnTo>
                      <a:pt x="0" y="0"/>
                    </a:lnTo>
                    <a:lnTo>
                      <a:pt x="819132" y="0"/>
                    </a:lnTo>
                    <a:lnTo>
                      <a:pt x="819132" y="527594"/>
                    </a:lnTo>
                    <a:close/>
                  </a:path>
                </a:pathLst>
              </a:custGeom>
              <a:grpFill/>
              <a:ln w="10018"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29" b="0" i="0" u="none" strike="noStrike" kern="1200" cap="none" spc="0" normalizeH="0" baseline="0" noProof="0">
                  <a:ln>
                    <a:noFill/>
                  </a:ln>
                  <a:solidFill>
                    <a:srgbClr val="000000"/>
                  </a:solidFill>
                  <a:effectLst/>
                  <a:uLnTx/>
                  <a:uFillTx/>
                  <a:latin typeface="Segoe UI"/>
                  <a:ea typeface="+mn-ea"/>
                  <a:cs typeface="+mn-cs"/>
                </a:endParaRPr>
              </a:p>
            </p:txBody>
          </p:sp>
          <p:sp>
            <p:nvSpPr>
              <p:cNvPr id="30" name="Freeform: Shape 29">
                <a:extLst>
                  <a:ext uri="{FF2B5EF4-FFF2-40B4-BE49-F238E27FC236}">
                    <a16:creationId xmlns:a16="http://schemas.microsoft.com/office/drawing/2014/main" id="{2079ECB2-28EE-4F86-95CA-4116B60E1B93}"/>
                  </a:ext>
                </a:extLst>
              </p:cNvPr>
              <p:cNvSpPr/>
              <p:nvPr/>
            </p:nvSpPr>
            <p:spPr>
              <a:xfrm>
                <a:off x="5110419" y="2664343"/>
                <a:ext cx="817114" cy="575006"/>
              </a:xfrm>
              <a:custGeom>
                <a:avLst/>
                <a:gdLst>
                  <a:gd name="connsiteX0" fmla="*/ 819132 w 817114"/>
                  <a:gd name="connsiteY0" fmla="*/ 582068 h 575006"/>
                  <a:gd name="connsiteX1" fmla="*/ 0 w 817114"/>
                  <a:gd name="connsiteY1" fmla="*/ 582068 h 575006"/>
                  <a:gd name="connsiteX2" fmla="*/ 0 w 817114"/>
                  <a:gd name="connsiteY2" fmla="*/ 0 h 575006"/>
                  <a:gd name="connsiteX3" fmla="*/ 819132 w 817114"/>
                  <a:gd name="connsiteY3" fmla="*/ 0 h 575006"/>
                  <a:gd name="connsiteX4" fmla="*/ 819132 w 817114"/>
                  <a:gd name="connsiteY4" fmla="*/ 582068 h 575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114" h="575006">
                    <a:moveTo>
                      <a:pt x="819132" y="582068"/>
                    </a:moveTo>
                    <a:lnTo>
                      <a:pt x="0" y="582068"/>
                    </a:lnTo>
                    <a:lnTo>
                      <a:pt x="0" y="0"/>
                    </a:lnTo>
                    <a:lnTo>
                      <a:pt x="819132" y="0"/>
                    </a:lnTo>
                    <a:lnTo>
                      <a:pt x="819132" y="582068"/>
                    </a:lnTo>
                    <a:close/>
                  </a:path>
                </a:pathLst>
              </a:custGeom>
              <a:solidFill>
                <a:schemeClr val="accent2"/>
              </a:solidFill>
              <a:ln w="10018"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29" b="0" i="0" u="none" strike="noStrike" kern="1200" cap="none" spc="0" normalizeH="0" baseline="0" noProof="0">
                  <a:ln>
                    <a:noFill/>
                  </a:ln>
                  <a:solidFill>
                    <a:srgbClr val="000000"/>
                  </a:solidFill>
                  <a:effectLst/>
                  <a:uLnTx/>
                  <a:uFillTx/>
                  <a:latin typeface="Segoe UI"/>
                  <a:ea typeface="+mn-ea"/>
                  <a:cs typeface="+mn-cs"/>
                </a:endParaRPr>
              </a:p>
            </p:txBody>
          </p:sp>
          <p:sp>
            <p:nvSpPr>
              <p:cNvPr id="31" name="Freeform: Shape 30">
                <a:extLst>
                  <a:ext uri="{FF2B5EF4-FFF2-40B4-BE49-F238E27FC236}">
                    <a16:creationId xmlns:a16="http://schemas.microsoft.com/office/drawing/2014/main" id="{4E132049-CC19-4202-89A2-FA30B03B86BC}"/>
                  </a:ext>
                </a:extLst>
              </p:cNvPr>
              <p:cNvSpPr/>
              <p:nvPr/>
            </p:nvSpPr>
            <p:spPr>
              <a:xfrm>
                <a:off x="5460467" y="2630044"/>
                <a:ext cx="110966" cy="10088"/>
              </a:xfrm>
              <a:custGeom>
                <a:avLst/>
                <a:gdLst>
                  <a:gd name="connsiteX0" fmla="*/ 108949 w 110966"/>
                  <a:gd name="connsiteY0" fmla="*/ 14123 h 10087"/>
                  <a:gd name="connsiteX1" fmla="*/ 7061 w 110966"/>
                  <a:gd name="connsiteY1" fmla="*/ 14123 h 10087"/>
                  <a:gd name="connsiteX2" fmla="*/ 0 w 110966"/>
                  <a:gd name="connsiteY2" fmla="*/ 7061 h 10087"/>
                  <a:gd name="connsiteX3" fmla="*/ 0 w 110966"/>
                  <a:gd name="connsiteY3" fmla="*/ 7061 h 10087"/>
                  <a:gd name="connsiteX4" fmla="*/ 7061 w 110966"/>
                  <a:gd name="connsiteY4" fmla="*/ 0 h 10087"/>
                  <a:gd name="connsiteX5" fmla="*/ 108949 w 110966"/>
                  <a:gd name="connsiteY5" fmla="*/ 0 h 10087"/>
                  <a:gd name="connsiteX6" fmla="*/ 116010 w 110966"/>
                  <a:gd name="connsiteY6" fmla="*/ 7061 h 10087"/>
                  <a:gd name="connsiteX7" fmla="*/ 116010 w 110966"/>
                  <a:gd name="connsiteY7" fmla="*/ 7061 h 10087"/>
                  <a:gd name="connsiteX8" fmla="*/ 108949 w 110966"/>
                  <a:gd name="connsiteY8" fmla="*/ 14123 h 10087"/>
                  <a:gd name="connsiteX9" fmla="*/ 108949 w 110966"/>
                  <a:gd name="connsiteY9" fmla="*/ 14123 h 1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966" h="10087">
                    <a:moveTo>
                      <a:pt x="108949" y="14123"/>
                    </a:moveTo>
                    <a:cubicBezTo>
                      <a:pt x="7061" y="14123"/>
                      <a:pt x="7061" y="14123"/>
                      <a:pt x="7061" y="14123"/>
                    </a:cubicBezTo>
                    <a:cubicBezTo>
                      <a:pt x="3026" y="14123"/>
                      <a:pt x="0" y="11097"/>
                      <a:pt x="0" y="7061"/>
                    </a:cubicBezTo>
                    <a:lnTo>
                      <a:pt x="0" y="7061"/>
                    </a:lnTo>
                    <a:cubicBezTo>
                      <a:pt x="0" y="3026"/>
                      <a:pt x="3026" y="0"/>
                      <a:pt x="7061" y="0"/>
                    </a:cubicBezTo>
                    <a:cubicBezTo>
                      <a:pt x="108949" y="0"/>
                      <a:pt x="108949" y="0"/>
                      <a:pt x="108949" y="0"/>
                    </a:cubicBezTo>
                    <a:cubicBezTo>
                      <a:pt x="112984" y="0"/>
                      <a:pt x="116010" y="3026"/>
                      <a:pt x="116010" y="7061"/>
                    </a:cubicBezTo>
                    <a:lnTo>
                      <a:pt x="116010" y="7061"/>
                    </a:lnTo>
                    <a:cubicBezTo>
                      <a:pt x="116010" y="11097"/>
                      <a:pt x="112984" y="14123"/>
                      <a:pt x="108949" y="14123"/>
                    </a:cubicBezTo>
                    <a:lnTo>
                      <a:pt x="108949" y="14123"/>
                    </a:lnTo>
                    <a:close/>
                  </a:path>
                </a:pathLst>
              </a:custGeom>
              <a:solidFill>
                <a:schemeClr val="accent2"/>
              </a:solidFill>
              <a:ln w="10018"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29" b="0" i="0" u="none" strike="noStrike" kern="1200" cap="none" spc="0" normalizeH="0" baseline="0" noProof="0">
                  <a:ln>
                    <a:noFill/>
                  </a:ln>
                  <a:solidFill>
                    <a:srgbClr val="000000"/>
                  </a:solidFill>
                  <a:effectLst/>
                  <a:uLnTx/>
                  <a:uFillTx/>
                  <a:latin typeface="Segoe UI"/>
                  <a:ea typeface="+mn-ea"/>
                  <a:cs typeface="+mn-cs"/>
                </a:endParaRPr>
              </a:p>
            </p:txBody>
          </p:sp>
          <p:sp>
            <p:nvSpPr>
              <p:cNvPr id="32" name="Freeform: Shape 31">
                <a:extLst>
                  <a:ext uri="{FF2B5EF4-FFF2-40B4-BE49-F238E27FC236}">
                    <a16:creationId xmlns:a16="http://schemas.microsoft.com/office/drawing/2014/main" id="{434827CE-A79A-4D63-AD3D-13B9A14B1AC7}"/>
                  </a:ext>
                </a:extLst>
              </p:cNvPr>
              <p:cNvSpPr/>
              <p:nvPr/>
            </p:nvSpPr>
            <p:spPr>
              <a:xfrm>
                <a:off x="4925265" y="3263560"/>
                <a:ext cx="1160100" cy="161405"/>
              </a:xfrm>
              <a:custGeom>
                <a:avLst/>
                <a:gdLst>
                  <a:gd name="connsiteX0" fmla="*/ 1046654 w 1160100"/>
                  <a:gd name="connsiteY0" fmla="*/ 0 h 161405"/>
                  <a:gd name="connsiteX1" fmla="*/ 141776 w 1160100"/>
                  <a:gd name="connsiteY1" fmla="*/ 0 h 161405"/>
                  <a:gd name="connsiteX2" fmla="*/ 112522 w 1160100"/>
                  <a:gd name="connsiteY2" fmla="*/ 18158 h 161405"/>
                  <a:gd name="connsiteX3" fmla="*/ 3573 w 1160100"/>
                  <a:gd name="connsiteY3" fmla="*/ 115001 h 161405"/>
                  <a:gd name="connsiteX4" fmla="*/ 32828 w 1160100"/>
                  <a:gd name="connsiteY4" fmla="*/ 162414 h 161405"/>
                  <a:gd name="connsiteX5" fmla="*/ 1135427 w 1160100"/>
                  <a:gd name="connsiteY5" fmla="*/ 162414 h 161405"/>
                  <a:gd name="connsiteX6" fmla="*/ 1162664 w 1160100"/>
                  <a:gd name="connsiteY6" fmla="*/ 111975 h 161405"/>
                  <a:gd name="connsiteX7" fmla="*/ 1073892 w 1160100"/>
                  <a:gd name="connsiteY7" fmla="*/ 16141 h 161405"/>
                  <a:gd name="connsiteX8" fmla="*/ 1046654 w 1160100"/>
                  <a:gd name="connsiteY8" fmla="*/ 0 h 16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100" h="161405">
                    <a:moveTo>
                      <a:pt x="1046654" y="0"/>
                    </a:moveTo>
                    <a:lnTo>
                      <a:pt x="141776" y="0"/>
                    </a:lnTo>
                    <a:cubicBezTo>
                      <a:pt x="129671" y="0"/>
                      <a:pt x="124627" y="8070"/>
                      <a:pt x="112522" y="18158"/>
                    </a:cubicBezTo>
                    <a:lnTo>
                      <a:pt x="3573" y="115001"/>
                    </a:lnTo>
                    <a:cubicBezTo>
                      <a:pt x="-7524" y="137194"/>
                      <a:pt x="8617" y="162414"/>
                      <a:pt x="32828" y="162414"/>
                    </a:cubicBezTo>
                    <a:lnTo>
                      <a:pt x="1135427" y="162414"/>
                    </a:lnTo>
                    <a:cubicBezTo>
                      <a:pt x="1161656" y="162414"/>
                      <a:pt x="1176787" y="134168"/>
                      <a:pt x="1162664" y="111975"/>
                    </a:cubicBezTo>
                    <a:lnTo>
                      <a:pt x="1073892" y="16141"/>
                    </a:lnTo>
                    <a:cubicBezTo>
                      <a:pt x="1064813" y="6053"/>
                      <a:pt x="1057751" y="0"/>
                      <a:pt x="1046654" y="0"/>
                    </a:cubicBezTo>
                    <a:close/>
                  </a:path>
                </a:pathLst>
              </a:custGeom>
              <a:grpFill/>
              <a:ln w="10018" cap="flat">
                <a:noFill/>
                <a:prstDash val="solid"/>
                <a:miter/>
              </a:ln>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029" b="0" i="0" u="none" strike="noStrike" kern="1200" cap="none" spc="0" normalizeH="0" baseline="0" noProof="0">
                  <a:ln>
                    <a:noFill/>
                  </a:ln>
                  <a:solidFill>
                    <a:srgbClr val="000000"/>
                  </a:solidFill>
                  <a:effectLst/>
                  <a:uLnTx/>
                  <a:uFillTx/>
                  <a:latin typeface="Segoe UI"/>
                  <a:ea typeface="+mn-ea"/>
                  <a:cs typeface="+mn-cs"/>
                </a:endParaRPr>
              </a:p>
            </p:txBody>
          </p:sp>
        </p:grpSp>
      </p:grpSp>
      <p:grpSp>
        <p:nvGrpSpPr>
          <p:cNvPr id="33" name="Strategy icon">
            <a:extLst>
              <a:ext uri="{FF2B5EF4-FFF2-40B4-BE49-F238E27FC236}">
                <a16:creationId xmlns:a16="http://schemas.microsoft.com/office/drawing/2014/main" id="{2793F44F-CDF4-4A95-ACF7-1E1F76EF1E70}"/>
              </a:ext>
              <a:ext uri="{C183D7F6-B498-43B3-948B-1728B52AA6E4}">
                <adec:decorative xmlns:adec="http://schemas.microsoft.com/office/drawing/2017/decorative" val="1"/>
              </a:ext>
            </a:extLst>
          </p:cNvPr>
          <p:cNvGrpSpPr/>
          <p:nvPr/>
        </p:nvGrpSpPr>
        <p:grpSpPr>
          <a:xfrm>
            <a:off x="593395" y="3933741"/>
            <a:ext cx="904730" cy="713272"/>
            <a:chOff x="4283752" y="3668236"/>
            <a:chExt cx="922872" cy="727575"/>
          </a:xfrm>
        </p:grpSpPr>
        <p:sp>
          <p:nvSpPr>
            <p:cNvPr id="34" name="Rectangle: Rounded Corners 33">
              <a:extLst>
                <a:ext uri="{FF2B5EF4-FFF2-40B4-BE49-F238E27FC236}">
                  <a16:creationId xmlns:a16="http://schemas.microsoft.com/office/drawing/2014/main" id="{553140CD-A55B-48E1-8D35-86F71241BE85}"/>
                </a:ext>
              </a:extLst>
            </p:cNvPr>
            <p:cNvSpPr/>
            <p:nvPr/>
          </p:nvSpPr>
          <p:spPr bwMode="auto">
            <a:xfrm>
              <a:off x="4479049" y="3668236"/>
              <a:ext cx="727575" cy="727575"/>
            </a:xfrm>
            <a:prstGeom prst="roundRect">
              <a:avLst>
                <a:gd name="adj" fmla="val 50000"/>
              </a:avLst>
            </a:prstGeom>
            <a:solidFill>
              <a:schemeClr val="accent2"/>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5" name="Rectangle: Rounded Corners 34">
              <a:extLst>
                <a:ext uri="{FF2B5EF4-FFF2-40B4-BE49-F238E27FC236}">
                  <a16:creationId xmlns:a16="http://schemas.microsoft.com/office/drawing/2014/main" id="{FEAEC544-1A38-4F08-B5C7-9479A96408A5}"/>
                </a:ext>
              </a:extLst>
            </p:cNvPr>
            <p:cNvSpPr/>
            <p:nvPr/>
          </p:nvSpPr>
          <p:spPr bwMode="auto">
            <a:xfrm>
              <a:off x="4283752" y="3882871"/>
              <a:ext cx="298306" cy="298306"/>
            </a:xfrm>
            <a:prstGeom prst="roundRect">
              <a:avLst>
                <a:gd name="adj" fmla="val 0"/>
              </a:avLst>
            </a:prstGeom>
            <a:solidFill>
              <a:srgbClr val="50E6FF"/>
            </a:solidFill>
            <a:ln>
              <a:noFill/>
            </a:ln>
            <a:effectLst>
              <a:outerShdw blurRad="127000" dist="76200" dir="2400000" algn="ctr" rotWithShape="0">
                <a:prstClr val="black">
                  <a:alpha val="30000"/>
                </a:prstClr>
              </a:outerShdw>
            </a:effectLst>
          </p:spPr>
          <p:txBody>
            <a:bodyPr vert="horz" wrap="square" lIns="0" tIns="0" rIns="0" bIns="0" numCol="1" anchor="ctr" anchorCtr="0" compatLnSpc="1">
              <a:prstTxWarp prst="textNoShape">
                <a:avLst/>
              </a:prstTxWarp>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1372" b="1" i="0" u="none" strike="noStrike" kern="1200" cap="none" spc="0" normalizeH="0" baseline="0" noProof="0">
                  <a:ln>
                    <a:noFill/>
                  </a:ln>
                  <a:gradFill>
                    <a:gsLst>
                      <a:gs pos="0">
                        <a:srgbClr val="000000"/>
                      </a:gs>
                      <a:gs pos="100000">
                        <a:srgbClr val="000000"/>
                      </a:gs>
                    </a:gsLst>
                    <a:lin ang="5400000" scaled="1"/>
                  </a:gradFill>
                  <a:effectLst/>
                  <a:uLnTx/>
                  <a:uFillTx/>
                  <a:latin typeface="Segoe UI" panose="020B0502040204020203" pitchFamily="34" charset="0"/>
                  <a:ea typeface="+mn-ea"/>
                  <a:cs typeface="Segoe UI" panose="020B0502040204020203" pitchFamily="34" charset="0"/>
                </a:rPr>
                <a:t>3</a:t>
              </a:r>
            </a:p>
          </p:txBody>
        </p:sp>
        <p:grpSp>
          <p:nvGrpSpPr>
            <p:cNvPr id="36" name="Group 35">
              <a:extLst>
                <a:ext uri="{FF2B5EF4-FFF2-40B4-BE49-F238E27FC236}">
                  <a16:creationId xmlns:a16="http://schemas.microsoft.com/office/drawing/2014/main" id="{5527122A-7A76-47E7-B39C-CE645DE2F065}"/>
                </a:ext>
              </a:extLst>
            </p:cNvPr>
            <p:cNvGrpSpPr/>
            <p:nvPr/>
          </p:nvGrpSpPr>
          <p:grpSpPr>
            <a:xfrm>
              <a:off x="4695127" y="3838355"/>
              <a:ext cx="313803" cy="372187"/>
              <a:chOff x="3183369" y="1108703"/>
              <a:chExt cx="452549" cy="536748"/>
            </a:xfrm>
            <a:solidFill>
              <a:schemeClr val="bg1"/>
            </a:solidFill>
          </p:grpSpPr>
          <p:sp>
            <p:nvSpPr>
              <p:cNvPr id="37" name="Oval 994">
                <a:extLst>
                  <a:ext uri="{FF2B5EF4-FFF2-40B4-BE49-F238E27FC236}">
                    <a16:creationId xmlns:a16="http://schemas.microsoft.com/office/drawing/2014/main" id="{2E82C8FC-FEF7-4958-9829-594DBEDDB9F8}"/>
                  </a:ext>
                </a:extLst>
              </p:cNvPr>
              <p:cNvSpPr>
                <a:spLocks noChangeArrowheads="1"/>
              </p:cNvSpPr>
              <p:nvPr/>
            </p:nvSpPr>
            <p:spPr bwMode="auto">
              <a:xfrm>
                <a:off x="3183369" y="1545467"/>
                <a:ext cx="99983" cy="999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38" name="Oval 995">
                <a:extLst>
                  <a:ext uri="{FF2B5EF4-FFF2-40B4-BE49-F238E27FC236}">
                    <a16:creationId xmlns:a16="http://schemas.microsoft.com/office/drawing/2014/main" id="{370E46BC-356B-4628-B046-B8FA2153D7CA}"/>
                  </a:ext>
                </a:extLst>
              </p:cNvPr>
              <p:cNvSpPr>
                <a:spLocks noChangeArrowheads="1"/>
              </p:cNvSpPr>
              <p:nvPr/>
            </p:nvSpPr>
            <p:spPr bwMode="auto">
              <a:xfrm>
                <a:off x="3520150" y="1108703"/>
                <a:ext cx="99983" cy="999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39" name="Freeform 996">
                <a:extLst>
                  <a:ext uri="{FF2B5EF4-FFF2-40B4-BE49-F238E27FC236}">
                    <a16:creationId xmlns:a16="http://schemas.microsoft.com/office/drawing/2014/main" id="{64A6E81E-FEB6-4679-8DBE-0DC1F5121D4C}"/>
                  </a:ext>
                </a:extLst>
              </p:cNvPr>
              <p:cNvSpPr>
                <a:spLocks/>
              </p:cNvSpPr>
              <p:nvPr/>
            </p:nvSpPr>
            <p:spPr bwMode="auto">
              <a:xfrm>
                <a:off x="3214942" y="1240260"/>
                <a:ext cx="420976" cy="268374"/>
              </a:xfrm>
              <a:custGeom>
                <a:avLst/>
                <a:gdLst>
                  <a:gd name="T0" fmla="*/ 100 w 100"/>
                  <a:gd name="T1" fmla="*/ 20 h 64"/>
                  <a:gd name="T2" fmla="*/ 84 w 100"/>
                  <a:gd name="T3" fmla="*/ 0 h 64"/>
                  <a:gd name="T4" fmla="*/ 68 w 100"/>
                  <a:gd name="T5" fmla="*/ 20 h 64"/>
                  <a:gd name="T6" fmla="*/ 80 w 100"/>
                  <a:gd name="T7" fmla="*/ 20 h 64"/>
                  <a:gd name="T8" fmla="*/ 80 w 100"/>
                  <a:gd name="T9" fmla="*/ 24 h 64"/>
                  <a:gd name="T10" fmla="*/ 68 w 100"/>
                  <a:gd name="T11" fmla="*/ 36 h 64"/>
                  <a:gd name="T12" fmla="*/ 20 w 100"/>
                  <a:gd name="T13" fmla="*/ 36 h 64"/>
                  <a:gd name="T14" fmla="*/ 0 w 100"/>
                  <a:gd name="T15" fmla="*/ 56 h 64"/>
                  <a:gd name="T16" fmla="*/ 0 w 100"/>
                  <a:gd name="T17" fmla="*/ 64 h 64"/>
                  <a:gd name="T18" fmla="*/ 8 w 100"/>
                  <a:gd name="T19" fmla="*/ 64 h 64"/>
                  <a:gd name="T20" fmla="*/ 8 w 100"/>
                  <a:gd name="T21" fmla="*/ 56 h 64"/>
                  <a:gd name="T22" fmla="*/ 20 w 100"/>
                  <a:gd name="T23" fmla="*/ 44 h 64"/>
                  <a:gd name="T24" fmla="*/ 68 w 100"/>
                  <a:gd name="T25" fmla="*/ 44 h 64"/>
                  <a:gd name="T26" fmla="*/ 88 w 100"/>
                  <a:gd name="T27" fmla="*/ 24 h 64"/>
                  <a:gd name="T28" fmla="*/ 88 w 100"/>
                  <a:gd name="T29" fmla="*/ 20 h 64"/>
                  <a:gd name="T30" fmla="*/ 100 w 100"/>
                  <a:gd name="T31"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64">
                    <a:moveTo>
                      <a:pt x="100" y="20"/>
                    </a:moveTo>
                    <a:cubicBezTo>
                      <a:pt x="84" y="0"/>
                      <a:pt x="84" y="0"/>
                      <a:pt x="84" y="0"/>
                    </a:cubicBezTo>
                    <a:cubicBezTo>
                      <a:pt x="68" y="20"/>
                      <a:pt x="68" y="20"/>
                      <a:pt x="68" y="20"/>
                    </a:cubicBezTo>
                    <a:cubicBezTo>
                      <a:pt x="80" y="20"/>
                      <a:pt x="80" y="20"/>
                      <a:pt x="80" y="20"/>
                    </a:cubicBezTo>
                    <a:cubicBezTo>
                      <a:pt x="80" y="24"/>
                      <a:pt x="80" y="24"/>
                      <a:pt x="80" y="24"/>
                    </a:cubicBezTo>
                    <a:cubicBezTo>
                      <a:pt x="80" y="31"/>
                      <a:pt x="75" y="36"/>
                      <a:pt x="68" y="36"/>
                    </a:cubicBezTo>
                    <a:cubicBezTo>
                      <a:pt x="20" y="36"/>
                      <a:pt x="20" y="36"/>
                      <a:pt x="20" y="36"/>
                    </a:cubicBezTo>
                    <a:cubicBezTo>
                      <a:pt x="9" y="36"/>
                      <a:pt x="0" y="45"/>
                      <a:pt x="0" y="56"/>
                    </a:cubicBezTo>
                    <a:cubicBezTo>
                      <a:pt x="0" y="64"/>
                      <a:pt x="0" y="64"/>
                      <a:pt x="0" y="64"/>
                    </a:cubicBezTo>
                    <a:cubicBezTo>
                      <a:pt x="8" y="64"/>
                      <a:pt x="8" y="64"/>
                      <a:pt x="8" y="64"/>
                    </a:cubicBezTo>
                    <a:cubicBezTo>
                      <a:pt x="8" y="56"/>
                      <a:pt x="8" y="56"/>
                      <a:pt x="8" y="56"/>
                    </a:cubicBezTo>
                    <a:cubicBezTo>
                      <a:pt x="8" y="49"/>
                      <a:pt x="14" y="44"/>
                      <a:pt x="20" y="44"/>
                    </a:cubicBezTo>
                    <a:cubicBezTo>
                      <a:pt x="68" y="44"/>
                      <a:pt x="68" y="44"/>
                      <a:pt x="68" y="44"/>
                    </a:cubicBezTo>
                    <a:cubicBezTo>
                      <a:pt x="79" y="44"/>
                      <a:pt x="88" y="35"/>
                      <a:pt x="88" y="24"/>
                    </a:cubicBezTo>
                    <a:cubicBezTo>
                      <a:pt x="88" y="20"/>
                      <a:pt x="88" y="20"/>
                      <a:pt x="88" y="20"/>
                    </a:cubicBezTo>
                    <a:lnTo>
                      <a:pt x="10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grpSp>
      </p:grpSp>
      <p:grpSp>
        <p:nvGrpSpPr>
          <p:cNvPr id="40" name="Sales person icon">
            <a:extLst>
              <a:ext uri="{FF2B5EF4-FFF2-40B4-BE49-F238E27FC236}">
                <a16:creationId xmlns:a16="http://schemas.microsoft.com/office/drawing/2014/main" id="{BBA63C9F-C20E-4BB3-8D37-798CD68349CC}"/>
              </a:ext>
              <a:ext uri="{C183D7F6-B498-43B3-948B-1728B52AA6E4}">
                <adec:decorative xmlns:adec="http://schemas.microsoft.com/office/drawing/2017/decorative" val="1"/>
              </a:ext>
            </a:extLst>
          </p:cNvPr>
          <p:cNvGrpSpPr/>
          <p:nvPr/>
        </p:nvGrpSpPr>
        <p:grpSpPr>
          <a:xfrm>
            <a:off x="588263" y="5481869"/>
            <a:ext cx="904730" cy="713272"/>
            <a:chOff x="4283752" y="4810852"/>
            <a:chExt cx="922872" cy="727575"/>
          </a:xfrm>
        </p:grpSpPr>
        <p:sp>
          <p:nvSpPr>
            <p:cNvPr id="41" name="Rectangle: Rounded Corners 40">
              <a:extLst>
                <a:ext uri="{FF2B5EF4-FFF2-40B4-BE49-F238E27FC236}">
                  <a16:creationId xmlns:a16="http://schemas.microsoft.com/office/drawing/2014/main" id="{6FC0E016-2527-4FEA-8AB8-2E8FAAC476BA}"/>
                </a:ext>
              </a:extLst>
            </p:cNvPr>
            <p:cNvSpPr/>
            <p:nvPr/>
          </p:nvSpPr>
          <p:spPr bwMode="auto">
            <a:xfrm>
              <a:off x="4479049" y="4810852"/>
              <a:ext cx="727575" cy="727575"/>
            </a:xfrm>
            <a:prstGeom prst="roundRect">
              <a:avLst>
                <a:gd name="adj" fmla="val 50000"/>
              </a:avLst>
            </a:prstGeom>
            <a:solidFill>
              <a:schemeClr val="accent2"/>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2" name="Rectangle: Rounded Corners 41">
              <a:extLst>
                <a:ext uri="{FF2B5EF4-FFF2-40B4-BE49-F238E27FC236}">
                  <a16:creationId xmlns:a16="http://schemas.microsoft.com/office/drawing/2014/main" id="{4A1BE25A-D100-4F8B-A795-FB0E21F4A7CB}"/>
                </a:ext>
              </a:extLst>
            </p:cNvPr>
            <p:cNvSpPr/>
            <p:nvPr/>
          </p:nvSpPr>
          <p:spPr bwMode="auto">
            <a:xfrm>
              <a:off x="4283752" y="5025487"/>
              <a:ext cx="298306" cy="298306"/>
            </a:xfrm>
            <a:prstGeom prst="roundRect">
              <a:avLst>
                <a:gd name="adj" fmla="val 0"/>
              </a:avLst>
            </a:prstGeom>
            <a:solidFill>
              <a:srgbClr val="50E6FF"/>
            </a:solidFill>
            <a:ln>
              <a:noFill/>
            </a:ln>
            <a:effectLst>
              <a:outerShdw blurRad="127000" dist="76200" dir="2400000" algn="ctr" rotWithShape="0">
                <a:prstClr val="black">
                  <a:alpha val="30000"/>
                </a:prstClr>
              </a:outerShdw>
            </a:effectLst>
          </p:spPr>
          <p:txBody>
            <a:bodyPr vert="horz" wrap="square" lIns="0" tIns="0" rIns="0" bIns="0" numCol="1" anchor="ctr" anchorCtr="0" compatLnSpc="1">
              <a:prstTxWarp prst="textNoShape">
                <a:avLst/>
              </a:prstTxWarp>
            </a:bodyPr>
            <a:lstStyle/>
            <a:p>
              <a:pPr marL="0" marR="0" lvl="0" indent="0" algn="ctr" defTabSz="913751" rtl="0" eaLnBrk="1" fontAlgn="base" latinLnBrk="0" hangingPunct="1">
                <a:lnSpc>
                  <a:spcPct val="90000"/>
                </a:lnSpc>
                <a:spcBef>
                  <a:spcPct val="0"/>
                </a:spcBef>
                <a:spcAft>
                  <a:spcPct val="0"/>
                </a:spcAft>
                <a:buClrTx/>
                <a:buSzTx/>
                <a:buFontTx/>
                <a:buNone/>
                <a:tabLst/>
                <a:defRPr/>
              </a:pPr>
              <a:r>
                <a:rPr kumimoji="0" lang="en-US" sz="1372" b="1" i="0" u="none" strike="noStrike" kern="1200" cap="none" spc="0" normalizeH="0" baseline="0" noProof="0">
                  <a:ln>
                    <a:noFill/>
                  </a:ln>
                  <a:gradFill>
                    <a:gsLst>
                      <a:gs pos="0">
                        <a:srgbClr val="000000"/>
                      </a:gs>
                      <a:gs pos="100000">
                        <a:srgbClr val="000000"/>
                      </a:gs>
                    </a:gsLst>
                    <a:lin ang="5400000" scaled="1"/>
                  </a:gradFill>
                  <a:effectLst/>
                  <a:uLnTx/>
                  <a:uFillTx/>
                  <a:latin typeface="Segoe UI" panose="020B0502040204020203" pitchFamily="34" charset="0"/>
                  <a:ea typeface="+mn-ea"/>
                  <a:cs typeface="Segoe UI" panose="020B0502040204020203" pitchFamily="34" charset="0"/>
                </a:rPr>
                <a:t>4</a:t>
              </a:r>
            </a:p>
          </p:txBody>
        </p:sp>
        <p:grpSp>
          <p:nvGrpSpPr>
            <p:cNvPr id="43" name="Group 94">
              <a:extLst>
                <a:ext uri="{FF2B5EF4-FFF2-40B4-BE49-F238E27FC236}">
                  <a16:creationId xmlns:a16="http://schemas.microsoft.com/office/drawing/2014/main" id="{F802FE11-71C0-4E9C-85E2-CBCCB5D81895}"/>
                </a:ext>
              </a:extLst>
            </p:cNvPr>
            <p:cNvGrpSpPr>
              <a:grpSpLocks noChangeAspect="1"/>
            </p:cNvGrpSpPr>
            <p:nvPr/>
          </p:nvGrpSpPr>
          <p:grpSpPr bwMode="auto">
            <a:xfrm>
              <a:off x="4693568" y="4975166"/>
              <a:ext cx="329466" cy="383404"/>
              <a:chOff x="2432" y="1441"/>
              <a:chExt cx="226" cy="263"/>
            </a:xfrm>
            <a:solidFill>
              <a:schemeClr val="bg1"/>
            </a:solidFill>
          </p:grpSpPr>
          <p:sp>
            <p:nvSpPr>
              <p:cNvPr id="44" name="Freeform 95">
                <a:extLst>
                  <a:ext uri="{FF2B5EF4-FFF2-40B4-BE49-F238E27FC236}">
                    <a16:creationId xmlns:a16="http://schemas.microsoft.com/office/drawing/2014/main" id="{624729D0-E018-4D55-9E8A-48CA67192F79}"/>
                  </a:ext>
                </a:extLst>
              </p:cNvPr>
              <p:cNvSpPr>
                <a:spLocks/>
              </p:cNvSpPr>
              <p:nvPr/>
            </p:nvSpPr>
            <p:spPr bwMode="auto">
              <a:xfrm>
                <a:off x="2528" y="1522"/>
                <a:ext cx="75" cy="50"/>
              </a:xfrm>
              <a:custGeom>
                <a:avLst/>
                <a:gdLst>
                  <a:gd name="T0" fmla="*/ 20 w 120"/>
                  <a:gd name="T1" fmla="*/ 80 h 80"/>
                  <a:gd name="T2" fmla="*/ 20 w 120"/>
                  <a:gd name="T3" fmla="*/ 80 h 80"/>
                  <a:gd name="T4" fmla="*/ 47 w 120"/>
                  <a:gd name="T5" fmla="*/ 80 h 80"/>
                  <a:gd name="T6" fmla="*/ 54 w 120"/>
                  <a:gd name="T7" fmla="*/ 79 h 80"/>
                  <a:gd name="T8" fmla="*/ 61 w 120"/>
                  <a:gd name="T9" fmla="*/ 74 h 80"/>
                  <a:gd name="T10" fmla="*/ 65 w 120"/>
                  <a:gd name="T11" fmla="*/ 68 h 80"/>
                  <a:gd name="T12" fmla="*/ 67 w 120"/>
                  <a:gd name="T13" fmla="*/ 60 h 80"/>
                  <a:gd name="T14" fmla="*/ 70 w 120"/>
                  <a:gd name="T15" fmla="*/ 59 h 80"/>
                  <a:gd name="T16" fmla="*/ 100 w 120"/>
                  <a:gd name="T17" fmla="*/ 39 h 80"/>
                  <a:gd name="T18" fmla="*/ 120 w 120"/>
                  <a:gd name="T19" fmla="*/ 9 h 80"/>
                  <a:gd name="T20" fmla="*/ 120 w 120"/>
                  <a:gd name="T21" fmla="*/ 7 h 80"/>
                  <a:gd name="T22" fmla="*/ 118 w 120"/>
                  <a:gd name="T23" fmla="*/ 2 h 80"/>
                  <a:gd name="T24" fmla="*/ 113 w 120"/>
                  <a:gd name="T25" fmla="*/ 0 h 80"/>
                  <a:gd name="T26" fmla="*/ 107 w 120"/>
                  <a:gd name="T27" fmla="*/ 4 h 80"/>
                  <a:gd name="T28" fmla="*/ 90 w 120"/>
                  <a:gd name="T29" fmla="*/ 30 h 80"/>
                  <a:gd name="T30" fmla="*/ 64 w 120"/>
                  <a:gd name="T31" fmla="*/ 47 h 80"/>
                  <a:gd name="T32" fmla="*/ 62 w 120"/>
                  <a:gd name="T33" fmla="*/ 48 h 80"/>
                  <a:gd name="T34" fmla="*/ 55 w 120"/>
                  <a:gd name="T35" fmla="*/ 42 h 80"/>
                  <a:gd name="T36" fmla="*/ 47 w 120"/>
                  <a:gd name="T37" fmla="*/ 40 h 80"/>
                  <a:gd name="T38" fmla="*/ 20 w 120"/>
                  <a:gd name="T39" fmla="*/ 40 h 80"/>
                  <a:gd name="T40" fmla="*/ 6 w 120"/>
                  <a:gd name="T41" fmla="*/ 46 h 80"/>
                  <a:gd name="T42" fmla="*/ 0 w 120"/>
                  <a:gd name="T43" fmla="*/ 60 h 80"/>
                  <a:gd name="T44" fmla="*/ 6 w 120"/>
                  <a:gd name="T45" fmla="*/ 74 h 80"/>
                  <a:gd name="T46" fmla="*/ 20 w 120"/>
                  <a:gd name="T4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80">
                    <a:moveTo>
                      <a:pt x="20" y="80"/>
                    </a:moveTo>
                    <a:lnTo>
                      <a:pt x="20" y="80"/>
                    </a:lnTo>
                    <a:lnTo>
                      <a:pt x="47" y="80"/>
                    </a:lnTo>
                    <a:cubicBezTo>
                      <a:pt x="49" y="80"/>
                      <a:pt x="52" y="80"/>
                      <a:pt x="54" y="79"/>
                    </a:cubicBezTo>
                    <a:cubicBezTo>
                      <a:pt x="57" y="78"/>
                      <a:pt x="59" y="76"/>
                      <a:pt x="61" y="74"/>
                    </a:cubicBezTo>
                    <a:cubicBezTo>
                      <a:pt x="63" y="73"/>
                      <a:pt x="64" y="70"/>
                      <a:pt x="65" y="68"/>
                    </a:cubicBezTo>
                    <a:cubicBezTo>
                      <a:pt x="66" y="66"/>
                      <a:pt x="67" y="63"/>
                      <a:pt x="67" y="60"/>
                    </a:cubicBezTo>
                    <a:cubicBezTo>
                      <a:pt x="68" y="60"/>
                      <a:pt x="68" y="60"/>
                      <a:pt x="70" y="59"/>
                    </a:cubicBezTo>
                    <a:cubicBezTo>
                      <a:pt x="81" y="54"/>
                      <a:pt x="91" y="48"/>
                      <a:pt x="100" y="39"/>
                    </a:cubicBezTo>
                    <a:cubicBezTo>
                      <a:pt x="108" y="31"/>
                      <a:pt x="115" y="21"/>
                      <a:pt x="120" y="9"/>
                    </a:cubicBezTo>
                    <a:cubicBezTo>
                      <a:pt x="120" y="9"/>
                      <a:pt x="120" y="8"/>
                      <a:pt x="120" y="7"/>
                    </a:cubicBezTo>
                    <a:cubicBezTo>
                      <a:pt x="120" y="5"/>
                      <a:pt x="120" y="3"/>
                      <a:pt x="118" y="2"/>
                    </a:cubicBezTo>
                    <a:cubicBezTo>
                      <a:pt x="117" y="1"/>
                      <a:pt x="115" y="0"/>
                      <a:pt x="113" y="0"/>
                    </a:cubicBezTo>
                    <a:cubicBezTo>
                      <a:pt x="111" y="0"/>
                      <a:pt x="109" y="2"/>
                      <a:pt x="107" y="4"/>
                    </a:cubicBezTo>
                    <a:cubicBezTo>
                      <a:pt x="103" y="14"/>
                      <a:pt x="97" y="22"/>
                      <a:pt x="90" y="30"/>
                    </a:cubicBezTo>
                    <a:cubicBezTo>
                      <a:pt x="83" y="38"/>
                      <a:pt x="74" y="44"/>
                      <a:pt x="64" y="47"/>
                    </a:cubicBezTo>
                    <a:lnTo>
                      <a:pt x="62" y="48"/>
                    </a:lnTo>
                    <a:cubicBezTo>
                      <a:pt x="61" y="46"/>
                      <a:pt x="58" y="44"/>
                      <a:pt x="55" y="42"/>
                    </a:cubicBezTo>
                    <a:cubicBezTo>
                      <a:pt x="53" y="41"/>
                      <a:pt x="50" y="40"/>
                      <a:pt x="47" y="40"/>
                    </a:cubicBezTo>
                    <a:lnTo>
                      <a:pt x="20" y="40"/>
                    </a:lnTo>
                    <a:cubicBezTo>
                      <a:pt x="15" y="40"/>
                      <a:pt x="10" y="42"/>
                      <a:pt x="6" y="46"/>
                    </a:cubicBezTo>
                    <a:cubicBezTo>
                      <a:pt x="2" y="50"/>
                      <a:pt x="0" y="55"/>
                      <a:pt x="0" y="60"/>
                    </a:cubicBezTo>
                    <a:cubicBezTo>
                      <a:pt x="0" y="66"/>
                      <a:pt x="2" y="70"/>
                      <a:pt x="6" y="74"/>
                    </a:cubicBezTo>
                    <a:cubicBezTo>
                      <a:pt x="10" y="78"/>
                      <a:pt x="15" y="80"/>
                      <a:pt x="20" y="80"/>
                    </a:cubicBezTo>
                    <a:close/>
                  </a:path>
                </a:pathLst>
              </a:custGeom>
              <a:grpFill/>
              <a:ln w="0">
                <a:noFill/>
                <a:prstDash val="solid"/>
                <a:round/>
                <a:headEnd/>
                <a:tailEnd/>
              </a:ln>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45" name="Freeform 96">
                <a:extLst>
                  <a:ext uri="{FF2B5EF4-FFF2-40B4-BE49-F238E27FC236}">
                    <a16:creationId xmlns:a16="http://schemas.microsoft.com/office/drawing/2014/main" id="{E57AE533-F4E2-49C3-90E6-717E79C9EC70}"/>
                  </a:ext>
                </a:extLst>
              </p:cNvPr>
              <p:cNvSpPr>
                <a:spLocks/>
              </p:cNvSpPr>
              <p:nvPr/>
            </p:nvSpPr>
            <p:spPr bwMode="auto">
              <a:xfrm>
                <a:off x="2471" y="1441"/>
                <a:ext cx="165" cy="156"/>
              </a:xfrm>
              <a:custGeom>
                <a:avLst/>
                <a:gdLst>
                  <a:gd name="T0" fmla="*/ 33 w 265"/>
                  <a:gd name="T1" fmla="*/ 214 h 252"/>
                  <a:gd name="T2" fmla="*/ 33 w 265"/>
                  <a:gd name="T3" fmla="*/ 214 h 252"/>
                  <a:gd name="T4" fmla="*/ 71 w 265"/>
                  <a:gd name="T5" fmla="*/ 242 h 252"/>
                  <a:gd name="T6" fmla="*/ 119 w 265"/>
                  <a:gd name="T7" fmla="*/ 252 h 252"/>
                  <a:gd name="T8" fmla="*/ 156 w 265"/>
                  <a:gd name="T9" fmla="*/ 246 h 252"/>
                  <a:gd name="T10" fmla="*/ 187 w 265"/>
                  <a:gd name="T11" fmla="*/ 230 h 252"/>
                  <a:gd name="T12" fmla="*/ 212 w 265"/>
                  <a:gd name="T13" fmla="*/ 205 h 252"/>
                  <a:gd name="T14" fmla="*/ 230 w 265"/>
                  <a:gd name="T15" fmla="*/ 172 h 252"/>
                  <a:gd name="T16" fmla="*/ 252 w 265"/>
                  <a:gd name="T17" fmla="*/ 172 h 252"/>
                  <a:gd name="T18" fmla="*/ 262 w 265"/>
                  <a:gd name="T19" fmla="*/ 168 h 252"/>
                  <a:gd name="T20" fmla="*/ 265 w 265"/>
                  <a:gd name="T21" fmla="*/ 159 h 252"/>
                  <a:gd name="T22" fmla="*/ 265 w 265"/>
                  <a:gd name="T23" fmla="*/ 92 h 252"/>
                  <a:gd name="T24" fmla="*/ 262 w 265"/>
                  <a:gd name="T25" fmla="*/ 83 h 252"/>
                  <a:gd name="T26" fmla="*/ 252 w 265"/>
                  <a:gd name="T27" fmla="*/ 79 h 252"/>
                  <a:gd name="T28" fmla="*/ 230 w 265"/>
                  <a:gd name="T29" fmla="*/ 79 h 252"/>
                  <a:gd name="T30" fmla="*/ 212 w 265"/>
                  <a:gd name="T31" fmla="*/ 46 h 252"/>
                  <a:gd name="T32" fmla="*/ 187 w 265"/>
                  <a:gd name="T33" fmla="*/ 21 h 252"/>
                  <a:gd name="T34" fmla="*/ 156 w 265"/>
                  <a:gd name="T35" fmla="*/ 5 h 252"/>
                  <a:gd name="T36" fmla="*/ 119 w 265"/>
                  <a:gd name="T37" fmla="*/ 0 h 252"/>
                  <a:gd name="T38" fmla="*/ 71 w 265"/>
                  <a:gd name="T39" fmla="*/ 9 h 252"/>
                  <a:gd name="T40" fmla="*/ 33 w 265"/>
                  <a:gd name="T41" fmla="*/ 37 h 252"/>
                  <a:gd name="T42" fmla="*/ 9 w 265"/>
                  <a:gd name="T43" fmla="*/ 77 h 252"/>
                  <a:gd name="T44" fmla="*/ 0 w 265"/>
                  <a:gd name="T45" fmla="*/ 126 h 252"/>
                  <a:gd name="T46" fmla="*/ 9 w 265"/>
                  <a:gd name="T47" fmla="*/ 174 h 252"/>
                  <a:gd name="T48" fmla="*/ 33 w 265"/>
                  <a:gd name="T49" fmla="*/ 21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52">
                    <a:moveTo>
                      <a:pt x="33" y="214"/>
                    </a:moveTo>
                    <a:lnTo>
                      <a:pt x="33" y="214"/>
                    </a:lnTo>
                    <a:cubicBezTo>
                      <a:pt x="43" y="226"/>
                      <a:pt x="56" y="235"/>
                      <a:pt x="71" y="242"/>
                    </a:cubicBezTo>
                    <a:cubicBezTo>
                      <a:pt x="85" y="249"/>
                      <a:pt x="101" y="252"/>
                      <a:pt x="119" y="252"/>
                    </a:cubicBezTo>
                    <a:cubicBezTo>
                      <a:pt x="132" y="252"/>
                      <a:pt x="144" y="250"/>
                      <a:pt x="156" y="246"/>
                    </a:cubicBezTo>
                    <a:cubicBezTo>
                      <a:pt x="167" y="243"/>
                      <a:pt x="178" y="237"/>
                      <a:pt x="187" y="230"/>
                    </a:cubicBezTo>
                    <a:cubicBezTo>
                      <a:pt x="197" y="223"/>
                      <a:pt x="205" y="215"/>
                      <a:pt x="212" y="205"/>
                    </a:cubicBezTo>
                    <a:cubicBezTo>
                      <a:pt x="220" y="195"/>
                      <a:pt x="225" y="184"/>
                      <a:pt x="230" y="172"/>
                    </a:cubicBezTo>
                    <a:lnTo>
                      <a:pt x="252" y="172"/>
                    </a:lnTo>
                    <a:cubicBezTo>
                      <a:pt x="256" y="172"/>
                      <a:pt x="259" y="171"/>
                      <a:pt x="262" y="168"/>
                    </a:cubicBezTo>
                    <a:cubicBezTo>
                      <a:pt x="264" y="166"/>
                      <a:pt x="265" y="162"/>
                      <a:pt x="265" y="159"/>
                    </a:cubicBezTo>
                    <a:lnTo>
                      <a:pt x="265" y="92"/>
                    </a:lnTo>
                    <a:cubicBezTo>
                      <a:pt x="265" y="89"/>
                      <a:pt x="264" y="85"/>
                      <a:pt x="262" y="83"/>
                    </a:cubicBezTo>
                    <a:cubicBezTo>
                      <a:pt x="259" y="80"/>
                      <a:pt x="256" y="79"/>
                      <a:pt x="252" y="79"/>
                    </a:cubicBezTo>
                    <a:lnTo>
                      <a:pt x="230" y="79"/>
                    </a:lnTo>
                    <a:cubicBezTo>
                      <a:pt x="225" y="67"/>
                      <a:pt x="220" y="56"/>
                      <a:pt x="212" y="46"/>
                    </a:cubicBezTo>
                    <a:cubicBezTo>
                      <a:pt x="205" y="36"/>
                      <a:pt x="197" y="28"/>
                      <a:pt x="187" y="21"/>
                    </a:cubicBezTo>
                    <a:cubicBezTo>
                      <a:pt x="178" y="14"/>
                      <a:pt x="167" y="8"/>
                      <a:pt x="156" y="5"/>
                    </a:cubicBezTo>
                    <a:cubicBezTo>
                      <a:pt x="144" y="2"/>
                      <a:pt x="132" y="0"/>
                      <a:pt x="119" y="0"/>
                    </a:cubicBezTo>
                    <a:cubicBezTo>
                      <a:pt x="101" y="0"/>
                      <a:pt x="85" y="3"/>
                      <a:pt x="71" y="9"/>
                    </a:cubicBezTo>
                    <a:cubicBezTo>
                      <a:pt x="56" y="16"/>
                      <a:pt x="43" y="25"/>
                      <a:pt x="33" y="37"/>
                    </a:cubicBezTo>
                    <a:cubicBezTo>
                      <a:pt x="23" y="48"/>
                      <a:pt x="14" y="62"/>
                      <a:pt x="9" y="77"/>
                    </a:cubicBezTo>
                    <a:cubicBezTo>
                      <a:pt x="3" y="92"/>
                      <a:pt x="0" y="108"/>
                      <a:pt x="0" y="126"/>
                    </a:cubicBezTo>
                    <a:cubicBezTo>
                      <a:pt x="0" y="143"/>
                      <a:pt x="3" y="159"/>
                      <a:pt x="9" y="174"/>
                    </a:cubicBezTo>
                    <a:cubicBezTo>
                      <a:pt x="14" y="189"/>
                      <a:pt x="23" y="203"/>
                      <a:pt x="33" y="214"/>
                    </a:cubicBezTo>
                    <a:close/>
                  </a:path>
                </a:pathLst>
              </a:custGeom>
              <a:grpFill/>
              <a:ln w="0">
                <a:noFill/>
                <a:prstDash val="solid"/>
                <a:round/>
                <a:headEnd/>
                <a:tailEnd/>
              </a:ln>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46" name="Freeform 97">
                <a:extLst>
                  <a:ext uri="{FF2B5EF4-FFF2-40B4-BE49-F238E27FC236}">
                    <a16:creationId xmlns:a16="http://schemas.microsoft.com/office/drawing/2014/main" id="{15B07F28-79BA-456E-A147-D44D387D1177}"/>
                  </a:ext>
                </a:extLst>
              </p:cNvPr>
              <p:cNvSpPr>
                <a:spLocks/>
              </p:cNvSpPr>
              <p:nvPr/>
            </p:nvSpPr>
            <p:spPr bwMode="auto">
              <a:xfrm>
                <a:off x="2432" y="1614"/>
                <a:ext cx="226" cy="90"/>
              </a:xfrm>
              <a:custGeom>
                <a:avLst/>
                <a:gdLst>
                  <a:gd name="T0" fmla="*/ 343 w 365"/>
                  <a:gd name="T1" fmla="*/ 82 h 146"/>
                  <a:gd name="T2" fmla="*/ 343 w 365"/>
                  <a:gd name="T3" fmla="*/ 82 h 146"/>
                  <a:gd name="T4" fmla="*/ 304 w 365"/>
                  <a:gd name="T5" fmla="*/ 36 h 146"/>
                  <a:gd name="T6" fmla="*/ 250 w 365"/>
                  <a:gd name="T7" fmla="*/ 9 h 146"/>
                  <a:gd name="T8" fmla="*/ 183 w 365"/>
                  <a:gd name="T9" fmla="*/ 0 h 146"/>
                  <a:gd name="T10" fmla="*/ 116 w 365"/>
                  <a:gd name="T11" fmla="*/ 9 h 146"/>
                  <a:gd name="T12" fmla="*/ 62 w 365"/>
                  <a:gd name="T13" fmla="*/ 36 h 146"/>
                  <a:gd name="T14" fmla="*/ 22 w 365"/>
                  <a:gd name="T15" fmla="*/ 82 h 146"/>
                  <a:gd name="T16" fmla="*/ 0 w 365"/>
                  <a:gd name="T17" fmla="*/ 146 h 146"/>
                  <a:gd name="T18" fmla="*/ 365 w 365"/>
                  <a:gd name="T19" fmla="*/ 146 h 146"/>
                  <a:gd name="T20" fmla="*/ 343 w 365"/>
                  <a:gd name="T21" fmla="*/ 8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5" h="146">
                    <a:moveTo>
                      <a:pt x="343" y="82"/>
                    </a:moveTo>
                    <a:lnTo>
                      <a:pt x="343" y="82"/>
                    </a:lnTo>
                    <a:cubicBezTo>
                      <a:pt x="333" y="64"/>
                      <a:pt x="320" y="49"/>
                      <a:pt x="304" y="36"/>
                    </a:cubicBezTo>
                    <a:cubicBezTo>
                      <a:pt x="288" y="24"/>
                      <a:pt x="270" y="15"/>
                      <a:pt x="250" y="9"/>
                    </a:cubicBezTo>
                    <a:cubicBezTo>
                      <a:pt x="229" y="3"/>
                      <a:pt x="207" y="0"/>
                      <a:pt x="183" y="0"/>
                    </a:cubicBezTo>
                    <a:cubicBezTo>
                      <a:pt x="159" y="0"/>
                      <a:pt x="136" y="3"/>
                      <a:pt x="116" y="9"/>
                    </a:cubicBezTo>
                    <a:cubicBezTo>
                      <a:pt x="96" y="15"/>
                      <a:pt x="77" y="24"/>
                      <a:pt x="62" y="36"/>
                    </a:cubicBezTo>
                    <a:cubicBezTo>
                      <a:pt x="46" y="49"/>
                      <a:pt x="33" y="64"/>
                      <a:pt x="22" y="82"/>
                    </a:cubicBezTo>
                    <a:cubicBezTo>
                      <a:pt x="12" y="101"/>
                      <a:pt x="5" y="122"/>
                      <a:pt x="0" y="146"/>
                    </a:cubicBezTo>
                    <a:lnTo>
                      <a:pt x="365" y="146"/>
                    </a:lnTo>
                    <a:cubicBezTo>
                      <a:pt x="361" y="122"/>
                      <a:pt x="354" y="101"/>
                      <a:pt x="343" y="82"/>
                    </a:cubicBezTo>
                    <a:close/>
                  </a:path>
                </a:pathLst>
              </a:custGeom>
              <a:grpFill/>
              <a:ln w="0">
                <a:noFill/>
                <a:prstDash val="solid"/>
                <a:round/>
                <a:headEnd/>
                <a:tailEnd/>
              </a:ln>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sp>
            <p:nvSpPr>
              <p:cNvPr id="47" name="Freeform 98">
                <a:extLst>
                  <a:ext uri="{FF2B5EF4-FFF2-40B4-BE49-F238E27FC236}">
                    <a16:creationId xmlns:a16="http://schemas.microsoft.com/office/drawing/2014/main" id="{D09C6477-E3AD-4E7F-B0B9-3D31B540F059}"/>
                  </a:ext>
                </a:extLst>
              </p:cNvPr>
              <p:cNvSpPr>
                <a:spLocks/>
              </p:cNvSpPr>
              <p:nvPr/>
            </p:nvSpPr>
            <p:spPr bwMode="auto">
              <a:xfrm>
                <a:off x="2528" y="1522"/>
                <a:ext cx="75" cy="50"/>
              </a:xfrm>
              <a:custGeom>
                <a:avLst/>
                <a:gdLst>
                  <a:gd name="T0" fmla="*/ 6 w 120"/>
                  <a:gd name="T1" fmla="*/ 46 h 80"/>
                  <a:gd name="T2" fmla="*/ 6 w 120"/>
                  <a:gd name="T3" fmla="*/ 46 h 80"/>
                  <a:gd name="T4" fmla="*/ 20 w 120"/>
                  <a:gd name="T5" fmla="*/ 40 h 80"/>
                  <a:gd name="T6" fmla="*/ 47 w 120"/>
                  <a:gd name="T7" fmla="*/ 40 h 80"/>
                  <a:gd name="T8" fmla="*/ 55 w 120"/>
                  <a:gd name="T9" fmla="*/ 42 h 80"/>
                  <a:gd name="T10" fmla="*/ 62 w 120"/>
                  <a:gd name="T11" fmla="*/ 48 h 80"/>
                  <a:gd name="T12" fmla="*/ 64 w 120"/>
                  <a:gd name="T13" fmla="*/ 47 h 80"/>
                  <a:gd name="T14" fmla="*/ 90 w 120"/>
                  <a:gd name="T15" fmla="*/ 30 h 80"/>
                  <a:gd name="T16" fmla="*/ 107 w 120"/>
                  <a:gd name="T17" fmla="*/ 4 h 80"/>
                  <a:gd name="T18" fmla="*/ 114 w 120"/>
                  <a:gd name="T19" fmla="*/ 0 h 80"/>
                  <a:gd name="T20" fmla="*/ 118 w 120"/>
                  <a:gd name="T21" fmla="*/ 2 h 80"/>
                  <a:gd name="T22" fmla="*/ 120 w 120"/>
                  <a:gd name="T23" fmla="*/ 7 h 80"/>
                  <a:gd name="T24" fmla="*/ 120 w 120"/>
                  <a:gd name="T25" fmla="*/ 9 h 80"/>
                  <a:gd name="T26" fmla="*/ 100 w 120"/>
                  <a:gd name="T27" fmla="*/ 39 h 80"/>
                  <a:gd name="T28" fmla="*/ 70 w 120"/>
                  <a:gd name="T29" fmla="*/ 59 h 80"/>
                  <a:gd name="T30" fmla="*/ 67 w 120"/>
                  <a:gd name="T31" fmla="*/ 60 h 80"/>
                  <a:gd name="T32" fmla="*/ 65 w 120"/>
                  <a:gd name="T33" fmla="*/ 68 h 80"/>
                  <a:gd name="T34" fmla="*/ 61 w 120"/>
                  <a:gd name="T35" fmla="*/ 74 h 80"/>
                  <a:gd name="T36" fmla="*/ 54 w 120"/>
                  <a:gd name="T37" fmla="*/ 79 h 80"/>
                  <a:gd name="T38" fmla="*/ 47 w 120"/>
                  <a:gd name="T39" fmla="*/ 80 h 80"/>
                  <a:gd name="T40" fmla="*/ 20 w 120"/>
                  <a:gd name="T41" fmla="*/ 80 h 80"/>
                  <a:gd name="T42" fmla="*/ 6 w 120"/>
                  <a:gd name="T43" fmla="*/ 74 h 80"/>
                  <a:gd name="T44" fmla="*/ 0 w 120"/>
                  <a:gd name="T45" fmla="*/ 60 h 80"/>
                  <a:gd name="T46" fmla="*/ 6 w 120"/>
                  <a:gd name="T47"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80">
                    <a:moveTo>
                      <a:pt x="6" y="46"/>
                    </a:moveTo>
                    <a:lnTo>
                      <a:pt x="6" y="46"/>
                    </a:lnTo>
                    <a:cubicBezTo>
                      <a:pt x="10" y="42"/>
                      <a:pt x="15" y="40"/>
                      <a:pt x="20" y="40"/>
                    </a:cubicBezTo>
                    <a:lnTo>
                      <a:pt x="47" y="40"/>
                    </a:lnTo>
                    <a:cubicBezTo>
                      <a:pt x="50" y="40"/>
                      <a:pt x="53" y="41"/>
                      <a:pt x="55" y="42"/>
                    </a:cubicBezTo>
                    <a:cubicBezTo>
                      <a:pt x="58" y="44"/>
                      <a:pt x="61" y="46"/>
                      <a:pt x="62" y="48"/>
                    </a:cubicBezTo>
                    <a:lnTo>
                      <a:pt x="64" y="47"/>
                    </a:lnTo>
                    <a:cubicBezTo>
                      <a:pt x="74" y="44"/>
                      <a:pt x="83" y="38"/>
                      <a:pt x="90" y="30"/>
                    </a:cubicBezTo>
                    <a:cubicBezTo>
                      <a:pt x="97" y="22"/>
                      <a:pt x="103" y="14"/>
                      <a:pt x="107" y="4"/>
                    </a:cubicBezTo>
                    <a:cubicBezTo>
                      <a:pt x="109" y="2"/>
                      <a:pt x="111" y="0"/>
                      <a:pt x="114" y="0"/>
                    </a:cubicBezTo>
                    <a:cubicBezTo>
                      <a:pt x="115" y="0"/>
                      <a:pt x="117" y="1"/>
                      <a:pt x="118" y="2"/>
                    </a:cubicBezTo>
                    <a:cubicBezTo>
                      <a:pt x="120" y="3"/>
                      <a:pt x="120" y="5"/>
                      <a:pt x="120" y="7"/>
                    </a:cubicBezTo>
                    <a:cubicBezTo>
                      <a:pt x="120" y="8"/>
                      <a:pt x="120" y="8"/>
                      <a:pt x="120" y="9"/>
                    </a:cubicBezTo>
                    <a:cubicBezTo>
                      <a:pt x="115" y="21"/>
                      <a:pt x="108" y="31"/>
                      <a:pt x="100" y="39"/>
                    </a:cubicBezTo>
                    <a:cubicBezTo>
                      <a:pt x="91" y="48"/>
                      <a:pt x="81" y="54"/>
                      <a:pt x="70" y="59"/>
                    </a:cubicBezTo>
                    <a:cubicBezTo>
                      <a:pt x="68" y="60"/>
                      <a:pt x="68" y="60"/>
                      <a:pt x="67" y="60"/>
                    </a:cubicBezTo>
                    <a:cubicBezTo>
                      <a:pt x="67" y="63"/>
                      <a:pt x="66" y="66"/>
                      <a:pt x="65" y="68"/>
                    </a:cubicBezTo>
                    <a:cubicBezTo>
                      <a:pt x="64" y="70"/>
                      <a:pt x="63" y="73"/>
                      <a:pt x="61" y="74"/>
                    </a:cubicBezTo>
                    <a:cubicBezTo>
                      <a:pt x="59" y="76"/>
                      <a:pt x="57" y="78"/>
                      <a:pt x="54" y="79"/>
                    </a:cubicBezTo>
                    <a:cubicBezTo>
                      <a:pt x="52" y="80"/>
                      <a:pt x="49" y="80"/>
                      <a:pt x="47" y="80"/>
                    </a:cubicBezTo>
                    <a:lnTo>
                      <a:pt x="20" y="80"/>
                    </a:lnTo>
                    <a:cubicBezTo>
                      <a:pt x="15" y="80"/>
                      <a:pt x="10" y="78"/>
                      <a:pt x="6" y="74"/>
                    </a:cubicBezTo>
                    <a:cubicBezTo>
                      <a:pt x="2" y="70"/>
                      <a:pt x="0" y="66"/>
                      <a:pt x="0" y="60"/>
                    </a:cubicBezTo>
                    <a:cubicBezTo>
                      <a:pt x="0" y="55"/>
                      <a:pt x="2" y="50"/>
                      <a:pt x="6" y="46"/>
                    </a:cubicBezTo>
                    <a:close/>
                  </a:path>
                </a:pathLst>
              </a:custGeom>
              <a:solidFill>
                <a:schemeClr val="accent2"/>
              </a:solidFill>
              <a:ln w="0">
                <a:noFill/>
                <a:prstDash val="solid"/>
                <a:round/>
                <a:headEnd/>
                <a:tailEnd/>
              </a:ln>
            </p:spPr>
            <p:txBody>
              <a:bodyPr vert="horz" wrap="square" lIns="107571" tIns="53785" rIns="107571" bIns="53785"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3C3C41"/>
                  </a:solidFill>
                  <a:effectLst/>
                  <a:uLnTx/>
                  <a:uFillTx/>
                  <a:latin typeface="Segoe UI"/>
                  <a:ea typeface="+mn-ea"/>
                  <a:cs typeface="+mn-cs"/>
                </a:endParaRPr>
              </a:p>
            </p:txBody>
          </p:sp>
        </p:grpSp>
      </p:grpSp>
    </p:spTree>
    <p:extLst>
      <p:ext uri="{BB962C8B-B14F-4D97-AF65-F5344CB8AC3E}">
        <p14:creationId xmlns:p14="http://schemas.microsoft.com/office/powerpoint/2010/main" val="33043223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BD4AE-1107-4AEA-9CCF-195A67781E1A}"/>
              </a:ext>
            </a:extLst>
          </p:cNvPr>
          <p:cNvSpPr>
            <a:spLocks noGrp="1"/>
          </p:cNvSpPr>
          <p:nvPr>
            <p:ph type="title"/>
          </p:nvPr>
        </p:nvSpPr>
        <p:spPr>
          <a:xfrm>
            <a:off x="588263" y="457200"/>
            <a:ext cx="11018520" cy="492443"/>
          </a:xfrm>
        </p:spPr>
        <p:txBody>
          <a:bodyPr/>
          <a:lstStyle/>
          <a:p>
            <a:r>
              <a:rPr lang="en-US" dirty="0"/>
              <a:t>What information does MSFT need from the ECIF Supplier?</a:t>
            </a:r>
          </a:p>
        </p:txBody>
      </p:sp>
      <p:sp>
        <p:nvSpPr>
          <p:cNvPr id="10" name="Rectangle 9">
            <a:extLst>
              <a:ext uri="{FF2B5EF4-FFF2-40B4-BE49-F238E27FC236}">
                <a16:creationId xmlns:a16="http://schemas.microsoft.com/office/drawing/2014/main" id="{5F504C92-FB84-48F1-88CA-0FADAD0FB668}"/>
              </a:ext>
            </a:extLst>
          </p:cNvPr>
          <p:cNvSpPr/>
          <p:nvPr/>
        </p:nvSpPr>
        <p:spPr>
          <a:xfrm>
            <a:off x="1200046" y="1646446"/>
            <a:ext cx="10505131" cy="820398"/>
          </a:xfrm>
          <a:prstGeom prst="rect">
            <a:avLst/>
          </a:prstGeom>
          <a:solidFill>
            <a:schemeClr val="bg1">
              <a:lumMod val="95000"/>
            </a:schemeClr>
          </a:solidFill>
        </p:spPr>
        <p:txBody>
          <a:bodyPr wrap="square" lIns="457200" anchor="ctr">
            <a:noAutofit/>
          </a:bodyPr>
          <a:lstStyle/>
          <a:p>
            <a:pPr marL="569913" marR="0" lvl="0" indent="-225425" algn="l" defTabSz="914367" rtl="0" eaLnBrk="1" fontAlgn="ctr"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US" sz="1400" b="1"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Physical Address </a:t>
            </a:r>
            <a:r>
              <a:rPr kumimoji="0" lang="en-US" sz="14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 What is the physical address of your company in the country in which work is being done? If you do not have a physical address in that country, please provide the address of </a:t>
            </a:r>
            <a:r>
              <a:rPr kumimoji="0" lang="en-US" sz="1400" b="0" i="0" u="none" strike="noStrike" kern="1200" cap="none" spc="0" normalizeH="0" baseline="0" noProof="0">
                <a:ln>
                  <a:noFill/>
                </a:ln>
                <a:solidFill>
                  <a:srgbClr val="000000">
                    <a:lumMod val="75000"/>
                    <a:lumOff val="25000"/>
                  </a:srgbClr>
                </a:solidFill>
                <a:effectLst/>
                <a:uLnTx/>
                <a:uFillTx/>
                <a:latin typeface="Segoe UI"/>
                <a:ea typeface="Calibri" panose="020F0502020204030204" pitchFamily="34" charset="0"/>
                <a:cs typeface="+mn-cs"/>
              </a:rPr>
              <a:t>the office location </a:t>
            </a:r>
            <a:r>
              <a:rPr kumimoji="0" lang="en-US" sz="1400" b="0" i="0" u="none" strike="noStrike" kern="1200" cap="none" spc="0" normalizeH="0" baseline="0" noProof="0" dirty="0">
                <a:ln>
                  <a:noFill/>
                </a:ln>
                <a:solidFill>
                  <a:srgbClr val="000000">
                    <a:lumMod val="75000"/>
                    <a:lumOff val="25000"/>
                  </a:srgbClr>
                </a:solidFill>
                <a:effectLst/>
                <a:uLnTx/>
                <a:uFillTx/>
                <a:latin typeface="Segoe UI"/>
                <a:ea typeface="Calibri" panose="020F0502020204030204" pitchFamily="34" charset="0"/>
                <a:cs typeface="+mn-cs"/>
              </a:rPr>
              <a:t>that will be conducting work in this country. </a:t>
            </a:r>
          </a:p>
        </p:txBody>
      </p:sp>
      <p:sp>
        <p:nvSpPr>
          <p:cNvPr id="11" name="Rectangle 10">
            <a:extLst>
              <a:ext uri="{FF2B5EF4-FFF2-40B4-BE49-F238E27FC236}">
                <a16:creationId xmlns:a16="http://schemas.microsoft.com/office/drawing/2014/main" id="{8C07C991-9B5A-46E7-A342-2DBD27FA9C12}"/>
              </a:ext>
            </a:extLst>
          </p:cNvPr>
          <p:cNvSpPr/>
          <p:nvPr/>
        </p:nvSpPr>
        <p:spPr>
          <a:xfrm>
            <a:off x="1200047" y="2673815"/>
            <a:ext cx="10505131" cy="820398"/>
          </a:xfrm>
          <a:prstGeom prst="rect">
            <a:avLst/>
          </a:prstGeom>
          <a:solidFill>
            <a:schemeClr val="bg1">
              <a:lumMod val="95000"/>
            </a:schemeClr>
          </a:solidFill>
        </p:spPr>
        <p:txBody>
          <a:bodyPr wrap="square" lIns="457200" anchor="ctr">
            <a:noAutofit/>
          </a:bodyPr>
          <a:lstStyle/>
          <a:p>
            <a:pPr marL="630238" marR="0" lvl="0" indent="-285750" algn="l" defTabSz="914367" rtl="0" eaLnBrk="1" fontAlgn="ctr"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US" sz="1400" b="1" i="0" u="none" strike="noStrike" kern="1200" cap="none" spc="0" normalizeH="0" baseline="0" noProof="0">
                <a:ln>
                  <a:noFill/>
                </a:ln>
                <a:solidFill>
                  <a:srgbClr val="000000">
                    <a:lumMod val="75000"/>
                    <a:lumOff val="25000"/>
                  </a:srgbClr>
                </a:solidFill>
                <a:effectLst/>
                <a:uLnTx/>
                <a:uFillTx/>
                <a:latin typeface="Segoe UI"/>
                <a:ea typeface="Calibri" panose="020F0502020204030204" pitchFamily="34" charset="0"/>
                <a:cs typeface="+mn-cs"/>
              </a:rPr>
              <a:t>Primary Contact Name </a:t>
            </a:r>
            <a:r>
              <a:rPr kumimoji="0" lang="en-US" sz="1400" b="0" i="0" u="none" strike="noStrike" kern="1200" cap="none" spc="0" normalizeH="0" baseline="0" noProof="0">
                <a:ln>
                  <a:noFill/>
                </a:ln>
                <a:solidFill>
                  <a:srgbClr val="000000">
                    <a:lumMod val="75000"/>
                    <a:lumOff val="25000"/>
                  </a:srgbClr>
                </a:solidFill>
                <a:effectLst/>
                <a:uLnTx/>
                <a:uFillTx/>
                <a:latin typeface="Segoe UI"/>
                <a:ea typeface="Calibri" panose="020F0502020204030204" pitchFamily="34" charset="0"/>
                <a:cs typeface="+mn-cs"/>
              </a:rPr>
              <a:t>– What is the full name of the point of contact who is responsible for managing the relationship with Microsoft from an account management perspective?</a:t>
            </a:r>
          </a:p>
          <a:p>
            <a:pPr marL="630238" marR="0" lvl="0" indent="-285750" algn="l" defTabSz="914367" rtl="0" eaLnBrk="1" fontAlgn="ctr"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US" sz="1400" b="1" i="0" u="none" strike="noStrike" kern="1200" cap="none" spc="0" normalizeH="0" baseline="0" noProof="0">
                <a:ln>
                  <a:noFill/>
                </a:ln>
                <a:solidFill>
                  <a:srgbClr val="000000">
                    <a:lumMod val="75000"/>
                    <a:lumOff val="25000"/>
                  </a:srgbClr>
                </a:solidFill>
                <a:effectLst/>
                <a:uLnTx/>
                <a:uFillTx/>
                <a:latin typeface="Segoe UI"/>
                <a:ea typeface="Calibri" panose="020F0502020204030204" pitchFamily="34" charset="0"/>
                <a:cs typeface="+mn-cs"/>
              </a:rPr>
              <a:t>Primary Contact email </a:t>
            </a:r>
            <a:r>
              <a:rPr kumimoji="0" lang="en-US" sz="1400" b="0" i="0" u="none" strike="noStrike" kern="1200" cap="none" spc="0" normalizeH="0" baseline="0" noProof="0">
                <a:ln>
                  <a:noFill/>
                </a:ln>
                <a:solidFill>
                  <a:srgbClr val="000000">
                    <a:lumMod val="75000"/>
                    <a:lumOff val="25000"/>
                  </a:srgbClr>
                </a:solidFill>
                <a:effectLst/>
                <a:uLnTx/>
                <a:uFillTx/>
                <a:latin typeface="Segoe UI"/>
                <a:ea typeface="Calibri" panose="020F0502020204030204" pitchFamily="34" charset="0"/>
                <a:cs typeface="+mn-cs"/>
              </a:rPr>
              <a:t>– What is the email address of the individual above?</a:t>
            </a:r>
          </a:p>
        </p:txBody>
      </p:sp>
      <p:sp>
        <p:nvSpPr>
          <p:cNvPr id="12" name="Rectangle 11">
            <a:extLst>
              <a:ext uri="{FF2B5EF4-FFF2-40B4-BE49-F238E27FC236}">
                <a16:creationId xmlns:a16="http://schemas.microsoft.com/office/drawing/2014/main" id="{A41260D1-0298-47E9-9FEA-51DAB696DAE0}"/>
              </a:ext>
            </a:extLst>
          </p:cNvPr>
          <p:cNvSpPr/>
          <p:nvPr/>
        </p:nvSpPr>
        <p:spPr>
          <a:xfrm>
            <a:off x="1200047" y="3725326"/>
            <a:ext cx="10505131" cy="950780"/>
          </a:xfrm>
          <a:prstGeom prst="rect">
            <a:avLst/>
          </a:prstGeom>
          <a:solidFill>
            <a:schemeClr val="bg1">
              <a:lumMod val="95000"/>
            </a:schemeClr>
          </a:solidFill>
        </p:spPr>
        <p:txBody>
          <a:bodyPr wrap="square" lIns="457200" anchor="ctr">
            <a:noAutofit/>
          </a:bodyPr>
          <a:lstStyle/>
          <a:p>
            <a:pPr marL="630238" marR="0" lvl="0" indent="-285750" algn="l" defTabSz="914367" rtl="0" eaLnBrk="1" fontAlgn="ctr"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US" sz="1400" b="1" i="0" u="none" strike="noStrike" kern="1200" cap="none" spc="0" normalizeH="0" baseline="0" noProof="0">
                <a:ln>
                  <a:noFill/>
                </a:ln>
                <a:solidFill>
                  <a:srgbClr val="000000">
                    <a:lumMod val="75000"/>
                    <a:lumOff val="25000"/>
                  </a:srgbClr>
                </a:solidFill>
                <a:effectLst/>
                <a:uLnTx/>
                <a:uFillTx/>
                <a:latin typeface="Segoe UI"/>
                <a:ea typeface="Calibri" panose="020F0502020204030204" pitchFamily="34" charset="0"/>
                <a:cs typeface="+mn-cs"/>
              </a:rPr>
              <a:t>Primary Contact for SSPA Name </a:t>
            </a:r>
            <a:r>
              <a:rPr kumimoji="0" lang="en-US" sz="1400" b="0" i="0" u="none" strike="noStrike" kern="1200" cap="none" spc="0" normalizeH="0" baseline="0" noProof="0">
                <a:ln>
                  <a:noFill/>
                </a:ln>
                <a:solidFill>
                  <a:srgbClr val="000000">
                    <a:lumMod val="75000"/>
                    <a:lumOff val="25000"/>
                  </a:srgbClr>
                </a:solidFill>
                <a:effectLst/>
                <a:uLnTx/>
                <a:uFillTx/>
                <a:latin typeface="Segoe UI"/>
                <a:ea typeface="Calibri" panose="020F0502020204030204" pitchFamily="34" charset="0"/>
                <a:cs typeface="+mn-cs"/>
              </a:rPr>
              <a:t>– What is the full name of the best point of contact from your organization who is best equipped to answer questions around and provide sign-off for security and privacy assurance purposes? </a:t>
            </a:r>
          </a:p>
          <a:p>
            <a:pPr marL="630238" marR="0" lvl="0" indent="-285750" algn="l" defTabSz="914367" rtl="0" eaLnBrk="1" fontAlgn="ctr"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US" sz="1400" b="1" i="0" u="none" strike="noStrike" kern="1200" cap="none" spc="0" normalizeH="0" baseline="0" noProof="0">
                <a:ln>
                  <a:noFill/>
                </a:ln>
                <a:solidFill>
                  <a:srgbClr val="000000">
                    <a:lumMod val="75000"/>
                    <a:lumOff val="25000"/>
                  </a:srgbClr>
                </a:solidFill>
                <a:effectLst/>
                <a:uLnTx/>
                <a:uFillTx/>
                <a:latin typeface="Segoe UI"/>
                <a:ea typeface="Calibri" panose="020F0502020204030204" pitchFamily="34" charset="0"/>
                <a:cs typeface="+mn-cs"/>
              </a:rPr>
              <a:t>Primary Contact for SSPA Email </a:t>
            </a:r>
            <a:r>
              <a:rPr kumimoji="0" lang="en-US" sz="1400" b="0" i="0" u="none" strike="noStrike" kern="1200" cap="none" spc="0" normalizeH="0" baseline="0" noProof="0">
                <a:ln>
                  <a:noFill/>
                </a:ln>
                <a:solidFill>
                  <a:srgbClr val="000000">
                    <a:lumMod val="75000"/>
                    <a:lumOff val="25000"/>
                  </a:srgbClr>
                </a:solidFill>
                <a:effectLst/>
                <a:uLnTx/>
                <a:uFillTx/>
                <a:latin typeface="Segoe UI"/>
                <a:ea typeface="Calibri" panose="020F0502020204030204" pitchFamily="34" charset="0"/>
                <a:cs typeface="+mn-cs"/>
              </a:rPr>
              <a:t>– What is the email address of the individual above?</a:t>
            </a:r>
            <a:endParaRPr kumimoji="0" lang="en-US" sz="1400" b="1" i="0" u="none" strike="noStrike" kern="1200" cap="none" spc="0" normalizeH="0" baseline="0" noProof="0">
              <a:ln>
                <a:noFill/>
              </a:ln>
              <a:solidFill>
                <a:srgbClr val="000000">
                  <a:lumMod val="75000"/>
                  <a:lumOff val="25000"/>
                </a:srgbClr>
              </a:solidFill>
              <a:effectLst/>
              <a:uLnTx/>
              <a:uFillTx/>
              <a:latin typeface="Segoe UI"/>
              <a:ea typeface="Calibri" panose="020F0502020204030204" pitchFamily="34" charset="0"/>
              <a:cs typeface="+mn-cs"/>
            </a:endParaRPr>
          </a:p>
        </p:txBody>
      </p:sp>
      <p:sp>
        <p:nvSpPr>
          <p:cNvPr id="13" name="Rectangle 12">
            <a:extLst>
              <a:ext uri="{FF2B5EF4-FFF2-40B4-BE49-F238E27FC236}">
                <a16:creationId xmlns:a16="http://schemas.microsoft.com/office/drawing/2014/main" id="{5FF92188-D95D-4736-AE37-65E0133EE733}"/>
              </a:ext>
            </a:extLst>
          </p:cNvPr>
          <p:cNvSpPr/>
          <p:nvPr/>
        </p:nvSpPr>
        <p:spPr>
          <a:xfrm>
            <a:off x="1200046" y="4865419"/>
            <a:ext cx="10505131" cy="1096845"/>
          </a:xfrm>
          <a:prstGeom prst="rect">
            <a:avLst/>
          </a:prstGeom>
          <a:solidFill>
            <a:schemeClr val="bg1">
              <a:lumMod val="95000"/>
            </a:schemeClr>
          </a:solidFill>
        </p:spPr>
        <p:txBody>
          <a:bodyPr wrap="square" lIns="457200" anchor="ctr">
            <a:noAutofit/>
          </a:bodyPr>
          <a:lstStyle/>
          <a:p>
            <a:pPr marL="630238" marR="0" lvl="0" indent="-285750" algn="l" defTabSz="914367" rtl="0" eaLnBrk="1" fontAlgn="ctr"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US" sz="1400" b="1" i="0" u="none" strike="noStrike" kern="1200" cap="none" spc="0" normalizeH="0" baseline="0" noProof="0">
                <a:ln>
                  <a:noFill/>
                </a:ln>
                <a:solidFill>
                  <a:srgbClr val="000000">
                    <a:lumMod val="75000"/>
                    <a:lumOff val="25000"/>
                  </a:srgbClr>
                </a:solidFill>
                <a:effectLst/>
                <a:uLnTx/>
                <a:uFillTx/>
                <a:latin typeface="Segoe UI"/>
                <a:ea typeface="Calibri" panose="020F0502020204030204" pitchFamily="34" charset="0"/>
                <a:cs typeface="+mn-cs"/>
              </a:rPr>
              <a:t>Primary Contact for Rate Card Negotiations Name </a:t>
            </a:r>
            <a:r>
              <a:rPr kumimoji="0" lang="en-US" sz="1400" b="0" i="0" u="none" strike="noStrike" kern="1200" cap="none" spc="0" normalizeH="0" baseline="0" noProof="0">
                <a:ln>
                  <a:noFill/>
                </a:ln>
                <a:solidFill>
                  <a:srgbClr val="000000">
                    <a:lumMod val="75000"/>
                    <a:lumOff val="25000"/>
                  </a:srgbClr>
                </a:solidFill>
                <a:effectLst/>
                <a:uLnTx/>
                <a:uFillTx/>
                <a:latin typeface="Segoe UI"/>
                <a:ea typeface="Calibri" panose="020F0502020204030204" pitchFamily="34" charset="0"/>
                <a:cs typeface="+mn-cs"/>
              </a:rPr>
              <a:t>– What is the full name of the best point of contact from your organization who is best equipped to answer questions around and provide sign-off for negotiating contract rates with Microsoft?  </a:t>
            </a:r>
          </a:p>
          <a:p>
            <a:pPr marL="630238" marR="0" lvl="0" indent="-285750" algn="l" defTabSz="914367" rtl="0" eaLnBrk="1" fontAlgn="ctr"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US" sz="1400" b="1" i="0" u="none" strike="noStrike" kern="1200" cap="none" spc="0" normalizeH="0" baseline="0" noProof="0">
                <a:ln>
                  <a:noFill/>
                </a:ln>
                <a:solidFill>
                  <a:srgbClr val="000000">
                    <a:lumMod val="75000"/>
                    <a:lumOff val="25000"/>
                  </a:srgbClr>
                </a:solidFill>
                <a:effectLst/>
                <a:uLnTx/>
                <a:uFillTx/>
                <a:latin typeface="Segoe UI"/>
                <a:ea typeface="Calibri" panose="020F0502020204030204" pitchFamily="34" charset="0"/>
                <a:cs typeface="+mn-cs"/>
              </a:rPr>
              <a:t>Primary Contact for Rate Card Negotiations Email </a:t>
            </a:r>
            <a:r>
              <a:rPr kumimoji="0" lang="en-US" sz="1400" b="0" i="0" u="none" strike="noStrike" kern="1200" cap="none" spc="0" normalizeH="0" baseline="0" noProof="0">
                <a:ln>
                  <a:noFill/>
                </a:ln>
                <a:solidFill>
                  <a:srgbClr val="000000">
                    <a:lumMod val="75000"/>
                    <a:lumOff val="25000"/>
                  </a:srgbClr>
                </a:solidFill>
                <a:effectLst/>
                <a:uLnTx/>
                <a:uFillTx/>
                <a:latin typeface="Segoe UI"/>
                <a:ea typeface="Calibri" panose="020F0502020204030204" pitchFamily="34" charset="0"/>
                <a:cs typeface="+mn-cs"/>
              </a:rPr>
              <a:t>– What is the email address of the individual above?</a:t>
            </a:r>
          </a:p>
        </p:txBody>
      </p:sp>
      <p:sp>
        <p:nvSpPr>
          <p:cNvPr id="48" name="Oval 47">
            <a:extLst>
              <a:ext uri="{FF2B5EF4-FFF2-40B4-BE49-F238E27FC236}">
                <a16:creationId xmlns:a16="http://schemas.microsoft.com/office/drawing/2014/main" id="{635D7703-89F2-4E08-9DB9-13115D8C6E40}"/>
              </a:ext>
            </a:extLst>
          </p:cNvPr>
          <p:cNvSpPr/>
          <p:nvPr/>
        </p:nvSpPr>
        <p:spPr bwMode="auto">
          <a:xfrm>
            <a:off x="709683" y="1705804"/>
            <a:ext cx="713272" cy="71327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9" name="Oval 48">
            <a:extLst>
              <a:ext uri="{FF2B5EF4-FFF2-40B4-BE49-F238E27FC236}">
                <a16:creationId xmlns:a16="http://schemas.microsoft.com/office/drawing/2014/main" id="{047D3897-A032-4AF3-B658-0728A628CB3B}"/>
              </a:ext>
            </a:extLst>
          </p:cNvPr>
          <p:cNvSpPr/>
          <p:nvPr/>
        </p:nvSpPr>
        <p:spPr bwMode="auto">
          <a:xfrm>
            <a:off x="709683" y="2731929"/>
            <a:ext cx="713272" cy="71327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0" name="Oval 49">
            <a:extLst>
              <a:ext uri="{FF2B5EF4-FFF2-40B4-BE49-F238E27FC236}">
                <a16:creationId xmlns:a16="http://schemas.microsoft.com/office/drawing/2014/main" id="{6006640A-B54E-404E-ACE6-59BBC600C55D}"/>
              </a:ext>
            </a:extLst>
          </p:cNvPr>
          <p:cNvSpPr/>
          <p:nvPr/>
        </p:nvSpPr>
        <p:spPr bwMode="auto">
          <a:xfrm>
            <a:off x="709683" y="3847686"/>
            <a:ext cx="713272" cy="71327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1" name="Oval 50">
            <a:extLst>
              <a:ext uri="{FF2B5EF4-FFF2-40B4-BE49-F238E27FC236}">
                <a16:creationId xmlns:a16="http://schemas.microsoft.com/office/drawing/2014/main" id="{0BFD4FA5-390B-436C-94DC-7ABD081832F7}"/>
              </a:ext>
            </a:extLst>
          </p:cNvPr>
          <p:cNvSpPr/>
          <p:nvPr/>
        </p:nvSpPr>
        <p:spPr bwMode="auto">
          <a:xfrm>
            <a:off x="709683" y="5057205"/>
            <a:ext cx="713272" cy="71327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3" name="Graphic 52" descr="House">
            <a:extLst>
              <a:ext uri="{FF2B5EF4-FFF2-40B4-BE49-F238E27FC236}">
                <a16:creationId xmlns:a16="http://schemas.microsoft.com/office/drawing/2014/main" id="{3307A3F0-6233-44AD-A56E-7C24C70DDF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499" y="1713140"/>
            <a:ext cx="623640" cy="623640"/>
          </a:xfrm>
          <a:prstGeom prst="rect">
            <a:avLst/>
          </a:prstGeom>
        </p:spPr>
      </p:pic>
      <p:pic>
        <p:nvPicPr>
          <p:cNvPr id="55" name="Graphic 54" descr="Employee badge">
            <a:extLst>
              <a:ext uri="{FF2B5EF4-FFF2-40B4-BE49-F238E27FC236}">
                <a16:creationId xmlns:a16="http://schemas.microsoft.com/office/drawing/2014/main" id="{EB4B06AA-9B21-4868-8E03-06F3F55612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8810" y="2833027"/>
            <a:ext cx="495017" cy="495017"/>
          </a:xfrm>
          <a:prstGeom prst="rect">
            <a:avLst/>
          </a:prstGeom>
        </p:spPr>
      </p:pic>
      <p:pic>
        <p:nvPicPr>
          <p:cNvPr id="57" name="Graphic 56" descr="Contract">
            <a:extLst>
              <a:ext uri="{FF2B5EF4-FFF2-40B4-BE49-F238E27FC236}">
                <a16:creationId xmlns:a16="http://schemas.microsoft.com/office/drawing/2014/main" id="{B33EC6DB-56C7-4776-976A-952C721768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6983" y="5134506"/>
            <a:ext cx="558670" cy="558670"/>
          </a:xfrm>
          <a:prstGeom prst="rect">
            <a:avLst/>
          </a:prstGeom>
        </p:spPr>
      </p:pic>
      <p:pic>
        <p:nvPicPr>
          <p:cNvPr id="59" name="Graphic 58" descr="Lock">
            <a:extLst>
              <a:ext uri="{FF2B5EF4-FFF2-40B4-BE49-F238E27FC236}">
                <a16:creationId xmlns:a16="http://schemas.microsoft.com/office/drawing/2014/main" id="{73C8647F-A6D9-4A76-8677-DDAF574F3D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4498" y="3866798"/>
            <a:ext cx="623640" cy="623640"/>
          </a:xfrm>
          <a:prstGeom prst="rect">
            <a:avLst/>
          </a:prstGeom>
        </p:spPr>
      </p:pic>
    </p:spTree>
    <p:extLst>
      <p:ext uri="{BB962C8B-B14F-4D97-AF65-F5344CB8AC3E}">
        <p14:creationId xmlns:p14="http://schemas.microsoft.com/office/powerpoint/2010/main" val="76928121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88BFE60E-FC25-43BE-8ECF-16EE47102DC1}"/>
              </a:ext>
            </a:extLst>
          </p:cNvPr>
          <p:cNvPicPr>
            <a:picLocks noChangeAspect="1"/>
          </p:cNvPicPr>
          <p:nvPr/>
        </p:nvPicPr>
        <p:blipFill rotWithShape="1">
          <a:blip r:embed="rId2">
            <a:extLst>
              <a:ext uri="{28A0092B-C50C-407E-A947-70E740481C1C}">
                <a14:useLocalDpi xmlns:a14="http://schemas.microsoft.com/office/drawing/2010/main" val="0"/>
              </a:ext>
            </a:extLst>
          </a:blip>
          <a:srcRect l="43363" t="1281" r="16378" b="3954"/>
          <a:stretch/>
        </p:blipFill>
        <p:spPr>
          <a:xfrm>
            <a:off x="7837714" y="-1"/>
            <a:ext cx="4366972" cy="6855133"/>
          </a:xfrm>
          <a:prstGeom prst="rect">
            <a:avLst/>
          </a:prstGeom>
          <a:solidFill>
            <a:schemeClr val="bg1">
              <a:lumMod val="95000"/>
            </a:schemeClr>
          </a:solidFill>
          <a:ln>
            <a:noFill/>
            <a:headEnd type="none" w="med" len="med"/>
            <a:tailEnd type="none" w="med" len="med"/>
          </a:ln>
          <a:effectLst/>
        </p:spPr>
      </p:pic>
      <p:sp>
        <p:nvSpPr>
          <p:cNvPr id="82" name="Text Placeholder 6">
            <a:extLst>
              <a:ext uri="{FF2B5EF4-FFF2-40B4-BE49-F238E27FC236}">
                <a16:creationId xmlns:a16="http://schemas.microsoft.com/office/drawing/2014/main" id="{655454F9-62D3-440F-935D-C8B42C798154}"/>
              </a:ext>
            </a:extLst>
          </p:cNvPr>
          <p:cNvSpPr txBox="1">
            <a:spLocks/>
          </p:cNvSpPr>
          <p:nvPr/>
        </p:nvSpPr>
        <p:spPr>
          <a:xfrm>
            <a:off x="445166" y="1258252"/>
            <a:ext cx="6456218" cy="5028248"/>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600"/>
              </a:spcBef>
              <a:spcAft>
                <a:spcPts val="900"/>
              </a:spcAft>
              <a:buClr>
                <a:srgbClr val="0070C0"/>
              </a:buClr>
              <a:buSzPct val="90000"/>
              <a:buFont typeface="Wingdings" panose="05000000000000000000" pitchFamily="2" charset="2"/>
              <a:buNone/>
              <a:tabLst/>
              <a:defRPr/>
            </a:pPr>
            <a:r>
              <a:rPr kumimoji="0" lang="en-US" sz="20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Semibold"/>
                <a:ea typeface="+mn-ea"/>
                <a:cs typeface="Segoe UI" panose="020B0502040204020203" pitchFamily="34" charset="0"/>
              </a:rPr>
              <a:t>The following are the steps for ECIF Suppliers to get paid by invoicing against milestones for the project: </a:t>
            </a:r>
          </a:p>
          <a:p>
            <a:pPr marL="228600" marR="0" lvl="0" indent="-228600" algn="l" defTabSz="932742" rtl="0" eaLnBrk="1" fontAlgn="auto" latinLnBrk="0" hangingPunct="1">
              <a:lnSpc>
                <a:spcPct val="100000"/>
              </a:lnSpc>
              <a:spcBef>
                <a:spcPts val="900"/>
              </a:spcBef>
              <a:spcAft>
                <a:spcPts val="0"/>
              </a:spcAft>
              <a:buClr>
                <a:srgbClr val="0070C0"/>
              </a:buClr>
              <a:buSzPct val="90000"/>
              <a:buFont typeface="Wingdings" panose="05000000000000000000" pitchFamily="2" charset="2"/>
              <a:buChar char="§"/>
              <a:tabLst/>
              <a:defRPr/>
            </a:pPr>
            <a:r>
              <a:rPr kumimoji="0" lang="en-US" sz="18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rPr>
              <a:t>Invoice is submitted by Supplier upon milestone completion in </a:t>
            </a:r>
            <a:r>
              <a:rPr kumimoji="0" lang="en-US" sz="18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hlinkClick r:id="rId3"/>
              </a:rPr>
              <a:t>MSInvoice  </a:t>
            </a:r>
            <a:endParaRPr kumimoji="0" lang="en-US" sz="18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endParaRPr>
          </a:p>
          <a:p>
            <a:pPr marL="228600" marR="0" lvl="0" indent="-228600" algn="l" defTabSz="932742" rtl="0" eaLnBrk="1" fontAlgn="auto" latinLnBrk="0" hangingPunct="1">
              <a:lnSpc>
                <a:spcPct val="100000"/>
              </a:lnSpc>
              <a:spcBef>
                <a:spcPts val="900"/>
              </a:spcBef>
              <a:spcAft>
                <a:spcPts val="0"/>
              </a:spcAft>
              <a:buClr>
                <a:srgbClr val="0070C0"/>
              </a:buClr>
              <a:buSzPct val="90000"/>
              <a:buFont typeface="Wingdings" panose="05000000000000000000" pitchFamily="2" charset="2"/>
              <a:buChar char="§"/>
              <a:tabLst/>
              <a:defRPr/>
            </a:pPr>
            <a:r>
              <a:rPr kumimoji="0" lang="en-US" sz="18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rPr>
              <a:t>POE request is automatically generated and sent to customer to sign; customer must verify:  </a:t>
            </a:r>
          </a:p>
          <a:p>
            <a:pPr marL="517525" marR="0" lvl="1" indent="-288925" algn="l" defTabSz="932742" rtl="0" eaLnBrk="1" fontAlgn="auto" latinLnBrk="0" hangingPunct="1">
              <a:lnSpc>
                <a:spcPct val="100000"/>
              </a:lnSpc>
              <a:spcBef>
                <a:spcPts val="900"/>
              </a:spcBef>
              <a:spcAft>
                <a:spcPts val="0"/>
              </a:spcAft>
              <a:buClr>
                <a:srgbClr val="0070C0"/>
              </a:buClr>
              <a:buSzPct val="90000"/>
              <a:buFont typeface="Wingdings" panose="05000000000000000000" pitchFamily="2" charset="2"/>
              <a:buChar char="ü"/>
              <a:tabLst/>
              <a:defRPr/>
            </a:pPr>
            <a:r>
              <a:rPr kumimoji="0" lang="en-US"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mn-cs"/>
              </a:rPr>
              <a:t>Start Date and Completion Date of the delivered services.  </a:t>
            </a:r>
          </a:p>
          <a:p>
            <a:pPr marL="517525" marR="0" lvl="1" indent="-288925" algn="l" defTabSz="932742" rtl="0" eaLnBrk="1" fontAlgn="auto" latinLnBrk="0" hangingPunct="1">
              <a:lnSpc>
                <a:spcPct val="100000"/>
              </a:lnSpc>
              <a:spcBef>
                <a:spcPts val="900"/>
              </a:spcBef>
              <a:spcAft>
                <a:spcPts val="0"/>
              </a:spcAft>
              <a:buClr>
                <a:srgbClr val="0070C0"/>
              </a:buClr>
              <a:buSzPct val="90000"/>
              <a:buFont typeface="Wingdings" panose="05000000000000000000" pitchFamily="2" charset="2"/>
              <a:buChar char="ü"/>
              <a:tabLst/>
              <a:defRPr/>
            </a:pPr>
            <a:r>
              <a:rPr kumimoji="0" lang="en-US"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mn-cs"/>
              </a:rPr>
              <a:t>Confirmation of which milestone(s) have been delivered.  </a:t>
            </a:r>
          </a:p>
          <a:p>
            <a:pPr marL="228600" marR="0" lvl="0" indent="-228600" algn="l" defTabSz="932742" rtl="0" eaLnBrk="1" fontAlgn="auto" latinLnBrk="0" hangingPunct="1">
              <a:lnSpc>
                <a:spcPct val="100000"/>
              </a:lnSpc>
              <a:spcBef>
                <a:spcPts val="900"/>
              </a:spcBef>
              <a:spcAft>
                <a:spcPts val="0"/>
              </a:spcAft>
              <a:buClr>
                <a:srgbClr val="0070C0"/>
              </a:buClr>
              <a:buSzPct val="90000"/>
              <a:buFont typeface="Wingdings" panose="05000000000000000000" pitchFamily="2" charset="2"/>
              <a:buChar char="§"/>
              <a:tabLst/>
              <a:defRPr/>
            </a:pPr>
            <a:r>
              <a:rPr kumimoji="0" lang="en-US" sz="18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rPr>
              <a:t>POE is submitted by customer – authorized eSignature  </a:t>
            </a:r>
          </a:p>
          <a:p>
            <a:pPr marL="228600" marR="0" lvl="0" indent="-228600" algn="l" defTabSz="932742" rtl="0" eaLnBrk="1" fontAlgn="auto" latinLnBrk="0" hangingPunct="1">
              <a:lnSpc>
                <a:spcPct val="100000"/>
              </a:lnSpc>
              <a:spcBef>
                <a:spcPts val="900"/>
              </a:spcBef>
              <a:spcAft>
                <a:spcPts val="0"/>
              </a:spcAft>
              <a:buClr>
                <a:srgbClr val="0070C0"/>
              </a:buClr>
              <a:buSzPct val="90000"/>
              <a:buFont typeface="Wingdings" panose="05000000000000000000" pitchFamily="2" charset="2"/>
              <a:buChar char="§"/>
              <a:tabLst/>
              <a:defRPr/>
            </a:pPr>
            <a:r>
              <a:rPr kumimoji="0" lang="en-US" sz="18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rPr>
              <a:t>POE reviewed by Microsoft and Supplier Invoice approved</a:t>
            </a:r>
          </a:p>
          <a:p>
            <a:pPr marL="228600" marR="0" lvl="0" indent="-228600" algn="l" defTabSz="932742" rtl="0" eaLnBrk="1" fontAlgn="auto" latinLnBrk="0" hangingPunct="1">
              <a:lnSpc>
                <a:spcPct val="100000"/>
              </a:lnSpc>
              <a:spcBef>
                <a:spcPts val="900"/>
              </a:spcBef>
              <a:spcAft>
                <a:spcPts val="0"/>
              </a:spcAft>
              <a:buClr>
                <a:srgbClr val="0070C0"/>
              </a:buClr>
              <a:buSzPct val="90000"/>
              <a:buFont typeface="Wingdings" panose="05000000000000000000" pitchFamily="2" charset="2"/>
              <a:buChar char="§"/>
              <a:tabLst/>
              <a:defRPr/>
            </a:pPr>
            <a:r>
              <a:rPr kumimoji="0" lang="en-US" sz="18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rPr>
              <a:t>Payment is sent to the ECIF Supplier</a:t>
            </a:r>
            <a:r>
              <a:rPr kumimoji="0" lang="en-US" sz="24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rPr>
              <a:t> </a:t>
            </a:r>
          </a:p>
          <a:p>
            <a:pPr marL="0" marR="0" lvl="0" indent="0" algn="l" defTabSz="932742" rtl="0" eaLnBrk="1" fontAlgn="auto" latinLnBrk="0" hangingPunct="1">
              <a:lnSpc>
                <a:spcPct val="100000"/>
              </a:lnSpc>
              <a:spcBef>
                <a:spcPts val="1800"/>
              </a:spcBef>
              <a:spcAft>
                <a:spcPts val="0"/>
              </a:spcAft>
              <a:buClr>
                <a:srgbClr val="0070C0"/>
              </a:buClr>
              <a:buSzPct val="90000"/>
              <a:buFont typeface="Wingdings" panose="05000000000000000000" pitchFamily="2" charset="2"/>
              <a:buNone/>
              <a:tabLst/>
              <a:defRPr/>
            </a:pPr>
            <a:r>
              <a:rPr kumimoji="0" lang="en-US" sz="18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Semibold"/>
                <a:ea typeface="+mn-ea"/>
                <a:cs typeface="Segoe UI" panose="020B0502040204020203" pitchFamily="34" charset="0"/>
              </a:rPr>
              <a:t>Note: </a:t>
            </a:r>
            <a:r>
              <a:rPr kumimoji="0" lang="en-US" sz="18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rPr>
              <a:t>Any discrepancies on the POE from customer, must be resolved by the customer and ECIF Supplier</a:t>
            </a:r>
          </a:p>
          <a:p>
            <a:pPr marL="228600" marR="0" lvl="1" indent="0" algn="l" defTabSz="932742" rtl="0" eaLnBrk="1" fontAlgn="auto" latinLnBrk="0" hangingPunct="1">
              <a:lnSpc>
                <a:spcPct val="100000"/>
              </a:lnSpc>
              <a:spcBef>
                <a:spcPts val="900"/>
              </a:spcBef>
              <a:spcAft>
                <a:spcPts val="0"/>
              </a:spcAft>
              <a:buClr>
                <a:srgbClr val="0070C0"/>
              </a:buClr>
              <a:buSzPct val="90000"/>
              <a:buFont typeface="Wingdings" panose="05000000000000000000" pitchFamily="2" charset="2"/>
              <a:buNone/>
              <a:tabLst/>
              <a:defRPr/>
            </a:pPr>
            <a:endParaRPr kumimoji="0" lang="en-US"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mn-cs"/>
            </a:endParaRPr>
          </a:p>
          <a:p>
            <a:pPr marL="228600" marR="0" lvl="0" indent="-228600" algn="l" defTabSz="932742" rtl="0" eaLnBrk="1" fontAlgn="auto" latinLnBrk="0" hangingPunct="1">
              <a:lnSpc>
                <a:spcPct val="100000"/>
              </a:lnSpc>
              <a:spcBef>
                <a:spcPts val="600"/>
              </a:spcBef>
              <a:spcAft>
                <a:spcPts val="0"/>
              </a:spcAft>
              <a:buClr>
                <a:srgbClr val="0070C0"/>
              </a:buClr>
              <a:buSzPct val="90000"/>
              <a:buFont typeface="Wingdings" panose="05000000000000000000" pitchFamily="2" charset="2"/>
              <a:buChar char="§"/>
              <a:tabLst/>
              <a:defRPr/>
            </a:pPr>
            <a:endParaRPr kumimoji="0" lang="en-US" sz="18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Semibold"/>
              <a:ea typeface="+mn-ea"/>
              <a:cs typeface="Segoe UI" panose="020B0502040204020203" pitchFamily="34" charset="0"/>
            </a:endParaRPr>
          </a:p>
        </p:txBody>
      </p:sp>
      <p:sp>
        <p:nvSpPr>
          <p:cNvPr id="83" name="Title 14">
            <a:extLst>
              <a:ext uri="{FF2B5EF4-FFF2-40B4-BE49-F238E27FC236}">
                <a16:creationId xmlns:a16="http://schemas.microsoft.com/office/drawing/2014/main" id="{41FC756E-C3FA-4084-8EC9-15F1F8718191}"/>
              </a:ext>
            </a:extLst>
          </p:cNvPr>
          <p:cNvSpPr txBox="1">
            <a:spLocks/>
          </p:cNvSpPr>
          <p:nvPr/>
        </p:nvSpPr>
        <p:spPr>
          <a:xfrm>
            <a:off x="445166" y="364603"/>
            <a:ext cx="7223820" cy="625995"/>
          </a:xfrm>
          <a:prstGeom prst="rect">
            <a:avLst/>
          </a:prstGeom>
        </p:spPr>
        <p:txBody>
          <a:bodyPr/>
          <a:lst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gradFill>
                  <a:gsLst>
                    <a:gs pos="1250">
                      <a:srgbClr val="000000"/>
                    </a:gs>
                    <a:gs pos="100000">
                      <a:srgbClr val="000000"/>
                    </a:gs>
                  </a:gsLst>
                  <a:lin ang="5400000" scaled="0"/>
                </a:gradFill>
                <a:effectLst/>
                <a:uLnTx/>
                <a:uFillTx/>
                <a:latin typeface="Segoe UI Semibold"/>
                <a:ea typeface="+mn-ea"/>
                <a:cs typeface="Segoe UI" pitchFamily="34" charset="0"/>
              </a:rPr>
              <a:t>ECIF Supplier Invoicing</a:t>
            </a:r>
          </a:p>
        </p:txBody>
      </p:sp>
      <p:grpSp>
        <p:nvGrpSpPr>
          <p:cNvPr id="90" name="Group 89">
            <a:extLst>
              <a:ext uri="{FF2B5EF4-FFF2-40B4-BE49-F238E27FC236}">
                <a16:creationId xmlns:a16="http://schemas.microsoft.com/office/drawing/2014/main" id="{B12ED36F-CAE3-422C-B4C0-45FC47AC23F6}"/>
              </a:ext>
            </a:extLst>
          </p:cNvPr>
          <p:cNvGrpSpPr/>
          <p:nvPr/>
        </p:nvGrpSpPr>
        <p:grpSpPr>
          <a:xfrm>
            <a:off x="7145732" y="2726872"/>
            <a:ext cx="1350568" cy="1350568"/>
            <a:chOff x="5897439" y="1191277"/>
            <a:chExt cx="641599" cy="641599"/>
          </a:xfrm>
          <a:effectLst/>
        </p:grpSpPr>
        <p:sp>
          <p:nvSpPr>
            <p:cNvPr id="91" name="Oval 90">
              <a:extLst>
                <a:ext uri="{FF2B5EF4-FFF2-40B4-BE49-F238E27FC236}">
                  <a16:creationId xmlns:a16="http://schemas.microsoft.com/office/drawing/2014/main" id="{48160726-9512-4512-BB15-F00D04F424FF}"/>
                </a:ext>
              </a:extLst>
            </p:cNvPr>
            <p:cNvSpPr/>
            <p:nvPr/>
          </p:nvSpPr>
          <p:spPr bwMode="auto">
            <a:xfrm>
              <a:off x="5897439" y="1191277"/>
              <a:ext cx="641599" cy="641599"/>
            </a:xfrm>
            <a:prstGeom prst="ellipse">
              <a:avLst/>
            </a:prstGeom>
            <a:solidFill>
              <a:schemeClr val="accent1"/>
            </a:solidFill>
            <a:ln w="76200" cap="flat" cmpd="sng" algn="ctr">
              <a:solidFill>
                <a:schemeClr val="bg1"/>
              </a:solidFill>
              <a:prstDash val="solid"/>
            </a:ln>
            <a:effectLst>
              <a:outerShdw blurRad="254000" dist="50800" dir="2700000" sx="101000" sy="101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7558" rIns="0" bIns="47558" numCol="1" spcCol="0" rtlCol="0" fromWordArt="0" anchor="ctr" anchorCtr="0" forceAA="0" compatLnSpc="1">
              <a:prstTxWarp prst="textNoShape">
                <a:avLst/>
              </a:prstTxWarp>
              <a:noAutofit/>
            </a:bodyPr>
            <a:lstStyle/>
            <a:p>
              <a:pPr marL="0" marR="0" lvl="0" indent="0" algn="l" defTabSz="950846"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err="1">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92" name="money_2" title="Icon of a dollar sign with an arrow around it pointing clockwise">
              <a:extLst>
                <a:ext uri="{FF2B5EF4-FFF2-40B4-BE49-F238E27FC236}">
                  <a16:creationId xmlns:a16="http://schemas.microsoft.com/office/drawing/2014/main" id="{C7017960-5A72-4C72-94E2-AB4B344D0C54}"/>
                </a:ext>
              </a:extLst>
            </p:cNvPr>
            <p:cNvSpPr>
              <a:spLocks noChangeAspect="1" noEditPoints="1"/>
            </p:cNvSpPr>
            <p:nvPr/>
          </p:nvSpPr>
          <p:spPr bwMode="auto">
            <a:xfrm>
              <a:off x="5994012" y="1287735"/>
              <a:ext cx="425539" cy="448682"/>
            </a:xfrm>
            <a:custGeom>
              <a:avLst/>
              <a:gdLst>
                <a:gd name="T0" fmla="*/ 307 w 307"/>
                <a:gd name="T1" fmla="*/ 163 h 326"/>
                <a:gd name="T2" fmla="*/ 282 w 307"/>
                <a:gd name="T3" fmla="*/ 244 h 326"/>
                <a:gd name="T4" fmla="*/ 82 w 307"/>
                <a:gd name="T5" fmla="*/ 281 h 326"/>
                <a:gd name="T6" fmla="*/ 45 w 307"/>
                <a:gd name="T7" fmla="*/ 82 h 326"/>
                <a:gd name="T8" fmla="*/ 245 w 307"/>
                <a:gd name="T9" fmla="*/ 45 h 326"/>
                <a:gd name="T10" fmla="*/ 297 w 307"/>
                <a:gd name="T11" fmla="*/ 110 h 326"/>
                <a:gd name="T12" fmla="*/ 257 w 307"/>
                <a:gd name="T13" fmla="*/ 99 h 326"/>
                <a:gd name="T14" fmla="*/ 297 w 307"/>
                <a:gd name="T15" fmla="*/ 109 h 326"/>
                <a:gd name="T16" fmla="*/ 307 w 307"/>
                <a:gd name="T17" fmla="*/ 70 h 326"/>
                <a:gd name="T18" fmla="*/ 126 w 307"/>
                <a:gd name="T19" fmla="*/ 199 h 326"/>
                <a:gd name="T20" fmla="*/ 182 w 307"/>
                <a:gd name="T21" fmla="*/ 199 h 326"/>
                <a:gd name="T22" fmla="*/ 202 w 307"/>
                <a:gd name="T23" fmla="*/ 179 h 326"/>
                <a:gd name="T24" fmla="*/ 182 w 307"/>
                <a:gd name="T25" fmla="*/ 158 h 326"/>
                <a:gd name="T26" fmla="*/ 147 w 307"/>
                <a:gd name="T27" fmla="*/ 158 h 326"/>
                <a:gd name="T28" fmla="*/ 126 w 307"/>
                <a:gd name="T29" fmla="*/ 137 h 326"/>
                <a:gd name="T30" fmla="*/ 147 w 307"/>
                <a:gd name="T31" fmla="*/ 117 h 326"/>
                <a:gd name="T32" fmla="*/ 201 w 307"/>
                <a:gd name="T33" fmla="*/ 117 h 326"/>
                <a:gd name="T34" fmla="*/ 164 w 307"/>
                <a:gd name="T35" fmla="*/ 88 h 326"/>
                <a:gd name="T36" fmla="*/ 164 w 307"/>
                <a:gd name="T37" fmla="*/ 2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 h="326">
                  <a:moveTo>
                    <a:pt x="307" y="163"/>
                  </a:moveTo>
                  <a:cubicBezTo>
                    <a:pt x="307" y="191"/>
                    <a:pt x="299" y="219"/>
                    <a:pt x="282" y="244"/>
                  </a:cubicBezTo>
                  <a:cubicBezTo>
                    <a:pt x="237" y="310"/>
                    <a:pt x="148" y="326"/>
                    <a:pt x="82" y="281"/>
                  </a:cubicBezTo>
                  <a:cubicBezTo>
                    <a:pt x="17" y="236"/>
                    <a:pt x="0" y="147"/>
                    <a:pt x="45" y="82"/>
                  </a:cubicBezTo>
                  <a:cubicBezTo>
                    <a:pt x="90" y="16"/>
                    <a:pt x="179" y="0"/>
                    <a:pt x="245" y="45"/>
                  </a:cubicBezTo>
                  <a:cubicBezTo>
                    <a:pt x="269" y="61"/>
                    <a:pt x="287" y="84"/>
                    <a:pt x="297" y="110"/>
                  </a:cubicBezTo>
                  <a:moveTo>
                    <a:pt x="257" y="99"/>
                  </a:moveTo>
                  <a:cubicBezTo>
                    <a:pt x="297" y="109"/>
                    <a:pt x="297" y="109"/>
                    <a:pt x="297" y="109"/>
                  </a:cubicBezTo>
                  <a:cubicBezTo>
                    <a:pt x="307" y="70"/>
                    <a:pt x="307" y="70"/>
                    <a:pt x="307" y="70"/>
                  </a:cubicBezTo>
                  <a:moveTo>
                    <a:pt x="126" y="199"/>
                  </a:moveTo>
                  <a:cubicBezTo>
                    <a:pt x="182" y="199"/>
                    <a:pt x="182" y="199"/>
                    <a:pt x="182" y="199"/>
                  </a:cubicBezTo>
                  <a:cubicBezTo>
                    <a:pt x="193" y="199"/>
                    <a:pt x="202" y="190"/>
                    <a:pt x="202" y="179"/>
                  </a:cubicBezTo>
                  <a:cubicBezTo>
                    <a:pt x="202" y="168"/>
                    <a:pt x="193" y="158"/>
                    <a:pt x="182" y="158"/>
                  </a:cubicBezTo>
                  <a:cubicBezTo>
                    <a:pt x="147" y="158"/>
                    <a:pt x="147" y="158"/>
                    <a:pt x="147" y="158"/>
                  </a:cubicBezTo>
                  <a:cubicBezTo>
                    <a:pt x="136" y="158"/>
                    <a:pt x="126" y="148"/>
                    <a:pt x="126" y="137"/>
                  </a:cubicBezTo>
                  <a:cubicBezTo>
                    <a:pt x="126" y="126"/>
                    <a:pt x="136" y="117"/>
                    <a:pt x="147" y="117"/>
                  </a:cubicBezTo>
                  <a:cubicBezTo>
                    <a:pt x="201" y="117"/>
                    <a:pt x="201" y="117"/>
                    <a:pt x="201" y="117"/>
                  </a:cubicBezTo>
                  <a:moveTo>
                    <a:pt x="164" y="88"/>
                  </a:moveTo>
                  <a:cubicBezTo>
                    <a:pt x="164" y="226"/>
                    <a:pt x="164" y="226"/>
                    <a:pt x="164" y="226"/>
                  </a:cubicBezTo>
                </a:path>
              </a:pathLst>
            </a:custGeom>
            <a:noFill/>
            <a:ln w="38100" cap="rnd">
              <a:solidFill>
                <a:schemeClr val="bg1"/>
              </a:solidFill>
              <a:prstDash val="solid"/>
              <a:miter lim="800000"/>
              <a:headEnd/>
              <a:tailEnd/>
            </a:ln>
          </p:spPr>
          <p:txBody>
            <a:bodyPr vert="horz" wrap="square" lIns="89594" tIns="44797" rIns="89594" bIns="44797" numCol="1" anchor="t" anchorCtr="0" compatLnSpc="1">
              <a:prstTxWarp prst="textNoShape">
                <a:avLst/>
              </a:prstTxWarp>
            </a:bodyPr>
            <a:lstStyle/>
            <a:p>
              <a:pPr marL="0" marR="0" lvl="0" indent="0" algn="ctr" defTabSz="895859" rtl="0" eaLnBrk="1" fontAlgn="base"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egoe UI Semibold"/>
                <a:ea typeface="+mn-ea"/>
                <a:cs typeface="+mn-cs"/>
              </a:endParaRPr>
            </a:p>
          </p:txBody>
        </p:sp>
      </p:grpSp>
    </p:spTree>
    <p:extLst>
      <p:ext uri="{BB962C8B-B14F-4D97-AF65-F5344CB8AC3E}">
        <p14:creationId xmlns:p14="http://schemas.microsoft.com/office/powerpoint/2010/main" val="3194599386"/>
      </p:ext>
    </p:extLst>
  </p:cSld>
  <p:clrMapOvr>
    <a:masterClrMapping/>
  </p:clrMapOvr>
  <p:transition>
    <p:fade/>
  </p:transition>
</p:sld>
</file>

<file path=ppt/theme/theme1.xml><?xml version="1.0" encoding="utf-8"?>
<a:theme xmlns:a="http://schemas.openxmlformats.org/drawingml/2006/main" name="White Template">
  <a:themeElements>
    <a:clrScheme name="2019 Brand BLUE Light Bak">
      <a:dk1>
        <a:srgbClr val="000000"/>
      </a:dk1>
      <a:lt1>
        <a:srgbClr val="FFFFFF"/>
      </a:lt1>
      <a:dk2>
        <a:srgbClr val="243A5E"/>
      </a:dk2>
      <a:lt2>
        <a:srgbClr val="E6E6E6"/>
      </a:lt2>
      <a:accent1>
        <a:srgbClr val="0078D4"/>
      </a:accent1>
      <a:accent2>
        <a:srgbClr val="243A5E"/>
      </a:accent2>
      <a:accent3>
        <a:srgbClr val="D83B01"/>
      </a:accent3>
      <a:accent4>
        <a:srgbClr val="107C10"/>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Business_2019_14.potx" id="{A58B7E8E-6ADF-4908-A2F5-C25AB6AFE568}" vid="{4000415E-BE44-4D70-85B7-3D5FC98293CC}"/>
    </a:ext>
  </a:extLst>
</a:theme>
</file>

<file path=ppt/theme/theme2.xml><?xml version="1.0" encoding="utf-8"?>
<a:theme xmlns:a="http://schemas.openxmlformats.org/drawingml/2006/main" name="1_White Template">
  <a:themeElements>
    <a:clrScheme name="2019 Brand BLUE Light Bak">
      <a:dk1>
        <a:srgbClr val="000000"/>
      </a:dk1>
      <a:lt1>
        <a:srgbClr val="FFFFFF"/>
      </a:lt1>
      <a:dk2>
        <a:srgbClr val="243A5E"/>
      </a:dk2>
      <a:lt2>
        <a:srgbClr val="E6E6E6"/>
      </a:lt2>
      <a:accent1>
        <a:srgbClr val="0078D4"/>
      </a:accent1>
      <a:accent2>
        <a:srgbClr val="243A5E"/>
      </a:accent2>
      <a:accent3>
        <a:srgbClr val="D83B01"/>
      </a:accent3>
      <a:accent4>
        <a:srgbClr val="107C10"/>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Business_2019_14.potx" id="{A58B7E8E-6ADF-4908-A2F5-C25AB6AFE568}" vid="{4000415E-BE44-4D70-85B7-3D5FC98293CC}"/>
    </a:ext>
  </a:extLst>
</a:theme>
</file>

<file path=ppt/theme/theme3.xml><?xml version="1.0" encoding="utf-8"?>
<a:theme xmlns:a="http://schemas.openxmlformats.org/drawingml/2006/main" name="2_White Template">
  <a:themeElements>
    <a:clrScheme name="2019 Brand BLUE Light Bak">
      <a:dk1>
        <a:srgbClr val="000000"/>
      </a:dk1>
      <a:lt1>
        <a:srgbClr val="FFFFFF"/>
      </a:lt1>
      <a:dk2>
        <a:srgbClr val="243A5E"/>
      </a:dk2>
      <a:lt2>
        <a:srgbClr val="E6E6E6"/>
      </a:lt2>
      <a:accent1>
        <a:srgbClr val="0078D4"/>
      </a:accent1>
      <a:accent2>
        <a:srgbClr val="243A5E"/>
      </a:accent2>
      <a:accent3>
        <a:srgbClr val="D83B01"/>
      </a:accent3>
      <a:accent4>
        <a:srgbClr val="107C10"/>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Business_2019_14.potx" id="{A58B7E8E-6ADF-4908-A2F5-C25AB6AFE568}" vid="{4000415E-BE44-4D70-85B7-3D5FC98293C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af751623-3902-4395-abb9-36830a0dac06">
      <UserInfo>
        <DisplayName>Gloria Sanchez Hernandez</DisplayName>
        <AccountId>70</AccountId>
        <AccountType/>
      </UserInfo>
      <UserInfo>
        <DisplayName>Nitin Patil</DisplayName>
        <AccountId>110</AccountId>
        <AccountType/>
      </UserInfo>
      <UserInfo>
        <DisplayName>Mohit Juneja</DisplayName>
        <AccountId>26</AccountId>
        <AccountType/>
      </UserInfo>
    </SharedWithUsers>
    <MediaServiceKeyPoints xmlns="44119789-db9b-4c11-887a-b19ee909aa2d" xsi:nil="true"/>
    <_STS_x0020_Hashtags xmlns="44119789-db9b-4c11-887a-b19ee909aa2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29B99EC138AA43877FA60092BF3A15" ma:contentTypeVersion="19" ma:contentTypeDescription="Create a new document." ma:contentTypeScope="" ma:versionID="11dd773b2ef558a684ee4b3dfe95d33d">
  <xsd:schema xmlns:xsd="http://www.w3.org/2001/XMLSchema" xmlns:xs="http://www.w3.org/2001/XMLSchema" xmlns:p="http://schemas.microsoft.com/office/2006/metadata/properties" xmlns:ns1="http://schemas.microsoft.com/sharepoint/v3" xmlns:ns3="af751623-3902-4395-abb9-36830a0dac06" xmlns:ns4="44119789-db9b-4c11-887a-b19ee909aa2d" targetNamespace="http://schemas.microsoft.com/office/2006/metadata/properties" ma:root="true" ma:fieldsID="3c79dec55b467cdc65a9ff374c2e2baa" ns1:_="" ns3:_="" ns4:_="">
    <xsd:import namespace="http://schemas.microsoft.com/sharepoint/v3"/>
    <xsd:import namespace="af751623-3902-4395-abb9-36830a0dac06"/>
    <xsd:import namespace="44119789-db9b-4c11-887a-b19ee909aa2d"/>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_STS_x0020_Hashtags" minOccurs="0"/>
                <xsd:element ref="ns3:_STS_x0020_AppliedHashtags" minOccurs="0"/>
                <xsd:element ref="ns4:MediaServiceAutoTags" minOccurs="0"/>
                <xsd:element ref="ns4:MediaServiceLocation" minOccurs="0"/>
                <xsd:element ref="ns4:MediaServiceOCR" minOccurs="0"/>
                <xsd:element ref="ns1:_ip_UnifiedCompliancePolicyProperties" minOccurs="0"/>
                <xsd:element ref="ns1:_ip_UnifiedCompliancePolicyUIAc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751623-3902-4395-abb9-36830a0dac0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hidden="true" ma:internalName="LastSharedByUser" ma:readOnly="true">
      <xsd:simpleType>
        <xsd:restriction base="dms:Note"/>
      </xsd:simpleType>
    </xsd:element>
    <xsd:element name="LastSharedByTime" ma:index="12" nillable="true" ma:displayName="Last Shared By Time" ma:description="" ma:hidden="true" ma:internalName="LastSharedByTime" ma:readOnly="true">
      <xsd:simpleType>
        <xsd:restriction base="dms:DateTime"/>
      </xsd:simpleType>
    </xsd:element>
    <xsd:element name="_STS_x0020_AppliedHashtags" ma:index="17" nillable="true" ma:displayName="Applied Hashtags" ma:description="" ma:internalName="_STS_x0020_AppliedHashtags" ma:readOnly="true" ma:showField="Titl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119789-db9b-4c11-887a-b19ee909aa2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_STS_x0020_Hashtags" ma:index="16" nillable="true" ma:displayName="Hashtags" ma:description="" ma:list="{2e6496ec-2f48-4f22-a361-38123e560cbc}" ma:internalName="_STS_x0020_Hashtag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description=""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 ds:uri="http://schemas.microsoft.com/sharepoint/v3"/>
    <ds:schemaRef ds:uri="af751623-3902-4395-abb9-36830a0dac06"/>
    <ds:schemaRef ds:uri="44119789-db9b-4c11-887a-b19ee909aa2d"/>
  </ds:schemaRefs>
</ds:datastoreItem>
</file>

<file path=customXml/itemProps3.xml><?xml version="1.0" encoding="utf-8"?>
<ds:datastoreItem xmlns:ds="http://schemas.openxmlformats.org/officeDocument/2006/customXml" ds:itemID="{4A86DE22-3221-49E9-A57A-3D212B6589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f751623-3902-4395-abb9-36830a0dac06"/>
    <ds:schemaRef ds:uri="44119789-db9b-4c11-887a-b19ee909aa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16-9_Blue_Business_2019_14</Template>
  <TotalTime>55</TotalTime>
  <Words>1587</Words>
  <Application>Microsoft Office PowerPoint</Application>
  <PresentationFormat>Widescreen</PresentationFormat>
  <Paragraphs>112</Paragraphs>
  <Slides>8</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vt:i4>
      </vt:variant>
    </vt:vector>
  </HeadingPairs>
  <TitlesOfParts>
    <vt:vector size="19" baseType="lpstr">
      <vt:lpstr>Arial</vt:lpstr>
      <vt:lpstr>Consolas</vt:lpstr>
      <vt:lpstr>Segoe Light</vt:lpstr>
      <vt:lpstr>Segoe UI</vt:lpstr>
      <vt:lpstr>Segoe UI Light</vt:lpstr>
      <vt:lpstr>Segoe UI Semibold</vt:lpstr>
      <vt:lpstr>Segoe UI Semilight</vt:lpstr>
      <vt:lpstr>Wingdings</vt:lpstr>
      <vt:lpstr>White Template</vt:lpstr>
      <vt:lpstr>1_White Template</vt:lpstr>
      <vt:lpstr>2_White Template</vt:lpstr>
      <vt:lpstr>PowerPoint Presentation</vt:lpstr>
      <vt:lpstr>ECIF End-to-End Process + Supplier Onboarding</vt:lpstr>
      <vt:lpstr>ECIF Supplier Enablement</vt:lpstr>
      <vt:lpstr>Microsoft Payment Central (MPC) Overview</vt:lpstr>
      <vt:lpstr>Supplier Security and Privacy Assurance (SSPA) Program</vt:lpstr>
      <vt:lpstr>RFP Procurement Rate Card Overview</vt:lpstr>
      <vt:lpstr>What information does MSFT need from the ECIF Supplier?</vt:lpstr>
      <vt:lpstr>PowerPoint Presentation</vt:lpstr>
    </vt:vector>
  </TitlesOfParts>
  <Manager>&lt;Comms manager name here&gt;</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brand template</dc:title>
  <dc:subject>&lt;Event name&gt;</dc:subject>
  <dc:creator>Niphon Kichanan (IFG - INTERNATIONAL FINANCIAL)</dc:creator>
  <cp:keywords/>
  <dc:description/>
  <cp:lastModifiedBy>Patrick Haberkamp (Red Sky Blue Water LLC)</cp:lastModifiedBy>
  <cp:revision>4</cp:revision>
  <dcterms:created xsi:type="dcterms:W3CDTF">2019-06-15T08:06:49Z</dcterms:created>
  <dcterms:modified xsi:type="dcterms:W3CDTF">2023-08-01T14:18:54Z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0x0101009529B99EC138AA43877FA60092BF3A15</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maryfj@microsoft.com</vt:lpwstr>
  </property>
  <property fmtid="{D5CDD505-2E9C-101B-9397-08002B2CF9AE}" pid="15" name="MSIP_Label_f42aa342-8706-4288-bd11-ebb85995028c_SetDate">
    <vt:lpwstr>2017-08-29T14:27:20.8568347-07:00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ies>
</file>