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12192000" cy="6858000"/>
  <p:notesSz cx="6797675" cy="9929813"/>
  <p:embeddedFontLst>
    <p:embeddedFont>
      <p:font typeface="Calibri" panose="020F0502020204030204" pitchFamily="34" charset="0"/>
      <p:regular r:id="rId5"/>
      <p:bold r:id="rId6"/>
      <p:italic r:id="rId7"/>
      <p:boldItalic r:id="rId8"/>
    </p:embeddedFont>
    <p:embeddedFont>
      <p:font typeface="Quattrocento Sans" panose="020B0502050000020003" pitchFamily="34" charset="0"/>
      <p:regular r:id="rId9"/>
      <p:bold r:id="rId10"/>
      <p:italic r:id="rId11"/>
      <p:boldItalic r:id="rId12"/>
    </p:embeddedFont>
    <p:embeddedFont>
      <p:font typeface="Segoe UI Light" panose="020B0502040204020203" pitchFamily="34" charset="0"/>
      <p:regular r:id="rId13"/>
      <p: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JlwSxQRwy+m+h6l6+lkKFEs+E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65F696-A722-DC09-C055-24DD45AD4CF0}" name="Richard Wingeier (JeffreyM Consulting LLC)" initials="RW(CL" userId="S::v-rwinge@microsoft.com::c9535ed7-bd75-4c71-a2c1-022ee49d7a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erolia Kim" initials="" lastIdx="5" clrIdx="0"/>
  <p:cmAuthor id="1" name="Richard Wingeier" initials="RW" lastIdx="5" clrIdx="1">
    <p:extLst>
      <p:ext uri="{19B8F6BF-5375-455C-9EA6-DF929625EA0E}">
        <p15:presenceInfo xmlns:p15="http://schemas.microsoft.com/office/powerpoint/2012/main" userId="e56da4d170c44b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7CF4F-306C-4048-A655-9623B51DD7C2}" v="15" dt="2023-02-22T17:20:4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844" autoAdjust="0"/>
    <p:restoredTop sz="96052" autoAdjust="0"/>
  </p:normalViewPr>
  <p:slideViewPr>
    <p:cSldViewPr snapToGrid="0">
      <p:cViewPr varScale="1">
        <p:scale>
          <a:sx n="105" d="100"/>
          <a:sy n="105" d="100"/>
        </p:scale>
        <p:origin x="30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customschemas.google.com/relationships/presentationmetadata" Target="metadata"/><Relationship Id="rId23" Type="http://schemas.microsoft.com/office/2018/10/relationships/authors" Target="authors.xml"/><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ingeier (JeffreyM Consulting LLC)" userId="c9535ed7-bd75-4c71-a2c1-022ee49d7ad8" providerId="ADAL" clId="{61B7CF4F-306C-4048-A655-9623B51DD7C2}"/>
    <pc:docChg chg="undo custSel modSld">
      <pc:chgData name="Richard Wingeier (JeffreyM Consulting LLC)" userId="c9535ed7-bd75-4c71-a2c1-022ee49d7ad8" providerId="ADAL" clId="{61B7CF4F-306C-4048-A655-9623B51DD7C2}" dt="2023-02-22T18:47:53.003" v="3380" actId="20577"/>
      <pc:docMkLst>
        <pc:docMk/>
      </pc:docMkLst>
      <pc:sldChg chg="modSp mod">
        <pc:chgData name="Richard Wingeier (JeffreyM Consulting LLC)" userId="c9535ed7-bd75-4c71-a2c1-022ee49d7ad8" providerId="ADAL" clId="{61B7CF4F-306C-4048-A655-9623B51DD7C2}" dt="2023-02-17T15:49:20.789" v="3334" actId="6549"/>
        <pc:sldMkLst>
          <pc:docMk/>
          <pc:sldMk cId="0" sldId="256"/>
        </pc:sldMkLst>
        <pc:spChg chg="mod">
          <ac:chgData name="Richard Wingeier (JeffreyM Consulting LLC)" userId="c9535ed7-bd75-4c71-a2c1-022ee49d7ad8" providerId="ADAL" clId="{61B7CF4F-306C-4048-A655-9623B51DD7C2}" dt="2023-02-17T15:46:22.476" v="3329" actId="2711"/>
          <ac:spMkLst>
            <pc:docMk/>
            <pc:sldMk cId="0" sldId="256"/>
            <ac:spMk id="90" creationId="{00000000-0000-0000-0000-000000000000}"/>
          </ac:spMkLst>
        </pc:spChg>
        <pc:spChg chg="mod">
          <ac:chgData name="Richard Wingeier (JeffreyM Consulting LLC)" userId="c9535ed7-bd75-4c71-a2c1-022ee49d7ad8" providerId="ADAL" clId="{61B7CF4F-306C-4048-A655-9623B51DD7C2}" dt="2023-02-17T15:46:28.893" v="3330" actId="2711"/>
          <ac:spMkLst>
            <pc:docMk/>
            <pc:sldMk cId="0" sldId="256"/>
            <ac:spMk id="91" creationId="{00000000-0000-0000-0000-000000000000}"/>
          </ac:spMkLst>
        </pc:spChg>
        <pc:spChg chg="mod">
          <ac:chgData name="Richard Wingeier (JeffreyM Consulting LLC)" userId="c9535ed7-bd75-4c71-a2c1-022ee49d7ad8" providerId="ADAL" clId="{61B7CF4F-306C-4048-A655-9623B51DD7C2}" dt="2023-02-17T15:49:20.789" v="3334" actId="6549"/>
          <ac:spMkLst>
            <pc:docMk/>
            <pc:sldMk cId="0" sldId="256"/>
            <ac:spMk id="92" creationId="{00000000-0000-0000-0000-000000000000}"/>
          </ac:spMkLst>
        </pc:spChg>
        <pc:spChg chg="mod">
          <ac:chgData name="Richard Wingeier (JeffreyM Consulting LLC)" userId="c9535ed7-bd75-4c71-a2c1-022ee49d7ad8" providerId="ADAL" clId="{61B7CF4F-306C-4048-A655-9623B51DD7C2}" dt="2023-02-17T15:45:47.970" v="3328"/>
          <ac:spMkLst>
            <pc:docMk/>
            <pc:sldMk cId="0" sldId="256"/>
            <ac:spMk id="95" creationId="{00000000-0000-0000-0000-000000000000}"/>
          </ac:spMkLst>
        </pc:spChg>
        <pc:spChg chg="mod">
          <ac:chgData name="Richard Wingeier (JeffreyM Consulting LLC)" userId="c9535ed7-bd75-4c71-a2c1-022ee49d7ad8" providerId="ADAL" clId="{61B7CF4F-306C-4048-A655-9623B51DD7C2}" dt="2023-02-17T15:45:04.691" v="3325" actId="2711"/>
          <ac:spMkLst>
            <pc:docMk/>
            <pc:sldMk cId="0" sldId="256"/>
            <ac:spMk id="96" creationId="{00000000-0000-0000-0000-000000000000}"/>
          </ac:spMkLst>
        </pc:spChg>
        <pc:picChg chg="mod">
          <ac:chgData name="Richard Wingeier (JeffreyM Consulting LLC)" userId="c9535ed7-bd75-4c71-a2c1-022ee49d7ad8" providerId="ADAL" clId="{61B7CF4F-306C-4048-A655-9623B51DD7C2}" dt="2023-02-01T15:52:04.466" v="76" actId="14826"/>
          <ac:picMkLst>
            <pc:docMk/>
            <pc:sldMk cId="0" sldId="256"/>
            <ac:picMk id="89" creationId="{00000000-0000-0000-0000-000000000000}"/>
          </ac:picMkLst>
        </pc:picChg>
      </pc:sldChg>
      <pc:sldChg chg="modSp mod addCm delCm modCm">
        <pc:chgData name="Richard Wingeier (JeffreyM Consulting LLC)" userId="c9535ed7-bd75-4c71-a2c1-022ee49d7ad8" providerId="ADAL" clId="{61B7CF4F-306C-4048-A655-9623B51DD7C2}" dt="2023-02-22T18:47:53.003" v="3380" actId="20577"/>
        <pc:sldMkLst>
          <pc:docMk/>
          <pc:sldMk cId="0" sldId="257"/>
        </pc:sldMkLst>
        <pc:spChg chg="mod">
          <ac:chgData name="Richard Wingeier (JeffreyM Consulting LLC)" userId="c9535ed7-bd75-4c71-a2c1-022ee49d7ad8" providerId="ADAL" clId="{61B7CF4F-306C-4048-A655-9623B51DD7C2}" dt="2023-02-22T18:47:53.003" v="3380" actId="20577"/>
          <ac:spMkLst>
            <pc:docMk/>
            <pc:sldMk cId="0" sldId="257"/>
            <ac:spMk id="107" creationId="{00000000-0000-0000-0000-000000000000}"/>
          </ac:spMkLst>
        </pc:spChg>
        <pc:spChg chg="mod">
          <ac:chgData name="Richard Wingeier (JeffreyM Consulting LLC)" userId="c9535ed7-bd75-4c71-a2c1-022ee49d7ad8" providerId="ADAL" clId="{61B7CF4F-306C-4048-A655-9623B51DD7C2}" dt="2023-02-17T15:47:15.076" v="3333" actId="2711"/>
          <ac:spMkLst>
            <pc:docMk/>
            <pc:sldMk cId="0" sldId="257"/>
            <ac:spMk id="110" creationId="{00000000-0000-0000-0000-000000000000}"/>
          </ac:spMkLst>
        </pc:spChg>
        <pc:extLst>
          <p:ext xmlns:p="http://schemas.openxmlformats.org/presentationml/2006/main" uri="{D6D511B9-2390-475A-947B-AFAB55BFBCF1}">
            <pc226:cmChg xmlns:pc226="http://schemas.microsoft.com/office/powerpoint/2022/06/main/command" chg="add del mod">
              <pc226:chgData name="Richard Wingeier (JeffreyM Consulting LLC)" userId="c9535ed7-bd75-4c71-a2c1-022ee49d7ad8" providerId="ADAL" clId="{61B7CF4F-306C-4048-A655-9623B51DD7C2}" dt="2023-02-15T17:07:40.884" v="2704"/>
              <pc2:cmMkLst xmlns:pc2="http://schemas.microsoft.com/office/powerpoint/2019/9/main/command">
                <pc:docMk/>
                <pc:sldMk cId="0" sldId="257"/>
                <pc2:cmMk id="{9C314D7B-7DC3-445C-8B7A-93F9762374C4}"/>
              </pc2:cmMkLst>
            </pc226:cmChg>
            <pc226:cmChg xmlns:pc226="http://schemas.microsoft.com/office/powerpoint/2022/06/main/command" chg="add del mod">
              <pc226:chgData name="Richard Wingeier (JeffreyM Consulting LLC)" userId="c9535ed7-bd75-4c71-a2c1-022ee49d7ad8" providerId="ADAL" clId="{61B7CF4F-306C-4048-A655-9623B51DD7C2}" dt="2023-02-15T17:07:42.684" v="2705"/>
              <pc2:cmMkLst xmlns:pc2="http://schemas.microsoft.com/office/powerpoint/2019/9/main/command">
                <pc:docMk/>
                <pc:sldMk cId="0" sldId="257"/>
                <pc2:cmMk id="{C25A96FE-B9DD-4C04-A23C-39C24252B346}"/>
              </pc2:cmMkLst>
            </pc226:cmChg>
          </p:ext>
        </pc:extLst>
      </pc:sldChg>
    </pc:docChg>
  </pc:docChgLst>
  <pc:docChgLst>
    <pc:chgData name="Richard Wingeier (JeffreyM Consulting LLC)" userId="c9535ed7-bd75-4c71-a2c1-022ee49d7ad8" providerId="ADAL" clId="{057F7E92-52B5-46A2-BCFB-E33048DA4DBA}"/>
    <pc:docChg chg="modSld">
      <pc:chgData name="Richard Wingeier (JeffreyM Consulting LLC)" userId="c9535ed7-bd75-4c71-a2c1-022ee49d7ad8" providerId="ADAL" clId="{057F7E92-52B5-46A2-BCFB-E33048DA4DBA}" dt="2023-01-23T16:04:04.956" v="27" actId="14100"/>
      <pc:docMkLst>
        <pc:docMk/>
      </pc:docMkLst>
      <pc:sldChg chg="modSp mod">
        <pc:chgData name="Richard Wingeier (JeffreyM Consulting LLC)" userId="c9535ed7-bd75-4c71-a2c1-022ee49d7ad8" providerId="ADAL" clId="{057F7E92-52B5-46A2-BCFB-E33048DA4DBA}" dt="2023-01-23T16:04:04.956" v="27" actId="14100"/>
        <pc:sldMkLst>
          <pc:docMk/>
          <pc:sldMk cId="0" sldId="256"/>
        </pc:sldMkLst>
        <pc:spChg chg="mod">
          <ac:chgData name="Richard Wingeier (JeffreyM Consulting LLC)" userId="c9535ed7-bd75-4c71-a2c1-022ee49d7ad8" providerId="ADAL" clId="{057F7E92-52B5-46A2-BCFB-E33048DA4DBA}" dt="2023-01-23T16:03:53.741" v="24" actId="14100"/>
          <ac:spMkLst>
            <pc:docMk/>
            <pc:sldMk cId="0" sldId="256"/>
            <ac:spMk id="94" creationId="{00000000-0000-0000-0000-000000000000}"/>
          </ac:spMkLst>
        </pc:spChg>
        <pc:spChg chg="mod">
          <ac:chgData name="Richard Wingeier (JeffreyM Consulting LLC)" userId="c9535ed7-bd75-4c71-a2c1-022ee49d7ad8" providerId="ADAL" clId="{057F7E92-52B5-46A2-BCFB-E33048DA4DBA}" dt="2023-01-23T16:04:04.956" v="27" actId="14100"/>
          <ac:spMkLst>
            <pc:docMk/>
            <pc:sldMk cId="0" sldId="256"/>
            <ac:spMk id="95" creationId="{00000000-0000-0000-0000-000000000000}"/>
          </ac:spMkLst>
        </pc:spChg>
        <pc:spChg chg="mod">
          <ac:chgData name="Richard Wingeier (JeffreyM Consulting LLC)" userId="c9535ed7-bd75-4c71-a2c1-022ee49d7ad8" providerId="ADAL" clId="{057F7E92-52B5-46A2-BCFB-E33048DA4DBA}" dt="2023-01-23T16:03:57.712" v="25" actId="14100"/>
          <ac:spMkLst>
            <pc:docMk/>
            <pc:sldMk cId="0" sldId="256"/>
            <ac:spMk id="96" creationId="{00000000-0000-0000-0000-000000000000}"/>
          </ac:spMkLst>
        </pc:spChg>
        <pc:spChg chg="mod">
          <ac:chgData name="Richard Wingeier (JeffreyM Consulting LLC)" userId="c9535ed7-bd75-4c71-a2c1-022ee49d7ad8" providerId="ADAL" clId="{057F7E92-52B5-46A2-BCFB-E33048DA4DBA}" dt="2023-01-23T16:03:33.390" v="3" actId="20577"/>
          <ac:spMkLst>
            <pc:docMk/>
            <pc:sldMk cId="0" sldId="256"/>
            <ac:spMk id="98" creationId="{00000000-0000-0000-0000-000000000000}"/>
          </ac:spMkLst>
        </pc:spChg>
      </pc:sldChg>
      <pc:sldChg chg="modSp mod">
        <pc:chgData name="Richard Wingeier (JeffreyM Consulting LLC)" userId="c9535ed7-bd75-4c71-a2c1-022ee49d7ad8" providerId="ADAL" clId="{057F7E92-52B5-46A2-BCFB-E33048DA4DBA}" dt="2023-01-23T16:03:28.942" v="1" actId="20577"/>
        <pc:sldMkLst>
          <pc:docMk/>
          <pc:sldMk cId="0" sldId="257"/>
        </pc:sldMkLst>
        <pc:spChg chg="mod">
          <ac:chgData name="Richard Wingeier (JeffreyM Consulting LLC)" userId="c9535ed7-bd75-4c71-a2c1-022ee49d7ad8" providerId="ADAL" clId="{057F7E92-52B5-46A2-BCFB-E33048DA4DBA}" dt="2023-01-23T16:03:28.942" v="1" actId="20577"/>
          <ac:spMkLst>
            <pc:docMk/>
            <pc:sldMk cId="0" sldId="257"/>
            <ac:spMk id="1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5659"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25"/>
            <a:ext cx="6172200" cy="4873625"/>
          </a:xfrm>
          <a:prstGeom prst="rect">
            <a:avLst/>
          </a:prstGeom>
          <a:noFill/>
          <a:ln>
            <a:noFill/>
          </a:ln>
        </p:spPr>
      </p:sp>
      <p:sp>
        <p:nvSpPr>
          <p:cNvPr id="68" name="Google Shape;68;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azuremarketplace.microsoft.com/en-us/marketplace/apps/airplanesolutionssl1591717808779.airpricing-fares?ocid=GTMRewards_CaseStudy_airpricing-fares_97f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a:blip r:embed="rId3"/>
          <a:srcRect l="1264" r="1264"/>
          <a:stretch/>
        </p:blipFill>
        <p:spPr>
          <a:xfrm>
            <a:off x="-4766" y="0"/>
            <a:ext cx="12209466" cy="6858000"/>
          </a:xfrm>
          <a:prstGeom prst="rect">
            <a:avLst/>
          </a:prstGeom>
          <a:noFill/>
          <a:ln>
            <a:noFill/>
          </a:ln>
        </p:spPr>
      </p:pic>
      <p:sp>
        <p:nvSpPr>
          <p:cNvPr id="90" name="Google Shape;90;p1"/>
          <p:cNvSpPr/>
          <p:nvPr/>
        </p:nvSpPr>
        <p:spPr>
          <a:xfrm>
            <a:off x="2398465" y="3040192"/>
            <a:ext cx="3210364" cy="1826465"/>
          </a:xfrm>
          <a:prstGeom prst="homePlate">
            <a:avLst>
              <a:gd name="adj" fmla="val 9671"/>
            </a:avLst>
          </a:prstGeom>
          <a:solidFill>
            <a:srgbClr val="3F3F3F">
              <a:alpha val="84705"/>
            </a:srgbClr>
          </a:solidFill>
          <a:ln>
            <a:noFill/>
          </a:ln>
        </p:spPr>
        <p:txBody>
          <a:bodyPr spcFirstLastPara="1" wrap="square" lIns="137100" tIns="45700" rIns="91425" bIns="91425" anchor="t" anchorCtr="0">
            <a:noAutofit/>
          </a:bodyPr>
          <a:lstStyle/>
          <a:p>
            <a:pPr marL="0" marR="0" lvl="0" indent="0" algn="l" rtl="0">
              <a:spcBef>
                <a:spcPts val="0"/>
              </a:spcBef>
              <a:spcAft>
                <a:spcPts val="0"/>
              </a:spcAft>
              <a:buNone/>
            </a:pPr>
            <a:r>
              <a:rPr lang="en-US" sz="16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Helping travel companies boost efficiency and cost margins</a:t>
            </a:r>
            <a:endParaRPr lang="en-US" sz="18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endParaRPr>
          </a:p>
          <a:p>
            <a:pPr marL="0" marR="0" lvl="0" indent="0" algn="l" rtl="0">
              <a:spcBef>
                <a:spcPts val="800"/>
              </a:spcBef>
              <a:spcAft>
                <a:spcPts val="0"/>
              </a:spcAft>
              <a:buNone/>
            </a:pPr>
            <a:r>
              <a:rPr lang="en-US" sz="11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Built on Microsoft Azure, Airplane Solutions’ Air Pricing empowers airlines to update their booking process and offer customers accurate, real-time fare quotes and improved service.</a:t>
            </a:r>
            <a:endParaRPr lang="en-US" dirty="0">
              <a:latin typeface="Segoe UI Light" panose="020B0502040204020203" pitchFamily="34" charset="0"/>
              <a:cs typeface="Segoe UI Light" panose="020B0502040204020203" pitchFamily="34" charset="0"/>
            </a:endParaRPr>
          </a:p>
        </p:txBody>
      </p:sp>
      <p:sp>
        <p:nvSpPr>
          <p:cNvPr id="91" name="Google Shape;91;p1"/>
          <p:cNvSpPr/>
          <p:nvPr/>
        </p:nvSpPr>
        <p:spPr>
          <a:xfrm>
            <a:off x="5480261" y="3040192"/>
            <a:ext cx="3284467" cy="1826465"/>
          </a:xfrm>
          <a:prstGeom prst="chevron">
            <a:avLst>
              <a:gd name="adj" fmla="val 9163"/>
            </a:avLst>
          </a:prstGeom>
          <a:solidFill>
            <a:srgbClr val="504F5F">
              <a:alpha val="84705"/>
            </a:srgbClr>
          </a:solidFill>
          <a:ln>
            <a:noFill/>
          </a:ln>
        </p:spPr>
        <p:txBody>
          <a:bodyPr spcFirstLastPara="1" wrap="square" lIns="45700" tIns="91425" rIns="0" bIns="91425" anchor="t" anchorCtr="0">
            <a:noAutofit/>
          </a:bodyPr>
          <a:lstStyle/>
          <a:p>
            <a:pPr marL="0" marR="0" lvl="0" indent="0" algn="l" rtl="0">
              <a:spcBef>
                <a:spcPts val="0"/>
              </a:spcBef>
              <a:spcAft>
                <a:spcPts val="0"/>
              </a:spcAft>
              <a:buNone/>
            </a:pPr>
            <a:r>
              <a:rPr lang="en-US" sz="1600" dirty="0">
                <a:solidFill>
                  <a:srgbClr val="FFFFFF"/>
                </a:solidFill>
                <a:latin typeface="Segoe UI Light" panose="020B0502040204020203" pitchFamily="34" charset="0"/>
                <a:ea typeface="Quattrocento Sans"/>
                <a:cs typeface="Segoe UI Light" panose="020B0502040204020203" pitchFamily="34" charset="0"/>
                <a:sym typeface="Quattrocento Sans"/>
              </a:rPr>
              <a:t>Increasing awareness of Air Pricing via Marketplace Rewards</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1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Airplane Solutions participated in several Marketplace Rewards benefits, including Azure sponsorship, press release support, and a commercial marketplace blog feature.</a:t>
            </a:r>
            <a:endParaRPr dirty="0">
              <a:latin typeface="Segoe UI Light" panose="020B0502040204020203" pitchFamily="34" charset="0"/>
              <a:cs typeface="Segoe UI Light" panose="020B0502040204020203" pitchFamily="34" charset="0"/>
            </a:endParaRPr>
          </a:p>
        </p:txBody>
      </p:sp>
      <p:sp>
        <p:nvSpPr>
          <p:cNvPr id="92" name="Google Shape;92;p1"/>
          <p:cNvSpPr/>
          <p:nvPr/>
        </p:nvSpPr>
        <p:spPr>
          <a:xfrm>
            <a:off x="8612071" y="3040192"/>
            <a:ext cx="3599311" cy="1826465"/>
          </a:xfrm>
          <a:custGeom>
            <a:avLst/>
            <a:gdLst/>
            <a:ahLst/>
            <a:cxnLst/>
            <a:rect l="l" t="t" r="r" b="b"/>
            <a:pathLst>
              <a:path w="3515353" h="2468880" extrusionOk="0">
                <a:moveTo>
                  <a:pt x="0" y="0"/>
                </a:moveTo>
                <a:lnTo>
                  <a:pt x="3515353" y="0"/>
                </a:lnTo>
                <a:lnTo>
                  <a:pt x="3515353" y="2468880"/>
                </a:lnTo>
                <a:lnTo>
                  <a:pt x="0" y="2468880"/>
                </a:lnTo>
                <a:lnTo>
                  <a:pt x="218447" y="1234440"/>
                </a:lnTo>
                <a:lnTo>
                  <a:pt x="0" y="0"/>
                </a:lnTo>
                <a:close/>
              </a:path>
            </a:pathLst>
          </a:custGeom>
          <a:solidFill>
            <a:srgbClr val="45226D">
              <a:alpha val="84705"/>
            </a:srgbClr>
          </a:solidFill>
          <a:ln>
            <a:noFill/>
          </a:ln>
        </p:spPr>
        <p:txBody>
          <a:bodyPr spcFirstLastPara="1" wrap="square" lIns="274300" tIns="91425" rIns="91425" bIns="91425" anchor="t" anchorCtr="0">
            <a:noAutofit/>
          </a:bodyPr>
          <a:lstStyle/>
          <a:p>
            <a:pPr lvl="0"/>
            <a:r>
              <a:rPr lang="en-US" sz="1600" dirty="0">
                <a:solidFill>
                  <a:srgbClr val="FFFFFF"/>
                </a:solidFill>
                <a:latin typeface="Segoe UI Light" panose="020B0502040204020203" pitchFamily="34" charset="0"/>
                <a:ea typeface="Quattrocento Sans"/>
                <a:cs typeface="Segoe UI Light" panose="020B0502040204020203" pitchFamily="34" charset="0"/>
                <a:sym typeface="Quattrocento Sans"/>
              </a:rPr>
              <a:t>Growing business </a:t>
            </a:r>
            <a:r>
              <a:rPr lang="en-US" sz="16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with Marketplace Rewards and Azure Marketplace</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1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Marketplace Rewards benefits helped Airplane Solutions drive traffic to its Air Pricing listing on Azure Marketplace, creating more leads and referrals resulting in successful co-sell opportunities.</a:t>
            </a:r>
            <a:endParaRPr dirty="0">
              <a:latin typeface="Segoe UI Light" panose="020B0502040204020203" pitchFamily="34" charset="0"/>
              <a:cs typeface="Segoe UI Light" panose="020B0502040204020203" pitchFamily="34" charset="0"/>
            </a:endParaRPr>
          </a:p>
        </p:txBody>
      </p:sp>
      <p:sp>
        <p:nvSpPr>
          <p:cNvPr id="93" name="Google Shape;93;p1"/>
          <p:cNvSpPr/>
          <p:nvPr/>
        </p:nvSpPr>
        <p:spPr>
          <a:xfrm rot="10800000">
            <a:off x="-7941" y="1"/>
            <a:ext cx="12209465" cy="2346884"/>
          </a:xfrm>
          <a:prstGeom prst="rect">
            <a:avLst/>
          </a:prstGeom>
          <a:gradFill>
            <a:gsLst>
              <a:gs pos="0">
                <a:srgbClr val="000000">
                  <a:alpha val="0"/>
                </a:srgbClr>
              </a:gs>
              <a:gs pos="3000">
                <a:srgbClr val="000000">
                  <a:alpha val="0"/>
                </a:srgbClr>
              </a:gs>
              <a:gs pos="66000">
                <a:srgbClr val="000000">
                  <a:alpha val="29803"/>
                </a:srgbClr>
              </a:gs>
              <a:gs pos="100000">
                <a:srgbClr val="000000">
                  <a:alpha val="29803"/>
                </a:srgbClr>
              </a:gs>
            </a:gsLst>
            <a:lin ang="5400000" scaled="0"/>
          </a:gradFill>
          <a:ln>
            <a:noFill/>
          </a:ln>
        </p:spPr>
        <p:txBody>
          <a:bodyPr spcFirstLastPara="1" wrap="square" lIns="457050" tIns="182825" rIns="457050" bIns="182825" anchor="b" anchorCtr="0">
            <a:noAutofit/>
          </a:bodyPr>
          <a:lstStyle/>
          <a:p>
            <a:pPr marL="0" marR="0" lvl="0" indent="0" algn="r" rtl="0">
              <a:lnSpc>
                <a:spcPct val="60000"/>
              </a:lnSpc>
              <a:spcBef>
                <a:spcPts val="0"/>
              </a:spcBef>
              <a:spcAft>
                <a:spcPts val="0"/>
              </a:spcAft>
              <a:buClr>
                <a:srgbClr val="FFFFFF"/>
              </a:buClr>
              <a:buSzPts val="2000"/>
              <a:buFont typeface="Quattrocento Sans"/>
              <a:buNone/>
            </a:pPr>
            <a:br>
              <a:rPr lang="en-US" sz="2000" b="0" i="1" u="none" strike="noStrike" cap="none">
                <a:solidFill>
                  <a:srgbClr val="FFFFFF"/>
                </a:solidFill>
                <a:latin typeface="Quattrocento Sans"/>
                <a:ea typeface="Quattrocento Sans"/>
                <a:cs typeface="Quattrocento Sans"/>
                <a:sym typeface="Quattrocento Sans"/>
              </a:rPr>
            </a:br>
            <a:endParaRPr sz="1600" b="0" i="0" u="none" strike="noStrike" cap="none">
              <a:solidFill>
                <a:srgbClr val="FFFFFF"/>
              </a:solidFill>
              <a:latin typeface="Quattrocento Sans"/>
              <a:ea typeface="Quattrocento Sans"/>
              <a:cs typeface="Quattrocento Sans"/>
              <a:sym typeface="Quattrocento Sans"/>
            </a:endParaRPr>
          </a:p>
        </p:txBody>
      </p:sp>
      <p:sp>
        <p:nvSpPr>
          <p:cNvPr id="94" name="Google Shape;94;p1"/>
          <p:cNvSpPr/>
          <p:nvPr/>
        </p:nvSpPr>
        <p:spPr>
          <a:xfrm rot="10800000" flipH="1">
            <a:off x="-7950" y="570153"/>
            <a:ext cx="7278074" cy="1588058"/>
          </a:xfrm>
          <a:prstGeom prst="rect">
            <a:avLst/>
          </a:prstGeom>
          <a:solidFill>
            <a:srgbClr val="44216C">
              <a:alpha val="84705"/>
            </a:srgbClr>
          </a:solidFill>
          <a:ln>
            <a:noFill/>
          </a:ln>
        </p:spPr>
        <p:txBody>
          <a:bodyPr spcFirstLastPara="1" wrap="square" lIns="70650" tIns="36025" rIns="70650" bIns="36025" anchor="ctr" anchorCtr="0">
            <a:noAutofit/>
          </a:bodyPr>
          <a:lstStyle/>
          <a:p>
            <a:pPr marL="0" marR="0" lvl="0" indent="0" algn="ctr" rtl="0">
              <a:lnSpc>
                <a:spcPct val="100000"/>
              </a:lnSpc>
              <a:spcBef>
                <a:spcPts val="0"/>
              </a:spcBef>
              <a:spcAft>
                <a:spcPts val="0"/>
              </a:spcAft>
              <a:buClr>
                <a:schemeClr val="dk1"/>
              </a:buClr>
              <a:buSzPts val="1545"/>
              <a:buFont typeface="Calibri"/>
              <a:buNone/>
            </a:pPr>
            <a:endParaRPr sz="1545" b="0" i="0" u="none" strike="noStrike" cap="none">
              <a:solidFill>
                <a:srgbClr val="FFFFFF"/>
              </a:solidFill>
              <a:latin typeface="Quattrocento Sans"/>
              <a:ea typeface="Quattrocento Sans"/>
              <a:cs typeface="Quattrocento Sans"/>
              <a:sym typeface="Quattrocento Sans"/>
            </a:endParaRPr>
          </a:p>
        </p:txBody>
      </p:sp>
      <p:sp>
        <p:nvSpPr>
          <p:cNvPr id="95" name="Google Shape;95;p1"/>
          <p:cNvSpPr txBox="1"/>
          <p:nvPr/>
        </p:nvSpPr>
        <p:spPr>
          <a:xfrm>
            <a:off x="328311" y="1235755"/>
            <a:ext cx="6858100" cy="738656"/>
          </a:xfrm>
          <a:prstGeom prst="rect">
            <a:avLst/>
          </a:prstGeom>
          <a:noFill/>
          <a:ln>
            <a:noFill/>
          </a:ln>
        </p:spPr>
        <p:txBody>
          <a:bodyPr spcFirstLastPara="1" wrap="square" lIns="91425" tIns="146300" rIns="182875" bIns="146300" anchor="t" anchorCtr="0">
            <a:spAutoFit/>
          </a:bodyPr>
          <a:lstStyle/>
          <a:p>
            <a:pPr marL="0" marR="0" lvl="0" indent="0" algn="l" rtl="0">
              <a:lnSpc>
                <a:spcPct val="90000"/>
              </a:lnSpc>
              <a:spcBef>
                <a:spcPts val="0"/>
              </a:spcBef>
              <a:spcAft>
                <a:spcPts val="0"/>
              </a:spcAft>
              <a:buNone/>
            </a:pPr>
            <a:r>
              <a:rPr lang="en-US" sz="1600" b="0" i="1"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With Microsoft Marketplace Rewards, Airplane Solutions converts leads into co-sell opportunities and increases revenue</a:t>
            </a:r>
            <a:endParaRPr dirty="0">
              <a:latin typeface="Segoe UI Light" panose="020B0502040204020203" pitchFamily="34" charset="0"/>
              <a:cs typeface="Segoe UI Light" panose="020B0502040204020203" pitchFamily="34" charset="0"/>
            </a:endParaRPr>
          </a:p>
        </p:txBody>
      </p:sp>
      <p:sp>
        <p:nvSpPr>
          <p:cNvPr id="96" name="Google Shape;96;p1"/>
          <p:cNvSpPr/>
          <p:nvPr/>
        </p:nvSpPr>
        <p:spPr>
          <a:xfrm>
            <a:off x="285748" y="712007"/>
            <a:ext cx="698437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Airplane Solutions case study</a:t>
            </a:r>
            <a:endParaRPr dirty="0">
              <a:latin typeface="Segoe UI Light" panose="020B0502040204020203" pitchFamily="34" charset="0"/>
              <a:cs typeface="Segoe UI Light" panose="020B0502040204020203" pitchFamily="34" charset="0"/>
            </a:endParaRPr>
          </a:p>
        </p:txBody>
      </p:sp>
      <p:sp>
        <p:nvSpPr>
          <p:cNvPr id="97" name="Google Shape;97;p1"/>
          <p:cNvSpPr/>
          <p:nvPr/>
        </p:nvSpPr>
        <p:spPr>
          <a:xfrm>
            <a:off x="-1" y="6338022"/>
            <a:ext cx="12207875" cy="534977"/>
          </a:xfrm>
          <a:prstGeom prst="homePlate">
            <a:avLst>
              <a:gd name="adj" fmla="val 0"/>
            </a:avLst>
          </a:prstGeom>
          <a:solidFill>
            <a:srgbClr val="FFFFFF">
              <a:alpha val="80000"/>
            </a:srgbClr>
          </a:solidFill>
          <a:ln>
            <a:noFill/>
          </a:ln>
        </p:spPr>
        <p:txBody>
          <a:bodyPr spcFirstLastPara="1" wrap="square" lIns="137100" tIns="137100" rIns="137100" bIns="137100" anchor="t" anchorCtr="0">
            <a:noAutofit/>
          </a:bodyPr>
          <a:lstStyle/>
          <a:p>
            <a:pPr marL="0" marR="0" lvl="0" indent="0" algn="l" rtl="0">
              <a:lnSpc>
                <a:spcPct val="100000"/>
              </a:lnSpc>
              <a:spcBef>
                <a:spcPts val="0"/>
              </a:spcBef>
              <a:spcAft>
                <a:spcPts val="0"/>
              </a:spcAft>
              <a:buClr>
                <a:srgbClr val="FFFFFF"/>
              </a:buClr>
              <a:buSzPts val="1100"/>
              <a:buFont typeface="Calibri"/>
              <a:buNone/>
            </a:pPr>
            <a:endParaRPr sz="1100" b="0" i="0" u="none" strike="noStrike" cap="none">
              <a:solidFill>
                <a:srgbClr val="FFFFFF"/>
              </a:solidFill>
              <a:latin typeface="Quattrocento Sans"/>
              <a:ea typeface="Quattrocento Sans"/>
              <a:cs typeface="Quattrocento Sans"/>
              <a:sym typeface="Quattrocento Sans"/>
            </a:endParaRPr>
          </a:p>
        </p:txBody>
      </p:sp>
      <p:sp>
        <p:nvSpPr>
          <p:cNvPr id="98" name="Google Shape;98;p1"/>
          <p:cNvSpPr txBox="1"/>
          <p:nvPr/>
        </p:nvSpPr>
        <p:spPr>
          <a:xfrm>
            <a:off x="285748" y="6443839"/>
            <a:ext cx="11753109" cy="307777"/>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1000" b="0" i="0" u="none" strike="noStrike" cap="none" dirty="0">
                <a:solidFill>
                  <a:schemeClr val="dk1"/>
                </a:solidFill>
                <a:latin typeface="Calibri"/>
                <a:ea typeface="Calibri"/>
                <a:cs typeface="Calibri"/>
                <a:sym typeface="Calibri"/>
              </a:rPr>
              <a:t>© 2023 Microsoft Corporation. All rights reserved. This case study is for informational purposes only. MICROSOFT MAKES NO WARRANTIES, EXPRESS OR IMPLIED, IN THIS SUMMARY. Microsoft and Microsoft Azure are either registered trademarks or trademarks of Microsoft Corporation in the United States and/or other countries. All other trademarks are property of their respective owners.</a:t>
            </a:r>
            <a:endParaRPr dirty="0"/>
          </a:p>
        </p:txBody>
      </p:sp>
      <p:pic>
        <p:nvPicPr>
          <p:cNvPr id="99" name="Google Shape;99;p1" descr="A picture containing drawing&#10;&#10;Description automatically generated"/>
          <p:cNvPicPr preferRelativeResize="0"/>
          <p:nvPr/>
        </p:nvPicPr>
        <p:blipFill rotWithShape="1">
          <a:blip r:embed="rId4">
            <a:alphaModFix/>
          </a:blip>
          <a:srcRect/>
          <a:stretch/>
        </p:blipFill>
        <p:spPr>
          <a:xfrm>
            <a:off x="1763" y="5463727"/>
            <a:ext cx="1951310" cy="8745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p:nvPr/>
        </p:nvSpPr>
        <p:spPr>
          <a:xfrm>
            <a:off x="0" y="0"/>
            <a:ext cx="12191998" cy="63230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0" y="6323023"/>
            <a:ext cx="12191998" cy="534977"/>
          </a:xfrm>
          <a:prstGeom prst="homePlate">
            <a:avLst>
              <a:gd name="adj" fmla="val 0"/>
            </a:avLst>
          </a:prstGeom>
          <a:solidFill>
            <a:srgbClr val="614383"/>
          </a:solidFill>
          <a:ln>
            <a:noFill/>
          </a:ln>
        </p:spPr>
        <p:txBody>
          <a:bodyPr spcFirstLastPara="1" wrap="square" lIns="137100" tIns="137100" rIns="137100" bIns="137100" anchor="t" anchorCtr="0">
            <a:noAutofit/>
          </a:bodyPr>
          <a:lstStyle/>
          <a:p>
            <a:pPr marL="0" marR="0" lvl="0" indent="0" algn="l" rtl="0">
              <a:lnSpc>
                <a:spcPct val="100000"/>
              </a:lnSpc>
              <a:spcBef>
                <a:spcPts val="0"/>
              </a:spcBef>
              <a:spcAft>
                <a:spcPts val="0"/>
              </a:spcAft>
              <a:buClr>
                <a:srgbClr val="FFFFFF"/>
              </a:buClr>
              <a:buSzPts val="1100"/>
              <a:buFont typeface="Calibri"/>
              <a:buNone/>
            </a:pPr>
            <a:endParaRPr sz="1100" b="0" i="0" u="none" strike="noStrike" cap="none">
              <a:solidFill>
                <a:srgbClr val="FFFFFF"/>
              </a:solidFill>
              <a:latin typeface="Quattrocento Sans"/>
              <a:ea typeface="Quattrocento Sans"/>
              <a:cs typeface="Quattrocento Sans"/>
              <a:sym typeface="Quattrocento Sans"/>
            </a:endParaRPr>
          </a:p>
        </p:txBody>
      </p:sp>
      <p:sp>
        <p:nvSpPr>
          <p:cNvPr id="107" name="Google Shape;107;p2"/>
          <p:cNvSpPr txBox="1"/>
          <p:nvPr/>
        </p:nvSpPr>
        <p:spPr>
          <a:xfrm>
            <a:off x="85283" y="118583"/>
            <a:ext cx="12032825"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rgbClr val="5F4181"/>
                </a:solidFill>
                <a:latin typeface="Segoe UI Light" panose="020B0502040204020203" pitchFamily="34" charset="0"/>
                <a:ea typeface="Quattrocento Sans"/>
                <a:cs typeface="Segoe UI Light" panose="020B0502040204020203" pitchFamily="34" charset="0"/>
                <a:sym typeface="Quattrocento Sans"/>
              </a:rPr>
              <a:t>Airplane Solutions empowers airlines and travelers with digital solutions</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 Microsoft partner since 2020, Airplane Solutions is a tech lab company delivering digital solutions for the air travel sector. The small business has earned Microsoft Cloud Platform and Data Analytics competencies and is on a mission to improve the airline booking process.</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Airplane Solutions collaborates with travel companies to improve their efficiency and cost margins, building custom software solutions on Microsoft Azure to help airlines update their booking process and offer customers better service. </a:t>
            </a: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hlinkClick r:id="rId3"/>
              </a:rPr>
              <a:t>Air Pricing</a:t>
            </a: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 the company’s flagship offering available in the Azure Marketplace, provides fare and ancillary price quotes in real time. The solution includes a pricing module that receives and distributes Airline Tariff Publishing Company (ATPCO) fares independently, enabling airlines to easily manage special fares or discounts on </a:t>
            </a:r>
            <a:r>
              <a:rPr lang="en-US" sz="1200" b="0" i="0" u="none" strike="noStrike" cap="none">
                <a:solidFill>
                  <a:schemeClr val="dk2"/>
                </a:solidFill>
                <a:latin typeface="Segoe UI Light" panose="020B0502040204020203" pitchFamily="34" charset="0"/>
                <a:ea typeface="Quattrocento Sans"/>
                <a:cs typeface="Segoe UI Light" panose="020B0502040204020203" pitchFamily="34" charset="0"/>
                <a:sym typeface="Quattrocento Sans"/>
              </a:rPr>
              <a:t>their website.</a:t>
            </a:r>
            <a:endPar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endParaRP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Agustín Hernández, COO at Airplane Solutions, said, “We are able to achieve some amazing cost improvements for our customers thanks to the impressive operational speed of Microsoft Azure technology and the flexibility provided by the system scalability." </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600" b="0" i="0" u="none" strike="noStrike" cap="none" dirty="0">
                <a:solidFill>
                  <a:srgbClr val="5F4181"/>
                </a:solidFill>
                <a:latin typeface="Segoe UI Light" panose="020B0502040204020203" pitchFamily="34" charset="0"/>
                <a:ea typeface="Quattrocento Sans"/>
                <a:cs typeface="Segoe UI Light" panose="020B0502040204020203" pitchFamily="34" charset="0"/>
                <a:sym typeface="Quattrocento Sans"/>
              </a:rPr>
              <a:t>Marketplace Rewards benefits help Airplane Solutions generate new opportunities </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Airplane Solutions uses Azure and the .NET Framework to develop its software solutions. The company also integrates Visual Studio and Microsoft 365 extensively in its daily workflows. </a:t>
            </a:r>
          </a:p>
          <a:p>
            <a:pPr marL="0" marR="0" lvl="0" indent="0" algn="l" rtl="0">
              <a:spcBef>
                <a:spcPts val="600"/>
              </a:spcBef>
              <a:spcAft>
                <a:spcPts val="0"/>
              </a:spcAft>
              <a:buNone/>
            </a:pPr>
            <a:r>
              <a:rPr lang="en-US" sz="1200" dirty="0">
                <a:solidFill>
                  <a:schemeClr val="dk2"/>
                </a:solidFill>
                <a:latin typeface="Segoe UI Light" panose="020B0502040204020203" pitchFamily="34" charset="0"/>
                <a:ea typeface="Quattrocento Sans"/>
                <a:cs typeface="Segoe UI Light" panose="020B0502040204020203" pitchFamily="34" charset="0"/>
                <a:sym typeface="Quattrocento Sans"/>
              </a:rPr>
              <a:t>"Listing our Air Pricing solution on the Azure Marketplace and using Microsoft cloud technology allow us to grow effortlessly and deliver an easy-to-implement software platform in a way that saves time and costs for our customers," said Esteve Vilella, CEO, Airplane Solutions. "Within six months of taking advantage of Marketplace Rewards benefits, we successfully converted a dozen leads into two co-sell opportunities and grew our revenue by more than €500,000."</a:t>
            </a: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Airplane Solutions participated in several Marketplace Rewards benefits, including a marketplace listing optimization to craft a more compelling </a:t>
            </a:r>
            <a:r>
              <a:rPr lang="en-US" sz="1200" dirty="0">
                <a:solidFill>
                  <a:schemeClr val="dk2"/>
                </a:solidFill>
                <a:latin typeface="Segoe UI Light" panose="020B0502040204020203" pitchFamily="34" charset="0"/>
                <a:ea typeface="Quattrocento Sans"/>
                <a:cs typeface="Segoe UI Light" panose="020B0502040204020203" pitchFamily="34" charset="0"/>
                <a:sym typeface="Quattrocento Sans"/>
              </a:rPr>
              <a:t>Air Pricing listing on Azure Marketplace, </a:t>
            </a: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press release support to increase awareness of the availability of Air Pricing on Azure Marketplace, and a commercial marketplace blog feature highlighting the benefits Air Pricing offers its customers. </a:t>
            </a:r>
            <a:endParaRPr dirty="0">
              <a:latin typeface="Segoe UI Light" panose="020B0502040204020203" pitchFamily="34" charset="0"/>
              <a:cs typeface="Segoe UI Light" panose="020B0502040204020203" pitchFamily="34" charset="0"/>
            </a:endParaRPr>
          </a:p>
          <a:p>
            <a:pPr marL="0" marR="0" lvl="0" indent="0" algn="l" rtl="0">
              <a:spcBef>
                <a:spcPts val="600"/>
              </a:spcBef>
              <a:spcAft>
                <a:spcPts val="0"/>
              </a:spcAft>
              <a:buNone/>
            </a:pPr>
            <a:r>
              <a:rPr lang="en-US" sz="1200" b="0" i="0" u="none" strike="noStrike" cap="none" dirty="0">
                <a:solidFill>
                  <a:schemeClr val="dk2"/>
                </a:solidFill>
                <a:latin typeface="Segoe UI Light" panose="020B0502040204020203" pitchFamily="34" charset="0"/>
                <a:ea typeface="Quattrocento Sans"/>
                <a:cs typeface="Segoe UI Light" panose="020B0502040204020203" pitchFamily="34" charset="0"/>
                <a:sym typeface="Quattrocento Sans"/>
              </a:rPr>
              <a:t>Airplane Solutions is currently developing a proof of concept and collaborating closely with two more leads generated from its Air Pricing listing on Azure Marketplace.</a:t>
            </a:r>
          </a:p>
        </p:txBody>
      </p:sp>
      <p:grpSp>
        <p:nvGrpSpPr>
          <p:cNvPr id="108" name="Google Shape;108;p2"/>
          <p:cNvGrpSpPr/>
          <p:nvPr/>
        </p:nvGrpSpPr>
        <p:grpSpPr>
          <a:xfrm>
            <a:off x="0" y="4560204"/>
            <a:ext cx="8584601" cy="1588058"/>
            <a:chOff x="0" y="531241"/>
            <a:chExt cx="8584601" cy="1588058"/>
          </a:xfrm>
        </p:grpSpPr>
        <p:sp>
          <p:nvSpPr>
            <p:cNvPr id="109" name="Google Shape;109;p2"/>
            <p:cNvSpPr/>
            <p:nvPr/>
          </p:nvSpPr>
          <p:spPr>
            <a:xfrm rot="10800000" flipH="1">
              <a:off x="0" y="531241"/>
              <a:ext cx="8584601" cy="1588058"/>
            </a:xfrm>
            <a:prstGeom prst="rect">
              <a:avLst/>
            </a:prstGeom>
            <a:solidFill>
              <a:srgbClr val="44216C">
                <a:alpha val="84705"/>
              </a:srgbClr>
            </a:solidFill>
            <a:ln>
              <a:noFill/>
            </a:ln>
          </p:spPr>
          <p:txBody>
            <a:bodyPr spcFirstLastPara="1" wrap="square" lIns="70650" tIns="36025" rIns="70650" bIns="36025" anchor="ctr" anchorCtr="0">
              <a:noAutofit/>
            </a:bodyPr>
            <a:lstStyle/>
            <a:p>
              <a:pPr marL="0" marR="0" lvl="0" indent="0" algn="ctr" rtl="0">
                <a:lnSpc>
                  <a:spcPct val="100000"/>
                </a:lnSpc>
                <a:spcBef>
                  <a:spcPts val="0"/>
                </a:spcBef>
                <a:spcAft>
                  <a:spcPts val="0"/>
                </a:spcAft>
                <a:buClr>
                  <a:schemeClr val="dk1"/>
                </a:buClr>
                <a:buSzPts val="1545"/>
                <a:buFont typeface="Calibri"/>
                <a:buNone/>
              </a:pPr>
              <a:endParaRPr sz="1545" b="0" i="0" u="none" strike="noStrike" cap="none">
                <a:solidFill>
                  <a:srgbClr val="FFFFFF"/>
                </a:solidFill>
                <a:latin typeface="Quattrocento Sans"/>
                <a:ea typeface="Quattrocento Sans"/>
                <a:cs typeface="Quattrocento Sans"/>
                <a:sym typeface="Quattrocento Sans"/>
              </a:endParaRPr>
            </a:p>
          </p:txBody>
        </p:sp>
        <p:sp>
          <p:nvSpPr>
            <p:cNvPr id="110" name="Google Shape;110;p2"/>
            <p:cNvSpPr txBox="1"/>
            <p:nvPr/>
          </p:nvSpPr>
          <p:spPr>
            <a:xfrm>
              <a:off x="73116" y="666269"/>
              <a:ext cx="8305857" cy="1114143"/>
            </a:xfrm>
            <a:prstGeom prst="rect">
              <a:avLst/>
            </a:prstGeom>
            <a:noFill/>
            <a:ln>
              <a:noFill/>
            </a:ln>
          </p:spPr>
          <p:txBody>
            <a:bodyPr spcFirstLastPara="1" wrap="square" lIns="91425" tIns="146300" rIns="182875" bIns="146300" anchor="t" anchorCtr="0">
              <a:spAutoFit/>
            </a:bodyPr>
            <a:lstStyle/>
            <a:p>
              <a:pPr marL="0" marR="0" lvl="0" indent="0" algn="l" rtl="0">
                <a:lnSpc>
                  <a:spcPct val="90000"/>
                </a:lnSpc>
                <a:spcBef>
                  <a:spcPts val="0"/>
                </a:spcBef>
                <a:spcAft>
                  <a:spcPts val="0"/>
                </a:spcAft>
                <a:buNone/>
              </a:pPr>
              <a:r>
                <a:rPr lang="en-US" sz="12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“Within six months of taking advantage of Marketplace Rewards benefits, we successfully converted a dozen leads into two co-sell opportunities and grew our revenue by more than €500,000."</a:t>
              </a:r>
              <a:endParaRPr dirty="0">
                <a:latin typeface="Segoe UI Light" panose="020B0502040204020203" pitchFamily="34" charset="0"/>
                <a:cs typeface="Segoe UI Light" panose="020B0502040204020203" pitchFamily="34" charset="0"/>
              </a:endParaRPr>
            </a:p>
            <a:p>
              <a:pPr marL="0" marR="0" lvl="0" indent="0" algn="l" rtl="0">
                <a:lnSpc>
                  <a:spcPct val="90000"/>
                </a:lnSpc>
                <a:spcBef>
                  <a:spcPts val="600"/>
                </a:spcBef>
                <a:spcAft>
                  <a:spcPts val="0"/>
                </a:spcAft>
                <a:buNone/>
              </a:pPr>
              <a:endParaRPr sz="12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endParaRPr>
            </a:p>
            <a:p>
              <a:pPr marL="0" marR="0" lvl="0" indent="0" algn="l" rtl="0">
                <a:lnSpc>
                  <a:spcPct val="90000"/>
                </a:lnSpc>
                <a:spcBef>
                  <a:spcPts val="600"/>
                </a:spcBef>
                <a:spcAft>
                  <a:spcPts val="0"/>
                </a:spcAft>
                <a:buNone/>
              </a:pPr>
              <a:r>
                <a:rPr lang="en-US" sz="1200" b="0" i="0" u="none" strike="noStrike" cap="none" dirty="0">
                  <a:solidFill>
                    <a:srgbClr val="FFFFFF"/>
                  </a:solidFill>
                  <a:latin typeface="Segoe UI Light" panose="020B0502040204020203" pitchFamily="34" charset="0"/>
                  <a:ea typeface="Quattrocento Sans"/>
                  <a:cs typeface="Segoe UI Light" panose="020B0502040204020203" pitchFamily="34" charset="0"/>
                  <a:sym typeface="Quattrocento Sans"/>
                </a:rPr>
                <a:t>- Esteve Vilella, CEO, Airplane Solutions</a:t>
              </a:r>
              <a:endParaRPr dirty="0">
                <a:latin typeface="Segoe UI Light" panose="020B0502040204020203" pitchFamily="34" charset="0"/>
                <a:cs typeface="Segoe UI Light" panose="020B0502040204020203" pitchFamily="34" charset="0"/>
              </a:endParaRPr>
            </a:p>
          </p:txBody>
        </p:sp>
      </p:grpSp>
      <p:sp>
        <p:nvSpPr>
          <p:cNvPr id="111" name="Google Shape;111;p2"/>
          <p:cNvSpPr txBox="1"/>
          <p:nvPr/>
        </p:nvSpPr>
        <p:spPr>
          <a:xfrm>
            <a:off x="285748" y="6443839"/>
            <a:ext cx="11753109" cy="307777"/>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1000" b="0" i="0" u="none" strike="noStrike" cap="none" dirty="0">
                <a:solidFill>
                  <a:schemeClr val="lt1"/>
                </a:solidFill>
                <a:latin typeface="Calibri"/>
                <a:ea typeface="Calibri"/>
                <a:cs typeface="Calibri"/>
                <a:sym typeface="Calibri"/>
              </a:rPr>
              <a:t>© 2023 Microsoft Corporation. All rights reserved. This case study is for informational purposes only. MICROSOFT MAKES NO WARRANTIES, EXPRESS OR IMPLIED, IN THIS SUMMARY. Microsoft and Microsoft Azure are either registered trademarks or trademarks of Microsoft Corporation in the United States and/or other countries. All other trademarks are property of their respective owners.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453</TotalTime>
  <Words>683</Words>
  <Application>Microsoft Office PowerPoint</Application>
  <PresentationFormat>Widescreen</PresentationFormat>
  <Paragraphs>25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Segoe UI Light</vt:lpstr>
      <vt:lpstr>Quattrocento Sans</vt:lpstr>
      <vt:lpstr>Arial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Kelly (The Spur Group Inc)</dc:creator>
  <cp:lastModifiedBy>Richard Wingeier (JeffreyM Consulting LLC)</cp:lastModifiedBy>
  <cp:revision>10</cp:revision>
  <dcterms:created xsi:type="dcterms:W3CDTF">2018-05-15T17:01:54Z</dcterms:created>
  <dcterms:modified xsi:type="dcterms:W3CDTF">2023-02-22T18:48:04Z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2018-09-11T22:45:55.3021352Z</vt:lpwstr>
  </property>
  <property fmtid="{D5CDD505-2E9C-101B-9397-08002B2CF9AE}" pid="5" name="MSIP_Label_f42aa342-8706-4288-bd11-ebb85995028c_Name">
    <vt:lpwstr>General</vt:lpwstr>
  </property>
  <property fmtid="{D5CDD505-2E9C-101B-9397-08002B2CF9AE}" pid="6" name="MSIP_Label_f42aa342-8706-4288-bd11-ebb85995028c_Extended_MSFT_Method">
    <vt:lpwstr>Automatic</vt:lpwstr>
  </property>
  <property fmtid="{D5CDD505-2E9C-101B-9397-08002B2CF9AE}" pid="7" name="Sensitivity">
    <vt:lpwstr>General</vt:lpwstr>
  </property>
  <property fmtid="{D5CDD505-2E9C-101B-9397-08002B2CF9AE}" pid="8" name="ContentTypeId">
    <vt:lpwstr>0x01010041F854854948084EA6BB733132D9C878</vt:lpwstr>
  </property>
</Properties>
</file>