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887"/>
  </p:normalViewPr>
  <p:slideViewPr>
    <p:cSldViewPr>
      <p:cViewPr varScale="1">
        <p:scale>
          <a:sx n="41" d="100"/>
          <a:sy n="41" d="100"/>
        </p:scale>
        <p:origin x="108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Cleary" userId="c97f416c-783f-491a-856d-d84d6e94d9b8" providerId="ADAL" clId="{146C77E6-DDD6-4FF5-973A-DEDDC043082E}"/>
    <pc:docChg chg="modSld">
      <pc:chgData name="Rachel Cleary" userId="c97f416c-783f-491a-856d-d84d6e94d9b8" providerId="ADAL" clId="{146C77E6-DDD6-4FF5-973A-DEDDC043082E}" dt="2023-02-09T12:13:54.321" v="1" actId="20577"/>
      <pc:docMkLst>
        <pc:docMk/>
      </pc:docMkLst>
      <pc:sldChg chg="modSp mod">
        <pc:chgData name="Rachel Cleary" userId="c97f416c-783f-491a-856d-d84d6e94d9b8" providerId="ADAL" clId="{146C77E6-DDD6-4FF5-973A-DEDDC043082E}" dt="2023-02-09T12:13:54.321" v="1" actId="20577"/>
        <pc:sldMkLst>
          <pc:docMk/>
          <pc:sldMk cId="0" sldId="256"/>
        </pc:sldMkLst>
        <pc:spChg chg="mod">
          <ac:chgData name="Rachel Cleary" userId="c97f416c-783f-491a-856d-d84d6e94d9b8" providerId="ADAL" clId="{146C77E6-DDD6-4FF5-973A-DEDDC043082E}" dt="2023-02-09T12:13:54.321" v="1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Ruth Holt" userId="54cff53a-a8ac-4354-8dab-4ad74e664a92" providerId="ADAL" clId="{0658378D-735B-4C15-B6DF-1FCFCD552D2A}"/>
    <pc:docChg chg="undo redo custSel modSld">
      <pc:chgData name="Ruth Holt" userId="54cff53a-a8ac-4354-8dab-4ad74e664a92" providerId="ADAL" clId="{0658378D-735B-4C15-B6DF-1FCFCD552D2A}" dt="2023-01-17T20:22:23.033" v="175" actId="20577"/>
      <pc:docMkLst>
        <pc:docMk/>
      </pc:docMkLst>
      <pc:sldChg chg="modSp mod">
        <pc:chgData name="Ruth Holt" userId="54cff53a-a8ac-4354-8dab-4ad74e664a92" providerId="ADAL" clId="{0658378D-735B-4C15-B6DF-1FCFCD552D2A}" dt="2023-01-17T20:07:59.130" v="4" actId="14100"/>
        <pc:sldMkLst>
          <pc:docMk/>
          <pc:sldMk cId="0" sldId="256"/>
        </pc:sldMkLst>
        <pc:spChg chg="mod">
          <ac:chgData name="Ruth Holt" userId="54cff53a-a8ac-4354-8dab-4ad74e664a92" providerId="ADAL" clId="{0658378D-735B-4C15-B6DF-1FCFCD552D2A}" dt="2023-01-17T20:07:59.130" v="4" actId="14100"/>
          <ac:spMkLst>
            <pc:docMk/>
            <pc:sldMk cId="0" sldId="256"/>
            <ac:spMk id="2" creationId="{00000000-0000-0000-0000-000000000000}"/>
          </ac:spMkLst>
        </pc:spChg>
      </pc:sldChg>
      <pc:sldChg chg="modSp mod modNotesTx">
        <pc:chgData name="Ruth Holt" userId="54cff53a-a8ac-4354-8dab-4ad74e664a92" providerId="ADAL" clId="{0658378D-735B-4C15-B6DF-1FCFCD552D2A}" dt="2023-01-17T20:17:47.791" v="85" actId="20577"/>
        <pc:sldMkLst>
          <pc:docMk/>
          <pc:sldMk cId="0" sldId="258"/>
        </pc:sldMkLst>
        <pc:spChg chg="mod">
          <ac:chgData name="Ruth Holt" userId="54cff53a-a8ac-4354-8dab-4ad74e664a92" providerId="ADAL" clId="{0658378D-735B-4C15-B6DF-1FCFCD552D2A}" dt="2023-01-17T20:17:38.547" v="77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06:31.094" v="0" actId="14100"/>
          <ac:spMkLst>
            <pc:docMk/>
            <pc:sldMk cId="0" sldId="258"/>
            <ac:spMk id="8" creationId="{00000000-0000-0000-0000-000000000000}"/>
          </ac:spMkLst>
        </pc:spChg>
      </pc:sldChg>
      <pc:sldChg chg="modSp mod modNotesTx">
        <pc:chgData name="Ruth Holt" userId="54cff53a-a8ac-4354-8dab-4ad74e664a92" providerId="ADAL" clId="{0658378D-735B-4C15-B6DF-1FCFCD552D2A}" dt="2023-01-17T20:19:38.856" v="120" actId="20577"/>
        <pc:sldMkLst>
          <pc:docMk/>
          <pc:sldMk cId="0" sldId="259"/>
        </pc:sldMkLst>
        <pc:spChg chg="mod">
          <ac:chgData name="Ruth Holt" userId="54cff53a-a8ac-4354-8dab-4ad74e664a92" providerId="ADAL" clId="{0658378D-735B-4C15-B6DF-1FCFCD552D2A}" dt="2023-01-17T20:18:03.590" v="8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18:26.216" v="91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18:57.302" v="101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18:37.676" v="96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19:14.534" v="108" actId="14100"/>
          <ac:spMkLst>
            <pc:docMk/>
            <pc:sldMk cId="0" sldId="259"/>
            <ac:spMk id="7" creationId="{00000000-0000-0000-0000-000000000000}"/>
          </ac:spMkLst>
        </pc:spChg>
        <pc:spChg chg="mod">
          <ac:chgData name="Ruth Holt" userId="54cff53a-a8ac-4354-8dab-4ad74e664a92" providerId="ADAL" clId="{0658378D-735B-4C15-B6DF-1FCFCD552D2A}" dt="2023-01-17T20:08:31.811" v="5" actId="14100"/>
          <ac:spMkLst>
            <pc:docMk/>
            <pc:sldMk cId="0" sldId="259"/>
            <ac:spMk id="24" creationId="{00000000-0000-0000-0000-000000000000}"/>
          </ac:spMkLst>
        </pc:spChg>
      </pc:sldChg>
      <pc:sldChg chg="modSp mod">
        <pc:chgData name="Ruth Holt" userId="54cff53a-a8ac-4354-8dab-4ad74e664a92" providerId="ADAL" clId="{0658378D-735B-4C15-B6DF-1FCFCD552D2A}" dt="2023-01-17T20:06:53.823" v="1" actId="14100"/>
        <pc:sldMkLst>
          <pc:docMk/>
          <pc:sldMk cId="0" sldId="260"/>
        </pc:sldMkLst>
        <pc:spChg chg="mod">
          <ac:chgData name="Ruth Holt" userId="54cff53a-a8ac-4354-8dab-4ad74e664a92" providerId="ADAL" clId="{0658378D-735B-4C15-B6DF-1FCFCD552D2A}" dt="2023-01-17T20:06:53.823" v="1" actId="14100"/>
          <ac:spMkLst>
            <pc:docMk/>
            <pc:sldMk cId="0" sldId="260"/>
            <ac:spMk id="2" creationId="{00000000-0000-0000-0000-000000000000}"/>
          </ac:spMkLst>
        </pc:spChg>
      </pc:sldChg>
      <pc:sldChg chg="modSp mod modNotesTx">
        <pc:chgData name="Ruth Holt" userId="54cff53a-a8ac-4354-8dab-4ad74e664a92" providerId="ADAL" clId="{0658378D-735B-4C15-B6DF-1FCFCD552D2A}" dt="2023-01-17T20:21:07.176" v="127" actId="20577"/>
        <pc:sldMkLst>
          <pc:docMk/>
          <pc:sldMk cId="0" sldId="261"/>
        </pc:sldMkLst>
        <pc:spChg chg="mod">
          <ac:chgData name="Ruth Holt" userId="54cff53a-a8ac-4354-8dab-4ad74e664a92" providerId="ADAL" clId="{0658378D-735B-4C15-B6DF-1FCFCD552D2A}" dt="2023-01-17T20:07:02.894" v="2" actId="14100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Ruth Holt" userId="54cff53a-a8ac-4354-8dab-4ad74e664a92" providerId="ADAL" clId="{0658378D-735B-4C15-B6DF-1FCFCD552D2A}" dt="2023-01-17T20:07:23.625" v="3" actId="14100"/>
        <pc:sldMkLst>
          <pc:docMk/>
          <pc:sldMk cId="0" sldId="263"/>
        </pc:sldMkLst>
        <pc:spChg chg="mod">
          <ac:chgData name="Ruth Holt" userId="54cff53a-a8ac-4354-8dab-4ad74e664a92" providerId="ADAL" clId="{0658378D-735B-4C15-B6DF-1FCFCD552D2A}" dt="2023-01-17T20:07:23.625" v="3" actId="14100"/>
          <ac:spMkLst>
            <pc:docMk/>
            <pc:sldMk cId="0" sldId="263"/>
            <ac:spMk id="2" creationId="{00000000-0000-0000-0000-000000000000}"/>
          </ac:spMkLst>
        </pc:spChg>
      </pc:sldChg>
      <pc:sldChg chg="modSp mod modNotesTx">
        <pc:chgData name="Ruth Holt" userId="54cff53a-a8ac-4354-8dab-4ad74e664a92" providerId="ADAL" clId="{0658378D-735B-4C15-B6DF-1FCFCD552D2A}" dt="2023-01-17T20:22:23.033" v="175" actId="20577"/>
        <pc:sldMkLst>
          <pc:docMk/>
          <pc:sldMk cId="0" sldId="264"/>
        </pc:sldMkLst>
        <pc:spChg chg="mod">
          <ac:chgData name="Ruth Holt" userId="54cff53a-a8ac-4354-8dab-4ad74e664a92" providerId="ADAL" clId="{0658378D-735B-4C15-B6DF-1FCFCD552D2A}" dt="2023-01-17T20:16:14.756" v="71" actId="14100"/>
          <ac:spMkLst>
            <pc:docMk/>
            <pc:sldMk cId="0" sldId="26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7DA4-EE75-2847-8227-FF013D8A33C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3437-084C-7543-8C1F-4A37600C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the opportunity to talk with you today about app modernisation.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opportunity to drive innovation and digital transformation with app modernisation is vast, it can be a potentially overwhelming exercise – with lots of different paths and potential benefits.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we’d like to run you through some of these benefits and explain the paths that you could take.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Organisations of all sizes are currently looking to modernise their app estates.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With modern, cloud-based apps, organisations like yours can innovate, unlock productivity, streamline your processes, improve the customer and employee experience, save costs, and much more.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It’s why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of customers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Australia and New Zealand are looking to retire or replace their app estate in the next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years.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However, it can be hard to know when to migrate, when to modernise and when to start from scratch.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Many organisations like yours are also facing a shortage in IT skills and talent, which can make getting started very difficult.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some very important reasons to think about app modernisation: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barriers to digital transformation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Slow, ineffective or ageing apps can hinder your digital transformation efforts. It’s one of the key reasons the majority of digital transformation efforts fail.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Unlock cost efficiencies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Retiring legacy and modernising apps can also be more cost-efficient and reduce ongoing maintenance costs. Modern, cloud-based apps can very quickly generate ROI.  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employee experience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Dated, ageing apps can be time-consuming to maintain and manage. However, having more modern tools at their fingertips can deliver a superior experience for your technical/IT workers. A recent ADAPT survey showed 77% of businesses want to simplify their software development toolchains to improve development focus and the developer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experience.</a:t>
            </a:r>
            <a:r>
              <a:rPr lang="en-AU" sz="1200" b="0" i="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viii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 advantage in the market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Modernised apps can help you unlock vital efficiencies and increase agility to improve customer relationships and respond to new business opportunities.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 your security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next gen app estate can help you more effectively meet data security and compliance requirements.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technical debt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 to the cloud eliminates the need for potentially costly infrastructure and maintenance for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on-premise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solutions. Wasted or ineffective technology like dated apps can equate to 20-40% of an organisation’s entire tech estate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this research from Microsoft and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shows, app modernisation is a customer priority for ANZ businesses right now.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key development paths through which you can approach modernisation. 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fusion development approach, your organisation can: 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and deploy quickly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apps rapidly, with easy pro-dev customisation, reusable components, and low-code development and deployment tools. </a:t>
            </a:r>
          </a:p>
          <a:p>
            <a:pPr rtl="0" fontAlgn="base"/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your development costs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cost to develop an application is 74% less with Power </a:t>
            </a:r>
            <a:r>
              <a:rPr lang="en-AU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Apps.</a:t>
            </a:r>
            <a:r>
              <a:rPr lang="en-AU" sz="1200" b="0" i="0" u="non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can also empower people within your organisation who don’t necessarily have the technical skills to create code-first solutions, to develop applications. 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Pioneer innovation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Microsoft Power Platform is the leader in the low code market. The AI and intelligence that’s built-in to Power Apps is enhanced and enriched by Azure services. 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your speed to market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modern apps you can streamline your productivity and get new products and services to market, faster.  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Blackmores uses tools from Microsoft Power Platform and Azure services in a variety of ways, from no- and low-code solutions to more complex applications requiring professional development skills.  </a:t>
            </a:r>
          </a:p>
          <a:p>
            <a:pPr rtl="0" fontAlgn="base"/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One such example is Project Lucky, an app that helps their in-house scientists develop the best possible supplements for their consumers in the shortest timeframe.​ 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References: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Microsoft and </a:t>
            </a:r>
            <a:r>
              <a:rPr lang="en-A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Capitalis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 Next Gen App Estate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Microsoft and </a:t>
            </a:r>
            <a:r>
              <a:rPr lang="en-A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Capitalis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 Next Gen App Estate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Business Wire, IDC Future Scape outlines the impact digital supremacy will have on enterprise transformation and the IT industry, [online], https://www.businesswire.com/news/home/20191029005144/en/IDC-FutureScape-Outlines-the-Impact-Digital-Supremacy-Will-Have-on-Enterprise-Transformation-and-the-IT-Industry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Microsoft and </a:t>
            </a:r>
            <a:r>
              <a:rPr lang="en-A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Capitalis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 Next Gen App Estate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Workspace365, Why digital employee experience matters, https://workspace365.net/en/why-digital-employee-experience-matters-28-statistics/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Wall Street Journal, Cybersecurity tops the CIO agenda, [online], https://www.wsj.com/articles/cybersecurity-tops-the-cio-agenda-as-threats-continue-to-escalate-11666034102#:~:text=Chief%20information%20officers%20say%20cybersecurity,risk%20posed%20by%20escalating%20threats.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McKinsey, Demystifying dark matter a new standard to tame technical debt, https://www.mckinsey.com/capabilities/mckinsey-digital/our-insights/demystifying-digital-dark-matter-a-new-standard-to-tame-technical-debt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8. ADAPT, Market Trend Report: </a:t>
            </a:r>
            <a:r>
              <a:rPr lang="en-A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Prioritise Application Modernisation for Resilient Growth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A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9. Microsoft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A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Low code application development on Azure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https://azure.microsoft.com/en-au/solutions/low-code-application-development/#overview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13437-084C-7543-8C1F-4A37600CE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231F2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231F2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231F2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63170" y="3062120"/>
            <a:ext cx="7167880" cy="632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8C5B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231F2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946093"/>
            <a:ext cx="854773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231F20"/>
                </a:solidFill>
                <a:latin typeface="SegoePro-Semibold"/>
                <a:cs typeface="Segoe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4332" y="2219827"/>
            <a:ext cx="16484600" cy="767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714" y="3030984"/>
            <a:ext cx="6180336" cy="457689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6930"/>
              </a:lnSpc>
              <a:spcBef>
                <a:spcPts val="1150"/>
              </a:spcBef>
            </a:pPr>
            <a:r>
              <a:rPr sz="6600" b="1" spc="-90" dirty="0">
                <a:solidFill>
                  <a:srgbClr val="231F20"/>
                </a:solidFill>
                <a:latin typeface="SegoePro-Semibold"/>
                <a:cs typeface="SegoePro-Semibold"/>
              </a:rPr>
              <a:t>Modernising </a:t>
            </a:r>
            <a:r>
              <a:rPr sz="6600" b="1" spc="-170" dirty="0">
                <a:solidFill>
                  <a:srgbClr val="231F20"/>
                </a:solidFill>
                <a:latin typeface="SegoePro-Semibold"/>
                <a:cs typeface="SegoePro-Semibold"/>
              </a:rPr>
              <a:t>your</a:t>
            </a:r>
            <a:r>
              <a:rPr sz="6600" b="1" spc="-220" dirty="0">
                <a:solidFill>
                  <a:srgbClr val="231F20"/>
                </a:solidFill>
                <a:latin typeface="SegoePro-Semibold"/>
                <a:cs typeface="SegoePro-Semibold"/>
              </a:rPr>
              <a:t> </a:t>
            </a:r>
            <a:r>
              <a:rPr sz="6600" b="1" spc="-80" dirty="0">
                <a:solidFill>
                  <a:srgbClr val="231F20"/>
                </a:solidFill>
                <a:latin typeface="SegoePro-Semibold"/>
                <a:cs typeface="SegoePro-Semibold"/>
              </a:rPr>
              <a:t>App</a:t>
            </a:r>
            <a:r>
              <a:rPr sz="6600" b="1" spc="-275" dirty="0">
                <a:solidFill>
                  <a:srgbClr val="231F20"/>
                </a:solidFill>
                <a:latin typeface="SegoePro-Semibold"/>
                <a:cs typeface="SegoePro-Semibold"/>
              </a:rPr>
              <a:t> </a:t>
            </a:r>
            <a:r>
              <a:rPr sz="6600" b="1" spc="-95" dirty="0">
                <a:solidFill>
                  <a:srgbClr val="231F20"/>
                </a:solidFill>
                <a:latin typeface="SegoePro-Semibold"/>
                <a:cs typeface="SegoePro-Semibold"/>
              </a:rPr>
              <a:t>Estate </a:t>
            </a:r>
            <a:r>
              <a:rPr sz="6600" b="1" spc="-145" dirty="0">
                <a:solidFill>
                  <a:srgbClr val="231F20"/>
                </a:solidFill>
                <a:latin typeface="SegoePro-Semibold"/>
                <a:cs typeface="SegoePro-Semibold"/>
              </a:rPr>
              <a:t>with</a:t>
            </a:r>
            <a:r>
              <a:rPr sz="6600" b="1" spc="-245" dirty="0">
                <a:solidFill>
                  <a:srgbClr val="231F20"/>
                </a:solidFill>
                <a:latin typeface="SegoePro-Semibold"/>
                <a:cs typeface="SegoePro-Semibold"/>
              </a:rPr>
              <a:t> </a:t>
            </a:r>
            <a:r>
              <a:rPr sz="6600" b="1" spc="-80" dirty="0">
                <a:solidFill>
                  <a:srgbClr val="231F20"/>
                </a:solidFill>
                <a:latin typeface="SegoePro-Semibold"/>
                <a:cs typeface="SegoePro-Semibold"/>
              </a:rPr>
              <a:t>Azure</a:t>
            </a:r>
            <a:r>
              <a:rPr sz="6600" b="1" spc="-270" dirty="0">
                <a:solidFill>
                  <a:srgbClr val="231F20"/>
                </a:solidFill>
                <a:latin typeface="SegoePro-Semibold"/>
                <a:cs typeface="SegoePro-Semibold"/>
              </a:rPr>
              <a:t> </a:t>
            </a:r>
            <a:r>
              <a:rPr sz="6600" b="1" spc="-25" dirty="0">
                <a:solidFill>
                  <a:srgbClr val="231F20"/>
                </a:solidFill>
                <a:latin typeface="SegoePro-Semibold"/>
                <a:cs typeface="SegoePro-Semibold"/>
              </a:rPr>
              <a:t>and </a:t>
            </a:r>
            <a:r>
              <a:rPr sz="6600" b="1" spc="-190" dirty="0">
                <a:solidFill>
                  <a:srgbClr val="231F20"/>
                </a:solidFill>
                <a:latin typeface="SegoePro-Semibold"/>
                <a:cs typeface="SegoePro-Semibold"/>
              </a:rPr>
              <a:t>Power</a:t>
            </a:r>
            <a:r>
              <a:rPr sz="6600" b="1" spc="-160" dirty="0">
                <a:solidFill>
                  <a:srgbClr val="231F20"/>
                </a:solidFill>
                <a:latin typeface="SegoePro-Semibold"/>
                <a:cs typeface="SegoePro-Semibold"/>
              </a:rPr>
              <a:t> </a:t>
            </a:r>
            <a:r>
              <a:rPr sz="6600" b="1" spc="-20" dirty="0">
                <a:solidFill>
                  <a:srgbClr val="231F20"/>
                </a:solidFill>
                <a:latin typeface="SegoePro-Semibold"/>
                <a:cs typeface="SegoePro-Semibold"/>
              </a:rPr>
              <a:t>Apps</a:t>
            </a:r>
            <a:endParaRPr sz="6600" dirty="0">
              <a:latin typeface="SegoePro-Semibold"/>
              <a:cs typeface="SegoePro-Semibold"/>
            </a:endParaRPr>
          </a:p>
          <a:p>
            <a:pPr marL="70485">
              <a:lnSpc>
                <a:spcPct val="100000"/>
              </a:lnSpc>
              <a:spcBef>
                <a:spcPts val="4320"/>
              </a:spcBef>
            </a:pPr>
            <a:endParaRPr sz="2200" dirty="0">
              <a:latin typeface="SegoePro-Semibold"/>
              <a:cs typeface="SegoePro-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306" y="405255"/>
            <a:ext cx="2781726" cy="14302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5189" y="2107765"/>
            <a:ext cx="13838910" cy="9200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" y="13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2" y="11308517"/>
                </a:moveTo>
                <a:lnTo>
                  <a:pt x="0" y="11308517"/>
                </a:lnTo>
                <a:lnTo>
                  <a:pt x="0" y="0"/>
                </a:lnTo>
                <a:lnTo>
                  <a:pt x="20104092" y="0"/>
                </a:lnTo>
                <a:lnTo>
                  <a:pt x="20104092" y="1130851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"/>
            <a:ext cx="20104077" cy="113085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12767" y="5558465"/>
            <a:ext cx="472376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6445" algn="l"/>
              </a:tabLst>
            </a:pP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01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	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Why</a:t>
            </a:r>
            <a:r>
              <a:rPr sz="2600" spc="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modernise</a:t>
            </a:r>
            <a:r>
              <a:rPr sz="2600" spc="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your</a:t>
            </a:r>
            <a:r>
              <a:rPr sz="2600" spc="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apps?</a:t>
            </a:r>
            <a:endParaRPr sz="2600">
              <a:latin typeface="Segoe Pro"/>
              <a:cs typeface="Segoe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2767" y="6458961"/>
            <a:ext cx="229806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6445" algn="l"/>
              </a:tabLst>
            </a:pP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02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	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Why</a:t>
            </a:r>
            <a:r>
              <a:rPr sz="2600" spc="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now?</a:t>
            </a:r>
            <a:endParaRPr sz="2600">
              <a:latin typeface="Segoe Pro"/>
              <a:cs typeface="Segoe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2767" y="7359457"/>
            <a:ext cx="496062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6445" algn="l"/>
              </a:tabLst>
            </a:pP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03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	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Potential</a:t>
            </a:r>
            <a:r>
              <a:rPr sz="2600" spc="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development</a:t>
            </a:r>
            <a:r>
              <a:rPr sz="2600" spc="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paths</a:t>
            </a:r>
            <a:endParaRPr sz="2600">
              <a:latin typeface="Segoe Pro"/>
              <a:cs typeface="Segoe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8012" y="5558465"/>
            <a:ext cx="449516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6445" algn="l"/>
              </a:tabLst>
            </a:pP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04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	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Success</a:t>
            </a:r>
            <a:r>
              <a:rPr sz="2600" spc="10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story:</a:t>
            </a:r>
            <a:r>
              <a:rPr sz="2600" spc="11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Blackmores</a:t>
            </a:r>
            <a:endParaRPr sz="2600">
              <a:latin typeface="Segoe Pro"/>
              <a:cs typeface="Segoe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8012" y="6458961"/>
            <a:ext cx="232727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6445" algn="l"/>
              </a:tabLst>
            </a:pP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05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	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Next</a:t>
            </a:r>
            <a:r>
              <a:rPr sz="2600" spc="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Steps</a:t>
            </a:r>
            <a:endParaRPr sz="2600">
              <a:latin typeface="Segoe Pro"/>
              <a:cs typeface="Segoe Pr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-125" dirty="0"/>
              <a:t>Agenda</a:t>
            </a:r>
            <a:endParaRPr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2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The</a:t>
            </a:r>
            <a:r>
              <a:rPr spc="-210" dirty="0"/>
              <a:t> </a:t>
            </a:r>
            <a:r>
              <a:rPr spc="-75" dirty="0"/>
              <a:t>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2489" y="7446588"/>
            <a:ext cx="5845175" cy="1223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30480">
              <a:lnSpc>
                <a:spcPct val="100400"/>
              </a:lnSpc>
              <a:spcBef>
                <a:spcPts val="125"/>
              </a:spcBef>
            </a:pP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70%</a:t>
            </a:r>
            <a:r>
              <a:rPr sz="2600" b="1" spc="-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600" b="1" spc="-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ANZ</a:t>
            </a:r>
            <a:r>
              <a:rPr sz="2600" b="1" spc="-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customers are</a:t>
            </a:r>
            <a:r>
              <a:rPr sz="2600" b="1" spc="-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looking</a:t>
            </a:r>
            <a:r>
              <a:rPr sz="2600" b="1" spc="-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to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retire</a:t>
            </a:r>
            <a:r>
              <a:rPr sz="2600" b="1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or</a:t>
            </a:r>
            <a:r>
              <a:rPr sz="2600" b="1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b="1" dirty="0">
                <a:solidFill>
                  <a:srgbClr val="231F20"/>
                </a:solidFill>
                <a:latin typeface="Segoe Pro"/>
                <a:cs typeface="Segoe Pro"/>
              </a:rPr>
              <a:t>replace</a:t>
            </a:r>
            <a:r>
              <a:rPr sz="2600" b="1" spc="-2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their</a:t>
            </a:r>
            <a:r>
              <a:rPr sz="260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app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estate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25" dirty="0">
                <a:solidFill>
                  <a:srgbClr val="231F20"/>
                </a:solidFill>
                <a:latin typeface="Segoe Pro"/>
                <a:cs typeface="Segoe Pro"/>
              </a:rPr>
              <a:t>the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next</a:t>
            </a:r>
            <a:r>
              <a:rPr sz="2600" spc="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two</a:t>
            </a:r>
            <a:r>
              <a:rPr sz="2600" spc="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years.</a:t>
            </a:r>
            <a:r>
              <a:rPr sz="2600" spc="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lang="en-AU" sz="2250" spc="-30" baseline="33333" dirty="0" err="1">
                <a:solidFill>
                  <a:srgbClr val="231F20"/>
                </a:solidFill>
                <a:latin typeface="Segoe Pro"/>
                <a:cs typeface="Segoe Pro"/>
              </a:rPr>
              <a:t>i</a:t>
            </a:r>
            <a:endParaRPr sz="2250" baseline="33333" dirty="0">
              <a:latin typeface="Segoe Pro"/>
              <a:cs typeface="Segoe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03084" y="2754837"/>
            <a:ext cx="4301490" cy="4301490"/>
            <a:chOff x="7703084" y="2754837"/>
            <a:chExt cx="4301490" cy="43014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3084" y="2754837"/>
              <a:ext cx="4300948" cy="43009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80033" y="3332135"/>
              <a:ext cx="3147060" cy="3147060"/>
            </a:xfrm>
            <a:custGeom>
              <a:avLst/>
              <a:gdLst/>
              <a:ahLst/>
              <a:cxnLst/>
              <a:rect l="l" t="t" r="r" b="b"/>
              <a:pathLst>
                <a:path w="3147059" h="3147060">
                  <a:moveTo>
                    <a:pt x="3147045" y="1573522"/>
                  </a:moveTo>
                  <a:lnTo>
                    <a:pt x="3146324" y="1621629"/>
                  </a:lnTo>
                  <a:lnTo>
                    <a:pt x="3144173" y="1669377"/>
                  </a:lnTo>
                  <a:lnTo>
                    <a:pt x="3140615" y="1716745"/>
                  </a:lnTo>
                  <a:lnTo>
                    <a:pt x="3135668" y="1763712"/>
                  </a:lnTo>
                  <a:lnTo>
                    <a:pt x="3129354" y="1810259"/>
                  </a:lnTo>
                  <a:lnTo>
                    <a:pt x="3121693" y="1856365"/>
                  </a:lnTo>
                  <a:lnTo>
                    <a:pt x="3112707" y="1902008"/>
                  </a:lnTo>
                  <a:lnTo>
                    <a:pt x="3102414" y="1947169"/>
                  </a:lnTo>
                  <a:lnTo>
                    <a:pt x="3090837" y="1991826"/>
                  </a:lnTo>
                  <a:lnTo>
                    <a:pt x="3077996" y="2035960"/>
                  </a:lnTo>
                  <a:lnTo>
                    <a:pt x="3063910" y="2079550"/>
                  </a:lnTo>
                  <a:lnTo>
                    <a:pt x="3048601" y="2122575"/>
                  </a:lnTo>
                  <a:lnTo>
                    <a:pt x="3032090" y="2165014"/>
                  </a:lnTo>
                  <a:lnTo>
                    <a:pt x="3014396" y="2206847"/>
                  </a:lnTo>
                  <a:lnTo>
                    <a:pt x="2995541" y="2248054"/>
                  </a:lnTo>
                  <a:lnTo>
                    <a:pt x="2975545" y="2288613"/>
                  </a:lnTo>
                  <a:lnTo>
                    <a:pt x="2954429" y="2328505"/>
                  </a:lnTo>
                  <a:lnTo>
                    <a:pt x="2932213" y="2367709"/>
                  </a:lnTo>
                  <a:lnTo>
                    <a:pt x="2908917" y="2406203"/>
                  </a:lnTo>
                  <a:lnTo>
                    <a:pt x="2884563" y="2443968"/>
                  </a:lnTo>
                  <a:lnTo>
                    <a:pt x="2859171" y="2480983"/>
                  </a:lnTo>
                  <a:lnTo>
                    <a:pt x="2832761" y="2517228"/>
                  </a:lnTo>
                  <a:lnTo>
                    <a:pt x="2805355" y="2552681"/>
                  </a:lnTo>
                  <a:lnTo>
                    <a:pt x="2776972" y="2587322"/>
                  </a:lnTo>
                  <a:lnTo>
                    <a:pt x="2747633" y="2621131"/>
                  </a:lnTo>
                  <a:lnTo>
                    <a:pt x="2717359" y="2654088"/>
                  </a:lnTo>
                  <a:lnTo>
                    <a:pt x="2686170" y="2686170"/>
                  </a:lnTo>
                  <a:lnTo>
                    <a:pt x="2654088" y="2717359"/>
                  </a:lnTo>
                  <a:lnTo>
                    <a:pt x="2621131" y="2747633"/>
                  </a:lnTo>
                  <a:lnTo>
                    <a:pt x="2587322" y="2776972"/>
                  </a:lnTo>
                  <a:lnTo>
                    <a:pt x="2552681" y="2805355"/>
                  </a:lnTo>
                  <a:lnTo>
                    <a:pt x="2517228" y="2832761"/>
                  </a:lnTo>
                  <a:lnTo>
                    <a:pt x="2480983" y="2859171"/>
                  </a:lnTo>
                  <a:lnTo>
                    <a:pt x="2443968" y="2884563"/>
                  </a:lnTo>
                  <a:lnTo>
                    <a:pt x="2406203" y="2908917"/>
                  </a:lnTo>
                  <a:lnTo>
                    <a:pt x="2367709" y="2932213"/>
                  </a:lnTo>
                  <a:lnTo>
                    <a:pt x="2328505" y="2954429"/>
                  </a:lnTo>
                  <a:lnTo>
                    <a:pt x="2288613" y="2975545"/>
                  </a:lnTo>
                  <a:lnTo>
                    <a:pt x="2248054" y="2995541"/>
                  </a:lnTo>
                  <a:lnTo>
                    <a:pt x="2206847" y="3014396"/>
                  </a:lnTo>
                  <a:lnTo>
                    <a:pt x="2165014" y="3032090"/>
                  </a:lnTo>
                  <a:lnTo>
                    <a:pt x="2122575" y="3048601"/>
                  </a:lnTo>
                  <a:lnTo>
                    <a:pt x="2079550" y="3063910"/>
                  </a:lnTo>
                  <a:lnTo>
                    <a:pt x="2035960" y="3077996"/>
                  </a:lnTo>
                  <a:lnTo>
                    <a:pt x="1991826" y="3090837"/>
                  </a:lnTo>
                  <a:lnTo>
                    <a:pt x="1947169" y="3102414"/>
                  </a:lnTo>
                  <a:lnTo>
                    <a:pt x="1902008" y="3112707"/>
                  </a:lnTo>
                  <a:lnTo>
                    <a:pt x="1856365" y="3121693"/>
                  </a:lnTo>
                  <a:lnTo>
                    <a:pt x="1810259" y="3129354"/>
                  </a:lnTo>
                  <a:lnTo>
                    <a:pt x="1763712" y="3135668"/>
                  </a:lnTo>
                  <a:lnTo>
                    <a:pt x="1716745" y="3140615"/>
                  </a:lnTo>
                  <a:lnTo>
                    <a:pt x="1669377" y="3144173"/>
                  </a:lnTo>
                  <a:lnTo>
                    <a:pt x="1621629" y="3146324"/>
                  </a:lnTo>
                  <a:lnTo>
                    <a:pt x="1573522" y="3147045"/>
                  </a:lnTo>
                  <a:lnTo>
                    <a:pt x="1525415" y="3146324"/>
                  </a:lnTo>
                  <a:lnTo>
                    <a:pt x="1477668" y="3144173"/>
                  </a:lnTo>
                  <a:lnTo>
                    <a:pt x="1430300" y="3140615"/>
                  </a:lnTo>
                  <a:lnTo>
                    <a:pt x="1383332" y="3135668"/>
                  </a:lnTo>
                  <a:lnTo>
                    <a:pt x="1336785" y="3129354"/>
                  </a:lnTo>
                  <a:lnTo>
                    <a:pt x="1290680" y="3121693"/>
                  </a:lnTo>
                  <a:lnTo>
                    <a:pt x="1245037" y="3112707"/>
                  </a:lnTo>
                  <a:lnTo>
                    <a:pt x="1199876" y="3102414"/>
                  </a:lnTo>
                  <a:lnTo>
                    <a:pt x="1155218" y="3090837"/>
                  </a:lnTo>
                  <a:lnTo>
                    <a:pt x="1111084" y="3077996"/>
                  </a:lnTo>
                  <a:lnTo>
                    <a:pt x="1067495" y="3063910"/>
                  </a:lnTo>
                  <a:lnTo>
                    <a:pt x="1024470" y="3048601"/>
                  </a:lnTo>
                  <a:lnTo>
                    <a:pt x="982031" y="3032090"/>
                  </a:lnTo>
                  <a:lnTo>
                    <a:pt x="940197" y="3014396"/>
                  </a:lnTo>
                  <a:lnTo>
                    <a:pt x="898991" y="2995541"/>
                  </a:lnTo>
                  <a:lnTo>
                    <a:pt x="858431" y="2975545"/>
                  </a:lnTo>
                  <a:lnTo>
                    <a:pt x="818539" y="2954429"/>
                  </a:lnTo>
                  <a:lnTo>
                    <a:pt x="779336" y="2932213"/>
                  </a:lnTo>
                  <a:lnTo>
                    <a:pt x="740841" y="2908917"/>
                  </a:lnTo>
                  <a:lnTo>
                    <a:pt x="703076" y="2884563"/>
                  </a:lnTo>
                  <a:lnTo>
                    <a:pt x="666061" y="2859171"/>
                  </a:lnTo>
                  <a:lnTo>
                    <a:pt x="629817" y="2832761"/>
                  </a:lnTo>
                  <a:lnTo>
                    <a:pt x="594364" y="2805355"/>
                  </a:lnTo>
                  <a:lnTo>
                    <a:pt x="559722" y="2776972"/>
                  </a:lnTo>
                  <a:lnTo>
                    <a:pt x="525913" y="2747633"/>
                  </a:lnTo>
                  <a:lnTo>
                    <a:pt x="492957" y="2717359"/>
                  </a:lnTo>
                  <a:lnTo>
                    <a:pt x="460874" y="2686170"/>
                  </a:lnTo>
                  <a:lnTo>
                    <a:pt x="429686" y="2654088"/>
                  </a:lnTo>
                  <a:lnTo>
                    <a:pt x="399412" y="2621131"/>
                  </a:lnTo>
                  <a:lnTo>
                    <a:pt x="370073" y="2587322"/>
                  </a:lnTo>
                  <a:lnTo>
                    <a:pt x="341690" y="2552681"/>
                  </a:lnTo>
                  <a:lnTo>
                    <a:pt x="314283" y="2517228"/>
                  </a:lnTo>
                  <a:lnTo>
                    <a:pt x="287874" y="2480983"/>
                  </a:lnTo>
                  <a:lnTo>
                    <a:pt x="262481" y="2443968"/>
                  </a:lnTo>
                  <a:lnTo>
                    <a:pt x="238127" y="2406203"/>
                  </a:lnTo>
                  <a:lnTo>
                    <a:pt x="214832" y="2367709"/>
                  </a:lnTo>
                  <a:lnTo>
                    <a:pt x="192616" y="2328505"/>
                  </a:lnTo>
                  <a:lnTo>
                    <a:pt x="171499" y="2288613"/>
                  </a:lnTo>
                  <a:lnTo>
                    <a:pt x="151503" y="2248054"/>
                  </a:lnTo>
                  <a:lnTo>
                    <a:pt x="132648" y="2206847"/>
                  </a:lnTo>
                  <a:lnTo>
                    <a:pt x="114955" y="2165014"/>
                  </a:lnTo>
                  <a:lnTo>
                    <a:pt x="98443" y="2122575"/>
                  </a:lnTo>
                  <a:lnTo>
                    <a:pt x="83134" y="2079550"/>
                  </a:lnTo>
                  <a:lnTo>
                    <a:pt x="69049" y="2035960"/>
                  </a:lnTo>
                  <a:lnTo>
                    <a:pt x="56207" y="1991826"/>
                  </a:lnTo>
                  <a:lnTo>
                    <a:pt x="44630" y="1947169"/>
                  </a:lnTo>
                  <a:lnTo>
                    <a:pt x="34338" y="1902008"/>
                  </a:lnTo>
                  <a:lnTo>
                    <a:pt x="25351" y="1856365"/>
                  </a:lnTo>
                  <a:lnTo>
                    <a:pt x="17691" y="1810259"/>
                  </a:lnTo>
                  <a:lnTo>
                    <a:pt x="11377" y="1763712"/>
                  </a:lnTo>
                  <a:lnTo>
                    <a:pt x="6430" y="1716745"/>
                  </a:lnTo>
                  <a:lnTo>
                    <a:pt x="2871" y="1669377"/>
                  </a:lnTo>
                  <a:lnTo>
                    <a:pt x="721" y="1621629"/>
                  </a:lnTo>
                  <a:lnTo>
                    <a:pt x="0" y="1573522"/>
                  </a:lnTo>
                  <a:lnTo>
                    <a:pt x="721" y="1525415"/>
                  </a:lnTo>
                  <a:lnTo>
                    <a:pt x="2871" y="1477668"/>
                  </a:lnTo>
                  <a:lnTo>
                    <a:pt x="6430" y="1430300"/>
                  </a:lnTo>
                  <a:lnTo>
                    <a:pt x="11377" y="1383332"/>
                  </a:lnTo>
                  <a:lnTo>
                    <a:pt x="17691" y="1336785"/>
                  </a:lnTo>
                  <a:lnTo>
                    <a:pt x="25351" y="1290680"/>
                  </a:lnTo>
                  <a:lnTo>
                    <a:pt x="34338" y="1245037"/>
                  </a:lnTo>
                  <a:lnTo>
                    <a:pt x="44630" y="1199876"/>
                  </a:lnTo>
                  <a:lnTo>
                    <a:pt x="56207" y="1155218"/>
                  </a:lnTo>
                  <a:lnTo>
                    <a:pt x="69049" y="1111084"/>
                  </a:lnTo>
                  <a:lnTo>
                    <a:pt x="83134" y="1067495"/>
                  </a:lnTo>
                  <a:lnTo>
                    <a:pt x="98443" y="1024470"/>
                  </a:lnTo>
                  <a:lnTo>
                    <a:pt x="114955" y="982031"/>
                  </a:lnTo>
                  <a:lnTo>
                    <a:pt x="132648" y="940197"/>
                  </a:lnTo>
                  <a:lnTo>
                    <a:pt x="151503" y="898991"/>
                  </a:lnTo>
                  <a:lnTo>
                    <a:pt x="171499" y="858431"/>
                  </a:lnTo>
                  <a:lnTo>
                    <a:pt x="192616" y="818539"/>
                  </a:lnTo>
                  <a:lnTo>
                    <a:pt x="214832" y="779336"/>
                  </a:lnTo>
                  <a:lnTo>
                    <a:pt x="238127" y="740841"/>
                  </a:lnTo>
                  <a:lnTo>
                    <a:pt x="262481" y="703076"/>
                  </a:lnTo>
                  <a:lnTo>
                    <a:pt x="287874" y="666061"/>
                  </a:lnTo>
                  <a:lnTo>
                    <a:pt x="314283" y="629817"/>
                  </a:lnTo>
                  <a:lnTo>
                    <a:pt x="341690" y="594364"/>
                  </a:lnTo>
                  <a:lnTo>
                    <a:pt x="370073" y="559722"/>
                  </a:lnTo>
                  <a:lnTo>
                    <a:pt x="399412" y="525913"/>
                  </a:lnTo>
                  <a:lnTo>
                    <a:pt x="429686" y="492957"/>
                  </a:lnTo>
                  <a:lnTo>
                    <a:pt x="460874" y="460874"/>
                  </a:lnTo>
                  <a:lnTo>
                    <a:pt x="492957" y="429686"/>
                  </a:lnTo>
                  <a:lnTo>
                    <a:pt x="525913" y="399412"/>
                  </a:lnTo>
                  <a:lnTo>
                    <a:pt x="559722" y="370073"/>
                  </a:lnTo>
                  <a:lnTo>
                    <a:pt x="594364" y="341690"/>
                  </a:lnTo>
                  <a:lnTo>
                    <a:pt x="629817" y="314283"/>
                  </a:lnTo>
                  <a:lnTo>
                    <a:pt x="666061" y="287874"/>
                  </a:lnTo>
                  <a:lnTo>
                    <a:pt x="703076" y="262481"/>
                  </a:lnTo>
                  <a:lnTo>
                    <a:pt x="740841" y="238127"/>
                  </a:lnTo>
                  <a:lnTo>
                    <a:pt x="779336" y="214832"/>
                  </a:lnTo>
                  <a:lnTo>
                    <a:pt x="818539" y="192616"/>
                  </a:lnTo>
                  <a:lnTo>
                    <a:pt x="858431" y="171499"/>
                  </a:lnTo>
                  <a:lnTo>
                    <a:pt x="898991" y="151503"/>
                  </a:lnTo>
                  <a:lnTo>
                    <a:pt x="940197" y="132648"/>
                  </a:lnTo>
                  <a:lnTo>
                    <a:pt x="982031" y="114955"/>
                  </a:lnTo>
                  <a:lnTo>
                    <a:pt x="1024470" y="98443"/>
                  </a:lnTo>
                  <a:lnTo>
                    <a:pt x="1067495" y="83134"/>
                  </a:lnTo>
                  <a:lnTo>
                    <a:pt x="1111084" y="69049"/>
                  </a:lnTo>
                  <a:lnTo>
                    <a:pt x="1155218" y="56207"/>
                  </a:lnTo>
                  <a:lnTo>
                    <a:pt x="1199876" y="44630"/>
                  </a:lnTo>
                  <a:lnTo>
                    <a:pt x="1245037" y="34338"/>
                  </a:lnTo>
                  <a:lnTo>
                    <a:pt x="1290680" y="25351"/>
                  </a:lnTo>
                  <a:lnTo>
                    <a:pt x="1336785" y="17691"/>
                  </a:lnTo>
                  <a:lnTo>
                    <a:pt x="1383332" y="11377"/>
                  </a:lnTo>
                  <a:lnTo>
                    <a:pt x="1430300" y="6430"/>
                  </a:lnTo>
                  <a:lnTo>
                    <a:pt x="1477668" y="2871"/>
                  </a:lnTo>
                  <a:lnTo>
                    <a:pt x="1525415" y="721"/>
                  </a:lnTo>
                  <a:lnTo>
                    <a:pt x="1573522" y="0"/>
                  </a:lnTo>
                  <a:lnTo>
                    <a:pt x="1621629" y="721"/>
                  </a:lnTo>
                  <a:lnTo>
                    <a:pt x="1669377" y="2871"/>
                  </a:lnTo>
                  <a:lnTo>
                    <a:pt x="1716745" y="6430"/>
                  </a:lnTo>
                  <a:lnTo>
                    <a:pt x="1763712" y="11377"/>
                  </a:lnTo>
                  <a:lnTo>
                    <a:pt x="1810259" y="17691"/>
                  </a:lnTo>
                  <a:lnTo>
                    <a:pt x="1856365" y="25351"/>
                  </a:lnTo>
                  <a:lnTo>
                    <a:pt x="1902008" y="34338"/>
                  </a:lnTo>
                  <a:lnTo>
                    <a:pt x="1947169" y="44630"/>
                  </a:lnTo>
                  <a:lnTo>
                    <a:pt x="1991826" y="56207"/>
                  </a:lnTo>
                  <a:lnTo>
                    <a:pt x="2035960" y="69049"/>
                  </a:lnTo>
                  <a:lnTo>
                    <a:pt x="2079550" y="83134"/>
                  </a:lnTo>
                  <a:lnTo>
                    <a:pt x="2122575" y="98443"/>
                  </a:lnTo>
                  <a:lnTo>
                    <a:pt x="2165014" y="114955"/>
                  </a:lnTo>
                  <a:lnTo>
                    <a:pt x="2206847" y="132648"/>
                  </a:lnTo>
                  <a:lnTo>
                    <a:pt x="2248054" y="151503"/>
                  </a:lnTo>
                  <a:lnTo>
                    <a:pt x="2288613" y="171499"/>
                  </a:lnTo>
                  <a:lnTo>
                    <a:pt x="2328505" y="192616"/>
                  </a:lnTo>
                  <a:lnTo>
                    <a:pt x="2367709" y="214832"/>
                  </a:lnTo>
                  <a:lnTo>
                    <a:pt x="2406203" y="238127"/>
                  </a:lnTo>
                  <a:lnTo>
                    <a:pt x="2443968" y="262481"/>
                  </a:lnTo>
                  <a:lnTo>
                    <a:pt x="2480983" y="287874"/>
                  </a:lnTo>
                  <a:lnTo>
                    <a:pt x="2517228" y="314283"/>
                  </a:lnTo>
                  <a:lnTo>
                    <a:pt x="2552681" y="341690"/>
                  </a:lnTo>
                  <a:lnTo>
                    <a:pt x="2587322" y="370073"/>
                  </a:lnTo>
                  <a:lnTo>
                    <a:pt x="2621131" y="399412"/>
                  </a:lnTo>
                  <a:lnTo>
                    <a:pt x="2654088" y="429686"/>
                  </a:lnTo>
                  <a:lnTo>
                    <a:pt x="2686170" y="460874"/>
                  </a:lnTo>
                  <a:lnTo>
                    <a:pt x="2717359" y="492957"/>
                  </a:lnTo>
                  <a:lnTo>
                    <a:pt x="2747633" y="525913"/>
                  </a:lnTo>
                  <a:lnTo>
                    <a:pt x="2776972" y="559722"/>
                  </a:lnTo>
                  <a:lnTo>
                    <a:pt x="2805355" y="594364"/>
                  </a:lnTo>
                  <a:lnTo>
                    <a:pt x="2832761" y="629817"/>
                  </a:lnTo>
                  <a:lnTo>
                    <a:pt x="2859171" y="666061"/>
                  </a:lnTo>
                  <a:lnTo>
                    <a:pt x="2884563" y="703076"/>
                  </a:lnTo>
                  <a:lnTo>
                    <a:pt x="2908917" y="740841"/>
                  </a:lnTo>
                  <a:lnTo>
                    <a:pt x="2932213" y="779336"/>
                  </a:lnTo>
                  <a:lnTo>
                    <a:pt x="2954429" y="818539"/>
                  </a:lnTo>
                  <a:lnTo>
                    <a:pt x="2975545" y="858431"/>
                  </a:lnTo>
                  <a:lnTo>
                    <a:pt x="2995541" y="898991"/>
                  </a:lnTo>
                  <a:lnTo>
                    <a:pt x="3014396" y="940197"/>
                  </a:lnTo>
                  <a:lnTo>
                    <a:pt x="3032090" y="982031"/>
                  </a:lnTo>
                  <a:lnTo>
                    <a:pt x="3048601" y="1024470"/>
                  </a:lnTo>
                  <a:lnTo>
                    <a:pt x="3063910" y="1067495"/>
                  </a:lnTo>
                  <a:lnTo>
                    <a:pt x="3077996" y="1111084"/>
                  </a:lnTo>
                  <a:lnTo>
                    <a:pt x="3090837" y="1155218"/>
                  </a:lnTo>
                  <a:lnTo>
                    <a:pt x="3102414" y="1199876"/>
                  </a:lnTo>
                  <a:lnTo>
                    <a:pt x="3112707" y="1245037"/>
                  </a:lnTo>
                  <a:lnTo>
                    <a:pt x="3121693" y="1290680"/>
                  </a:lnTo>
                  <a:lnTo>
                    <a:pt x="3129354" y="1336785"/>
                  </a:lnTo>
                  <a:lnTo>
                    <a:pt x="3135668" y="1383332"/>
                  </a:lnTo>
                  <a:lnTo>
                    <a:pt x="3140615" y="1430300"/>
                  </a:lnTo>
                  <a:lnTo>
                    <a:pt x="3144173" y="1477668"/>
                  </a:lnTo>
                  <a:lnTo>
                    <a:pt x="3146324" y="1525415"/>
                  </a:lnTo>
                  <a:lnTo>
                    <a:pt x="3147045" y="1573522"/>
                  </a:lnTo>
                  <a:close/>
                </a:path>
              </a:pathLst>
            </a:custGeom>
            <a:ln w="5245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333" y="3069875"/>
              <a:ext cx="3537996" cy="36715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39350" y="4373188"/>
            <a:ext cx="1598499" cy="9836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300" b="1" spc="-130" dirty="0">
                <a:solidFill>
                  <a:srgbClr val="231F20"/>
                </a:solidFill>
                <a:latin typeface="SegoePro-Semibold"/>
                <a:cs typeface="SegoePro-Semibold"/>
              </a:rPr>
              <a:t>70%</a:t>
            </a:r>
            <a:endParaRPr sz="6300" dirty="0">
              <a:latin typeface="SegoePro-Semibold"/>
              <a:cs typeface="SegoePro-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421" y="3982834"/>
            <a:ext cx="3703954" cy="17176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 marR="139065">
              <a:lnSpc>
                <a:spcPts val="2640"/>
              </a:lnSpc>
              <a:spcBef>
                <a:spcPts val="295"/>
              </a:spcBef>
            </a:pP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Remove</a:t>
            </a:r>
            <a:r>
              <a:rPr sz="2300" b="1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barriers</a:t>
            </a:r>
            <a:r>
              <a:rPr sz="2300" b="1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2300" b="1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digital transformation</a:t>
            </a:r>
            <a:endParaRPr sz="2300" dirty="0">
              <a:latin typeface="Segoe Pro"/>
              <a:cs typeface="Segoe Pro"/>
            </a:endParaRPr>
          </a:p>
          <a:p>
            <a:pPr marL="38100">
              <a:lnSpc>
                <a:spcPts val="2510"/>
              </a:lnSpc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70%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digital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transformation</a:t>
            </a:r>
            <a:endParaRPr sz="2300" dirty="0">
              <a:latin typeface="Segoe Pro"/>
              <a:cs typeface="Segoe Pro"/>
            </a:endParaRPr>
          </a:p>
          <a:p>
            <a:pPr marL="38100" marR="132715">
              <a:lnSpc>
                <a:spcPts val="2640"/>
              </a:lnSpc>
              <a:spcBef>
                <a:spcPts val="125"/>
              </a:spcBef>
            </a:pPr>
            <a:r>
              <a:rPr sz="2300" spc="-30" dirty="0">
                <a:solidFill>
                  <a:srgbClr val="231F20"/>
                </a:solidFill>
                <a:latin typeface="Segoe Pro"/>
                <a:cs typeface="Segoe Pro"/>
              </a:rPr>
              <a:t>initiatives</a:t>
            </a:r>
            <a:r>
              <a:rPr sz="2300" spc="-9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don’t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achieve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their targeted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outcomes.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800" spc="-37" baseline="37037" dirty="0" err="1">
                <a:solidFill>
                  <a:srgbClr val="231F20"/>
                </a:solidFill>
                <a:latin typeface="Segoe Pro"/>
                <a:cs typeface="Segoe Pro"/>
              </a:rPr>
              <a:t>i</a:t>
            </a:r>
            <a:r>
              <a:rPr lang="en-AU" sz="1800" spc="-37" baseline="37037" dirty="0">
                <a:solidFill>
                  <a:srgbClr val="231F20"/>
                </a:solidFill>
                <a:latin typeface="Segoe Pro"/>
                <a:cs typeface="Segoe Pro"/>
              </a:rPr>
              <a:t>ii</a:t>
            </a:r>
            <a:endParaRPr sz="1800" baseline="37037" dirty="0">
              <a:latin typeface="Segoe Pro"/>
              <a:cs typeface="Segoe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1821" y="8019887"/>
            <a:ext cx="3418204" cy="171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Gain</a:t>
            </a:r>
            <a:r>
              <a:rPr sz="2300" b="1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a</a:t>
            </a:r>
            <a:r>
              <a:rPr sz="2300" b="1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market</a:t>
            </a:r>
            <a:r>
              <a:rPr sz="2300" b="1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advantage</a:t>
            </a:r>
            <a:endParaRPr sz="2300">
              <a:latin typeface="Segoe Pro"/>
              <a:cs typeface="Segoe Pro"/>
            </a:endParaRPr>
          </a:p>
          <a:p>
            <a:pPr marL="336550" indent="-324485">
              <a:lnSpc>
                <a:spcPts val="2640"/>
              </a:lnSpc>
              <a:buChar char="•"/>
              <a:tabLst>
                <a:tab pos="336550" algn="l"/>
                <a:tab pos="337185" algn="l"/>
              </a:tabLst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Speed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market</a:t>
            </a:r>
            <a:endParaRPr sz="2300">
              <a:latin typeface="Segoe Pro"/>
              <a:cs typeface="Segoe Pro"/>
            </a:endParaRPr>
          </a:p>
          <a:p>
            <a:pPr marL="336550" indent="-324485">
              <a:lnSpc>
                <a:spcPts val="2640"/>
              </a:lnSpc>
              <a:buChar char="•"/>
              <a:tabLst>
                <a:tab pos="336550" algn="l"/>
                <a:tab pos="337185" algn="l"/>
              </a:tabLst>
            </a:pP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Agility</a:t>
            </a:r>
            <a:endParaRPr sz="2300">
              <a:latin typeface="Segoe Pro"/>
              <a:cs typeface="Segoe Pro"/>
            </a:endParaRPr>
          </a:p>
          <a:p>
            <a:pPr marL="336550" indent="-324485">
              <a:lnSpc>
                <a:spcPts val="2640"/>
              </a:lnSpc>
              <a:buChar char="•"/>
              <a:tabLst>
                <a:tab pos="336550" algn="l"/>
                <a:tab pos="337185" algn="l"/>
              </a:tabLst>
            </a:pP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Efficiency</a:t>
            </a:r>
            <a:endParaRPr sz="2300">
              <a:latin typeface="Segoe Pro"/>
              <a:cs typeface="Segoe Pro"/>
            </a:endParaRPr>
          </a:p>
          <a:p>
            <a:pPr marL="336550" indent="-324485">
              <a:lnSpc>
                <a:spcPts val="2700"/>
              </a:lnSpc>
              <a:buChar char="•"/>
              <a:tabLst>
                <a:tab pos="336550" algn="l"/>
                <a:tab pos="337185" algn="l"/>
              </a:tabLst>
            </a:pP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Innovation</a:t>
            </a:r>
            <a:endParaRPr sz="2300">
              <a:latin typeface="Segoe Pro"/>
              <a:cs typeface="Segoe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266" y="3982834"/>
            <a:ext cx="4092575" cy="2052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Unlock</a:t>
            </a:r>
            <a:r>
              <a:rPr sz="2300" b="1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cost</a:t>
            </a:r>
            <a:r>
              <a:rPr sz="2300" b="1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efficiencies</a:t>
            </a:r>
            <a:endParaRPr sz="2300" dirty="0">
              <a:latin typeface="Segoe Pro"/>
              <a:cs typeface="Segoe Pro"/>
            </a:endParaRPr>
          </a:p>
          <a:p>
            <a:pPr marL="12700" marR="5080">
              <a:lnSpc>
                <a:spcPts val="2640"/>
              </a:lnSpc>
              <a:spcBef>
                <a:spcPts val="130"/>
              </a:spcBef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40%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app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estate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will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be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ANZ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businesses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say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40%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their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app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estate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will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be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replaced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with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more</a:t>
            </a:r>
            <a:r>
              <a:rPr sz="2300" spc="-9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50" dirty="0">
                <a:solidFill>
                  <a:srgbClr val="231F20"/>
                </a:solidFill>
                <a:latin typeface="Segoe Pro"/>
                <a:cs typeface="Segoe Pro"/>
              </a:rPr>
              <a:t>cost-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effective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SaaS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options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300" spc="-3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next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1-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2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years.</a:t>
            </a:r>
            <a:r>
              <a:rPr lang="en-AU" sz="2400" spc="-37" baseline="37037" dirty="0">
                <a:solidFill>
                  <a:srgbClr val="231F20"/>
                </a:solidFill>
                <a:latin typeface="Segoe Pro"/>
                <a:cs typeface="Segoe Pro"/>
              </a:rPr>
              <a:t> iv</a:t>
            </a:r>
            <a:endParaRPr sz="2300" dirty="0">
              <a:latin typeface="Segoe Pro"/>
              <a:cs typeface="Segoe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6266" y="8019887"/>
            <a:ext cx="3965575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Boost</a:t>
            </a:r>
            <a:r>
              <a:rPr sz="2300" b="1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your</a:t>
            </a:r>
            <a:r>
              <a:rPr sz="2300" b="1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security</a:t>
            </a:r>
            <a:endParaRPr sz="2300" dirty="0">
              <a:latin typeface="Segoe Pro"/>
              <a:cs typeface="Segoe Pro"/>
            </a:endParaRPr>
          </a:p>
          <a:p>
            <a:pPr marL="12700" marR="5080">
              <a:lnSpc>
                <a:spcPts val="2640"/>
              </a:lnSpc>
              <a:spcBef>
                <a:spcPts val="130"/>
              </a:spcBef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66%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businesses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say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they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plan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increase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their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investment</a:t>
            </a:r>
            <a:endParaRPr sz="2300" dirty="0">
              <a:latin typeface="Segoe Pro"/>
              <a:cs typeface="Segoe Pro"/>
            </a:endParaRPr>
          </a:p>
          <a:p>
            <a:pPr marL="12700">
              <a:lnSpc>
                <a:spcPts val="2570"/>
              </a:lnSpc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300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security.</a:t>
            </a:r>
            <a:r>
              <a:rPr lang="en-AU" sz="2400" spc="-37" baseline="37037" dirty="0">
                <a:solidFill>
                  <a:srgbClr val="231F20"/>
                </a:solidFill>
                <a:latin typeface="Segoe Pro"/>
                <a:cs typeface="Segoe Pro"/>
              </a:rPr>
              <a:t> vi</a:t>
            </a:r>
            <a:endParaRPr sz="2300" dirty="0">
              <a:latin typeface="Segoe Pro"/>
              <a:cs typeface="Segoe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8423" y="3982834"/>
            <a:ext cx="3830954" cy="13830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295"/>
              </a:spcBef>
            </a:pP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Better</a:t>
            </a:r>
            <a:r>
              <a:rPr sz="2300" b="1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employee</a:t>
            </a:r>
            <a:r>
              <a:rPr sz="2300" b="1" spc="-3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10" dirty="0">
                <a:solidFill>
                  <a:srgbClr val="231F20"/>
                </a:solidFill>
                <a:latin typeface="Segoe Pro"/>
                <a:cs typeface="Segoe Pro"/>
              </a:rPr>
              <a:t>experience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Only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42%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office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workers</a:t>
            </a:r>
            <a:r>
              <a:rPr sz="2300" spc="5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say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they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have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‘good’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digital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experience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300" spc="-5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2300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workplace.</a:t>
            </a:r>
            <a:r>
              <a:rPr lang="en-AU" sz="2300" spc="-1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lang="en-AU" sz="2400" spc="-37" baseline="37037" dirty="0">
                <a:solidFill>
                  <a:srgbClr val="231F20"/>
                </a:solidFill>
                <a:latin typeface="Segoe Pro"/>
                <a:cs typeface="Segoe Pro"/>
              </a:rPr>
              <a:t>v</a:t>
            </a:r>
            <a:endParaRPr sz="2300" dirty="0">
              <a:latin typeface="Segoe Pro"/>
              <a:cs typeface="Segoe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8423" y="8019886"/>
            <a:ext cx="4261222" cy="13728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"/>
              </a:spcBef>
            </a:pP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Reduce</a:t>
            </a:r>
            <a:r>
              <a:rPr sz="2300" b="1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dirty="0">
                <a:solidFill>
                  <a:srgbClr val="231F20"/>
                </a:solidFill>
                <a:latin typeface="Segoe Pro"/>
                <a:cs typeface="Segoe Pro"/>
              </a:rPr>
              <a:t>technical</a:t>
            </a:r>
            <a:r>
              <a:rPr sz="2300" b="1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b="1" spc="-20" dirty="0">
                <a:solidFill>
                  <a:srgbClr val="231F20"/>
                </a:solidFill>
                <a:latin typeface="Segoe Pro"/>
                <a:cs typeface="Segoe Pro"/>
              </a:rPr>
              <a:t>debt</a:t>
            </a:r>
            <a:endParaRPr sz="2300" dirty="0">
              <a:latin typeface="Segoe Pro"/>
              <a:cs typeface="Segoe Pro"/>
            </a:endParaRPr>
          </a:p>
          <a:p>
            <a:pPr marL="12700" marR="5080">
              <a:lnSpc>
                <a:spcPts val="2640"/>
              </a:lnSpc>
              <a:spcBef>
                <a:spcPts val="130"/>
              </a:spcBef>
            </a:pP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Wasted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or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ineffective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technology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can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equate</a:t>
            </a:r>
            <a:r>
              <a:rPr sz="2300" spc="-5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2300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20-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40%</a:t>
            </a:r>
            <a:r>
              <a:rPr sz="2300" spc="-5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4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an </a:t>
            </a:r>
            <a:r>
              <a:rPr sz="2300" spc="-35" dirty="0">
                <a:solidFill>
                  <a:srgbClr val="231F20"/>
                </a:solidFill>
                <a:latin typeface="Segoe Pro"/>
                <a:cs typeface="Segoe Pro"/>
              </a:rPr>
              <a:t>organisation’s</a:t>
            </a:r>
            <a:r>
              <a:rPr sz="2300" spc="-9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entire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tech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estate.</a:t>
            </a:r>
            <a:r>
              <a:rPr lang="en-AU" sz="2400" spc="-37" baseline="37037" dirty="0">
                <a:solidFill>
                  <a:srgbClr val="231F20"/>
                </a:solidFill>
                <a:latin typeface="Segoe Pro"/>
                <a:cs typeface="Segoe Pro"/>
              </a:rPr>
              <a:t> vii</a:t>
            </a:r>
            <a:endParaRPr sz="2300" dirty="0">
              <a:latin typeface="Segoe Pro"/>
              <a:cs typeface="Segoe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86895" y="6626957"/>
            <a:ext cx="1073785" cy="1135380"/>
          </a:xfrm>
          <a:custGeom>
            <a:avLst/>
            <a:gdLst/>
            <a:ahLst/>
            <a:cxnLst/>
            <a:rect l="l" t="t" r="r" b="b"/>
            <a:pathLst>
              <a:path w="1073784" h="1135379">
                <a:moveTo>
                  <a:pt x="534350" y="796813"/>
                </a:moveTo>
                <a:lnTo>
                  <a:pt x="534350" y="865806"/>
                </a:lnTo>
              </a:path>
              <a:path w="1073784" h="1135379">
                <a:moveTo>
                  <a:pt x="534350" y="182811"/>
                </a:moveTo>
                <a:lnTo>
                  <a:pt x="534350" y="714030"/>
                </a:lnTo>
              </a:path>
              <a:path w="1073784" h="1135379">
                <a:moveTo>
                  <a:pt x="173575" y="848560"/>
                </a:moveTo>
                <a:lnTo>
                  <a:pt x="67489" y="672907"/>
                </a:lnTo>
                <a:lnTo>
                  <a:pt x="16596" y="511806"/>
                </a:lnTo>
                <a:lnTo>
                  <a:pt x="799" y="394039"/>
                </a:lnTo>
                <a:lnTo>
                  <a:pt x="0" y="348387"/>
                </a:lnTo>
                <a:lnTo>
                  <a:pt x="0" y="151765"/>
                </a:lnTo>
                <a:lnTo>
                  <a:pt x="68711" y="153169"/>
                </a:lnTo>
                <a:lnTo>
                  <a:pt x="115722" y="150045"/>
                </a:lnTo>
                <a:lnTo>
                  <a:pt x="162732" y="139157"/>
                </a:lnTo>
                <a:lnTo>
                  <a:pt x="231437" y="117273"/>
                </a:lnTo>
                <a:lnTo>
                  <a:pt x="279115" y="97744"/>
                </a:lnTo>
                <a:lnTo>
                  <a:pt x="321555" y="75923"/>
                </a:lnTo>
                <a:lnTo>
                  <a:pt x="361019" y="53739"/>
                </a:lnTo>
                <a:lnTo>
                  <a:pt x="399768" y="33124"/>
                </a:lnTo>
                <a:lnTo>
                  <a:pt x="440066" y="16009"/>
                </a:lnTo>
                <a:lnTo>
                  <a:pt x="484172" y="4324"/>
                </a:lnTo>
                <a:lnTo>
                  <a:pt x="534350" y="0"/>
                </a:lnTo>
                <a:lnTo>
                  <a:pt x="584527" y="4324"/>
                </a:lnTo>
                <a:lnTo>
                  <a:pt x="628634" y="16009"/>
                </a:lnTo>
                <a:lnTo>
                  <a:pt x="668931" y="33124"/>
                </a:lnTo>
                <a:lnTo>
                  <a:pt x="707681" y="53739"/>
                </a:lnTo>
                <a:lnTo>
                  <a:pt x="747145" y="75923"/>
                </a:lnTo>
                <a:lnTo>
                  <a:pt x="789585" y="97744"/>
                </a:lnTo>
                <a:lnTo>
                  <a:pt x="837262" y="117273"/>
                </a:lnTo>
                <a:lnTo>
                  <a:pt x="922241" y="138671"/>
                </a:lnTo>
                <a:lnTo>
                  <a:pt x="996374" y="148749"/>
                </a:lnTo>
                <a:lnTo>
                  <a:pt x="1048810" y="151712"/>
                </a:lnTo>
                <a:lnTo>
                  <a:pt x="1068700" y="151765"/>
                </a:lnTo>
                <a:lnTo>
                  <a:pt x="1068700" y="348387"/>
                </a:lnTo>
                <a:lnTo>
                  <a:pt x="1073644" y="507548"/>
                </a:lnTo>
                <a:lnTo>
                  <a:pt x="1057211" y="612703"/>
                </a:lnTo>
                <a:lnTo>
                  <a:pt x="1003125" y="710744"/>
                </a:lnTo>
                <a:lnTo>
                  <a:pt x="895114" y="848560"/>
                </a:lnTo>
                <a:lnTo>
                  <a:pt x="791363" y="951503"/>
                </a:lnTo>
                <a:lnTo>
                  <a:pt x="672615" y="1043453"/>
                </a:lnTo>
                <a:lnTo>
                  <a:pt x="574925" y="1109533"/>
                </a:lnTo>
                <a:lnTo>
                  <a:pt x="534350" y="1134865"/>
                </a:lnTo>
                <a:lnTo>
                  <a:pt x="388958" y="1046956"/>
                </a:lnTo>
                <a:lnTo>
                  <a:pt x="302913" y="987829"/>
                </a:lnTo>
                <a:lnTo>
                  <a:pt x="242393" y="930644"/>
                </a:lnTo>
                <a:lnTo>
                  <a:pt x="173575" y="848560"/>
                </a:lnTo>
                <a:close/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4912" y="33609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4912" y="311756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4912" y="28741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4912" y="35992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485199" y="2604487"/>
            <a:ext cx="1198245" cy="1026160"/>
            <a:chOff x="3485199" y="2604487"/>
            <a:chExt cx="1198245" cy="1026160"/>
          </a:xfrm>
        </p:grpSpPr>
        <p:sp>
          <p:nvSpPr>
            <p:cNvPr id="14" name="object 14"/>
            <p:cNvSpPr/>
            <p:nvPr/>
          </p:nvSpPr>
          <p:spPr>
            <a:xfrm>
              <a:off x="3516612" y="2635899"/>
              <a:ext cx="1135380" cy="963930"/>
            </a:xfrm>
            <a:custGeom>
              <a:avLst/>
              <a:gdLst/>
              <a:ahLst/>
              <a:cxnLst/>
              <a:rect l="l" t="t" r="r" b="b"/>
              <a:pathLst>
                <a:path w="1135379" h="963929">
                  <a:moveTo>
                    <a:pt x="0" y="963321"/>
                  </a:moveTo>
                  <a:lnTo>
                    <a:pt x="837440" y="963321"/>
                  </a:lnTo>
                  <a:lnTo>
                    <a:pt x="885001" y="959326"/>
                  </a:lnTo>
                  <a:lnTo>
                    <a:pt x="930383" y="947786"/>
                  </a:lnTo>
                  <a:lnTo>
                    <a:pt x="972920" y="929371"/>
                  </a:lnTo>
                  <a:lnTo>
                    <a:pt x="1011945" y="904750"/>
                  </a:lnTo>
                  <a:lnTo>
                    <a:pt x="1046794" y="874593"/>
                  </a:lnTo>
                  <a:lnTo>
                    <a:pt x="1076799" y="839569"/>
                  </a:lnTo>
                  <a:lnTo>
                    <a:pt x="1101296" y="800347"/>
                  </a:lnTo>
                  <a:lnTo>
                    <a:pt x="1119618" y="757597"/>
                  </a:lnTo>
                  <a:lnTo>
                    <a:pt x="1131100" y="711988"/>
                  </a:lnTo>
                  <a:lnTo>
                    <a:pt x="1135075" y="664189"/>
                  </a:lnTo>
                  <a:lnTo>
                    <a:pt x="1131100" y="615013"/>
                  </a:lnTo>
                  <a:lnTo>
                    <a:pt x="1119618" y="568302"/>
                  </a:lnTo>
                  <a:lnTo>
                    <a:pt x="1101296" y="524694"/>
                  </a:lnTo>
                  <a:lnTo>
                    <a:pt x="1076799" y="484827"/>
                  </a:lnTo>
                  <a:lnTo>
                    <a:pt x="1046794" y="449341"/>
                  </a:lnTo>
                  <a:lnTo>
                    <a:pt x="1011945" y="418874"/>
                  </a:lnTo>
                  <a:lnTo>
                    <a:pt x="972920" y="394065"/>
                  </a:lnTo>
                  <a:lnTo>
                    <a:pt x="930383" y="375554"/>
                  </a:lnTo>
                  <a:lnTo>
                    <a:pt x="885001" y="363978"/>
                  </a:lnTo>
                  <a:lnTo>
                    <a:pt x="837440" y="359978"/>
                  </a:lnTo>
                  <a:lnTo>
                    <a:pt x="819389" y="360849"/>
                  </a:lnTo>
                  <a:lnTo>
                    <a:pt x="802756" y="363146"/>
                  </a:lnTo>
                  <a:lnTo>
                    <a:pt x="787068" y="366392"/>
                  </a:lnTo>
                  <a:lnTo>
                    <a:pt x="771850" y="370114"/>
                  </a:lnTo>
                  <a:lnTo>
                    <a:pt x="758916" y="325373"/>
                  </a:lnTo>
                  <a:lnTo>
                    <a:pt x="741890" y="282562"/>
                  </a:lnTo>
                  <a:lnTo>
                    <a:pt x="721003" y="241901"/>
                  </a:lnTo>
                  <a:lnTo>
                    <a:pt x="696487" y="203613"/>
                  </a:lnTo>
                  <a:lnTo>
                    <a:pt x="668574" y="167920"/>
                  </a:lnTo>
                  <a:lnTo>
                    <a:pt x="637494" y="135042"/>
                  </a:lnTo>
                  <a:lnTo>
                    <a:pt x="603481" y="105202"/>
                  </a:lnTo>
                  <a:lnTo>
                    <a:pt x="566765" y="78621"/>
                  </a:lnTo>
                  <a:lnTo>
                    <a:pt x="527579" y="55522"/>
                  </a:lnTo>
                  <a:lnTo>
                    <a:pt x="486153" y="36125"/>
                  </a:lnTo>
                  <a:lnTo>
                    <a:pt x="442720" y="20653"/>
                  </a:lnTo>
                  <a:lnTo>
                    <a:pt x="397511" y="9326"/>
                  </a:lnTo>
                  <a:lnTo>
                    <a:pt x="350758" y="2368"/>
                  </a:lnTo>
                  <a:lnTo>
                    <a:pt x="302692" y="0"/>
                  </a:lnTo>
                  <a:lnTo>
                    <a:pt x="237102" y="0"/>
                  </a:lnTo>
                </a:path>
              </a:pathLst>
            </a:custGeom>
            <a:ln w="62825">
              <a:solidFill>
                <a:srgbClr val="C63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2015" y="3360923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318" y="0"/>
                  </a:lnTo>
                </a:path>
              </a:pathLst>
            </a:custGeom>
            <a:ln w="62825">
              <a:solidFill>
                <a:srgbClr val="C63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2015" y="311756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318" y="0"/>
                  </a:lnTo>
                </a:path>
              </a:pathLst>
            </a:custGeom>
            <a:ln w="62825">
              <a:solidFill>
                <a:srgbClr val="C63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2015" y="2635899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318" y="0"/>
                  </a:lnTo>
                </a:path>
              </a:pathLst>
            </a:custGeom>
            <a:ln w="62825">
              <a:solidFill>
                <a:srgbClr val="C63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087804" y="33609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7804" y="311756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7804" y="28741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7804" y="35992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07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0698" y="33609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18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0698" y="311756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18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24970" y="985051"/>
            <a:ext cx="8541280" cy="837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Why</a:t>
            </a:r>
            <a:r>
              <a:rPr spc="-229" dirty="0"/>
              <a:t> </a:t>
            </a:r>
            <a:r>
              <a:rPr spc="-70" dirty="0"/>
              <a:t>modernise</a:t>
            </a:r>
            <a:r>
              <a:rPr spc="-225" dirty="0"/>
              <a:t> </a:t>
            </a:r>
            <a:r>
              <a:rPr spc="-50" dirty="0"/>
              <a:t>your</a:t>
            </a:r>
            <a:r>
              <a:rPr spc="-225" dirty="0"/>
              <a:t> </a:t>
            </a:r>
            <a:r>
              <a:rPr spc="-90" dirty="0"/>
              <a:t>apps?</a:t>
            </a:r>
          </a:p>
        </p:txBody>
      </p:sp>
      <p:sp>
        <p:nvSpPr>
          <p:cNvPr id="25" name="object 25"/>
          <p:cNvSpPr/>
          <p:nvPr/>
        </p:nvSpPr>
        <p:spPr>
          <a:xfrm>
            <a:off x="13427304" y="2635897"/>
            <a:ext cx="1239520" cy="1030605"/>
          </a:xfrm>
          <a:custGeom>
            <a:avLst/>
            <a:gdLst/>
            <a:ahLst/>
            <a:cxnLst/>
            <a:rect l="l" t="t" r="r" b="b"/>
            <a:pathLst>
              <a:path w="1239519" h="1030604">
                <a:moveTo>
                  <a:pt x="1239470" y="473514"/>
                </a:moveTo>
                <a:lnTo>
                  <a:pt x="1234230" y="430019"/>
                </a:lnTo>
                <a:lnTo>
                  <a:pt x="1219299" y="389874"/>
                </a:lnTo>
                <a:lnTo>
                  <a:pt x="1195856" y="354296"/>
                </a:lnTo>
                <a:lnTo>
                  <a:pt x="1165082" y="324504"/>
                </a:lnTo>
                <a:lnTo>
                  <a:pt x="1128159" y="301715"/>
                </a:lnTo>
                <a:lnTo>
                  <a:pt x="1086267" y="287149"/>
                </a:lnTo>
                <a:lnTo>
                  <a:pt x="1040586" y="282022"/>
                </a:lnTo>
                <a:lnTo>
                  <a:pt x="994901" y="287149"/>
                </a:lnTo>
                <a:lnTo>
                  <a:pt x="953007" y="301715"/>
                </a:lnTo>
                <a:lnTo>
                  <a:pt x="916084" y="324504"/>
                </a:lnTo>
                <a:lnTo>
                  <a:pt x="885312" y="354296"/>
                </a:lnTo>
                <a:lnTo>
                  <a:pt x="861871" y="389874"/>
                </a:lnTo>
                <a:lnTo>
                  <a:pt x="846941" y="430019"/>
                </a:lnTo>
                <a:lnTo>
                  <a:pt x="841702" y="473514"/>
                </a:lnTo>
              </a:path>
              <a:path w="1239519" h="1030604">
                <a:moveTo>
                  <a:pt x="1040586" y="278536"/>
                </a:moveTo>
                <a:lnTo>
                  <a:pt x="1085363" y="271405"/>
                </a:lnTo>
                <a:lnTo>
                  <a:pt x="1124344" y="251574"/>
                </a:lnTo>
                <a:lnTo>
                  <a:pt x="1155142" y="221382"/>
                </a:lnTo>
                <a:lnTo>
                  <a:pt x="1175371" y="183168"/>
                </a:lnTo>
                <a:lnTo>
                  <a:pt x="1182644" y="139273"/>
                </a:lnTo>
                <a:lnTo>
                  <a:pt x="1175371" y="95372"/>
                </a:lnTo>
                <a:lnTo>
                  <a:pt x="1155142" y="57155"/>
                </a:lnTo>
                <a:lnTo>
                  <a:pt x="1124344" y="26961"/>
                </a:lnTo>
                <a:lnTo>
                  <a:pt x="1085363" y="7130"/>
                </a:lnTo>
                <a:lnTo>
                  <a:pt x="1040586" y="0"/>
                </a:lnTo>
                <a:lnTo>
                  <a:pt x="995808" y="7130"/>
                </a:lnTo>
                <a:lnTo>
                  <a:pt x="956827" y="26961"/>
                </a:lnTo>
                <a:lnTo>
                  <a:pt x="926029" y="57155"/>
                </a:lnTo>
                <a:lnTo>
                  <a:pt x="905800" y="95372"/>
                </a:lnTo>
                <a:lnTo>
                  <a:pt x="898527" y="139273"/>
                </a:lnTo>
                <a:lnTo>
                  <a:pt x="905800" y="183168"/>
                </a:lnTo>
                <a:lnTo>
                  <a:pt x="926029" y="221382"/>
                </a:lnTo>
                <a:lnTo>
                  <a:pt x="956827" y="251574"/>
                </a:lnTo>
                <a:lnTo>
                  <a:pt x="995808" y="271405"/>
                </a:lnTo>
                <a:lnTo>
                  <a:pt x="1040586" y="278536"/>
                </a:lnTo>
                <a:close/>
              </a:path>
              <a:path w="1239519" h="1030604">
                <a:moveTo>
                  <a:pt x="394207" y="473514"/>
                </a:moveTo>
                <a:lnTo>
                  <a:pt x="388979" y="430019"/>
                </a:lnTo>
                <a:lnTo>
                  <a:pt x="374121" y="389874"/>
                </a:lnTo>
                <a:lnTo>
                  <a:pt x="350877" y="354296"/>
                </a:lnTo>
                <a:lnTo>
                  <a:pt x="320489" y="324504"/>
                </a:lnTo>
                <a:lnTo>
                  <a:pt x="284199" y="301715"/>
                </a:lnTo>
                <a:lnTo>
                  <a:pt x="243250" y="287149"/>
                </a:lnTo>
                <a:lnTo>
                  <a:pt x="198883" y="282022"/>
                </a:lnTo>
                <a:lnTo>
                  <a:pt x="153199" y="287149"/>
                </a:lnTo>
                <a:lnTo>
                  <a:pt x="111305" y="301715"/>
                </a:lnTo>
                <a:lnTo>
                  <a:pt x="74382" y="324504"/>
                </a:lnTo>
                <a:lnTo>
                  <a:pt x="43610" y="354296"/>
                </a:lnTo>
                <a:lnTo>
                  <a:pt x="20169" y="389874"/>
                </a:lnTo>
                <a:lnTo>
                  <a:pt x="5238" y="430019"/>
                </a:lnTo>
                <a:lnTo>
                  <a:pt x="0" y="473514"/>
                </a:lnTo>
              </a:path>
              <a:path w="1239519" h="1030604">
                <a:moveTo>
                  <a:pt x="198883" y="278536"/>
                </a:moveTo>
                <a:lnTo>
                  <a:pt x="243661" y="271405"/>
                </a:lnTo>
                <a:lnTo>
                  <a:pt x="282642" y="251574"/>
                </a:lnTo>
                <a:lnTo>
                  <a:pt x="313440" y="221382"/>
                </a:lnTo>
                <a:lnTo>
                  <a:pt x="333669" y="183168"/>
                </a:lnTo>
                <a:lnTo>
                  <a:pt x="340942" y="139273"/>
                </a:lnTo>
                <a:lnTo>
                  <a:pt x="333669" y="95372"/>
                </a:lnTo>
                <a:lnTo>
                  <a:pt x="313440" y="57155"/>
                </a:lnTo>
                <a:lnTo>
                  <a:pt x="282642" y="26961"/>
                </a:lnTo>
                <a:lnTo>
                  <a:pt x="243661" y="7130"/>
                </a:lnTo>
                <a:lnTo>
                  <a:pt x="198883" y="0"/>
                </a:lnTo>
                <a:lnTo>
                  <a:pt x="154105" y="7130"/>
                </a:lnTo>
                <a:lnTo>
                  <a:pt x="115121" y="26961"/>
                </a:lnTo>
                <a:lnTo>
                  <a:pt x="84320" y="57155"/>
                </a:lnTo>
                <a:lnTo>
                  <a:pt x="64089" y="95372"/>
                </a:lnTo>
                <a:lnTo>
                  <a:pt x="56815" y="139273"/>
                </a:lnTo>
                <a:lnTo>
                  <a:pt x="64089" y="183168"/>
                </a:lnTo>
                <a:lnTo>
                  <a:pt x="84320" y="221382"/>
                </a:lnTo>
                <a:lnTo>
                  <a:pt x="115121" y="251574"/>
                </a:lnTo>
                <a:lnTo>
                  <a:pt x="154105" y="271405"/>
                </a:lnTo>
                <a:lnTo>
                  <a:pt x="198883" y="278536"/>
                </a:lnTo>
                <a:close/>
              </a:path>
              <a:path w="1239519" h="1030604">
                <a:moveTo>
                  <a:pt x="937594" y="1030586"/>
                </a:moveTo>
                <a:lnTo>
                  <a:pt x="934152" y="984916"/>
                </a:lnTo>
                <a:lnTo>
                  <a:pt x="924145" y="941286"/>
                </a:lnTo>
                <a:lnTo>
                  <a:pt x="908055" y="900183"/>
                </a:lnTo>
                <a:lnTo>
                  <a:pt x="886361" y="862093"/>
                </a:lnTo>
                <a:lnTo>
                  <a:pt x="859543" y="827503"/>
                </a:lnTo>
                <a:lnTo>
                  <a:pt x="828084" y="796899"/>
                </a:lnTo>
                <a:lnTo>
                  <a:pt x="792462" y="770769"/>
                </a:lnTo>
                <a:lnTo>
                  <a:pt x="753158" y="749598"/>
                </a:lnTo>
                <a:lnTo>
                  <a:pt x="710653" y="733874"/>
                </a:lnTo>
                <a:lnTo>
                  <a:pt x="665426" y="724082"/>
                </a:lnTo>
                <a:lnTo>
                  <a:pt x="617960" y="720711"/>
                </a:lnTo>
                <a:lnTo>
                  <a:pt x="571373" y="724082"/>
                </a:lnTo>
                <a:lnTo>
                  <a:pt x="526868" y="733874"/>
                </a:lnTo>
                <a:lnTo>
                  <a:pt x="484941" y="749598"/>
                </a:lnTo>
                <a:lnTo>
                  <a:pt x="446088" y="770769"/>
                </a:lnTo>
                <a:lnTo>
                  <a:pt x="410805" y="796899"/>
                </a:lnTo>
                <a:lnTo>
                  <a:pt x="379589" y="827503"/>
                </a:lnTo>
                <a:lnTo>
                  <a:pt x="352935" y="862093"/>
                </a:lnTo>
                <a:lnTo>
                  <a:pt x="331341" y="900183"/>
                </a:lnTo>
                <a:lnTo>
                  <a:pt x="315302" y="941286"/>
                </a:lnTo>
                <a:lnTo>
                  <a:pt x="305315" y="984916"/>
                </a:lnTo>
                <a:lnTo>
                  <a:pt x="301875" y="1030586"/>
                </a:lnTo>
              </a:path>
              <a:path w="1239519" h="1030604">
                <a:moveTo>
                  <a:pt x="390658" y="494403"/>
                </a:moveTo>
                <a:lnTo>
                  <a:pt x="395326" y="449841"/>
                </a:lnTo>
                <a:lnTo>
                  <a:pt x="408693" y="408176"/>
                </a:lnTo>
                <a:lnTo>
                  <a:pt x="429800" y="370346"/>
                </a:lnTo>
                <a:lnTo>
                  <a:pt x="457692" y="337290"/>
                </a:lnTo>
                <a:lnTo>
                  <a:pt x="491411" y="309946"/>
                </a:lnTo>
                <a:lnTo>
                  <a:pt x="530000" y="289253"/>
                </a:lnTo>
                <a:lnTo>
                  <a:pt x="572502" y="276149"/>
                </a:lnTo>
                <a:lnTo>
                  <a:pt x="617960" y="271572"/>
                </a:lnTo>
                <a:lnTo>
                  <a:pt x="664433" y="276149"/>
                </a:lnTo>
                <a:lnTo>
                  <a:pt x="707411" y="289253"/>
                </a:lnTo>
                <a:lnTo>
                  <a:pt x="746060" y="309946"/>
                </a:lnTo>
                <a:lnTo>
                  <a:pt x="779549" y="337290"/>
                </a:lnTo>
                <a:lnTo>
                  <a:pt x="807045" y="370346"/>
                </a:lnTo>
                <a:lnTo>
                  <a:pt x="827716" y="408176"/>
                </a:lnTo>
                <a:lnTo>
                  <a:pt x="840729" y="449841"/>
                </a:lnTo>
                <a:lnTo>
                  <a:pt x="845251" y="494403"/>
                </a:lnTo>
                <a:lnTo>
                  <a:pt x="840729" y="538965"/>
                </a:lnTo>
                <a:lnTo>
                  <a:pt x="827716" y="580630"/>
                </a:lnTo>
                <a:lnTo>
                  <a:pt x="807045" y="618460"/>
                </a:lnTo>
                <a:lnTo>
                  <a:pt x="779549" y="651516"/>
                </a:lnTo>
                <a:lnTo>
                  <a:pt x="746060" y="678860"/>
                </a:lnTo>
                <a:lnTo>
                  <a:pt x="707411" y="699553"/>
                </a:lnTo>
                <a:lnTo>
                  <a:pt x="664433" y="712658"/>
                </a:lnTo>
                <a:lnTo>
                  <a:pt x="617960" y="717234"/>
                </a:lnTo>
                <a:lnTo>
                  <a:pt x="572502" y="712658"/>
                </a:lnTo>
                <a:lnTo>
                  <a:pt x="530000" y="699553"/>
                </a:lnTo>
                <a:lnTo>
                  <a:pt x="491411" y="678860"/>
                </a:lnTo>
                <a:lnTo>
                  <a:pt x="457692" y="651516"/>
                </a:lnTo>
                <a:lnTo>
                  <a:pt x="429800" y="618460"/>
                </a:lnTo>
                <a:lnTo>
                  <a:pt x="408693" y="580630"/>
                </a:lnTo>
                <a:lnTo>
                  <a:pt x="395326" y="538965"/>
                </a:lnTo>
                <a:lnTo>
                  <a:pt x="390658" y="494403"/>
                </a:lnTo>
                <a:close/>
              </a:path>
            </a:pathLst>
          </a:custGeom>
          <a:ln w="62825">
            <a:solidFill>
              <a:srgbClr val="BF3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42759" y="7745725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0" y="0"/>
                </a:moveTo>
                <a:lnTo>
                  <a:pt x="678670" y="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42759" y="6615634"/>
            <a:ext cx="678815" cy="925194"/>
          </a:xfrm>
          <a:custGeom>
            <a:avLst/>
            <a:gdLst/>
            <a:ahLst/>
            <a:cxnLst/>
            <a:rect l="l" t="t" r="r" b="b"/>
            <a:pathLst>
              <a:path w="678815" h="925195">
                <a:moveTo>
                  <a:pt x="339329" y="925029"/>
                </a:moveTo>
                <a:lnTo>
                  <a:pt x="339329" y="0"/>
                </a:lnTo>
              </a:path>
              <a:path w="678815" h="925195">
                <a:moveTo>
                  <a:pt x="678670" y="601500"/>
                </a:moveTo>
                <a:lnTo>
                  <a:pt x="339329" y="925029"/>
                </a:lnTo>
                <a:lnTo>
                  <a:pt x="0" y="601500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64483" y="2530892"/>
            <a:ext cx="1085850" cy="1158875"/>
          </a:xfrm>
          <a:custGeom>
            <a:avLst/>
            <a:gdLst/>
            <a:ahLst/>
            <a:cxnLst/>
            <a:rect l="l" t="t" r="r" b="b"/>
            <a:pathLst>
              <a:path w="1085850" h="1158875">
                <a:moveTo>
                  <a:pt x="544883" y="276363"/>
                </a:moveTo>
                <a:lnTo>
                  <a:pt x="544883" y="833550"/>
                </a:lnTo>
              </a:path>
              <a:path w="1085850" h="1158875">
                <a:moveTo>
                  <a:pt x="401285" y="724538"/>
                </a:moveTo>
                <a:lnTo>
                  <a:pt x="612902" y="724538"/>
                </a:lnTo>
                <a:lnTo>
                  <a:pt x="642248" y="718166"/>
                </a:lnTo>
                <a:lnTo>
                  <a:pt x="666280" y="700818"/>
                </a:lnTo>
                <a:lnTo>
                  <a:pt x="682517" y="675142"/>
                </a:lnTo>
                <a:lnTo>
                  <a:pt x="688481" y="643786"/>
                </a:lnTo>
                <a:lnTo>
                  <a:pt x="682517" y="611799"/>
                </a:lnTo>
                <a:lnTo>
                  <a:pt x="666280" y="584733"/>
                </a:lnTo>
                <a:lnTo>
                  <a:pt x="642248" y="565996"/>
                </a:lnTo>
                <a:lnTo>
                  <a:pt x="612902" y="558993"/>
                </a:lnTo>
                <a:lnTo>
                  <a:pt x="480644" y="558993"/>
                </a:lnTo>
                <a:lnTo>
                  <a:pt x="450707" y="551990"/>
                </a:lnTo>
                <a:lnTo>
                  <a:pt x="425376" y="533254"/>
                </a:lnTo>
                <a:lnTo>
                  <a:pt x="407839" y="506192"/>
                </a:lnTo>
                <a:lnTo>
                  <a:pt x="401285" y="474210"/>
                </a:lnTo>
                <a:lnTo>
                  <a:pt x="407839" y="442854"/>
                </a:lnTo>
                <a:lnTo>
                  <a:pt x="425376" y="417178"/>
                </a:lnTo>
                <a:lnTo>
                  <a:pt x="450707" y="399830"/>
                </a:lnTo>
                <a:lnTo>
                  <a:pt x="480644" y="393459"/>
                </a:lnTo>
                <a:lnTo>
                  <a:pt x="684701" y="393459"/>
                </a:lnTo>
              </a:path>
              <a:path w="1085850" h="1158875">
                <a:moveTo>
                  <a:pt x="896328" y="320780"/>
                </a:moveTo>
                <a:lnTo>
                  <a:pt x="1047486" y="361156"/>
                </a:lnTo>
                <a:lnTo>
                  <a:pt x="1085275" y="203684"/>
                </a:lnTo>
              </a:path>
              <a:path w="1085850" h="1158875">
                <a:moveTo>
                  <a:pt x="1085275" y="579181"/>
                </a:moveTo>
                <a:lnTo>
                  <a:pt x="1083413" y="627597"/>
                </a:lnTo>
                <a:lnTo>
                  <a:pt x="1077782" y="675802"/>
                </a:lnTo>
                <a:lnTo>
                  <a:pt x="1068316" y="723582"/>
                </a:lnTo>
                <a:lnTo>
                  <a:pt x="1054951" y="770727"/>
                </a:lnTo>
                <a:lnTo>
                  <a:pt x="1037619" y="817025"/>
                </a:lnTo>
                <a:lnTo>
                  <a:pt x="1016256" y="862262"/>
                </a:lnTo>
                <a:lnTo>
                  <a:pt x="990796" y="906228"/>
                </a:lnTo>
                <a:lnTo>
                  <a:pt x="962602" y="946621"/>
                </a:lnTo>
                <a:lnTo>
                  <a:pt x="931865" y="983619"/>
                </a:lnTo>
                <a:lnTo>
                  <a:pt x="898808" y="1017184"/>
                </a:lnTo>
                <a:lnTo>
                  <a:pt x="863651" y="1047277"/>
                </a:lnTo>
                <a:lnTo>
                  <a:pt x="826617" y="1073860"/>
                </a:lnTo>
                <a:lnTo>
                  <a:pt x="787927" y="1096892"/>
                </a:lnTo>
                <a:lnTo>
                  <a:pt x="747802" y="1116337"/>
                </a:lnTo>
                <a:lnTo>
                  <a:pt x="706463" y="1132154"/>
                </a:lnTo>
                <a:lnTo>
                  <a:pt x="664133" y="1144305"/>
                </a:lnTo>
                <a:lnTo>
                  <a:pt x="621033" y="1152751"/>
                </a:lnTo>
                <a:lnTo>
                  <a:pt x="577383" y="1157453"/>
                </a:lnTo>
                <a:lnTo>
                  <a:pt x="533407" y="1158372"/>
                </a:lnTo>
                <a:lnTo>
                  <a:pt x="489324" y="1155470"/>
                </a:lnTo>
                <a:lnTo>
                  <a:pt x="445357" y="1148707"/>
                </a:lnTo>
                <a:lnTo>
                  <a:pt x="401727" y="1138045"/>
                </a:lnTo>
                <a:lnTo>
                  <a:pt x="358656" y="1123445"/>
                </a:lnTo>
                <a:lnTo>
                  <a:pt x="316364" y="1104868"/>
                </a:lnTo>
                <a:lnTo>
                  <a:pt x="275075" y="1082275"/>
                </a:lnTo>
                <a:lnTo>
                  <a:pt x="235008" y="1055627"/>
                </a:lnTo>
                <a:lnTo>
                  <a:pt x="197740" y="1025501"/>
                </a:lnTo>
                <a:lnTo>
                  <a:pt x="163533" y="992663"/>
                </a:lnTo>
                <a:lnTo>
                  <a:pt x="132433" y="957353"/>
                </a:lnTo>
                <a:lnTo>
                  <a:pt x="104487" y="919810"/>
                </a:lnTo>
                <a:lnTo>
                  <a:pt x="79741" y="880276"/>
                </a:lnTo>
                <a:lnTo>
                  <a:pt x="58241" y="838990"/>
                </a:lnTo>
                <a:lnTo>
                  <a:pt x="40033" y="796193"/>
                </a:lnTo>
                <a:lnTo>
                  <a:pt x="25164" y="752124"/>
                </a:lnTo>
                <a:lnTo>
                  <a:pt x="13680" y="707024"/>
                </a:lnTo>
                <a:lnTo>
                  <a:pt x="5627" y="661132"/>
                </a:lnTo>
                <a:lnTo>
                  <a:pt x="1051" y="614690"/>
                </a:lnTo>
                <a:lnTo>
                  <a:pt x="0" y="567937"/>
                </a:lnTo>
                <a:lnTo>
                  <a:pt x="2518" y="521113"/>
                </a:lnTo>
                <a:lnTo>
                  <a:pt x="8652" y="474459"/>
                </a:lnTo>
                <a:lnTo>
                  <a:pt x="18450" y="428214"/>
                </a:lnTo>
                <a:lnTo>
                  <a:pt x="31956" y="382619"/>
                </a:lnTo>
                <a:lnTo>
                  <a:pt x="49217" y="337913"/>
                </a:lnTo>
                <a:lnTo>
                  <a:pt x="70280" y="294338"/>
                </a:lnTo>
                <a:lnTo>
                  <a:pt x="95190" y="252133"/>
                </a:lnTo>
                <a:lnTo>
                  <a:pt x="123384" y="211742"/>
                </a:lnTo>
                <a:lnTo>
                  <a:pt x="154121" y="174746"/>
                </a:lnTo>
                <a:lnTo>
                  <a:pt x="187179" y="141182"/>
                </a:lnTo>
                <a:lnTo>
                  <a:pt x="222336" y="111090"/>
                </a:lnTo>
                <a:lnTo>
                  <a:pt x="259370" y="84508"/>
                </a:lnTo>
                <a:lnTo>
                  <a:pt x="298061" y="61476"/>
                </a:lnTo>
                <a:lnTo>
                  <a:pt x="338187" y="42033"/>
                </a:lnTo>
                <a:lnTo>
                  <a:pt x="379526" y="26216"/>
                </a:lnTo>
                <a:lnTo>
                  <a:pt x="421857" y="14066"/>
                </a:lnTo>
                <a:lnTo>
                  <a:pt x="464957" y="5620"/>
                </a:lnTo>
                <a:lnTo>
                  <a:pt x="508607" y="919"/>
                </a:lnTo>
                <a:lnTo>
                  <a:pt x="552584" y="0"/>
                </a:lnTo>
                <a:lnTo>
                  <a:pt x="596667" y="2902"/>
                </a:lnTo>
                <a:lnTo>
                  <a:pt x="640634" y="9665"/>
                </a:lnTo>
                <a:lnTo>
                  <a:pt x="684263" y="20327"/>
                </a:lnTo>
                <a:lnTo>
                  <a:pt x="727334" y="34927"/>
                </a:lnTo>
                <a:lnTo>
                  <a:pt x="769624" y="53504"/>
                </a:lnTo>
                <a:lnTo>
                  <a:pt x="810913" y="76097"/>
                </a:lnTo>
                <a:lnTo>
                  <a:pt x="850978" y="102745"/>
                </a:lnTo>
                <a:lnTo>
                  <a:pt x="888435" y="132116"/>
                </a:lnTo>
                <a:lnTo>
                  <a:pt x="922985" y="164665"/>
                </a:lnTo>
                <a:lnTo>
                  <a:pt x="954495" y="200110"/>
                </a:lnTo>
                <a:lnTo>
                  <a:pt x="982833" y="238167"/>
                </a:lnTo>
                <a:lnTo>
                  <a:pt x="1007866" y="278554"/>
                </a:lnTo>
                <a:lnTo>
                  <a:pt x="1029461" y="320988"/>
                </a:lnTo>
                <a:lnTo>
                  <a:pt x="1047486" y="365187"/>
                </a:lnTo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7013" y="6669088"/>
            <a:ext cx="1114425" cy="1120140"/>
          </a:xfrm>
          <a:custGeom>
            <a:avLst/>
            <a:gdLst/>
            <a:ahLst/>
            <a:cxnLst/>
            <a:rect l="l" t="t" r="r" b="b"/>
            <a:pathLst>
              <a:path w="1114425" h="1120140">
                <a:moveTo>
                  <a:pt x="381098" y="369465"/>
                </a:moveTo>
                <a:lnTo>
                  <a:pt x="564317" y="0"/>
                </a:lnTo>
                <a:lnTo>
                  <a:pt x="743872" y="369465"/>
                </a:lnTo>
                <a:lnTo>
                  <a:pt x="1113976" y="427798"/>
                </a:lnTo>
                <a:lnTo>
                  <a:pt x="850141" y="719485"/>
                </a:lnTo>
                <a:lnTo>
                  <a:pt x="908768" y="1116164"/>
                </a:lnTo>
                <a:lnTo>
                  <a:pt x="564317" y="948934"/>
                </a:lnTo>
                <a:lnTo>
                  <a:pt x="216202" y="1120049"/>
                </a:lnTo>
                <a:lnTo>
                  <a:pt x="271164" y="723370"/>
                </a:lnTo>
                <a:lnTo>
                  <a:pt x="0" y="423913"/>
                </a:lnTo>
                <a:lnTo>
                  <a:pt x="381098" y="369465"/>
                </a:lnTo>
                <a:close/>
              </a:path>
            </a:pathLst>
          </a:custGeom>
          <a:ln w="62825">
            <a:solidFill>
              <a:srgbClr val="C63D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985051"/>
            <a:ext cx="3588280" cy="8596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Why</a:t>
            </a:r>
            <a:r>
              <a:rPr spc="-280" dirty="0"/>
              <a:t> </a:t>
            </a:r>
            <a:r>
              <a:rPr spc="-95" dirty="0"/>
              <a:t>now?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3360" y="10463707"/>
            <a:ext cx="362331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Source:</a:t>
            </a:r>
            <a:r>
              <a:rPr sz="115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Microsoft</a:t>
            </a:r>
            <a:r>
              <a:rPr sz="115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and</a:t>
            </a:r>
            <a:r>
              <a:rPr sz="115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Capitalis,</a:t>
            </a:r>
            <a:r>
              <a:rPr sz="115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115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Next</a:t>
            </a:r>
            <a:r>
              <a:rPr sz="1150" spc="-2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Gen</a:t>
            </a:r>
            <a:r>
              <a:rPr sz="115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dirty="0">
                <a:solidFill>
                  <a:srgbClr val="231F20"/>
                </a:solidFill>
                <a:latin typeface="Segoe Pro"/>
                <a:cs typeface="Segoe Pro"/>
              </a:rPr>
              <a:t>App</a:t>
            </a:r>
            <a:r>
              <a:rPr sz="1150" spc="-1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Segoe Pro"/>
                <a:cs typeface="Segoe Pro"/>
              </a:rPr>
              <a:t>Estate</a:t>
            </a:r>
            <a:endParaRPr sz="1150">
              <a:latin typeface="Segoe Pro"/>
              <a:cs typeface="Segoe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1492" y="2889964"/>
            <a:ext cx="8208645" cy="1097280"/>
          </a:xfrm>
          <a:custGeom>
            <a:avLst/>
            <a:gdLst/>
            <a:ahLst/>
            <a:cxnLst/>
            <a:rect l="l" t="t" r="r" b="b"/>
            <a:pathLst>
              <a:path w="8208645" h="1097279">
                <a:moveTo>
                  <a:pt x="0" y="1097013"/>
                </a:moveTo>
                <a:lnTo>
                  <a:pt x="8208334" y="1097013"/>
                </a:lnTo>
                <a:lnTo>
                  <a:pt x="8208334" y="0"/>
                </a:lnTo>
                <a:lnTo>
                  <a:pt x="0" y="0"/>
                </a:lnTo>
                <a:lnTo>
                  <a:pt x="0" y="1097013"/>
                </a:lnTo>
                <a:close/>
              </a:path>
            </a:pathLst>
          </a:custGeom>
          <a:solidFill>
            <a:srgbClr val="C03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61491" y="2889964"/>
          <a:ext cx="16344264" cy="5650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6645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2770"/>
                        </a:spcBef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Customer</a:t>
                      </a:r>
                      <a:r>
                        <a:rPr sz="2500" b="1" spc="-2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5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priorities</a:t>
                      </a:r>
                      <a:endParaRPr sz="2500">
                        <a:latin typeface="Segoe Pro"/>
                        <a:cs typeface="Segoe Pro"/>
                      </a:endParaRPr>
                    </a:p>
                  </a:txBody>
                  <a:tcPr marL="0" marR="0" marT="35179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03AC4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2770"/>
                        </a:spcBef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In</a:t>
                      </a:r>
                      <a:r>
                        <a:rPr sz="2500" b="1" spc="-5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5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progress</a:t>
                      </a:r>
                      <a:endParaRPr sz="2500">
                        <a:latin typeface="Segoe Pro"/>
                        <a:cs typeface="Segoe Pro"/>
                      </a:endParaRPr>
                    </a:p>
                  </a:txBody>
                  <a:tcPr marL="0" marR="0" marT="35179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03AC4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2770"/>
                        </a:spcBef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In</a:t>
                      </a:r>
                      <a:r>
                        <a:rPr sz="2500" b="1" spc="25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1–2</a:t>
                      </a:r>
                      <a:r>
                        <a:rPr sz="2500" b="1" spc="3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500" b="1" spc="-2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years</a:t>
                      </a:r>
                      <a:endParaRPr sz="2500">
                        <a:latin typeface="Segoe Pro"/>
                        <a:cs typeface="Segoe Pro"/>
                      </a:endParaRPr>
                    </a:p>
                  </a:txBody>
                  <a:tcPr marL="0" marR="0" marT="35179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C03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Increase</a:t>
                      </a:r>
                      <a:r>
                        <a:rPr sz="2300" spc="-6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usage</a:t>
                      </a:r>
                      <a:r>
                        <a:rPr sz="230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of</a:t>
                      </a:r>
                      <a:r>
                        <a:rPr sz="230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low-</a:t>
                      </a:r>
                      <a:r>
                        <a:rPr sz="230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code/no-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</a:t>
                      </a:r>
                      <a:r>
                        <a:rPr sz="230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solutions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6670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31%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6670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40%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6670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Retire</a:t>
                      </a:r>
                      <a:r>
                        <a:rPr sz="2300" spc="-9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off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the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shelf</a:t>
                      </a:r>
                      <a:r>
                        <a:rPr sz="2300" spc="-9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and/or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bespoke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26%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37%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535">
                <a:tc gridSpan="3"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2480"/>
                        </a:spcBef>
                        <a:tabLst>
                          <a:tab pos="8530590" algn="l"/>
                          <a:tab pos="12582525" algn="l"/>
                        </a:tabLst>
                      </a:pP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Replace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existing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with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SaaS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	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21%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	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40%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314960" marB="0">
                    <a:solidFill>
                      <a:srgbClr val="FDF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Reduce</a:t>
                      </a:r>
                      <a:r>
                        <a:rPr sz="2300" spc="-9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number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of</a:t>
                      </a:r>
                      <a:r>
                        <a:rPr sz="2300" spc="-8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application</a:t>
                      </a:r>
                      <a:r>
                        <a:rPr sz="230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vendors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23%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39%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25082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150">
                <a:tc gridSpan="3"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2480"/>
                        </a:spcBef>
                        <a:tabLst>
                          <a:tab pos="8530590" algn="l"/>
                          <a:tab pos="12582525" algn="l"/>
                        </a:tabLst>
                      </a:pP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Reduce</a:t>
                      </a:r>
                      <a:r>
                        <a:rPr sz="2300" spc="-9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overall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number</a:t>
                      </a:r>
                      <a:r>
                        <a:rPr sz="2300" spc="-8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of</a:t>
                      </a:r>
                      <a:r>
                        <a:rPr sz="2300" spc="-8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30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applications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	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21%</a:t>
                      </a:r>
                      <a:r>
                        <a:rPr sz="230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	</a:t>
                      </a:r>
                      <a:r>
                        <a:rPr sz="230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39%</a:t>
                      </a:r>
                      <a:endParaRPr sz="2300">
                        <a:latin typeface="Segoe Pro"/>
                        <a:cs typeface="Segoe Pro"/>
                      </a:endParaRPr>
                    </a:p>
                  </a:txBody>
                  <a:tcPr marL="0" marR="0" marT="314960" marB="0">
                    <a:solidFill>
                      <a:srgbClr val="FDF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946094"/>
            <a:ext cx="9227080" cy="898582"/>
          </a:xfrm>
          <a:prstGeom prst="rect">
            <a:avLst/>
          </a:prstGeom>
        </p:spPr>
        <p:txBody>
          <a:bodyPr vert="horz" wrap="square" lIns="0" tIns="5292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Potential</a:t>
            </a:r>
            <a:r>
              <a:rPr spc="-130" dirty="0"/>
              <a:t> </a:t>
            </a:r>
            <a:r>
              <a:rPr spc="-95" dirty="0"/>
              <a:t>development</a:t>
            </a:r>
            <a:r>
              <a:rPr spc="-125" dirty="0"/>
              <a:t> </a:t>
            </a:r>
            <a:r>
              <a:rPr spc="-40" dirty="0"/>
              <a:t>paths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82432" y="2219827"/>
          <a:ext cx="16407763" cy="767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6645"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r>
                        <a:rPr sz="2600" b="1" spc="-45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600" b="1" spc="-2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Path</a:t>
                      </a:r>
                      <a:endParaRPr sz="2600">
                        <a:latin typeface="Segoe Pro"/>
                        <a:cs typeface="Segoe Pro"/>
                      </a:endParaRPr>
                    </a:p>
                  </a:txBody>
                  <a:tcPr marL="0" marR="0" marT="34417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78D3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26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Definition</a:t>
                      </a:r>
                      <a:endParaRPr sz="2600">
                        <a:latin typeface="Segoe Pro"/>
                        <a:cs typeface="Segoe Pro"/>
                      </a:endParaRPr>
                    </a:p>
                  </a:txBody>
                  <a:tcPr marL="0" marR="0" marT="34417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78D3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26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Benefits</a:t>
                      </a:r>
                      <a:endParaRPr sz="2600">
                        <a:latin typeface="Segoe Pro"/>
                        <a:cs typeface="Segoe Pro"/>
                      </a:endParaRPr>
                    </a:p>
                  </a:txBody>
                  <a:tcPr marL="0" marR="0" marT="34417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7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25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Low-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</a:t>
                      </a:r>
                      <a:r>
                        <a:rPr sz="1950" spc="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612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471805">
                        <a:lnSpc>
                          <a:spcPct val="116300"/>
                        </a:lnSpc>
                        <a:spcBef>
                          <a:spcPts val="885"/>
                        </a:spcBef>
                      </a:pP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Leveraging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low-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or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no-code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platforms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like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Power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rapidly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cost-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effectively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for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specific</a:t>
                      </a:r>
                      <a:r>
                        <a:rPr sz="195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functions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1239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1202055">
                        <a:lnSpc>
                          <a:spcPct val="116300"/>
                        </a:lnSpc>
                        <a:spcBef>
                          <a:spcPts val="885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can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be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done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by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non-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technical resources.</a:t>
                      </a:r>
                      <a:endParaRPr sz="1950">
                        <a:latin typeface="Segoe Pro"/>
                        <a:cs typeface="Segoe Pro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Ideal</a:t>
                      </a:r>
                      <a:r>
                        <a:rPr sz="1950" spc="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for</a:t>
                      </a:r>
                      <a:r>
                        <a:rPr sz="1950" spc="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front-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end</a:t>
                      </a:r>
                      <a:r>
                        <a:rPr sz="1950" spc="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UX/UI</a:t>
                      </a:r>
                      <a:r>
                        <a:rPr sz="1950" spc="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projects.</a:t>
                      </a:r>
                      <a:endParaRPr sz="1950">
                        <a:latin typeface="Segoe Pro"/>
                        <a:cs typeface="Segoe Pro"/>
                      </a:endParaRPr>
                    </a:p>
                    <a:p>
                      <a:pPr marL="229870" marR="633095">
                        <a:lnSpc>
                          <a:spcPct val="164200"/>
                        </a:lnSpc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Rapid</a:t>
                      </a:r>
                      <a:r>
                        <a:rPr sz="195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application</a:t>
                      </a:r>
                      <a:r>
                        <a:rPr sz="1950" spc="-7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development/</a:t>
                      </a:r>
                      <a:r>
                        <a:rPr sz="1950" spc="-7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quick</a:t>
                      </a:r>
                      <a:r>
                        <a:rPr sz="1950" spc="-7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prototype.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Easy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use</a:t>
                      </a:r>
                      <a:r>
                        <a:rPr sz="1950" spc="-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AI</a:t>
                      </a:r>
                      <a:r>
                        <a:rPr sz="1950" spc="-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1950" spc="-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intelligence</a:t>
                      </a:r>
                      <a:r>
                        <a:rPr sz="1950" spc="-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built-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in.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1239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190">
                <a:tc>
                  <a:txBody>
                    <a:bodyPr/>
                    <a:lstStyle/>
                    <a:p>
                      <a:pPr marL="229870" marR="705485">
                        <a:lnSpc>
                          <a:spcPct val="116300"/>
                        </a:lnSpc>
                        <a:spcBef>
                          <a:spcPts val="969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Fusion</a:t>
                      </a:r>
                      <a:r>
                        <a:rPr sz="195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Power</a:t>
                      </a:r>
                      <a:r>
                        <a:rPr sz="195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195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Azure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23189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356235">
                        <a:lnSpc>
                          <a:spcPct val="116300"/>
                        </a:lnSpc>
                        <a:spcBef>
                          <a:spcPts val="969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combination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of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low-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through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Power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Apps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with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developer-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led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updates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and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customisations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meet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complex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modernisation needs.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2318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428240">
                        <a:lnSpc>
                          <a:spcPts val="3840"/>
                        </a:lnSpc>
                        <a:spcBef>
                          <a:spcPts val="229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Build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195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deploy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quickly.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Reduce</a:t>
                      </a:r>
                      <a:r>
                        <a:rPr sz="1950" spc="-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your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costs.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Pioneer</a:t>
                      </a:r>
                      <a:r>
                        <a:rPr sz="1950" spc="-6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innovation.</a:t>
                      </a:r>
                      <a:endParaRPr sz="1950">
                        <a:latin typeface="Segoe Pro"/>
                        <a:cs typeface="Segoe Pro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Improve</a:t>
                      </a:r>
                      <a:r>
                        <a:rPr sz="1950" spc="-4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your</a:t>
                      </a:r>
                      <a:r>
                        <a:rPr sz="195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speed</a:t>
                      </a:r>
                      <a:r>
                        <a:rPr sz="195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market.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Code-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first</a:t>
                      </a:r>
                      <a:r>
                        <a:rPr sz="1950" spc="4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9240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DFD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515"/>
                        </a:spcBef>
                        <a:tabLst>
                          <a:tab pos="6369685" algn="l"/>
                        </a:tabLst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pro-code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development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approach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that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leverages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	Enables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full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customisation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and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can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be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built</a:t>
                      </a:r>
                      <a:r>
                        <a:rPr sz="1950" spc="-3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entirely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19240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DFD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670"/>
                        </a:lnSpc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full</a:t>
                      </a:r>
                      <a:r>
                        <a:rPr sz="1950" spc="-2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stack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code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meet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complicated</a:t>
                      </a:r>
                      <a:r>
                        <a:rPr sz="1950" spc="-2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application</a:t>
                      </a:r>
                      <a:endParaRPr sz="1950">
                        <a:latin typeface="Segoe Pro"/>
                        <a:cs typeface="Segoe Pro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functionalities.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0" marB="0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1670"/>
                        </a:lnSpc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to</a:t>
                      </a:r>
                      <a:r>
                        <a:rPr sz="1950" spc="-1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spec.</a:t>
                      </a:r>
                      <a:endParaRPr sz="1950">
                        <a:latin typeface="Segoe Pro"/>
                        <a:cs typeface="Segoe Pro"/>
                      </a:endParaRPr>
                    </a:p>
                    <a:p>
                      <a:pPr marL="229870" marR="1224280">
                        <a:lnSpc>
                          <a:spcPct val="116300"/>
                        </a:lnSpc>
                        <a:spcBef>
                          <a:spcPts val="1120"/>
                        </a:spcBef>
                      </a:pP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Requires</a:t>
                      </a:r>
                      <a:r>
                        <a:rPr sz="1950" spc="-6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ongoing</a:t>
                      </a:r>
                      <a:r>
                        <a:rPr sz="1950" spc="-5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maintenance</a:t>
                      </a:r>
                      <a:r>
                        <a:rPr sz="1950" spc="-5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by</a:t>
                      </a:r>
                      <a:r>
                        <a:rPr sz="1950" spc="-5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specialist technical</a:t>
                      </a:r>
                      <a:r>
                        <a:rPr sz="1950" spc="-35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950" spc="-10" dirty="0">
                          <a:solidFill>
                            <a:srgbClr val="231F20"/>
                          </a:solidFill>
                          <a:latin typeface="Segoe Pro"/>
                          <a:cs typeface="Segoe Pro"/>
                        </a:rPr>
                        <a:t>resources.</a:t>
                      </a:r>
                      <a:endParaRPr sz="1950">
                        <a:latin typeface="Segoe Pro"/>
                        <a:cs typeface="Segoe Pro"/>
                      </a:endParaRPr>
                    </a:p>
                  </a:txBody>
                  <a:tcPr marL="0" marR="0" marT="0" marB="0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5937" y="3108871"/>
            <a:ext cx="7313930" cy="1265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sz="2600" dirty="0">
                <a:solidFill>
                  <a:srgbClr val="48C5B0"/>
                </a:solidFill>
              </a:rPr>
              <a:t>Leading</a:t>
            </a:r>
            <a:r>
              <a:rPr sz="2600" spc="-75" dirty="0">
                <a:solidFill>
                  <a:srgbClr val="48C5B0"/>
                </a:solidFill>
              </a:rPr>
              <a:t> </a:t>
            </a:r>
            <a:r>
              <a:rPr sz="2600" spc="-10" dirty="0">
                <a:solidFill>
                  <a:srgbClr val="48C5B0"/>
                </a:solidFill>
              </a:rPr>
              <a:t>Australian</a:t>
            </a:r>
            <a:r>
              <a:rPr sz="2600" spc="-70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health</a:t>
            </a:r>
            <a:r>
              <a:rPr sz="2600" spc="-70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supplements</a:t>
            </a:r>
            <a:r>
              <a:rPr sz="2600" spc="-70" dirty="0">
                <a:solidFill>
                  <a:srgbClr val="48C5B0"/>
                </a:solidFill>
              </a:rPr>
              <a:t> </a:t>
            </a:r>
            <a:r>
              <a:rPr sz="2600" spc="-10" dirty="0">
                <a:solidFill>
                  <a:srgbClr val="48C5B0"/>
                </a:solidFill>
              </a:rPr>
              <a:t>company </a:t>
            </a:r>
            <a:r>
              <a:rPr sz="2600" dirty="0">
                <a:solidFill>
                  <a:srgbClr val="48C5B0"/>
                </a:solidFill>
              </a:rPr>
              <a:t>speeds</a:t>
            </a:r>
            <a:r>
              <a:rPr sz="2600" spc="-25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new</a:t>
            </a:r>
            <a:r>
              <a:rPr sz="2600" spc="-15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product</a:t>
            </a:r>
            <a:r>
              <a:rPr sz="2600" spc="-25" dirty="0">
                <a:solidFill>
                  <a:srgbClr val="48C5B0"/>
                </a:solidFill>
              </a:rPr>
              <a:t> </a:t>
            </a:r>
            <a:r>
              <a:rPr sz="2600" spc="-10" dirty="0">
                <a:solidFill>
                  <a:srgbClr val="48C5B0"/>
                </a:solidFill>
              </a:rPr>
              <a:t>development</a:t>
            </a:r>
            <a:r>
              <a:rPr sz="2600" spc="-20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with</a:t>
            </a:r>
            <a:r>
              <a:rPr sz="2600" spc="-25" dirty="0">
                <a:solidFill>
                  <a:srgbClr val="48C5B0"/>
                </a:solidFill>
              </a:rPr>
              <a:t> </a:t>
            </a:r>
            <a:r>
              <a:rPr sz="2600" spc="-10" dirty="0">
                <a:solidFill>
                  <a:srgbClr val="48C5B0"/>
                </a:solidFill>
              </a:rPr>
              <a:t>Microsoft </a:t>
            </a:r>
            <a:r>
              <a:rPr sz="2600" dirty="0">
                <a:solidFill>
                  <a:srgbClr val="48C5B0"/>
                </a:solidFill>
              </a:rPr>
              <a:t>Power</a:t>
            </a:r>
            <a:r>
              <a:rPr sz="2600" spc="-45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Platform</a:t>
            </a:r>
            <a:r>
              <a:rPr sz="2600" spc="-45" dirty="0">
                <a:solidFill>
                  <a:srgbClr val="48C5B0"/>
                </a:solidFill>
              </a:rPr>
              <a:t> </a:t>
            </a:r>
            <a:r>
              <a:rPr sz="2600" dirty="0">
                <a:solidFill>
                  <a:srgbClr val="48C5B0"/>
                </a:solidFill>
              </a:rPr>
              <a:t>and</a:t>
            </a:r>
            <a:r>
              <a:rPr sz="2600" spc="-45" dirty="0">
                <a:solidFill>
                  <a:srgbClr val="48C5B0"/>
                </a:solidFill>
              </a:rPr>
              <a:t> </a:t>
            </a:r>
            <a:r>
              <a:rPr sz="2600" spc="-10" dirty="0">
                <a:solidFill>
                  <a:srgbClr val="48C5B0"/>
                </a:solidFill>
              </a:rPr>
              <a:t>Azure.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735937" y="4700445"/>
            <a:ext cx="7211695" cy="27647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2700">
              <a:lnSpc>
                <a:spcPts val="2640"/>
              </a:lnSpc>
              <a:spcBef>
                <a:spcPts val="295"/>
              </a:spcBef>
            </a:pP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Blackmores</a:t>
            </a:r>
            <a:r>
              <a:rPr sz="2300" spc="-9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uses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tools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from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Microsoft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Power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Platform</a:t>
            </a:r>
            <a:r>
              <a:rPr sz="2300" spc="5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and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Azure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services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variety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of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ways,</a:t>
            </a:r>
            <a:r>
              <a:rPr sz="23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from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no-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and</a:t>
            </a:r>
            <a:r>
              <a:rPr sz="23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low-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code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solutions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more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complex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applications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requiring 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professional</a:t>
            </a:r>
            <a:r>
              <a:rPr sz="2300" spc="-3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5" dirty="0">
                <a:solidFill>
                  <a:srgbClr val="231F20"/>
                </a:solidFill>
                <a:latin typeface="Segoe Pro"/>
                <a:cs typeface="Segoe Pro"/>
              </a:rPr>
              <a:t>development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skills.</a:t>
            </a:r>
            <a:endParaRPr sz="2300">
              <a:latin typeface="Segoe Pro"/>
              <a:cs typeface="Segoe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150">
              <a:latin typeface="Segoe Pro"/>
              <a:cs typeface="Segoe Pro"/>
            </a:endParaRPr>
          </a:p>
          <a:p>
            <a:pPr marL="12700" marR="5080" algn="just">
              <a:lnSpc>
                <a:spcPts val="2640"/>
              </a:lnSpc>
            </a:pP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One</a:t>
            </a:r>
            <a:r>
              <a:rPr sz="2300" spc="-8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such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example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is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Project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Lucky,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an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app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that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helps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their </a:t>
            </a:r>
            <a:r>
              <a:rPr sz="2300" spc="-45" dirty="0">
                <a:solidFill>
                  <a:srgbClr val="231F20"/>
                </a:solidFill>
                <a:latin typeface="Segoe Pro"/>
                <a:cs typeface="Segoe Pro"/>
              </a:rPr>
              <a:t>in-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house</a:t>
            </a:r>
            <a:r>
              <a:rPr sz="2300" spc="-9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scientists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develop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best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possible</a:t>
            </a:r>
            <a:r>
              <a:rPr sz="2300" spc="-7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supplements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for</a:t>
            </a:r>
            <a:r>
              <a:rPr sz="2300" spc="-8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their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20" dirty="0">
                <a:solidFill>
                  <a:srgbClr val="231F20"/>
                </a:solidFill>
                <a:latin typeface="Segoe Pro"/>
                <a:cs typeface="Segoe Pro"/>
              </a:rPr>
              <a:t>consumers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in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the</a:t>
            </a:r>
            <a:r>
              <a:rPr sz="2300" spc="-7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dirty="0">
                <a:solidFill>
                  <a:srgbClr val="231F20"/>
                </a:solidFill>
                <a:latin typeface="Segoe Pro"/>
                <a:cs typeface="Segoe Pro"/>
              </a:rPr>
              <a:t>shortest</a:t>
            </a:r>
            <a:r>
              <a:rPr sz="23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300" spc="-10" dirty="0">
                <a:solidFill>
                  <a:srgbClr val="231F20"/>
                </a:solidFill>
                <a:latin typeface="Segoe Pro"/>
                <a:cs typeface="Segoe Pro"/>
              </a:rPr>
              <a:t>timeframe.</a:t>
            </a:r>
            <a:endParaRPr sz="2300">
              <a:latin typeface="Segoe Pro"/>
              <a:cs typeface="Segoe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754" y="2167473"/>
            <a:ext cx="3540754" cy="3831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5110"/>
              </a:lnSpc>
              <a:spcBef>
                <a:spcPts val="135"/>
              </a:spcBef>
            </a:pPr>
            <a:r>
              <a:rPr spc="-25" dirty="0"/>
              <a:t>“Our</a:t>
            </a:r>
            <a:r>
              <a:rPr spc="-200" dirty="0"/>
              <a:t> </a:t>
            </a:r>
            <a:r>
              <a:rPr dirty="0"/>
              <a:t>team</a:t>
            </a:r>
            <a:r>
              <a:rPr spc="-200" dirty="0"/>
              <a:t> </a:t>
            </a:r>
            <a:r>
              <a:rPr dirty="0"/>
              <a:t>treats</a:t>
            </a:r>
            <a:r>
              <a:rPr spc="-200" dirty="0"/>
              <a:t> </a:t>
            </a:r>
            <a:r>
              <a:rPr spc="-30" dirty="0"/>
              <a:t>Power</a:t>
            </a:r>
            <a:r>
              <a:rPr spc="-200" dirty="0"/>
              <a:t> </a:t>
            </a:r>
            <a:r>
              <a:rPr spc="-20" dirty="0"/>
              <a:t>Apps </a:t>
            </a:r>
            <a:r>
              <a:rPr dirty="0"/>
              <a:t>and</a:t>
            </a:r>
            <a:r>
              <a:rPr spc="-100" dirty="0"/>
              <a:t> </a:t>
            </a:r>
            <a:r>
              <a:rPr dirty="0"/>
              <a:t>Azure</a:t>
            </a:r>
            <a:r>
              <a:rPr spc="-85" dirty="0"/>
              <a:t> </a:t>
            </a:r>
            <a:r>
              <a:rPr dirty="0"/>
              <a:t>as</a:t>
            </a:r>
            <a:r>
              <a:rPr spc="-85" dirty="0"/>
              <a:t> </a:t>
            </a:r>
            <a:r>
              <a:rPr dirty="0"/>
              <a:t>one</a:t>
            </a:r>
            <a:r>
              <a:rPr spc="-85" dirty="0"/>
              <a:t> </a:t>
            </a:r>
            <a:r>
              <a:rPr spc="-10" dirty="0"/>
              <a:t>platform</a:t>
            </a:r>
            <a:r>
              <a:rPr spc="1025" dirty="0"/>
              <a:t> </a:t>
            </a:r>
            <a:r>
              <a:rPr dirty="0"/>
              <a:t>that</a:t>
            </a:r>
            <a:r>
              <a:rPr spc="-140" dirty="0"/>
              <a:t> </a:t>
            </a:r>
            <a:r>
              <a:rPr dirty="0"/>
              <a:t>we</a:t>
            </a:r>
            <a:r>
              <a:rPr spc="-135" dirty="0"/>
              <a:t> </a:t>
            </a:r>
            <a:r>
              <a:rPr dirty="0"/>
              <a:t>use</a:t>
            </a:r>
            <a:r>
              <a:rPr spc="-130" dirty="0"/>
              <a:t> </a:t>
            </a:r>
            <a:r>
              <a:rPr dirty="0"/>
              <a:t>to</a:t>
            </a:r>
            <a:r>
              <a:rPr spc="-140" dirty="0"/>
              <a:t> </a:t>
            </a:r>
            <a:r>
              <a:rPr spc="-20" dirty="0"/>
              <a:t>build</a:t>
            </a:r>
            <a:r>
              <a:rPr spc="-130" dirty="0"/>
              <a:t> </a:t>
            </a:r>
            <a:r>
              <a:rPr spc="-25" dirty="0"/>
              <a:t>our </a:t>
            </a:r>
            <a:r>
              <a:rPr spc="-55" dirty="0"/>
              <a:t>solution…</a:t>
            </a:r>
            <a:r>
              <a:rPr spc="-150" dirty="0"/>
              <a:t> </a:t>
            </a:r>
            <a:r>
              <a:rPr dirty="0"/>
              <a:t>Our</a:t>
            </a:r>
            <a:r>
              <a:rPr spc="-140" dirty="0"/>
              <a:t> </a:t>
            </a:r>
            <a:r>
              <a:rPr spc="-25" dirty="0"/>
              <a:t>ability</a:t>
            </a:r>
            <a:r>
              <a:rPr spc="-140" dirty="0"/>
              <a:t> </a:t>
            </a:r>
            <a:r>
              <a:rPr dirty="0"/>
              <a:t>to</a:t>
            </a:r>
            <a:r>
              <a:rPr spc="-140" dirty="0"/>
              <a:t> </a:t>
            </a:r>
            <a:r>
              <a:rPr spc="-10" dirty="0"/>
              <a:t>extend </a:t>
            </a:r>
            <a:r>
              <a:rPr spc="-25" dirty="0"/>
              <a:t>Microsoft</a:t>
            </a:r>
            <a:r>
              <a:rPr spc="-200" dirty="0"/>
              <a:t> </a:t>
            </a:r>
            <a:r>
              <a:rPr spc="-30" dirty="0"/>
              <a:t>Power</a:t>
            </a:r>
            <a:r>
              <a:rPr spc="-190" dirty="0"/>
              <a:t> </a:t>
            </a:r>
            <a:r>
              <a:rPr spc="-30" dirty="0"/>
              <a:t>Platform</a:t>
            </a:r>
            <a:r>
              <a:rPr spc="-185" dirty="0"/>
              <a:t> </a:t>
            </a:r>
            <a:r>
              <a:rPr spc="-20" dirty="0"/>
              <a:t>with </a:t>
            </a:r>
            <a:r>
              <a:rPr dirty="0"/>
              <a:t>Azure</a:t>
            </a:r>
            <a:r>
              <a:rPr spc="-130" dirty="0"/>
              <a:t> </a:t>
            </a:r>
            <a:r>
              <a:rPr spc="-20" dirty="0"/>
              <a:t>gives</a:t>
            </a:r>
            <a:r>
              <a:rPr spc="-120" dirty="0"/>
              <a:t> </a:t>
            </a:r>
            <a:r>
              <a:rPr dirty="0"/>
              <a:t>us</a:t>
            </a:r>
            <a:r>
              <a:rPr spc="-125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spc="-10" dirty="0"/>
              <a:t>confidence </a:t>
            </a:r>
            <a:r>
              <a:rPr dirty="0"/>
              <a:t>to</a:t>
            </a:r>
            <a:r>
              <a:rPr spc="-135" dirty="0"/>
              <a:t> </a:t>
            </a:r>
            <a:r>
              <a:rPr dirty="0"/>
              <a:t>use</a:t>
            </a:r>
            <a:r>
              <a:rPr spc="-120" dirty="0"/>
              <a:t> </a:t>
            </a:r>
            <a:r>
              <a:rPr dirty="0"/>
              <a:t>it</a:t>
            </a:r>
            <a:r>
              <a:rPr spc="-12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35" dirty="0"/>
              <a:t>complex</a:t>
            </a:r>
            <a:r>
              <a:rPr spc="-114" dirty="0"/>
              <a:t> </a:t>
            </a:r>
            <a:r>
              <a:rPr spc="-10" dirty="0"/>
              <a:t>projects </a:t>
            </a:r>
            <a:r>
              <a:rPr spc="-50" dirty="0"/>
              <a:t>like</a:t>
            </a:r>
            <a:r>
              <a:rPr spc="-180" dirty="0"/>
              <a:t> </a:t>
            </a:r>
            <a:r>
              <a:rPr spc="-25" dirty="0"/>
              <a:t>Project</a:t>
            </a:r>
            <a:r>
              <a:rPr spc="-170" dirty="0"/>
              <a:t> </a:t>
            </a:r>
            <a:r>
              <a:rPr spc="-10" dirty="0"/>
              <a:t>Lucky.”</a:t>
            </a: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1650" dirty="0">
                <a:solidFill>
                  <a:srgbClr val="463668"/>
                </a:solidFill>
                <a:latin typeface="Segoe Pro"/>
                <a:cs typeface="Segoe Pro"/>
              </a:rPr>
              <a:t>Tijn</a:t>
            </a:r>
            <a:r>
              <a:rPr sz="1650" spc="-60" dirty="0">
                <a:solidFill>
                  <a:srgbClr val="463668"/>
                </a:solidFill>
                <a:latin typeface="Segoe Pro"/>
                <a:cs typeface="Segoe Pro"/>
              </a:rPr>
              <a:t> </a:t>
            </a:r>
            <a:r>
              <a:rPr sz="1650" spc="-10" dirty="0">
                <a:solidFill>
                  <a:srgbClr val="463668"/>
                </a:solidFill>
                <a:latin typeface="Segoe Pro"/>
                <a:cs typeface="Segoe Pro"/>
              </a:rPr>
              <a:t>Tacke</a:t>
            </a:r>
            <a:endParaRPr sz="1650">
              <a:latin typeface="Segoe Pro"/>
              <a:cs typeface="Segoe Pro"/>
            </a:endParaRPr>
          </a:p>
          <a:p>
            <a:pPr marL="12700" marR="4438650">
              <a:lnSpc>
                <a:spcPct val="108300"/>
              </a:lnSpc>
            </a:pPr>
            <a:r>
              <a:rPr sz="1650" b="0" dirty="0">
                <a:solidFill>
                  <a:srgbClr val="463668"/>
                </a:solidFill>
                <a:latin typeface="Segoe Pro"/>
                <a:cs typeface="Segoe Pro"/>
              </a:rPr>
              <a:t>Head</a:t>
            </a:r>
            <a:r>
              <a:rPr sz="1650" b="0" spc="-55" dirty="0">
                <a:solidFill>
                  <a:srgbClr val="463668"/>
                </a:solidFill>
                <a:latin typeface="Segoe Pro"/>
                <a:cs typeface="Segoe Pro"/>
              </a:rPr>
              <a:t> </a:t>
            </a:r>
            <a:r>
              <a:rPr sz="1650" b="0" dirty="0">
                <a:solidFill>
                  <a:srgbClr val="463668"/>
                </a:solidFill>
                <a:latin typeface="Segoe Pro"/>
                <a:cs typeface="Segoe Pro"/>
              </a:rPr>
              <a:t>of</a:t>
            </a:r>
            <a:r>
              <a:rPr sz="1650" b="0" spc="-50" dirty="0">
                <a:solidFill>
                  <a:srgbClr val="463668"/>
                </a:solidFill>
                <a:latin typeface="Segoe Pro"/>
                <a:cs typeface="Segoe Pro"/>
              </a:rPr>
              <a:t> </a:t>
            </a:r>
            <a:r>
              <a:rPr sz="1650" b="0" spc="-20" dirty="0">
                <a:solidFill>
                  <a:srgbClr val="463668"/>
                </a:solidFill>
                <a:latin typeface="Segoe Pro"/>
                <a:cs typeface="Segoe Pro"/>
              </a:rPr>
              <a:t>Business</a:t>
            </a:r>
            <a:r>
              <a:rPr sz="1650" b="0" spc="-50" dirty="0">
                <a:solidFill>
                  <a:srgbClr val="463668"/>
                </a:solidFill>
                <a:latin typeface="Segoe Pro"/>
                <a:cs typeface="Segoe Pro"/>
              </a:rPr>
              <a:t> </a:t>
            </a:r>
            <a:r>
              <a:rPr sz="1650" b="0" spc="-10" dirty="0">
                <a:solidFill>
                  <a:srgbClr val="463668"/>
                </a:solidFill>
                <a:latin typeface="Segoe Pro"/>
                <a:cs typeface="Segoe Pro"/>
              </a:rPr>
              <a:t>Applications, </a:t>
            </a:r>
            <a:r>
              <a:rPr sz="1650" b="0" spc="-20" dirty="0">
                <a:solidFill>
                  <a:srgbClr val="463668"/>
                </a:solidFill>
                <a:latin typeface="Segoe Pro"/>
                <a:cs typeface="Segoe Pro"/>
              </a:rPr>
              <a:t>Blackmores</a:t>
            </a:r>
            <a:r>
              <a:rPr sz="1650" b="0" spc="-30" dirty="0">
                <a:solidFill>
                  <a:srgbClr val="463668"/>
                </a:solidFill>
                <a:latin typeface="Segoe Pro"/>
                <a:cs typeface="Segoe Pro"/>
              </a:rPr>
              <a:t> </a:t>
            </a:r>
            <a:r>
              <a:rPr sz="1650" b="0" spc="-20" dirty="0">
                <a:solidFill>
                  <a:srgbClr val="463668"/>
                </a:solidFill>
                <a:latin typeface="Segoe Pro"/>
                <a:cs typeface="Segoe Pro"/>
              </a:rPr>
              <a:t>Group</a:t>
            </a:r>
            <a:endParaRPr sz="1650">
              <a:latin typeface="Segoe Pro"/>
              <a:cs typeface="Sego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985051"/>
            <a:ext cx="3588280" cy="837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Next</a:t>
            </a:r>
            <a:r>
              <a:rPr spc="-185" dirty="0"/>
              <a:t> </a:t>
            </a:r>
            <a:r>
              <a:rPr spc="-9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0674" y="2798459"/>
            <a:ext cx="6906895" cy="2794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25"/>
              </a:spcBef>
            </a:pP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If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you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are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interested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in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finding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out</a:t>
            </a:r>
            <a:r>
              <a:rPr sz="2600" b="1" spc="-4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more</a:t>
            </a:r>
            <a:r>
              <a:rPr sz="2600" b="1" spc="-35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spc="-10" dirty="0">
                <a:solidFill>
                  <a:srgbClr val="0078D3"/>
                </a:solidFill>
                <a:latin typeface="SegoePro-Semibold"/>
                <a:cs typeface="SegoePro-Semibold"/>
              </a:rPr>
              <a:t>about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how</a:t>
            </a:r>
            <a:r>
              <a:rPr sz="2600" b="1" spc="-3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we</a:t>
            </a:r>
            <a:r>
              <a:rPr sz="2600" b="1" spc="-25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can</a:t>
            </a:r>
            <a:r>
              <a:rPr sz="2600" b="1" spc="-35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help</a:t>
            </a:r>
            <a:r>
              <a:rPr sz="2600" b="1" spc="-3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you</a:t>
            </a:r>
            <a:r>
              <a:rPr sz="2600" b="1" spc="-3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modernise</a:t>
            </a:r>
            <a:r>
              <a:rPr sz="2600" b="1" spc="-3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your</a:t>
            </a:r>
            <a:r>
              <a:rPr sz="2600" b="1" spc="-3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spc="-10" dirty="0">
                <a:solidFill>
                  <a:srgbClr val="0078D3"/>
                </a:solidFill>
                <a:latin typeface="SegoePro-Semibold"/>
                <a:cs typeface="SegoePro-Semibold"/>
              </a:rPr>
              <a:t>apps,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please</a:t>
            </a:r>
            <a:r>
              <a:rPr sz="2600" b="1" spc="-5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ask</a:t>
            </a:r>
            <a:r>
              <a:rPr sz="2600" b="1" spc="-10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dirty="0">
                <a:solidFill>
                  <a:srgbClr val="0078D3"/>
                </a:solidFill>
                <a:latin typeface="SegoePro-Semibold"/>
                <a:cs typeface="SegoePro-Semibold"/>
              </a:rPr>
              <a:t>about</a:t>
            </a:r>
            <a:r>
              <a:rPr sz="2600" b="1" spc="-5" dirty="0">
                <a:solidFill>
                  <a:srgbClr val="0078D3"/>
                </a:solidFill>
                <a:latin typeface="SegoePro-Semibold"/>
                <a:cs typeface="SegoePro-Semibold"/>
              </a:rPr>
              <a:t> </a:t>
            </a:r>
            <a:r>
              <a:rPr sz="2600" b="1" spc="-20" dirty="0">
                <a:solidFill>
                  <a:srgbClr val="0078D3"/>
                </a:solidFill>
                <a:latin typeface="SegoePro-Semibold"/>
                <a:cs typeface="SegoePro-Semibold"/>
              </a:rPr>
              <a:t>our:</a:t>
            </a:r>
            <a:endParaRPr sz="2600" dirty="0">
              <a:latin typeface="SegoePro-Semibold"/>
              <a:cs typeface="SegoePro-Semibold"/>
            </a:endParaRPr>
          </a:p>
          <a:p>
            <a:pPr marL="12700" marR="130175">
              <a:lnSpc>
                <a:spcPct val="100400"/>
              </a:lnSpc>
              <a:spcBef>
                <a:spcPts val="2970"/>
              </a:spcBef>
            </a:pP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&lt;Partner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–</a:t>
            </a:r>
            <a:r>
              <a:rPr sz="26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insert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details</a:t>
            </a:r>
            <a:r>
              <a:rPr sz="26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here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regarding</a:t>
            </a:r>
            <a:r>
              <a:rPr sz="26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your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specific</a:t>
            </a:r>
            <a:r>
              <a:rPr sz="26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offering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–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e.g.</a:t>
            </a:r>
            <a:r>
              <a:rPr sz="2600" spc="-5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dirty="0">
                <a:solidFill>
                  <a:srgbClr val="231F20"/>
                </a:solidFill>
                <a:latin typeface="Segoe Pro"/>
                <a:cs typeface="Segoe Pro"/>
              </a:rPr>
              <a:t>an</a:t>
            </a:r>
            <a:r>
              <a:rPr sz="2600" spc="-6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Envisioning</a:t>
            </a:r>
            <a:r>
              <a:rPr sz="2600" spc="-6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Workshop </a:t>
            </a:r>
            <a:r>
              <a:rPr sz="2600" spc="-20" dirty="0">
                <a:solidFill>
                  <a:srgbClr val="231F20"/>
                </a:solidFill>
                <a:latin typeface="Segoe Pro"/>
                <a:cs typeface="Segoe Pro"/>
              </a:rPr>
              <a:t>and/or</a:t>
            </a:r>
            <a:r>
              <a:rPr sz="2600" spc="-10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Solution</a:t>
            </a:r>
            <a:r>
              <a:rPr sz="2600" spc="-10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2600" spc="-10" dirty="0">
                <a:solidFill>
                  <a:srgbClr val="231F20"/>
                </a:solidFill>
                <a:latin typeface="Segoe Pro"/>
                <a:cs typeface="Segoe Pro"/>
              </a:rPr>
              <a:t>Assessment&gt;</a:t>
            </a:r>
            <a:endParaRPr sz="2600" dirty="0">
              <a:latin typeface="Segoe Pro"/>
              <a:cs typeface="Sego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8" y="14958"/>
            <a:ext cx="20104735" cy="11294110"/>
          </a:xfrm>
          <a:custGeom>
            <a:avLst/>
            <a:gdLst/>
            <a:ahLst/>
            <a:cxnLst/>
            <a:rect l="l" t="t" r="r" b="b"/>
            <a:pathLst>
              <a:path w="20104735" h="11294110">
                <a:moveTo>
                  <a:pt x="20104165" y="11293604"/>
                </a:moveTo>
                <a:lnTo>
                  <a:pt x="0" y="11293604"/>
                </a:lnTo>
                <a:lnTo>
                  <a:pt x="0" y="0"/>
                </a:lnTo>
                <a:lnTo>
                  <a:pt x="20104165" y="0"/>
                </a:lnTo>
                <a:lnTo>
                  <a:pt x="20104165" y="112936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952"/>
            <a:ext cx="20104100" cy="11293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9574" y="5377130"/>
            <a:ext cx="363220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95"/>
              </a:spcBef>
            </a:pPr>
            <a:r>
              <a:rPr sz="1950" spc="-35" dirty="0">
                <a:solidFill>
                  <a:srgbClr val="231F20"/>
                </a:solidFill>
                <a:latin typeface="Segoe Pro"/>
                <a:cs typeface="Segoe Pro"/>
              </a:rPr>
              <a:t>Talk</a:t>
            </a:r>
            <a:r>
              <a:rPr sz="1950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dirty="0">
                <a:solidFill>
                  <a:srgbClr val="231F20"/>
                </a:solidFill>
                <a:latin typeface="Segoe Pro"/>
                <a:cs typeface="Segoe Pro"/>
              </a:rPr>
              <a:t>to</a:t>
            </a:r>
            <a:r>
              <a:rPr sz="1950" spc="-3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dirty="0">
                <a:solidFill>
                  <a:srgbClr val="231F20"/>
                </a:solidFill>
                <a:latin typeface="Segoe Pro"/>
                <a:cs typeface="Segoe Pro"/>
              </a:rPr>
              <a:t>your</a:t>
            </a:r>
            <a:r>
              <a:rPr sz="1950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dirty="0">
                <a:solidFill>
                  <a:srgbClr val="231F20"/>
                </a:solidFill>
                <a:latin typeface="Segoe Pro"/>
                <a:cs typeface="Segoe Pro"/>
              </a:rPr>
              <a:t>Partner</a:t>
            </a:r>
            <a:r>
              <a:rPr sz="1950" spc="-35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spc="-10" dirty="0">
                <a:solidFill>
                  <a:srgbClr val="231F20"/>
                </a:solidFill>
                <a:latin typeface="Segoe Pro"/>
                <a:cs typeface="Segoe Pro"/>
              </a:rPr>
              <a:t>Development Manager,</a:t>
            </a:r>
            <a:r>
              <a:rPr sz="1950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dirty="0">
                <a:solidFill>
                  <a:srgbClr val="231F20"/>
                </a:solidFill>
                <a:latin typeface="Segoe Pro"/>
                <a:cs typeface="Segoe Pro"/>
              </a:rPr>
              <a:t>or</a:t>
            </a:r>
            <a:r>
              <a:rPr sz="1950" spc="-40" dirty="0">
                <a:solidFill>
                  <a:srgbClr val="231F20"/>
                </a:solidFill>
                <a:latin typeface="Segoe Pro"/>
                <a:cs typeface="Segoe Pro"/>
              </a:rPr>
              <a:t> </a:t>
            </a:r>
            <a:r>
              <a:rPr sz="1950" spc="-25" dirty="0">
                <a:solidFill>
                  <a:srgbClr val="231F20"/>
                </a:solidFill>
                <a:latin typeface="Segoe Pro"/>
                <a:cs typeface="Segoe Pro"/>
              </a:rPr>
              <a:t>XXX</a:t>
            </a:r>
            <a:endParaRPr sz="1950">
              <a:latin typeface="Segoe Pro"/>
              <a:cs typeface="Segoe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8526" y="4419444"/>
            <a:ext cx="2474123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35" dirty="0"/>
              <a:t>Contact</a:t>
            </a:r>
            <a:endParaRPr sz="395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415" y="269813"/>
            <a:ext cx="3570515" cy="1830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0453a062-edff-4eef-be5b-237523833317" xsi:nil="true"/>
    <TaxCatchAll xmlns="851c958c-24b9-48f1-895f-ebeb73c0a66a" xsi:nil="true"/>
    <lcf76f155ced4ddcb4097134ff3c332f xmlns="0453a062-edff-4eef-be5b-2375238333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8814DBF3B31A4CA1B0FCD6950DDD9C" ma:contentTypeVersion="17" ma:contentTypeDescription="Create a new document." ma:contentTypeScope="" ma:versionID="4b39977a268da8e52fefa3c91a2c53e5">
  <xsd:schema xmlns:xsd="http://www.w3.org/2001/XMLSchema" xmlns:xs="http://www.w3.org/2001/XMLSchema" xmlns:p="http://schemas.microsoft.com/office/2006/metadata/properties" xmlns:ns2="0453a062-edff-4eef-be5b-237523833317" xmlns:ns3="851c958c-24b9-48f1-895f-ebeb73c0a66a" targetNamespace="http://schemas.microsoft.com/office/2006/metadata/properties" ma:root="true" ma:fieldsID="613ba3b8456ca0238aeed489ed409689" ns2:_="" ns3:_="">
    <xsd:import namespace="0453a062-edff-4eef-be5b-237523833317"/>
    <xsd:import namespace="851c958c-24b9-48f1-895f-ebeb73c0a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mme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3a062-edff-4eef-be5b-237523833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s" ma:index="21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241501-a3b0-4860-9208-6c58180030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c958c-24b9-48f1-895f-ebeb73c0a6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e2ff124-0e30-4bc4-894a-2c1e5e7bd154}" ma:internalName="TaxCatchAll" ma:showField="CatchAllData" ma:web="851c958c-24b9-48f1-895f-ebeb73c0a6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AEE4CA-859E-4C6E-B669-F39AABDA7E8F}">
  <ds:schemaRefs>
    <ds:schemaRef ds:uri="http://schemas.microsoft.com/office/2006/metadata/properties"/>
    <ds:schemaRef ds:uri="http://schemas.microsoft.com/office/infopath/2007/PartnerControls"/>
    <ds:schemaRef ds:uri="0453a062-edff-4eef-be5b-237523833317"/>
    <ds:schemaRef ds:uri="851c958c-24b9-48f1-895f-ebeb73c0a66a"/>
  </ds:schemaRefs>
</ds:datastoreItem>
</file>

<file path=customXml/itemProps2.xml><?xml version="1.0" encoding="utf-8"?>
<ds:datastoreItem xmlns:ds="http://schemas.openxmlformats.org/officeDocument/2006/customXml" ds:itemID="{CB8A3302-E8A8-4C08-B1B4-F54B1E899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9EE85A-4677-428B-8439-E9438B26C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53a062-edff-4eef-be5b-237523833317"/>
    <ds:schemaRef ds:uri="851c958c-24b9-48f1-895f-ebeb73c0a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1457</Words>
  <Application>Microsoft Office PowerPoint</Application>
  <PresentationFormat>Custom</PresentationFormat>
  <Paragraphs>142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Segoe Pro</vt:lpstr>
      <vt:lpstr>SegoePro-Semibold</vt:lpstr>
      <vt:lpstr>Times New Roman</vt:lpstr>
      <vt:lpstr>Office Theme</vt:lpstr>
      <vt:lpstr>PowerPoint Presentation</vt:lpstr>
      <vt:lpstr>Agenda</vt:lpstr>
      <vt:lpstr>The opportunity</vt:lpstr>
      <vt:lpstr>Why modernise your apps?</vt:lpstr>
      <vt:lpstr>Why now?</vt:lpstr>
      <vt:lpstr>Potential development paths</vt:lpstr>
      <vt:lpstr>Leading Australian health supplements company speeds new product development with Microsoft Power Platform and Azure.</vt:lpstr>
      <vt:lpstr>Next Steps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Rachel Cleary</cp:lastModifiedBy>
  <cp:revision>3</cp:revision>
  <dcterms:created xsi:type="dcterms:W3CDTF">2023-01-17T01:55:50Z</dcterms:created>
  <dcterms:modified xsi:type="dcterms:W3CDTF">2023-02-09T12:14:12Z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2023-01-17T00:00:00Z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0x0101007B8814DBF3B31A4CA1B0FCD6950DDD9C</vt:lpwstr>
  </property>
</Properties>
</file>