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4D5857-92A6-7DF2-F34D-91AB3CBA1969}" name="Kristen Warfield" initials="KW" userId="S::KWARFIEL@microsoft.com::94a756c8-1ffb-4587-81e0-c2d4a79c2f8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 MacDonald" initials="JM" lastIdx="9" clrIdx="0">
    <p:extLst>
      <p:ext uri="{19B8F6BF-5375-455C-9EA6-DF929625EA0E}">
        <p15:presenceInfo xmlns:p15="http://schemas.microsoft.com/office/powerpoint/2012/main" userId="S::jmacdonald@we-worldwide.com::fd9c0a30-2878-4368-bbb7-ae9edb5f5395" providerId="AD"/>
      </p:ext>
    </p:extLst>
  </p:cmAuthor>
  <p:cmAuthor id="2" name="Merry Ann Moore" initials="MAM" lastIdx="11" clrIdx="1">
    <p:extLst>
      <p:ext uri="{19B8F6BF-5375-455C-9EA6-DF929625EA0E}">
        <p15:presenceInfo xmlns:p15="http://schemas.microsoft.com/office/powerpoint/2012/main" userId="S-1-5-21-1557410345-297731334-483988704-72934" providerId="AD"/>
      </p:ext>
    </p:extLst>
  </p:cmAuthor>
  <p:cmAuthor id="3" name="Merry Ann Moore" initials="MM" lastIdx="17" clrIdx="2">
    <p:extLst>
      <p:ext uri="{19B8F6BF-5375-455C-9EA6-DF929625EA0E}">
        <p15:presenceInfo xmlns:p15="http://schemas.microsoft.com/office/powerpoint/2012/main" userId="S::mmoore@we-worldwide.com::80460421-d1e8-4562-b5ef-33a9f0e10071" providerId="AD"/>
      </p:ext>
    </p:extLst>
  </p:cmAuthor>
  <p:cmAuthor id="4" name="Abby Reinertsen" initials="AR" lastIdx="4" clrIdx="3">
    <p:extLst>
      <p:ext uri="{19B8F6BF-5375-455C-9EA6-DF929625EA0E}">
        <p15:presenceInfo xmlns:p15="http://schemas.microsoft.com/office/powerpoint/2012/main" userId="S::areinertsen@we-worldwide.com::58066137-ab0b-4017-9f77-7c8f2b2a38c6" providerId="AD"/>
      </p:ext>
    </p:extLst>
  </p:cmAuthor>
  <p:cmAuthor id="5" name="Kirsten Klieman" initials="KK" lastIdx="3" clrIdx="4">
    <p:extLst>
      <p:ext uri="{19B8F6BF-5375-455C-9EA6-DF929625EA0E}">
        <p15:presenceInfo xmlns:p15="http://schemas.microsoft.com/office/powerpoint/2012/main" userId="S::kklieman@we-worldwide.com::1135bb8c-bff5-4e7a-81ad-14bd299dca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2F2F2"/>
    <a:srgbClr val="505050"/>
    <a:srgbClr val="0078D5"/>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E26AB5-9A0B-4FE4-AE06-D4EE705B91C5}" v="595" dt="2020-10-13T17:29:04.852"/>
    <p1510:client id="{32F2C592-2426-49E4-A11D-3ED9A7980FF6}" vWet="2" dt="2020-10-13T16:54:48.9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660" y="-3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51C4A562-F584-AC46-A79F-6D1AA468BF0D}"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88463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4A562-F584-AC46-A79F-6D1AA468BF0D}"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352140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4A562-F584-AC46-A79F-6D1AA468BF0D}"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150167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4A562-F584-AC46-A79F-6D1AA468BF0D}"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315803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C4A562-F584-AC46-A79F-6D1AA468BF0D}"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135671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C4A562-F584-AC46-A79F-6D1AA468BF0D}"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50388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C4A562-F584-AC46-A79F-6D1AA468BF0D}"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83472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C4A562-F584-AC46-A79F-6D1AA468BF0D}"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3910751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4A562-F584-AC46-A79F-6D1AA468BF0D}"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262966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51C4A562-F584-AC46-A79F-6D1AA468BF0D}"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81843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51C4A562-F584-AC46-A79F-6D1AA468BF0D}"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5DB62A-25BE-284C-9CE1-83DBED85BED3}" type="slidenum">
              <a:rPr lang="en-US" smtClean="0"/>
              <a:t>‹#›</a:t>
            </a:fld>
            <a:endParaRPr lang="en-US"/>
          </a:p>
        </p:txBody>
      </p:sp>
    </p:spTree>
    <p:extLst>
      <p:ext uri="{BB962C8B-B14F-4D97-AF65-F5344CB8AC3E}">
        <p14:creationId xmlns:p14="http://schemas.microsoft.com/office/powerpoint/2010/main" val="2462300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1C4A562-F584-AC46-A79F-6D1AA468BF0D}" type="datetimeFigureOut">
              <a:rPr lang="en-US" smtClean="0"/>
              <a:t>10/15/2020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B5DB62A-25BE-284C-9CE1-83DBED85BED3}" type="slidenum">
              <a:rPr lang="en-US" smtClean="0"/>
              <a:t>‹#›</a:t>
            </a:fld>
            <a:endParaRPr lang="en-US"/>
          </a:p>
        </p:txBody>
      </p:sp>
    </p:spTree>
    <p:extLst>
      <p:ext uri="{BB962C8B-B14F-4D97-AF65-F5344CB8AC3E}">
        <p14:creationId xmlns:p14="http://schemas.microsoft.com/office/powerpoint/2010/main" val="4956545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partner.microsoft.com/en-us/surface/assets/collection/imagery-collection-enable-remote-work" TargetMode="External"/><Relationship Id="rId3" Type="http://schemas.openxmlformats.org/officeDocument/2006/relationships/image" Target="../media/image1.png"/><Relationship Id="rId7" Type="http://schemas.openxmlformats.org/officeDocument/2006/relationships/hyperlink" Target="https://partner.microsoft.com/en-us/surface/images" TargetMode="External"/><Relationship Id="rId2" Type="http://schemas.openxmlformats.org/officeDocument/2006/relationships/hyperlink" Target="https://partner.microsoft.com/en-us/surface/digital-marketingvia"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www.microsoft.com/en-us/surface/business" TargetMode="External"/><Relationship Id="rId5" Type="http://schemas.openxmlformats.org/officeDocument/2006/relationships/image" Target="../media/image3.jpeg"/><Relationship Id="rId10" Type="http://schemas.openxmlformats.org/officeDocument/2006/relationships/hyperlink" Target="https://partner.microsoft.com/en-us/surface/assets/collection/imagery-collection-education" TargetMode="External"/><Relationship Id="rId4" Type="http://schemas.openxmlformats.org/officeDocument/2006/relationships/image" Target="../media/image2.png"/><Relationship Id="rId9" Type="http://schemas.openxmlformats.org/officeDocument/2006/relationships/hyperlink" Target="https://partner.microsoft.com/en-us/surface/assets/collection/imagery-collection-secur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A6142A8-94C5-4197-B7CA-1FB7EB79026F}"/>
              </a:ext>
            </a:extLst>
          </p:cNvPr>
          <p:cNvSpPr/>
          <p:nvPr/>
        </p:nvSpPr>
        <p:spPr>
          <a:xfrm>
            <a:off x="3816806" y="923484"/>
            <a:ext cx="3955594" cy="1742244"/>
          </a:xfrm>
          <a:prstGeom prst="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6D9A18B-F6C4-4E9F-AF36-85AD0B315AEE}"/>
              </a:ext>
            </a:extLst>
          </p:cNvPr>
          <p:cNvSpPr/>
          <p:nvPr/>
        </p:nvSpPr>
        <p:spPr>
          <a:xfrm>
            <a:off x="0" y="923484"/>
            <a:ext cx="3845172" cy="177501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D5C663A-8349-2C44-8BCB-CEF506CBC6D7}"/>
              </a:ext>
            </a:extLst>
          </p:cNvPr>
          <p:cNvSpPr txBox="1"/>
          <p:nvPr/>
        </p:nvSpPr>
        <p:spPr>
          <a:xfrm>
            <a:off x="205677" y="450523"/>
            <a:ext cx="7039665" cy="492443"/>
          </a:xfrm>
          <a:prstGeom prst="rect">
            <a:avLst/>
          </a:prstGeom>
          <a:noFill/>
        </p:spPr>
        <p:txBody>
          <a:bodyPr wrap="square" lIns="91440" tIns="45720" rIns="91440" bIns="45720" rtlCol="0" anchor="t">
            <a:spAutoFit/>
          </a:bodyPr>
          <a:lstStyle/>
          <a:p>
            <a:pPr algn="ctr"/>
            <a:r>
              <a:rPr lang="en-US" sz="2600" b="1" dirty="0">
                <a:solidFill>
                  <a:srgbClr val="505050"/>
                </a:solidFill>
                <a:latin typeface="Segoe UI Semibold"/>
                <a:cs typeface="Segoe UI Semibold"/>
              </a:rPr>
              <a:t>Partner web comp guidance</a:t>
            </a:r>
          </a:p>
        </p:txBody>
      </p:sp>
      <p:sp>
        <p:nvSpPr>
          <p:cNvPr id="14" name="TextBox 13">
            <a:extLst>
              <a:ext uri="{FF2B5EF4-FFF2-40B4-BE49-F238E27FC236}">
                <a16:creationId xmlns:a16="http://schemas.microsoft.com/office/drawing/2014/main" id="{50AD415B-C1EF-1749-826B-445FBFC30019}"/>
              </a:ext>
            </a:extLst>
          </p:cNvPr>
          <p:cNvSpPr txBox="1"/>
          <p:nvPr/>
        </p:nvSpPr>
        <p:spPr>
          <a:xfrm>
            <a:off x="87086" y="2750378"/>
            <a:ext cx="7625443" cy="671659"/>
          </a:xfrm>
          <a:prstGeom prst="rect">
            <a:avLst/>
          </a:prstGeom>
          <a:noFill/>
        </p:spPr>
        <p:txBody>
          <a:bodyPr wrap="square" lIns="91440" tIns="45720" rIns="91440" bIns="45720" rtlCol="0" anchor="t">
            <a:spAutoFit/>
          </a:bodyPr>
          <a:lstStyle/>
          <a:p>
            <a:pPr algn="ctr" fontAlgn="base">
              <a:lnSpc>
                <a:spcPct val="107000"/>
              </a:lnSpc>
              <a:spcAft>
                <a:spcPts val="800"/>
              </a:spcAft>
            </a:pPr>
            <a:r>
              <a:rPr lang="en-US" sz="1400" b="1" dirty="0">
                <a:solidFill>
                  <a:srgbClr val="505050"/>
                </a:solidFill>
                <a:latin typeface="Segoe UI Semibold"/>
                <a:cs typeface="Segoe UI Semibold"/>
              </a:rPr>
              <a:t>Considerations when using the Partner web comps</a:t>
            </a:r>
            <a:endParaRPr lang="en-US" sz="1600" b="1" dirty="0">
              <a:solidFill>
                <a:srgbClr val="505050"/>
              </a:solidFill>
              <a:latin typeface="Segoe UI Semibold" panose="020B0502040204020203" pitchFamily="34" charset="0"/>
              <a:cs typeface="Segoe UI Semibold" panose="020B0502040204020203" pitchFamily="34" charset="0"/>
            </a:endParaRPr>
          </a:p>
          <a:p>
            <a:endParaRPr lang="en-US" sz="1600" b="1" dirty="0">
              <a:solidFill>
                <a:srgbClr val="505050"/>
              </a:solidFill>
              <a:latin typeface="Segoe UI Semibold" panose="020B0502040204020203" pitchFamily="34" charset="0"/>
              <a:cs typeface="Segoe UI Semibold" panose="020B0502040204020203" pitchFamily="34" charset="0"/>
            </a:endParaRPr>
          </a:p>
        </p:txBody>
      </p:sp>
      <p:sp>
        <p:nvSpPr>
          <p:cNvPr id="15" name="TextBox 14">
            <a:extLst>
              <a:ext uri="{FF2B5EF4-FFF2-40B4-BE49-F238E27FC236}">
                <a16:creationId xmlns:a16="http://schemas.microsoft.com/office/drawing/2014/main" id="{60DD2E03-87CB-9A4D-980C-A4C1FC4891B9}"/>
              </a:ext>
            </a:extLst>
          </p:cNvPr>
          <p:cNvSpPr txBox="1"/>
          <p:nvPr/>
        </p:nvSpPr>
        <p:spPr>
          <a:xfrm>
            <a:off x="161479" y="3052808"/>
            <a:ext cx="7310654" cy="2644698"/>
          </a:xfrm>
          <a:prstGeom prst="rect">
            <a:avLst/>
          </a:prstGeom>
          <a:noFill/>
        </p:spPr>
        <p:txBody>
          <a:bodyPr wrap="square" lIns="91440" tIns="45720" rIns="91440" bIns="45720" rtlCol="0" anchor="t">
            <a:spAutoFit/>
          </a:bodyPr>
          <a:lstStyle/>
          <a:p>
            <a:pPr marL="0" lvl="1">
              <a:lnSpc>
                <a:spcPct val="107000"/>
              </a:lnSpc>
              <a:spcAft>
                <a:spcPts val="800"/>
              </a:spcAft>
            </a:pPr>
            <a:r>
              <a:rPr lang="en-US" sz="800" dirty="0">
                <a:solidFill>
                  <a:srgbClr val="505050"/>
                </a:solidFill>
                <a:latin typeface="Segoe UI"/>
                <a:cs typeface="Segoe UI"/>
              </a:rPr>
              <a:t>We want to ensure all Microsoft Partners are equipped with guidance for showcasing Microsoft Surface assets on their websites. We’ve created this two-part kit containing those assets, along with links to additional resources you may need. </a:t>
            </a:r>
          </a:p>
          <a:p>
            <a:pPr marL="228600" lvl="1" indent="-228600">
              <a:lnSpc>
                <a:spcPct val="107000"/>
              </a:lnSpc>
              <a:spcAft>
                <a:spcPts val="800"/>
              </a:spcAft>
              <a:buAutoNum type="arabicPeriod"/>
            </a:pPr>
            <a:r>
              <a:rPr lang="en-US" sz="800" dirty="0">
                <a:solidFill>
                  <a:srgbClr val="505050"/>
                </a:solidFill>
                <a:latin typeface="Segoe UI"/>
                <a:cs typeface="Segoe UI"/>
              </a:rPr>
              <a:t>This </a:t>
            </a:r>
            <a:r>
              <a:rPr lang="en-US" sz="800" b="1" dirty="0">
                <a:solidFill>
                  <a:srgbClr val="505050"/>
                </a:solidFill>
                <a:latin typeface="Segoe UI"/>
                <a:cs typeface="Segoe UI"/>
              </a:rPr>
              <a:t>READ ME FIRST Guidance doc </a:t>
            </a:r>
            <a:r>
              <a:rPr lang="en-US" sz="800" dirty="0">
                <a:solidFill>
                  <a:srgbClr val="505050"/>
                </a:solidFill>
                <a:latin typeface="Segoe UI"/>
                <a:cs typeface="Segoe UI"/>
              </a:rPr>
              <a:t>provides direct links to Surface image assets and Surface messaging developed for enterprise customers. </a:t>
            </a:r>
          </a:p>
          <a:p>
            <a:pPr marL="228600" lvl="1" indent="-228600">
              <a:lnSpc>
                <a:spcPct val="107000"/>
              </a:lnSpc>
              <a:spcAft>
                <a:spcPts val="800"/>
              </a:spcAft>
              <a:buAutoNum type="arabicPeriod"/>
            </a:pPr>
            <a:r>
              <a:rPr lang="en-US" sz="800" b="1" dirty="0">
                <a:solidFill>
                  <a:srgbClr val="505050"/>
                </a:solidFill>
                <a:latin typeface="Segoe UI"/>
                <a:cs typeface="Segoe UI"/>
              </a:rPr>
              <a:t>Web</a:t>
            </a:r>
            <a:r>
              <a:rPr lang="en-US" sz="800" dirty="0">
                <a:solidFill>
                  <a:srgbClr val="505050"/>
                </a:solidFill>
                <a:latin typeface="Segoe UI"/>
                <a:cs typeface="Segoe UI"/>
              </a:rPr>
              <a:t> </a:t>
            </a:r>
            <a:r>
              <a:rPr lang="en-US" sz="800" b="1" dirty="0">
                <a:solidFill>
                  <a:srgbClr val="505050"/>
                </a:solidFill>
                <a:latin typeface="Segoe UI"/>
                <a:cs typeface="Segoe UI"/>
              </a:rPr>
              <a:t>comps</a:t>
            </a:r>
            <a:r>
              <a:rPr lang="en-US" sz="800" dirty="0">
                <a:solidFill>
                  <a:srgbClr val="505050"/>
                </a:solidFill>
                <a:latin typeface="Segoe UI"/>
                <a:cs typeface="Segoe UI"/>
              </a:rPr>
              <a:t> are in a separate downloadable PowerPoint file. These designs can be used as inspiration when considering what, where, and how to add Surface to your site. You can use these when working directly with a web developer or agency to make changes to your site.</a:t>
            </a:r>
          </a:p>
          <a:p>
            <a:pPr marL="0" lvl="1">
              <a:lnSpc>
                <a:spcPct val="107000"/>
              </a:lnSpc>
              <a:spcAft>
                <a:spcPts val="800"/>
              </a:spcAft>
            </a:pPr>
            <a:r>
              <a:rPr lang="en-US" sz="800" dirty="0">
                <a:solidFill>
                  <a:srgbClr val="505050"/>
                </a:solidFill>
                <a:latin typeface="Segoe UI" panose="020B0502040204020203" pitchFamily="34" charset="0"/>
                <a:cs typeface="Segoe UI" panose="020B0502040204020203" pitchFamily="34" charset="0"/>
              </a:rPr>
              <a:t>Both assets listed above can be accessed on the </a:t>
            </a:r>
            <a:r>
              <a:rPr lang="en-US" sz="800" dirty="0">
                <a:effectLst/>
                <a:latin typeface="Segoe UI" panose="020B0502040204020203" pitchFamily="34" charset="0"/>
                <a:ea typeface="Calibri" panose="020F0502020204030204" pitchFamily="34" charset="0"/>
                <a:cs typeface="Segoe UI" panose="020B0502040204020203" pitchFamily="34" charset="0"/>
              </a:rPr>
              <a:t>SRA portal </a:t>
            </a:r>
            <a:r>
              <a:rPr lang="en-US" sz="800" dirty="0">
                <a:solidFill>
                  <a:srgbClr val="0563C1"/>
                </a:solidFill>
                <a:effectLst/>
                <a:latin typeface="Segoe UI" panose="020B0502040204020203" pitchFamily="34" charset="0"/>
                <a:ea typeface="Calibri" panose="020F0502020204030204" pitchFamily="34" charset="0"/>
                <a:cs typeface="Segoe UI" panose="020B0502040204020203" pitchFamily="34" charset="0"/>
                <a:hlinkClick r:id="rId2"/>
              </a:rPr>
              <a:t>digital assets</a:t>
            </a:r>
            <a:r>
              <a:rPr lang="en-US" sz="800" dirty="0">
                <a:effectLst/>
                <a:latin typeface="Segoe UI" panose="020B0502040204020203" pitchFamily="34" charset="0"/>
                <a:ea typeface="Calibri" panose="020F0502020204030204" pitchFamily="34" charset="0"/>
                <a:cs typeface="Segoe UI" panose="020B0502040204020203" pitchFamily="34" charset="0"/>
              </a:rPr>
              <a:t> page under the web section</a:t>
            </a:r>
            <a:r>
              <a:rPr lang="en-US" sz="800" dirty="0">
                <a:solidFill>
                  <a:srgbClr val="505050"/>
                </a:solidFill>
                <a:latin typeface="Segoe UI" panose="020B0502040204020203" pitchFamily="34" charset="0"/>
                <a:cs typeface="Segoe UI" panose="020B0502040204020203" pitchFamily="34" charset="0"/>
              </a:rPr>
              <a:t>.</a:t>
            </a:r>
          </a:p>
          <a:p>
            <a:pPr marL="0" lvl="1">
              <a:lnSpc>
                <a:spcPct val="107000"/>
              </a:lnSpc>
              <a:spcAft>
                <a:spcPts val="800"/>
              </a:spcAft>
            </a:pPr>
            <a:r>
              <a:rPr lang="en-US" sz="800" dirty="0">
                <a:solidFill>
                  <a:srgbClr val="505050"/>
                </a:solidFill>
                <a:latin typeface="Segoe UI"/>
                <a:cs typeface="Segoe UI"/>
              </a:rPr>
              <a:t>Please note: the web comps are not intended to be prescriptive for your website’s look or feel, and you are not required to use any part of these web designs or assets. They are intended to serve as a place to start when considering the experience you want your customers to have when seeking Microsoft Surface information on your website.</a:t>
            </a:r>
          </a:p>
          <a:p>
            <a:pPr marL="0" lvl="1">
              <a:lnSpc>
                <a:spcPct val="107000"/>
              </a:lnSpc>
              <a:spcAft>
                <a:spcPts val="800"/>
              </a:spcAft>
            </a:pPr>
            <a:r>
              <a:rPr lang="en-US" sz="800" b="1" dirty="0">
                <a:solidFill>
                  <a:srgbClr val="505050"/>
                </a:solidFill>
                <a:latin typeface="Segoe UI"/>
                <a:cs typeface="Segoe UI"/>
              </a:rPr>
              <a:t>How to use the Partner web comps:</a:t>
            </a:r>
          </a:p>
          <a:p>
            <a:pPr marL="685800" lvl="1" indent="-228600">
              <a:lnSpc>
                <a:spcPct val="107000"/>
              </a:lnSpc>
              <a:spcAft>
                <a:spcPts val="800"/>
              </a:spcAft>
              <a:buFont typeface="Wingdings" panose="05000000000000000000" pitchFamily="2" charset="2"/>
              <a:buChar char="§"/>
            </a:pPr>
            <a:r>
              <a:rPr lang="en-US" sz="800" dirty="0">
                <a:solidFill>
                  <a:srgbClr val="505050"/>
                </a:solidFill>
                <a:latin typeface="Segoe UI"/>
                <a:cs typeface="Segoe UI"/>
              </a:rPr>
              <a:t>After downloading the web comp </a:t>
            </a:r>
            <a:r>
              <a:rPr lang="en-US" sz="800" b="1" dirty="0">
                <a:solidFill>
                  <a:srgbClr val="505050"/>
                </a:solidFill>
                <a:latin typeface="Segoe UI"/>
                <a:cs typeface="Segoe UI"/>
              </a:rPr>
              <a:t>PowerPoint deck</a:t>
            </a:r>
            <a:r>
              <a:rPr lang="en-US" sz="800" dirty="0">
                <a:solidFill>
                  <a:srgbClr val="505050"/>
                </a:solidFill>
                <a:latin typeface="Segoe UI"/>
                <a:cs typeface="Segoe UI"/>
              </a:rPr>
              <a:t>, you will see the full web design in a long column on the right. Slides 2 through 14 show highlighted segments of the web design.</a:t>
            </a:r>
          </a:p>
          <a:p>
            <a:pPr marL="685800" lvl="1" indent="-228600">
              <a:lnSpc>
                <a:spcPct val="107000"/>
              </a:lnSpc>
              <a:spcAft>
                <a:spcPts val="800"/>
              </a:spcAft>
              <a:buFont typeface="Wingdings" panose="05000000000000000000" pitchFamily="2" charset="2"/>
              <a:buChar char="§"/>
            </a:pPr>
            <a:r>
              <a:rPr lang="en-US" sz="800" dirty="0">
                <a:solidFill>
                  <a:srgbClr val="505050"/>
                </a:solidFill>
                <a:latin typeface="Segoe UI"/>
                <a:cs typeface="Segoe UI"/>
              </a:rPr>
              <a:t>Each slide shows </a:t>
            </a:r>
            <a:r>
              <a:rPr lang="en-US" sz="800" b="1" dirty="0">
                <a:solidFill>
                  <a:srgbClr val="505050"/>
                </a:solidFill>
                <a:latin typeface="Segoe UI"/>
                <a:cs typeface="Segoe UI"/>
              </a:rPr>
              <a:t>various web treatments</a:t>
            </a:r>
            <a:r>
              <a:rPr lang="en-US" sz="800" dirty="0">
                <a:solidFill>
                  <a:srgbClr val="505050"/>
                </a:solidFill>
                <a:latin typeface="Segoe UI"/>
                <a:cs typeface="Segoe UI"/>
              </a:rPr>
              <a:t> that can be used to display Surface on your website in a manner that has proven to engage customers.</a:t>
            </a:r>
          </a:p>
        </p:txBody>
      </p:sp>
      <p:pic>
        <p:nvPicPr>
          <p:cNvPr id="27" name="Picture 26">
            <a:extLst>
              <a:ext uri="{FF2B5EF4-FFF2-40B4-BE49-F238E27FC236}">
                <a16:creationId xmlns:a16="http://schemas.microsoft.com/office/drawing/2014/main" id="{E678F134-5DA2-2746-B53F-0230CBC208C8}"/>
              </a:ext>
            </a:extLst>
          </p:cNvPr>
          <p:cNvPicPr>
            <a:picLocks noChangeAspect="1"/>
          </p:cNvPicPr>
          <p:nvPr/>
        </p:nvPicPr>
        <p:blipFill rotWithShape="1">
          <a:blip r:embed="rId3"/>
          <a:srcRect r="25013"/>
          <a:stretch/>
        </p:blipFill>
        <p:spPr>
          <a:xfrm>
            <a:off x="158724" y="92181"/>
            <a:ext cx="1610700" cy="545231"/>
          </a:xfrm>
          <a:prstGeom prst="rect">
            <a:avLst/>
          </a:prstGeom>
        </p:spPr>
      </p:pic>
      <p:pic>
        <p:nvPicPr>
          <p:cNvPr id="2" name="Picture 2" descr="A screen shot of a computer&#10;&#10;Description automatically generated">
            <a:extLst>
              <a:ext uri="{FF2B5EF4-FFF2-40B4-BE49-F238E27FC236}">
                <a16:creationId xmlns:a16="http://schemas.microsoft.com/office/drawing/2014/main" id="{3F23435D-18D1-4B8A-928C-8B3C2FEA3E0F}"/>
              </a:ext>
            </a:extLst>
          </p:cNvPr>
          <p:cNvPicPr>
            <a:picLocks noChangeAspect="1"/>
          </p:cNvPicPr>
          <p:nvPr/>
        </p:nvPicPr>
        <p:blipFill rotWithShape="1">
          <a:blip r:embed="rId4"/>
          <a:srcRect l="2813" r="10486" b="-926"/>
          <a:stretch/>
        </p:blipFill>
        <p:spPr>
          <a:xfrm>
            <a:off x="1147038" y="988671"/>
            <a:ext cx="2578472" cy="1651196"/>
          </a:xfrm>
          <a:prstGeom prst="rect">
            <a:avLst/>
          </a:prstGeom>
        </p:spPr>
      </p:pic>
      <p:pic>
        <p:nvPicPr>
          <p:cNvPr id="4" name="Picture 4" descr="A person using a computer&#10;&#10;Description automatically generated">
            <a:extLst>
              <a:ext uri="{FF2B5EF4-FFF2-40B4-BE49-F238E27FC236}">
                <a16:creationId xmlns:a16="http://schemas.microsoft.com/office/drawing/2014/main" id="{47A90974-0DF2-459E-B285-B37AC1F23C44}"/>
              </a:ext>
            </a:extLst>
          </p:cNvPr>
          <p:cNvPicPr>
            <a:picLocks noChangeAspect="1"/>
          </p:cNvPicPr>
          <p:nvPr/>
        </p:nvPicPr>
        <p:blipFill rotWithShape="1">
          <a:blip r:embed="rId5"/>
          <a:srcRect l="489" t="20727" r="235" b="5993"/>
          <a:stretch/>
        </p:blipFill>
        <p:spPr>
          <a:xfrm>
            <a:off x="3816806" y="1014894"/>
            <a:ext cx="2371723" cy="1668725"/>
          </a:xfrm>
          <a:prstGeom prst="rect">
            <a:avLst/>
          </a:prstGeom>
        </p:spPr>
      </p:pic>
      <p:pic>
        <p:nvPicPr>
          <p:cNvPr id="3" name="Picture 2">
            <a:extLst>
              <a:ext uri="{FF2B5EF4-FFF2-40B4-BE49-F238E27FC236}">
                <a16:creationId xmlns:a16="http://schemas.microsoft.com/office/drawing/2014/main" id="{6BAAE298-9009-4DE0-B5AA-728C22858978}"/>
              </a:ext>
            </a:extLst>
          </p:cNvPr>
          <p:cNvPicPr>
            <a:picLocks noChangeAspect="1"/>
          </p:cNvPicPr>
          <p:nvPr/>
        </p:nvPicPr>
        <p:blipFill rotWithShape="1">
          <a:blip r:embed="rId6"/>
          <a:srcRect l="3910"/>
          <a:stretch/>
        </p:blipFill>
        <p:spPr>
          <a:xfrm>
            <a:off x="4240537" y="6111246"/>
            <a:ext cx="2122163" cy="1288498"/>
          </a:xfrm>
          <a:prstGeom prst="rect">
            <a:avLst/>
          </a:prstGeom>
          <a:ln>
            <a:solidFill>
              <a:schemeClr val="tx1"/>
            </a:solidFill>
          </a:ln>
        </p:spPr>
      </p:pic>
      <p:sp>
        <p:nvSpPr>
          <p:cNvPr id="5" name="TextBox 4">
            <a:extLst>
              <a:ext uri="{FF2B5EF4-FFF2-40B4-BE49-F238E27FC236}">
                <a16:creationId xmlns:a16="http://schemas.microsoft.com/office/drawing/2014/main" id="{73DB3C01-18B9-4784-9B8A-D04B0F694364}"/>
              </a:ext>
            </a:extLst>
          </p:cNvPr>
          <p:cNvSpPr txBox="1"/>
          <p:nvPr/>
        </p:nvSpPr>
        <p:spPr>
          <a:xfrm>
            <a:off x="833090" y="5945567"/>
            <a:ext cx="3206367" cy="954107"/>
          </a:xfrm>
          <a:prstGeom prst="rect">
            <a:avLst/>
          </a:prstGeom>
          <a:noFill/>
        </p:spPr>
        <p:txBody>
          <a:bodyPr wrap="square" rtlCol="0">
            <a:spAutoFit/>
          </a:bodyPr>
          <a:lstStyle/>
          <a:p>
            <a:r>
              <a:rPr lang="en-US" sz="800" b="1" dirty="0">
                <a:solidFill>
                  <a:srgbClr val="505050"/>
                </a:solidFill>
                <a:latin typeface="Segoe UI"/>
                <a:cs typeface="Segoe UI"/>
              </a:rPr>
              <a:t>Figure 1:</a:t>
            </a:r>
          </a:p>
          <a:p>
            <a:r>
              <a:rPr lang="en-US" sz="800" dirty="0">
                <a:solidFill>
                  <a:srgbClr val="505050"/>
                </a:solidFill>
                <a:latin typeface="Segoe UI"/>
                <a:cs typeface="Segoe UI"/>
              </a:rPr>
              <a:t>Example of slide 6 shows a panel that you can add to an existing webpage. You can use the panel on the left to place a static image, motion graphic, or live action video. Each headline on the right highlights a benefit of the specific device with even more specific features noted in the text below it.</a:t>
            </a:r>
          </a:p>
          <a:p>
            <a:endParaRPr lang="en-US" sz="800" dirty="0"/>
          </a:p>
        </p:txBody>
      </p:sp>
      <p:sp>
        <p:nvSpPr>
          <p:cNvPr id="7" name="TextBox 6">
            <a:extLst>
              <a:ext uri="{FF2B5EF4-FFF2-40B4-BE49-F238E27FC236}">
                <a16:creationId xmlns:a16="http://schemas.microsoft.com/office/drawing/2014/main" id="{3B9B2D58-6C62-40EB-9747-83EFAE68E7BA}"/>
              </a:ext>
            </a:extLst>
          </p:cNvPr>
          <p:cNvSpPr txBox="1"/>
          <p:nvPr/>
        </p:nvSpPr>
        <p:spPr>
          <a:xfrm>
            <a:off x="189845" y="7603196"/>
            <a:ext cx="7310654" cy="1575816"/>
          </a:xfrm>
          <a:prstGeom prst="rect">
            <a:avLst/>
          </a:prstGeom>
          <a:noFill/>
        </p:spPr>
        <p:txBody>
          <a:bodyPr wrap="square" lIns="91440" tIns="45720" rIns="91440" bIns="45720" rtlCol="0" anchor="t">
            <a:spAutoFit/>
          </a:bodyPr>
          <a:lstStyle/>
          <a:p>
            <a:pPr marL="685800" lvl="1" indent="-228600">
              <a:lnSpc>
                <a:spcPct val="107000"/>
              </a:lnSpc>
              <a:spcAft>
                <a:spcPts val="800"/>
              </a:spcAft>
              <a:buFont typeface="Wingdings" panose="05000000000000000000" pitchFamily="2" charset="2"/>
              <a:buChar char="§"/>
            </a:pPr>
            <a:r>
              <a:rPr lang="en-US" sz="800" b="1" dirty="0">
                <a:solidFill>
                  <a:srgbClr val="505050"/>
                </a:solidFill>
                <a:latin typeface="Segoe UI"/>
                <a:cs typeface="Segoe UI"/>
              </a:rPr>
              <a:t>What copy can be used? </a:t>
            </a:r>
            <a:r>
              <a:rPr lang="en-US" sz="800" dirty="0">
                <a:solidFill>
                  <a:srgbClr val="505050"/>
                </a:solidFill>
                <a:latin typeface="Segoe UI"/>
                <a:cs typeface="Segoe UI"/>
              </a:rPr>
              <a:t>Copy has bee provided within the web comps that can be used for specific Surface for Business devices, Surface accessories, and for the themes of Security and Remote Work.</a:t>
            </a:r>
          </a:p>
          <a:p>
            <a:pPr marL="685800" lvl="1" indent="-228600">
              <a:lnSpc>
                <a:spcPct val="107000"/>
              </a:lnSpc>
              <a:spcAft>
                <a:spcPts val="800"/>
              </a:spcAft>
              <a:buFont typeface="Wingdings" panose="05000000000000000000" pitchFamily="2" charset="2"/>
              <a:buChar char="§"/>
            </a:pPr>
            <a:r>
              <a:rPr lang="en-US" sz="800" b="1" dirty="0">
                <a:solidFill>
                  <a:srgbClr val="505050"/>
                </a:solidFill>
                <a:latin typeface="Segoe UI"/>
                <a:cs typeface="Segoe UI"/>
              </a:rPr>
              <a:t>What imagery can be used? </a:t>
            </a:r>
            <a:r>
              <a:rPr lang="en-US" sz="800" dirty="0">
                <a:solidFill>
                  <a:srgbClr val="505050"/>
                </a:solidFill>
                <a:latin typeface="Segoe UI"/>
                <a:cs typeface="Segoe UI"/>
              </a:rPr>
              <a:t>Within the web comps are </a:t>
            </a:r>
            <a:r>
              <a:rPr lang="en-US" sz="800" dirty="0">
                <a:solidFill>
                  <a:srgbClr val="505050"/>
                </a:solidFill>
                <a:latin typeface="Segoe UI" panose="020B0502040204020203" pitchFamily="34" charset="0"/>
                <a:cs typeface="Segoe UI" panose="020B0502040204020203" pitchFamily="34" charset="0"/>
              </a:rPr>
              <a:t>suggested images that relate to the messaging. You can also access Surface device only renders and Surface Commercial contextual imagery on the SRA portal </a:t>
            </a:r>
            <a:r>
              <a:rPr lang="en-US" sz="800" u="sng" dirty="0">
                <a:solidFill>
                  <a:srgbClr val="0563C1"/>
                </a:solidFill>
                <a:effectLst/>
                <a:latin typeface="Segoe UI" panose="020B0502040204020203" pitchFamily="34" charset="0"/>
                <a:ea typeface="Calibri" panose="020F0502020204030204" pitchFamily="34" charset="0"/>
                <a:cs typeface="Segoe UI" panose="020B0502040204020203" pitchFamily="34" charset="0"/>
                <a:hlinkClick r:id="rId7"/>
              </a:rPr>
              <a:t>imagery page</a:t>
            </a:r>
            <a:r>
              <a:rPr lang="en-US" sz="800" dirty="0">
                <a:effectLst/>
                <a:latin typeface="Segoe UI" panose="020B0502040204020203" pitchFamily="34" charset="0"/>
                <a:ea typeface="Calibri" panose="020F0502020204030204" pitchFamily="34" charset="0"/>
                <a:cs typeface="Segoe UI" panose="020B0502040204020203" pitchFamily="34" charset="0"/>
              </a:rPr>
              <a:t>. </a:t>
            </a:r>
            <a:r>
              <a:rPr lang="en-US" sz="800" dirty="0">
                <a:solidFill>
                  <a:srgbClr val="505050"/>
                </a:solidFill>
                <a:latin typeface="Segoe UI" panose="020B0502040204020203" pitchFamily="34" charset="0"/>
                <a:cs typeface="Segoe UI" panose="020B0502040204020203" pitchFamily="34" charset="0"/>
              </a:rPr>
              <a:t>Access imagery on </a:t>
            </a:r>
            <a:r>
              <a:rPr lang="en-US" sz="800" dirty="0">
                <a:solidFill>
                  <a:srgbClr val="505050"/>
                </a:solidFill>
                <a:latin typeface="Segoe UI" panose="020B0502040204020203" pitchFamily="34" charset="0"/>
                <a:cs typeface="Segoe UI" panose="020B0502040204020203" pitchFamily="34" charset="0"/>
                <a:hlinkClick r:id="rId8"/>
              </a:rPr>
              <a:t>remote work</a:t>
            </a:r>
            <a:r>
              <a:rPr lang="en-US" sz="800" dirty="0">
                <a:solidFill>
                  <a:srgbClr val="505050"/>
                </a:solidFill>
                <a:latin typeface="Segoe UI" panose="020B0502040204020203" pitchFamily="34" charset="0"/>
                <a:cs typeface="Segoe UI" panose="020B0502040204020203" pitchFamily="34" charset="0"/>
              </a:rPr>
              <a:t>, </a:t>
            </a:r>
            <a:r>
              <a:rPr lang="en-US" sz="800" dirty="0">
                <a:solidFill>
                  <a:srgbClr val="505050"/>
                </a:solidFill>
                <a:latin typeface="Segoe UI" panose="020B0502040204020203" pitchFamily="34" charset="0"/>
                <a:cs typeface="Segoe UI" panose="020B0502040204020203" pitchFamily="34" charset="0"/>
                <a:hlinkClick r:id="rId9"/>
              </a:rPr>
              <a:t>security</a:t>
            </a:r>
            <a:r>
              <a:rPr lang="en-US" sz="800" dirty="0">
                <a:solidFill>
                  <a:srgbClr val="505050"/>
                </a:solidFill>
                <a:latin typeface="Segoe UI" panose="020B0502040204020203" pitchFamily="34" charset="0"/>
                <a:cs typeface="Segoe UI" panose="020B0502040204020203" pitchFamily="34" charset="0"/>
              </a:rPr>
              <a:t>, or </a:t>
            </a:r>
            <a:r>
              <a:rPr lang="en-US" sz="800" dirty="0">
                <a:solidFill>
                  <a:srgbClr val="505050"/>
                </a:solidFill>
                <a:latin typeface="Segoe UI" panose="020B0502040204020203" pitchFamily="34" charset="0"/>
                <a:cs typeface="Segoe UI" panose="020B0502040204020203" pitchFamily="34" charset="0"/>
                <a:hlinkClick r:id="rId10"/>
              </a:rPr>
              <a:t>education</a:t>
            </a:r>
            <a:r>
              <a:rPr lang="en-US" sz="800" dirty="0">
                <a:solidFill>
                  <a:srgbClr val="505050"/>
                </a:solidFill>
                <a:latin typeface="Segoe UI" panose="020B0502040204020203" pitchFamily="34" charset="0"/>
                <a:cs typeface="Segoe UI" panose="020B0502040204020203" pitchFamily="34" charset="0"/>
              </a:rPr>
              <a:t> on the SRA portal.</a:t>
            </a:r>
          </a:p>
          <a:p>
            <a:pPr marL="685800" lvl="1" indent="-228600">
              <a:lnSpc>
                <a:spcPct val="107000"/>
              </a:lnSpc>
              <a:spcAft>
                <a:spcPts val="800"/>
              </a:spcAft>
              <a:buFont typeface="Wingdings" panose="05000000000000000000" pitchFamily="2" charset="2"/>
              <a:buChar char="§"/>
            </a:pPr>
            <a:r>
              <a:rPr lang="en-US" sz="800" dirty="0">
                <a:solidFill>
                  <a:srgbClr val="505050"/>
                </a:solidFill>
                <a:latin typeface="Segoe UI"/>
                <a:cs typeface="Segoe UI"/>
              </a:rPr>
              <a:t>Lastly, </a:t>
            </a:r>
            <a:r>
              <a:rPr lang="en-US" sz="800" b="1" dirty="0">
                <a:solidFill>
                  <a:srgbClr val="505050"/>
                </a:solidFill>
                <a:latin typeface="Segoe UI"/>
                <a:cs typeface="Segoe UI"/>
              </a:rPr>
              <a:t>call to actions (CTAs)</a:t>
            </a:r>
            <a:r>
              <a:rPr lang="en-US" sz="800" dirty="0">
                <a:solidFill>
                  <a:srgbClr val="505050"/>
                </a:solidFill>
                <a:latin typeface="Segoe UI"/>
                <a:cs typeface="Segoe UI"/>
              </a:rPr>
              <a:t> are included throughout the web comps. These are suggested for each section but can be altered to fit your site’s user journey, specifications, and customer needs.</a:t>
            </a:r>
          </a:p>
          <a:p>
            <a:pPr>
              <a:lnSpc>
                <a:spcPct val="107000"/>
              </a:lnSpc>
              <a:spcAft>
                <a:spcPts val="800"/>
              </a:spcAft>
            </a:pPr>
            <a:r>
              <a:rPr lang="en-US" sz="800" dirty="0">
                <a:solidFill>
                  <a:srgbClr val="505050"/>
                </a:solidFill>
                <a:latin typeface="Segoe UI"/>
                <a:cs typeface="Segoe UI"/>
              </a:rPr>
              <a:t>Thank you for your partnership and including Microsoft Surface on your website. If you have questions about locating Surface assets or how to get started showcasing Surface on your website, please reach out to your Microsoft contact for support.</a:t>
            </a:r>
          </a:p>
        </p:txBody>
      </p:sp>
      <p:sp>
        <p:nvSpPr>
          <p:cNvPr id="8" name="TextBox 7">
            <a:extLst>
              <a:ext uri="{FF2B5EF4-FFF2-40B4-BE49-F238E27FC236}">
                <a16:creationId xmlns:a16="http://schemas.microsoft.com/office/drawing/2014/main" id="{C7BFD9BE-EE91-4615-985E-9E34D2C8B7EA}"/>
              </a:ext>
            </a:extLst>
          </p:cNvPr>
          <p:cNvSpPr txBox="1"/>
          <p:nvPr/>
        </p:nvSpPr>
        <p:spPr>
          <a:xfrm>
            <a:off x="102885" y="9441404"/>
            <a:ext cx="7427841" cy="461665"/>
          </a:xfrm>
          <a:prstGeom prst="rect">
            <a:avLst/>
          </a:prstGeom>
          <a:noFill/>
        </p:spPr>
        <p:txBody>
          <a:bodyPr wrap="square">
            <a:spAutoFit/>
          </a:bodyPr>
          <a:lstStyle/>
          <a:p>
            <a:r>
              <a:rPr lang="en-US" sz="600" dirty="0"/>
              <a:t>© 2020 Microsoft Corporation. All rights reserved. This document is provided “as-is.” Information and views expressed in this document, including URL and other Internet Web site references, may change without notice. You bear the risk of using it.</a:t>
            </a:r>
          </a:p>
          <a:p>
            <a:r>
              <a:rPr lang="en-US" sz="600" dirty="0"/>
              <a:t>This document does not provide you with any legal rights to any intellectual property in any Microsoft product. You may copy and use this document for your internal, reference purposes.</a:t>
            </a:r>
          </a:p>
          <a:p>
            <a:r>
              <a:rPr lang="en-US" sz="600" dirty="0">
                <a:hlinkClick r:id="rId11"/>
              </a:rPr>
              <a:t>https://www.microsoft.com/en-us/surface/business</a:t>
            </a:r>
            <a:r>
              <a:rPr lang="en-US" sz="600" dirty="0"/>
              <a:t> </a:t>
            </a:r>
          </a:p>
        </p:txBody>
      </p:sp>
    </p:spTree>
    <p:extLst>
      <p:ext uri="{BB962C8B-B14F-4D97-AF65-F5344CB8AC3E}">
        <p14:creationId xmlns:p14="http://schemas.microsoft.com/office/powerpoint/2010/main" val="21548433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99F68DB30340D4FB292A8033DF60E2D" ma:contentTypeVersion="9" ma:contentTypeDescription="Create a new document." ma:contentTypeScope="" ma:versionID="45a01fa9e5f6ad13eda48974d1a91dfd">
  <xsd:schema xmlns:xsd="http://www.w3.org/2001/XMLSchema" xmlns:xs="http://www.w3.org/2001/XMLSchema" xmlns:p="http://schemas.microsoft.com/office/2006/metadata/properties" xmlns:ns1="http://schemas.microsoft.com/sharepoint/v3" xmlns:ns2="9dfdd38b-24cd-45cc-ba9d-5c5c4252f9b9" targetNamespace="http://schemas.microsoft.com/office/2006/metadata/properties" ma:root="true" ma:fieldsID="de5fcdce5918cf548dc5032d3f23b4d9" ns1:_="" ns2:_="">
    <xsd:import namespace="http://schemas.microsoft.com/sharepoint/v3"/>
    <xsd:import namespace="9dfdd38b-24cd-45cc-ba9d-5c5c4252f9b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fdd38b-24cd-45cc-ba9d-5c5c4252f9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87F72AB-E434-4D57-9AF2-27DDE440D6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dfdd38b-24cd-45cc-ba9d-5c5c4252f9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06A8C6-F86C-41FB-911C-A998CE3B5510}">
  <ds:schemaRefs>
    <ds:schemaRef ds:uri="http://schemas.microsoft.com/sharepoint/v3/contenttype/forms"/>
  </ds:schemaRefs>
</ds:datastoreItem>
</file>

<file path=customXml/itemProps3.xml><?xml version="1.0" encoding="utf-8"?>
<ds:datastoreItem xmlns:ds="http://schemas.openxmlformats.org/officeDocument/2006/customXml" ds:itemID="{A900C275-C85C-4F82-BC9B-837F42D0BABB}">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9172</TotalTime>
  <Words>604</Words>
  <Application>Microsoft Office PowerPoint</Application>
  <PresentationFormat>Custom</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Surface Book 3 for Business Fact Sheet en-CA</dc:title>
  <dc:creator>David Edwards</dc:creator>
  <cp:keywords/>
  <cp:lastModifiedBy>Dana Landry</cp:lastModifiedBy>
  <cp:revision>164</cp:revision>
  <dcterms:created xsi:type="dcterms:W3CDTF">2020-02-18T20:21:12Z</dcterms:created>
  <dcterms:modified xsi:type="dcterms:W3CDTF">2020-10-15T19:25:22Z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0x010100199F68DB30340D4FB292A8033DF60E2D</vt:lpwstr>
  </property>
  <property fmtid="{D5CDD505-2E9C-101B-9397-08002B2CF9AE}" pid="3" name="Order">
    <vt:r8>21300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dlc_policyId">
    <vt:lpwstr>0x0101000E4CB7077FEE4FF7AE86D4A500EEC780030016C849C62B10EB41ACA8C7EEDEF40BB2003AE68AEF13E2EA44A7998FA73A2E3557|-661092312</vt:lpwstr>
  </property>
  <property fmtid="{D5CDD505-2E9C-101B-9397-08002B2CF9AE}" pid="9" name="Confidentiality">
    <vt:lpwstr>30;#customer ready|8986c41d-21c5-4f8f-8a12-ea4625b46858</vt:lpwstr>
  </property>
  <property fmtid="{D5CDD505-2E9C-101B-9397-08002B2CF9AE}" pid="10" name="ItemRetentionFormula">
    <vt:lpwstr>&lt;formula id="Microsoft.Office.RecordsManagement.PolicyFeatures.Expiration.Formula.BuiltIn"&gt;&lt;number&gt;30&lt;/number&gt;&lt;property&gt;Expire_x005f_x0020_Review&lt;/property&gt;&lt;propertyId&gt;4efb7b69-53dd-4711-a372-96a7c80c7a38&lt;/propertyId&gt;&lt;period&gt;days&lt;/period&gt;&lt;/formula&gt;</vt:lpwstr>
  </property>
  <property fmtid="{D5CDD505-2E9C-101B-9397-08002B2CF9AE}" pid="11" name="_dlc_DocIdItemGuid">
    <vt:lpwstr>52756063-39ed-43ca-824c-1c36ccf41174</vt:lpwstr>
  </property>
  <property fmtid="{D5CDD505-2E9C-101B-9397-08002B2CF9AE}" pid="12" name="Solution_x0020_Areas">
    <vt:lpwstr/>
  </property>
  <property fmtid="{D5CDD505-2E9C-101B-9397-08002B2CF9AE}" pid="13" name="of67e5d4b76f4a9db8769983fda9cec0">
    <vt:lpwstr/>
  </property>
  <property fmtid="{D5CDD505-2E9C-101B-9397-08002B2CF9AE}" pid="14" name="NewsType">
    <vt:lpwstr/>
  </property>
  <property fmtid="{D5CDD505-2E9C-101B-9397-08002B2CF9AE}" pid="15" name="TaxKeyword">
    <vt:lpwstr/>
  </property>
  <property fmtid="{D5CDD505-2E9C-101B-9397-08002B2CF9AE}" pid="16" name="Region">
    <vt:lpwstr/>
  </property>
  <property fmtid="{D5CDD505-2E9C-101B-9397-08002B2CF9AE}" pid="17" name="ItemType">
    <vt:lpwstr>1632;#documents|e037ed84-7d8e-4cbb-9c8f-61e80301a44f</vt:lpwstr>
  </property>
  <property fmtid="{D5CDD505-2E9C-101B-9397-08002B2CF9AE}" pid="18" name="Industries">
    <vt:lpwstr/>
  </property>
  <property fmtid="{D5CDD505-2E9C-101B-9397-08002B2CF9AE}" pid="19" name="MSProducts">
    <vt:lpwstr/>
  </property>
  <property fmtid="{D5CDD505-2E9C-101B-9397-08002B2CF9AE}" pid="20" name="Competitors">
    <vt:lpwstr/>
  </property>
  <property fmtid="{D5CDD505-2E9C-101B-9397-08002B2CF9AE}" pid="21" name="ExperienceContentType">
    <vt:lpwstr/>
  </property>
  <property fmtid="{D5CDD505-2E9C-101B-9397-08002B2CF9AE}" pid="22" name="SMSGDomain">
    <vt:lpwstr>462;#Microsoft Devices|d7c4e1f9-b2f3-41ba-96b2-6c23550a87c0;#1249;#Devices Product Domain|cca9af63-57ee-4c13-abf6-06c5fdfa2991</vt:lpwstr>
  </property>
  <property fmtid="{D5CDD505-2E9C-101B-9397-08002B2CF9AE}" pid="23" name="BusinessArchitecture">
    <vt:lpwstr/>
  </property>
  <property fmtid="{D5CDD505-2E9C-101B-9397-08002B2CF9AE}" pid="24" name="Products">
    <vt:lpwstr>174;#Surface|3ac86239-21b1-4d44-addc-59139e71a10b</vt:lpwstr>
  </property>
  <property fmtid="{D5CDD505-2E9C-101B-9397-08002B2CF9AE}" pid="25" name="SMSG_x0020_Items">
    <vt:lpwstr/>
  </property>
  <property fmtid="{D5CDD505-2E9C-101B-9397-08002B2CF9AE}" pid="26" name="l6f004f21209409da86a713c0f24627d">
    <vt:lpwstr/>
  </property>
  <property fmtid="{D5CDD505-2E9C-101B-9397-08002B2CF9AE}" pid="27" name="Segments">
    <vt:lpwstr/>
  </property>
  <property fmtid="{D5CDD505-2E9C-101B-9397-08002B2CF9AE}" pid="28" name="Partners">
    <vt:lpwstr/>
  </property>
  <property fmtid="{D5CDD505-2E9C-101B-9397-08002B2CF9AE}" pid="29" name="la4444b61d19467597d63190b69ac227">
    <vt:lpwstr/>
  </property>
  <property fmtid="{D5CDD505-2E9C-101B-9397-08002B2CF9AE}" pid="30" name="ActivitiesAndPrograms">
    <vt:lpwstr/>
  </property>
  <property fmtid="{D5CDD505-2E9C-101B-9397-08002B2CF9AE}" pid="31" name="Groups">
    <vt:lpwstr/>
  </property>
  <property fmtid="{D5CDD505-2E9C-101B-9397-08002B2CF9AE}" pid="32" name="Topics">
    <vt:lpwstr/>
  </property>
  <property fmtid="{D5CDD505-2E9C-101B-9397-08002B2CF9AE}" pid="33" name="MSProductsTaxHTField0">
    <vt:lpwstr/>
  </property>
  <property fmtid="{D5CDD505-2E9C-101B-9397-08002B2CF9AE}" pid="34" name="Languages">
    <vt:lpwstr/>
  </property>
  <property fmtid="{D5CDD505-2E9C-101B-9397-08002B2CF9AE}" pid="35" name="e8080b0481964c759b2c36ae49591b31">
    <vt:lpwstr/>
  </property>
  <property fmtid="{D5CDD505-2E9C-101B-9397-08002B2CF9AE}" pid="36" name="TechnicalLevel">
    <vt:lpwstr>1633;#100 (beginner)|7d022d07-ff67-4af8-910d-8ea6b46b5908</vt:lpwstr>
  </property>
  <property fmtid="{D5CDD505-2E9C-101B-9397-08002B2CF9AE}" pid="37" name="Audiences">
    <vt:lpwstr/>
  </property>
  <property fmtid="{D5CDD505-2E9C-101B-9397-08002B2CF9AE}" pid="38" name="ldac8aee9d1f469e8cd8c3f8d6a615f2">
    <vt:lpwstr/>
  </property>
  <property fmtid="{D5CDD505-2E9C-101B-9397-08002B2CF9AE}" pid="39" name="EmployeeRole">
    <vt:lpwstr/>
  </property>
  <property fmtid="{D5CDD505-2E9C-101B-9397-08002B2CF9AE}" pid="40" name="NewsTopic">
    <vt:lpwstr/>
  </property>
  <property fmtid="{D5CDD505-2E9C-101B-9397-08002B2CF9AE}" pid="41" name="Roles">
    <vt:lpwstr>527;#Sales|72627068-acd7-4c1a-8b95-a0256be5dc9f;#313;#Technical Sales|831f7989-43a4-4e48-852a-a5355978f47f;#529;#Marketing|6bac43fe-835f-4207-8dba-9b6899aa3139;#1635;#All Standard Titles|ef7f2c35-3932-45cd-837a-94fa96ae23cb</vt:lpwstr>
  </property>
  <property fmtid="{D5CDD505-2E9C-101B-9397-08002B2CF9AE}" pid="42" name="NewsSource">
    <vt:lpwstr/>
  </property>
  <property fmtid="{D5CDD505-2E9C-101B-9397-08002B2CF9AE}" pid="43" name="MSProfessions">
    <vt:lpwstr>1655;#Sales|72627068-acd7-4c1a-8b95-a0256be5dc9f;#1657;#Marketing|6bac43fe-835f-4207-8dba-9b6899aa3139</vt:lpwstr>
  </property>
  <property fmtid="{D5CDD505-2E9C-101B-9397-08002B2CF9AE}" pid="44" name="SMSGTags">
    <vt:lpwstr/>
  </property>
  <property fmtid="{D5CDD505-2E9C-101B-9397-08002B2CF9AE}" pid="45" name="MSPhysicalGeography">
    <vt:lpwstr/>
  </property>
  <property fmtid="{D5CDD505-2E9C-101B-9397-08002B2CF9AE}" pid="46" name="j3562c58ee414e028925bc902cfc01a1">
    <vt:lpwstr/>
  </property>
  <property fmtid="{D5CDD505-2E9C-101B-9397-08002B2CF9AE}" pid="47" name="EnterpriseDomainTags">
    <vt:lpwstr/>
  </property>
  <property fmtid="{D5CDD505-2E9C-101B-9397-08002B2CF9AE}" pid="48" name="SMSG Items">
    <vt:lpwstr>1658;#documents|e037ed84-7d8e-4cbb-9c8f-61e80301a44f</vt:lpwstr>
  </property>
  <property fmtid="{D5CDD505-2E9C-101B-9397-08002B2CF9AE}" pid="49" name="Solution Areas">
    <vt:lpwstr>1810;#Modern Life|ebc38c2e-198b-4c51-af15-46e2adac26b6</vt:lpwstr>
  </property>
  <property fmtid="{D5CDD505-2E9C-101B-9397-08002B2CF9AE}" pid="50" name="_docset_NoMedatataSyncRequired">
    <vt:lpwstr>False</vt:lpwstr>
  </property>
</Properties>
</file>